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5" r:id="rId3"/>
    <p:sldId id="301" r:id="rId4"/>
    <p:sldId id="298" r:id="rId5"/>
    <p:sldId id="302" r:id="rId6"/>
    <p:sldId id="303" r:id="rId7"/>
    <p:sldId id="305" r:id="rId8"/>
    <p:sldId id="299" r:id="rId9"/>
    <p:sldId id="300" r:id="rId10"/>
    <p:sldId id="297" r:id="rId11"/>
    <p:sldId id="306" r:id="rId12"/>
    <p:sldId id="307" r:id="rId13"/>
    <p:sldId id="30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6" autoAdjust="0"/>
    <p:restoredTop sz="94599"/>
  </p:normalViewPr>
  <p:slideViewPr>
    <p:cSldViewPr snapToGrid="0" showGuides="1">
      <p:cViewPr varScale="1">
        <p:scale>
          <a:sx n="85" d="100"/>
          <a:sy n="85" d="100"/>
        </p:scale>
        <p:origin x="108" y="96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762102"/>
            <a:ext cx="9906000" cy="1023298"/>
          </a:xfrm>
        </p:spPr>
        <p:txBody>
          <a:bodyPr anchor="ctr">
            <a:noAutofit/>
          </a:bodyPr>
          <a:lstStyle/>
          <a:p>
            <a:r>
              <a:rPr lang="en-US" sz="4400" dirty="0" smtClean="0"/>
              <a:t>Persistent memory support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237334"/>
            <a:ext cx="12192000" cy="554937"/>
          </a:xfrm>
        </p:spPr>
        <p:txBody>
          <a:bodyPr/>
          <a:lstStyle/>
          <a:p>
            <a:r>
              <a:rPr lang="en-US" dirty="0" smtClean="0"/>
              <a:t>Sean Hefty, OFIWG Co-Chair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August 8,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77806"/>
            <a:ext cx="12192000" cy="448832"/>
          </a:xfrm>
        </p:spPr>
        <p:txBody>
          <a:bodyPr/>
          <a:lstStyle/>
          <a:p>
            <a:r>
              <a:rPr lang="en-US" dirty="0" smtClean="0">
                <a:solidFill>
                  <a:srgbClr val="399ACA"/>
                </a:solidFill>
              </a:rPr>
              <a:t>Intel Corporation</a:t>
            </a:r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Capability </a:t>
            </a:r>
            <a:r>
              <a:rPr lang="en-US" sz="2800" dirty="0" smtClean="0"/>
              <a:t>bit: FI_RMA_PMEM</a:t>
            </a:r>
          </a:p>
          <a:p>
            <a:r>
              <a:rPr lang="en-US" sz="2800" dirty="0" smtClean="0"/>
              <a:t>Indicates provider supports RMA to/from persistent memory</a:t>
            </a:r>
          </a:p>
          <a:p>
            <a:r>
              <a:rPr lang="en-US" sz="2800" dirty="0" smtClean="0"/>
              <a:t>All RMA related attributes also apply to PMEM</a:t>
            </a:r>
          </a:p>
          <a:p>
            <a:pPr lvl="1"/>
            <a:r>
              <a:rPr lang="en-US" sz="2400" dirty="0" smtClean="0"/>
              <a:t>FI</a:t>
            </a:r>
            <a:r>
              <a:rPr lang="en-US" sz="2400" dirty="0" smtClean="0"/>
              <a:t>[_REMOTE]_</a:t>
            </a:r>
            <a:r>
              <a:rPr lang="en-US" sz="2400" dirty="0" smtClean="0"/>
              <a:t>READ/WRITE</a:t>
            </a:r>
          </a:p>
          <a:p>
            <a:pPr lvl="1"/>
            <a:r>
              <a:rPr lang="en-US" sz="2400" dirty="0" smtClean="0"/>
              <a:t>FI_ORDER</a:t>
            </a:r>
            <a:r>
              <a:rPr lang="en-US" sz="2400" dirty="0" smtClean="0"/>
              <a:t>_{</a:t>
            </a:r>
            <a:r>
              <a:rPr lang="en-US" sz="2400" dirty="0" smtClean="0"/>
              <a:t>R,W}A{R,W}</a:t>
            </a:r>
          </a:p>
          <a:p>
            <a:pPr lvl="1"/>
            <a:r>
              <a:rPr lang="en-US" sz="2400" dirty="0" err="1" smtClean="0"/>
              <a:t>rma_iov_limit</a:t>
            </a:r>
            <a:endParaRPr lang="en-US" sz="2400" dirty="0" smtClean="0"/>
          </a:p>
          <a:p>
            <a:pPr lvl="1"/>
            <a:r>
              <a:rPr lang="en-US" sz="2400" dirty="0" err="1" smtClean="0"/>
              <a:t>max_order</a:t>
            </a:r>
            <a:r>
              <a:rPr lang="en-US" sz="2400" dirty="0" smtClean="0"/>
              <a:t>_{</a:t>
            </a:r>
            <a:r>
              <a:rPr lang="en-US" sz="2400" dirty="0" err="1" smtClean="0"/>
              <a:t>r,w</a:t>
            </a:r>
            <a:r>
              <a:rPr lang="en-US" sz="2400" dirty="0" smtClean="0"/>
              <a:t>}a{</a:t>
            </a:r>
            <a:r>
              <a:rPr lang="en-US" sz="2400" dirty="0" err="1" smtClean="0"/>
              <a:t>r,w</a:t>
            </a:r>
            <a:r>
              <a:rPr lang="en-US" sz="2400" dirty="0" smtClean="0"/>
              <a:t>}_</a:t>
            </a:r>
            <a:r>
              <a:rPr lang="en-US" sz="2400" dirty="0" smtClean="0"/>
              <a:t>size</a:t>
            </a: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 sz="4400" dirty="0" smtClean="0"/>
              <a:t>API </a:t>
            </a:r>
            <a:r>
              <a:rPr lang="en-US" sz="4400" dirty="0" smtClean="0"/>
              <a:t>Proposal – </a:t>
            </a:r>
            <a:r>
              <a:rPr lang="en-US" sz="4400" dirty="0" err="1" smtClean="0"/>
              <a:t>fi_getinfo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018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Access </a:t>
            </a:r>
            <a:r>
              <a:rPr lang="en-US" sz="2800" dirty="0" smtClean="0"/>
              <a:t>flag: FI_RMA_PMEM</a:t>
            </a:r>
          </a:p>
          <a:p>
            <a:r>
              <a:rPr lang="en-US" sz="2800" dirty="0" smtClean="0"/>
              <a:t>Specified region refers to persistent memory</a:t>
            </a:r>
          </a:p>
          <a:p>
            <a:r>
              <a:rPr lang="en-US" sz="2800" dirty="0" err="1" smtClean="0"/>
              <a:t>mr_mode</a:t>
            </a:r>
            <a:r>
              <a:rPr lang="en-US" sz="2800" dirty="0" smtClean="0"/>
              <a:t> interactions</a:t>
            </a:r>
          </a:p>
          <a:p>
            <a:pPr lvl="1"/>
            <a:r>
              <a:rPr lang="en-US" sz="2400" dirty="0" smtClean="0"/>
              <a:t>FI_MR_LOCAL</a:t>
            </a:r>
          </a:p>
          <a:p>
            <a:pPr lvl="1"/>
            <a:r>
              <a:rPr lang="en-US" sz="2400" dirty="0" smtClean="0"/>
              <a:t>FI_MR_RAW</a:t>
            </a:r>
          </a:p>
          <a:p>
            <a:pPr lvl="1"/>
            <a:r>
              <a:rPr lang="en-US" sz="2400" dirty="0" smtClean="0"/>
              <a:t>FI_MR_VIRT_ADDR – assumes peer </a:t>
            </a:r>
            <a:r>
              <a:rPr lang="en-US" sz="2400" dirty="0" err="1" smtClean="0"/>
              <a:t>pmem</a:t>
            </a:r>
            <a:r>
              <a:rPr lang="en-US" sz="2400" dirty="0" smtClean="0"/>
              <a:t> has been </a:t>
            </a:r>
            <a:r>
              <a:rPr lang="en-US" sz="2400" dirty="0" err="1" smtClean="0"/>
              <a:t>mmapped</a:t>
            </a:r>
            <a:endParaRPr lang="en-US" sz="2400" dirty="0" smtClean="0"/>
          </a:p>
          <a:p>
            <a:pPr lvl="1"/>
            <a:r>
              <a:rPr lang="en-US" sz="2400" dirty="0" smtClean="0"/>
              <a:t>FI_MR_ALLOCATED</a:t>
            </a:r>
          </a:p>
          <a:p>
            <a:pPr lvl="1"/>
            <a:r>
              <a:rPr lang="en-US" sz="2400" dirty="0" smtClean="0"/>
              <a:t>FI_MR_PROV_KEY – provider may need key to distinguish MR type</a:t>
            </a:r>
          </a:p>
          <a:p>
            <a:pPr lvl="1"/>
            <a:r>
              <a:rPr lang="en-US" sz="2400" dirty="0" smtClean="0"/>
              <a:t>FI_MR_MMU_NOTIFY – assumes </a:t>
            </a:r>
            <a:r>
              <a:rPr lang="en-US" sz="2400" dirty="0" err="1" smtClean="0"/>
              <a:t>mmapping</a:t>
            </a:r>
            <a:endParaRPr lang="en-US" sz="2400" dirty="0" smtClean="0"/>
          </a:p>
          <a:p>
            <a:pPr lvl="1"/>
            <a:r>
              <a:rPr lang="en-US" sz="2400" dirty="0" smtClean="0"/>
              <a:t>FI_MR_RMA_EVENT – </a:t>
            </a:r>
            <a:r>
              <a:rPr lang="en-US" sz="2400" dirty="0" err="1" smtClean="0"/>
              <a:t>pmem</a:t>
            </a:r>
            <a:r>
              <a:rPr lang="en-US" sz="2400" dirty="0" smtClean="0"/>
              <a:t> + counter usage?</a:t>
            </a:r>
          </a:p>
          <a:p>
            <a:pPr lvl="1"/>
            <a:r>
              <a:rPr lang="en-US" sz="2400" dirty="0" smtClean="0"/>
              <a:t>FI_MR_ENDPOINT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 sz="4400" dirty="0" smtClean="0"/>
              <a:t>API </a:t>
            </a:r>
            <a:r>
              <a:rPr lang="en-US" sz="4400" dirty="0" smtClean="0"/>
              <a:t>Proposal – memory registration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8060267" y="4993572"/>
            <a:ext cx="3522133" cy="1117600"/>
          </a:xfrm>
          <a:prstGeom prst="roundRect">
            <a:avLst>
              <a:gd name="adj" fmla="val 75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 to determine interactions with existing MR mode bits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3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Flag</a:t>
            </a:r>
            <a:r>
              <a:rPr lang="en-US" sz="2800" dirty="0" smtClean="0"/>
              <a:t>: FI_COMMIT_COMPLETE</a:t>
            </a:r>
          </a:p>
          <a:p>
            <a:r>
              <a:rPr lang="en-US" sz="2800" dirty="0" smtClean="0"/>
              <a:t>Completion indicates that transfer was committed to target memory region</a:t>
            </a:r>
          </a:p>
          <a:p>
            <a:r>
              <a:rPr lang="en-US" sz="2800" dirty="0" smtClean="0"/>
              <a:t>If target region is persistent, completion indicates data is </a:t>
            </a:r>
            <a:r>
              <a:rPr lang="en-US" sz="2800" dirty="0" smtClean="0"/>
              <a:t>durable</a:t>
            </a:r>
          </a:p>
          <a:p>
            <a:r>
              <a:rPr lang="en-US" sz="2800" dirty="0" smtClean="0"/>
              <a:t>Commit must occur prior to notifying peer</a:t>
            </a:r>
          </a:p>
          <a:p>
            <a:pPr lvl="1"/>
            <a:r>
              <a:rPr lang="en-US" sz="2400" dirty="0" smtClean="0"/>
              <a:t>E.g. updating counter, writing CQ data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 sz="4400" dirty="0" smtClean="0"/>
              <a:t>API </a:t>
            </a:r>
            <a:r>
              <a:rPr lang="en-US" sz="4400" dirty="0" smtClean="0"/>
              <a:t>Proposal – Data Transfers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7676445" y="4587171"/>
            <a:ext cx="3228622" cy="1117600"/>
          </a:xfrm>
          <a:prstGeom prst="roundRect">
            <a:avLst>
              <a:gd name="adj" fmla="val 75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first enhancement to API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3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fi_write_flush</a:t>
            </a:r>
            <a:r>
              <a:rPr lang="en-US" sz="2800" dirty="0" smtClean="0"/>
              <a:t>()</a:t>
            </a:r>
          </a:p>
          <a:p>
            <a:pPr lvl="1"/>
            <a:r>
              <a:rPr lang="en-US" sz="2800" dirty="0" err="1" smtClean="0"/>
              <a:t>fi_writemsg</a:t>
            </a:r>
            <a:r>
              <a:rPr lang="en-US" sz="2800" dirty="0" smtClean="0"/>
              <a:t>() call with FI_FLUSH operation flag</a:t>
            </a:r>
            <a:endParaRPr lang="en-US" sz="2800" dirty="0"/>
          </a:p>
          <a:p>
            <a:pPr lvl="1"/>
            <a:r>
              <a:rPr lang="en-US" sz="2800" dirty="0" smtClean="0"/>
              <a:t>Target address ranges are flushed or committed</a:t>
            </a:r>
          </a:p>
          <a:p>
            <a:pPr lvl="1"/>
            <a:r>
              <a:rPr lang="en-US" sz="2800" dirty="0" smtClean="0"/>
              <a:t>Used to commit previous write operations</a:t>
            </a:r>
          </a:p>
          <a:p>
            <a:pPr lvl="1"/>
            <a:r>
              <a:rPr lang="en-US" sz="2800" dirty="0" smtClean="0"/>
              <a:t>No write data is transferred</a:t>
            </a:r>
          </a:p>
          <a:p>
            <a:pPr lvl="2"/>
            <a:r>
              <a:rPr lang="en-US" sz="2800" dirty="0" smtClean="0"/>
              <a:t>Peer counters are unaffected</a:t>
            </a:r>
          </a:p>
          <a:p>
            <a:pPr lvl="1"/>
            <a:r>
              <a:rPr lang="en-US" sz="2800" dirty="0" smtClean="0"/>
              <a:t>May transfer remote CQ data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 sz="4400" dirty="0" smtClean="0"/>
              <a:t>Possible Future API </a:t>
            </a:r>
            <a:r>
              <a:rPr lang="en-US" sz="4400" dirty="0" smtClean="0"/>
              <a:t>Additions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2137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Addressing</a:t>
            </a:r>
          </a:p>
          <a:p>
            <a:pPr lvl="1"/>
            <a:r>
              <a:rPr lang="en-US" sz="2400" dirty="0" err="1" smtClean="0"/>
              <a:t>host@hostname:port</a:t>
            </a:r>
            <a:endParaRPr lang="en-US" sz="2400" dirty="0" smtClean="0"/>
          </a:p>
          <a:p>
            <a:pPr lvl="1"/>
            <a:r>
              <a:rPr lang="en-US" sz="2400" dirty="0" smtClean="0"/>
              <a:t>Uses out of band </a:t>
            </a:r>
            <a:r>
              <a:rPr lang="en-US" sz="2400" dirty="0" err="1" smtClean="0"/>
              <a:t>ssh</a:t>
            </a:r>
            <a:r>
              <a:rPr lang="en-US" sz="2400" dirty="0" smtClean="0"/>
              <a:t> connection for security</a:t>
            </a:r>
          </a:p>
          <a:p>
            <a:pPr lvl="1"/>
            <a:r>
              <a:rPr lang="en-US" sz="2400" dirty="0" smtClean="0"/>
              <a:t>Requires daemon be executing at peer node</a:t>
            </a:r>
          </a:p>
          <a:p>
            <a:r>
              <a:rPr lang="en-US" sz="2800" dirty="0" smtClean="0"/>
              <a:t>Transfers from local </a:t>
            </a:r>
            <a:r>
              <a:rPr lang="en-US" sz="2800" dirty="0" err="1" smtClean="0"/>
              <a:t>pmem</a:t>
            </a:r>
            <a:r>
              <a:rPr lang="en-US" sz="2800" dirty="0" smtClean="0"/>
              <a:t> to remote </a:t>
            </a:r>
            <a:r>
              <a:rPr lang="en-US" sz="2800" dirty="0" err="1" smtClean="0"/>
              <a:t>pmem</a:t>
            </a:r>
            <a:endParaRPr lang="en-US" sz="2800" dirty="0" smtClean="0"/>
          </a:p>
          <a:p>
            <a:r>
              <a:rPr lang="en-US" sz="2800" dirty="0" smtClean="0"/>
              <a:t>Use case is high-availability</a:t>
            </a:r>
          </a:p>
          <a:p>
            <a:pPr lvl="1"/>
            <a:r>
              <a:rPr lang="en-US" sz="2400" dirty="0" smtClean="0"/>
              <a:t>Conceptually a file based duplication scheme</a:t>
            </a:r>
          </a:p>
          <a:p>
            <a:r>
              <a:rPr lang="en-US" sz="2800" dirty="0" smtClean="0"/>
              <a:t>Memory-mapped usage model</a:t>
            </a:r>
          </a:p>
          <a:p>
            <a:pPr lvl="1"/>
            <a:r>
              <a:rPr lang="en-US" sz="2400" dirty="0" smtClean="0"/>
              <a:t>File mapped to memory address</a:t>
            </a:r>
          </a:p>
          <a:p>
            <a:pPr lvl="1"/>
            <a:r>
              <a:rPr lang="en-US" sz="2400" dirty="0" smtClean="0"/>
              <a:t>Use memory load/store, rather than read()/write()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 sz="4400" dirty="0" err="1" smtClean="0"/>
              <a:t>librpmem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7823200" y="1467556"/>
            <a:ext cx="3522133" cy="1117600"/>
          </a:xfrm>
          <a:prstGeom prst="roundRect">
            <a:avLst>
              <a:gd name="adj" fmla="val 75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accessing remote persistent memory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7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rpmem_create</a:t>
            </a:r>
            <a:endParaRPr lang="en-US" sz="2800" dirty="0" smtClean="0"/>
          </a:p>
          <a:p>
            <a:pPr lvl="1"/>
            <a:r>
              <a:rPr lang="en-US" sz="2400" dirty="0" smtClean="0"/>
              <a:t>Creates a ‘file’ at target</a:t>
            </a:r>
          </a:p>
          <a:p>
            <a:pPr lvl="2"/>
            <a:r>
              <a:rPr lang="en-US" sz="2400" dirty="0" smtClean="0"/>
              <a:t>Named target memory region</a:t>
            </a:r>
          </a:p>
          <a:p>
            <a:pPr lvl="1"/>
            <a:r>
              <a:rPr lang="en-US" sz="2400" dirty="0" smtClean="0"/>
              <a:t>Also acts as open:</a:t>
            </a:r>
          </a:p>
          <a:p>
            <a:r>
              <a:rPr lang="en-US" sz="2800" dirty="0" err="1" smtClean="0"/>
              <a:t>rpmem_open</a:t>
            </a:r>
            <a:endParaRPr lang="en-US" sz="2800" dirty="0" smtClean="0"/>
          </a:p>
          <a:p>
            <a:pPr lvl="1"/>
            <a:r>
              <a:rPr lang="en-US" sz="2400" dirty="0"/>
              <a:t>Opens </a:t>
            </a:r>
            <a:r>
              <a:rPr lang="en-US" sz="2400" dirty="0" smtClean="0"/>
              <a:t>a file stored in </a:t>
            </a:r>
            <a:r>
              <a:rPr lang="en-US" sz="2400" dirty="0" err="1" smtClean="0"/>
              <a:t>pmem</a:t>
            </a:r>
            <a:endParaRPr lang="en-US" sz="2400" dirty="0" smtClean="0"/>
          </a:p>
          <a:p>
            <a:pPr lvl="1"/>
            <a:r>
              <a:rPr lang="en-US" sz="2400" dirty="0" smtClean="0"/>
              <a:t>Creates 1 </a:t>
            </a:r>
            <a:r>
              <a:rPr lang="en-US" sz="2400" dirty="0"/>
              <a:t>or more connections </a:t>
            </a:r>
            <a:r>
              <a:rPr lang="en-US" sz="2400" dirty="0" smtClean="0"/>
              <a:t>to file</a:t>
            </a:r>
            <a:endParaRPr lang="en-US" sz="2400" dirty="0"/>
          </a:p>
          <a:p>
            <a:pPr lvl="2"/>
            <a:r>
              <a:rPr lang="en-US" sz="2400" dirty="0" smtClean="0"/>
              <a:t>Connections </a:t>
            </a:r>
            <a:r>
              <a:rPr lang="en-US" sz="2400" dirty="0"/>
              <a:t>are abstractions referenced by index</a:t>
            </a:r>
          </a:p>
          <a:p>
            <a:pPr lvl="1"/>
            <a:r>
              <a:rPr lang="en-US" sz="2400" dirty="0" smtClean="0"/>
              <a:t>File is ‘mapped’ to given address</a:t>
            </a:r>
          </a:p>
          <a:p>
            <a:pPr lvl="2"/>
            <a:r>
              <a:rPr lang="en-US" sz="2400" dirty="0"/>
              <a:t>Assumes local cached file of same </a:t>
            </a:r>
            <a:r>
              <a:rPr lang="en-US" sz="2400" dirty="0" smtClean="0"/>
              <a:t>size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 sz="4400" dirty="0" err="1" smtClean="0"/>
              <a:t>librpmem</a:t>
            </a:r>
            <a:r>
              <a:rPr lang="en-US" sz="4400" dirty="0" smtClean="0"/>
              <a:t> API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115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rpmem_persist</a:t>
            </a:r>
            <a:endParaRPr lang="en-US" sz="2800" dirty="0"/>
          </a:p>
          <a:p>
            <a:pPr lvl="1"/>
            <a:r>
              <a:rPr lang="en-US" sz="2400" dirty="0"/>
              <a:t>Persistent write to target memory region</a:t>
            </a:r>
          </a:p>
          <a:p>
            <a:pPr lvl="1"/>
            <a:r>
              <a:rPr lang="en-US" sz="2400" dirty="0"/>
              <a:t>Blocks until write is </a:t>
            </a:r>
            <a:r>
              <a:rPr lang="en-US" sz="2400" dirty="0" smtClean="0"/>
              <a:t>committed</a:t>
            </a:r>
          </a:p>
          <a:p>
            <a:pPr lvl="1"/>
            <a:r>
              <a:rPr lang="en-US" sz="2400" dirty="0" smtClean="0"/>
              <a:t>Application must have written updates to local copy of file</a:t>
            </a:r>
            <a:endParaRPr lang="en-US" sz="2400" dirty="0"/>
          </a:p>
          <a:p>
            <a:r>
              <a:rPr lang="en-US" sz="2800" dirty="0" err="1" smtClean="0"/>
              <a:t>rpmem_read</a:t>
            </a:r>
            <a:endParaRPr lang="en-US" sz="2800" dirty="0" smtClean="0"/>
          </a:p>
          <a:p>
            <a:pPr lvl="1"/>
            <a:r>
              <a:rPr lang="en-US" sz="2400" dirty="0" smtClean="0"/>
              <a:t>Read from persistent target memory region</a:t>
            </a:r>
          </a:p>
          <a:p>
            <a:pPr lvl="1"/>
            <a:r>
              <a:rPr lang="en-US" sz="2400" dirty="0" smtClean="0"/>
              <a:t>Blocks until read completes</a:t>
            </a:r>
          </a:p>
          <a:p>
            <a:pPr lvl="1"/>
            <a:r>
              <a:rPr lang="en-US" sz="2400" dirty="0" smtClean="0"/>
              <a:t>Updates local copy of file with remote file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 sz="4400" dirty="0" err="1" smtClean="0"/>
              <a:t>librpmem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9483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pmem_is_pmem</a:t>
            </a:r>
            <a:endParaRPr lang="en-US" sz="2800" dirty="0"/>
          </a:p>
          <a:p>
            <a:pPr lvl="1"/>
            <a:r>
              <a:rPr lang="en-US" sz="2400" dirty="0" smtClean="0"/>
              <a:t>Identify if an address range is backed by persistent memory</a:t>
            </a:r>
            <a:endParaRPr lang="en-US" sz="2400" dirty="0"/>
          </a:p>
          <a:p>
            <a:r>
              <a:rPr lang="en-US" sz="2800" dirty="0" err="1"/>
              <a:t>pmem_map_file</a:t>
            </a:r>
            <a:endParaRPr lang="en-US" sz="2800" dirty="0"/>
          </a:p>
          <a:p>
            <a:pPr lvl="1"/>
            <a:r>
              <a:rPr lang="en-US" sz="2400" dirty="0"/>
              <a:t>Similar to </a:t>
            </a:r>
            <a:r>
              <a:rPr lang="en-US" sz="2400" dirty="0" err="1"/>
              <a:t>mmap</a:t>
            </a:r>
            <a:endParaRPr lang="en-US" sz="2400" dirty="0"/>
          </a:p>
          <a:p>
            <a:r>
              <a:rPr lang="en-US" sz="2800" dirty="0" err="1" smtClean="0"/>
              <a:t>pmem_persist</a:t>
            </a:r>
            <a:endParaRPr lang="en-US" sz="2800" dirty="0" smtClean="0"/>
          </a:p>
          <a:p>
            <a:pPr lvl="1"/>
            <a:r>
              <a:rPr lang="en-US" sz="2400" dirty="0" smtClean="0"/>
              <a:t>Commits all data in specified range</a:t>
            </a:r>
          </a:p>
          <a:p>
            <a:pPr lvl="1"/>
            <a:r>
              <a:rPr lang="en-US" sz="2400" dirty="0" smtClean="0"/>
              <a:t>Range must refer to persistent memory</a:t>
            </a:r>
          </a:p>
          <a:p>
            <a:r>
              <a:rPr lang="en-US" sz="2800" dirty="0" err="1" smtClean="0"/>
              <a:t>pmem_msync</a:t>
            </a:r>
            <a:endParaRPr lang="en-US" sz="2800" dirty="0" smtClean="0"/>
          </a:p>
          <a:p>
            <a:pPr lvl="1"/>
            <a:r>
              <a:rPr lang="en-US" sz="2400" dirty="0" smtClean="0"/>
              <a:t>Similar to </a:t>
            </a:r>
            <a:r>
              <a:rPr lang="en-US" sz="2400" dirty="0" err="1" smtClean="0"/>
              <a:t>pmem_persist</a:t>
            </a:r>
            <a:r>
              <a:rPr lang="en-US" sz="2400" dirty="0" smtClean="0"/>
              <a:t>, but allows mixing </a:t>
            </a:r>
            <a:r>
              <a:rPr lang="en-US" sz="2400" dirty="0" err="1" smtClean="0"/>
              <a:t>pmem</a:t>
            </a:r>
            <a:r>
              <a:rPr lang="en-US" sz="2400" dirty="0" smtClean="0"/>
              <a:t> with normal memory</a:t>
            </a:r>
          </a:p>
          <a:p>
            <a:r>
              <a:rPr lang="en-US" sz="2800" dirty="0" err="1" smtClean="0"/>
              <a:t>pmem_flush</a:t>
            </a:r>
            <a:r>
              <a:rPr lang="en-US" sz="2800" dirty="0" smtClean="0"/>
              <a:t> / </a:t>
            </a:r>
            <a:r>
              <a:rPr lang="en-US" sz="2800" dirty="0" err="1" smtClean="0"/>
              <a:t>pmem_drain</a:t>
            </a:r>
            <a:endParaRPr lang="en-US" sz="2800" dirty="0" smtClean="0"/>
          </a:p>
          <a:p>
            <a:pPr lvl="1"/>
            <a:r>
              <a:rPr lang="en-US" sz="2400" dirty="0" smtClean="0"/>
              <a:t>Flush data from CPU caches to </a:t>
            </a:r>
            <a:r>
              <a:rPr lang="en-US" sz="2400" dirty="0" err="1" smtClean="0"/>
              <a:t>pmem</a:t>
            </a:r>
            <a:r>
              <a:rPr lang="en-US" sz="2400" dirty="0" smtClean="0"/>
              <a:t> and commits changes</a:t>
            </a:r>
          </a:p>
          <a:p>
            <a:pPr lvl="1"/>
            <a:r>
              <a:rPr lang="en-US" sz="2400" dirty="0" smtClean="0"/>
              <a:t>Combine implement </a:t>
            </a:r>
            <a:r>
              <a:rPr lang="en-US" sz="2400" dirty="0" err="1" smtClean="0"/>
              <a:t>pmem_persist</a:t>
            </a: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 sz="4400" dirty="0" err="1" smtClean="0"/>
              <a:t>libpmem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7811911" y="301698"/>
            <a:ext cx="3522133" cy="1117600"/>
          </a:xfrm>
          <a:prstGeom prst="roundRect">
            <a:avLst>
              <a:gd name="adj" fmla="val 75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accessing local persistent memory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9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pmem_memcpy_persist</a:t>
            </a:r>
            <a:endParaRPr lang="en-US" sz="2800" dirty="0" smtClean="0"/>
          </a:p>
          <a:p>
            <a:r>
              <a:rPr lang="en-US" sz="2800" dirty="0" err="1" smtClean="0"/>
              <a:t>pmem_memmove_persist</a:t>
            </a:r>
            <a:endParaRPr lang="en-US" sz="2800" dirty="0" smtClean="0"/>
          </a:p>
          <a:p>
            <a:r>
              <a:rPr lang="en-US" sz="2800" dirty="0" err="1" smtClean="0"/>
              <a:t>pmem_memset_persist</a:t>
            </a:r>
            <a:endParaRPr lang="en-US" sz="2800" dirty="0"/>
          </a:p>
          <a:p>
            <a:pPr lvl="1"/>
            <a:r>
              <a:rPr lang="en-US" sz="2400" dirty="0" smtClean="0"/>
              <a:t>Write data to persistent memory and commit</a:t>
            </a:r>
          </a:p>
          <a:p>
            <a:r>
              <a:rPr lang="en-US" sz="2800" dirty="0" err="1" smtClean="0"/>
              <a:t>pmem_memcpy_nodrain</a:t>
            </a:r>
            <a:endParaRPr lang="en-US" sz="2800" dirty="0" smtClean="0"/>
          </a:p>
          <a:p>
            <a:r>
              <a:rPr lang="en-US" sz="2800" dirty="0" err="1" smtClean="0"/>
              <a:t>pmem_memmove_nodrain</a:t>
            </a:r>
            <a:endParaRPr lang="en-US" sz="2800" dirty="0" smtClean="0"/>
          </a:p>
          <a:p>
            <a:r>
              <a:rPr lang="en-US" sz="2800" dirty="0" err="1" smtClean="0"/>
              <a:t>pmem_memset_nodrain</a:t>
            </a:r>
            <a:endParaRPr lang="en-US" sz="2800" dirty="0" smtClean="0"/>
          </a:p>
          <a:p>
            <a:pPr lvl="1"/>
            <a:r>
              <a:rPr lang="en-US" sz="2400" dirty="0" smtClean="0"/>
              <a:t>Write data to persistent memory, but defer commit (drain) step</a:t>
            </a:r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 sz="4400" dirty="0" err="1" smtClean="0"/>
              <a:t>libpmem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201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CLFLUSHOPT</a:t>
            </a:r>
          </a:p>
          <a:p>
            <a:pPr lvl="1"/>
            <a:r>
              <a:rPr lang="en-US" sz="2400" dirty="0" smtClean="0"/>
              <a:t>void _</a:t>
            </a:r>
            <a:r>
              <a:rPr lang="en-US" sz="2400" dirty="0" err="1" smtClean="0"/>
              <a:t>mm_clflushopt</a:t>
            </a:r>
            <a:r>
              <a:rPr lang="en-US" sz="2400" dirty="0" smtClean="0"/>
              <a:t>(</a:t>
            </a:r>
            <a:r>
              <a:rPr lang="en-US" sz="2400" dirty="0" err="1" smtClean="0"/>
              <a:t>const</a:t>
            </a:r>
            <a:r>
              <a:rPr lang="en-US" sz="2400" dirty="0" smtClean="0"/>
              <a:t> void *p)</a:t>
            </a:r>
          </a:p>
          <a:p>
            <a:pPr lvl="1"/>
            <a:r>
              <a:rPr lang="en-US" sz="2400" dirty="0" smtClean="0"/>
              <a:t>Optimized cache-line flush instruction</a:t>
            </a:r>
          </a:p>
          <a:p>
            <a:pPr lvl="1"/>
            <a:r>
              <a:rPr lang="en-US" sz="2400" dirty="0" smtClean="0"/>
              <a:t>Writes dirty cache lines to memory</a:t>
            </a:r>
          </a:p>
          <a:p>
            <a:pPr lvl="1"/>
            <a:r>
              <a:rPr lang="en-US" sz="2400" dirty="0" smtClean="0"/>
              <a:t>Invalidates cache line</a:t>
            </a:r>
          </a:p>
          <a:p>
            <a:r>
              <a:rPr lang="en-US" sz="2800" dirty="0" smtClean="0"/>
              <a:t>CLWB</a:t>
            </a:r>
          </a:p>
          <a:p>
            <a:pPr lvl="1"/>
            <a:r>
              <a:rPr lang="en-US" sz="2400" dirty="0" smtClean="0"/>
              <a:t>void _</a:t>
            </a:r>
            <a:r>
              <a:rPr lang="en-US" sz="2400" dirty="0" err="1" smtClean="0"/>
              <a:t>mm_clwb</a:t>
            </a:r>
            <a:r>
              <a:rPr lang="en-US" sz="2400" dirty="0" smtClean="0"/>
              <a:t>(</a:t>
            </a:r>
            <a:r>
              <a:rPr lang="en-US" sz="2400" dirty="0" err="1" smtClean="0"/>
              <a:t>const</a:t>
            </a:r>
            <a:r>
              <a:rPr lang="en-US" sz="2400" dirty="0" smtClean="0"/>
              <a:t> void *p)</a:t>
            </a:r>
          </a:p>
          <a:p>
            <a:pPr lvl="1"/>
            <a:r>
              <a:rPr lang="en-US" sz="2400" dirty="0" smtClean="0"/>
              <a:t>Cache line write back</a:t>
            </a:r>
          </a:p>
          <a:p>
            <a:pPr lvl="1"/>
            <a:r>
              <a:rPr lang="en-US" sz="2400" dirty="0" smtClean="0"/>
              <a:t>Writes dirty cache lines to memory</a:t>
            </a:r>
          </a:p>
          <a:p>
            <a:pPr lvl="1"/>
            <a:r>
              <a:rPr lang="en-US" sz="2400" dirty="0" smtClean="0"/>
              <a:t>Does NOT invalidate cache</a:t>
            </a:r>
          </a:p>
          <a:p>
            <a:pPr lvl="1"/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 sz="4400" dirty="0" smtClean="0"/>
              <a:t>Intel CPU Instructions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7428089" y="2878668"/>
            <a:ext cx="3522133" cy="1117600"/>
          </a:xfrm>
          <a:prstGeom prst="roundRect">
            <a:avLst>
              <a:gd name="adj" fmla="val 75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 specify each cache line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6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Persistent writes</a:t>
            </a:r>
          </a:p>
          <a:p>
            <a:pPr lvl="1"/>
            <a:r>
              <a:rPr lang="en-US" sz="2400" dirty="0" smtClean="0"/>
              <a:t>RMA write to peer </a:t>
            </a:r>
            <a:r>
              <a:rPr lang="en-US" sz="2400" dirty="0" err="1" smtClean="0"/>
              <a:t>pmem</a:t>
            </a:r>
            <a:r>
              <a:rPr lang="en-US" sz="2400" dirty="0" smtClean="0"/>
              <a:t> MR</a:t>
            </a:r>
          </a:p>
          <a:p>
            <a:pPr lvl="1"/>
            <a:r>
              <a:rPr lang="en-US" sz="2400" dirty="0" smtClean="0"/>
              <a:t>Source region may be </a:t>
            </a:r>
            <a:r>
              <a:rPr lang="en-US" sz="2400" dirty="0" err="1" smtClean="0"/>
              <a:t>pmem</a:t>
            </a:r>
            <a:r>
              <a:rPr lang="en-US" sz="2400" dirty="0" smtClean="0"/>
              <a:t> or normal memory</a:t>
            </a:r>
          </a:p>
          <a:p>
            <a:r>
              <a:rPr lang="en-US" sz="2800" dirty="0" smtClean="0"/>
              <a:t>Persistent reads</a:t>
            </a:r>
          </a:p>
          <a:p>
            <a:pPr lvl="1"/>
            <a:r>
              <a:rPr lang="en-US" sz="2400" dirty="0" smtClean="0"/>
              <a:t>RMA read into local </a:t>
            </a:r>
            <a:r>
              <a:rPr lang="en-US" sz="2400" dirty="0" err="1" smtClean="0"/>
              <a:t>pmem</a:t>
            </a:r>
            <a:r>
              <a:rPr lang="en-US" sz="2400" dirty="0" smtClean="0"/>
              <a:t> MR</a:t>
            </a:r>
          </a:p>
          <a:p>
            <a:pPr lvl="1"/>
            <a:r>
              <a:rPr lang="en-US" sz="2400" dirty="0" smtClean="0"/>
              <a:t>Peer MR (read source) may be </a:t>
            </a:r>
            <a:r>
              <a:rPr lang="en-US" sz="2400" dirty="0" err="1" smtClean="0"/>
              <a:t>pmem</a:t>
            </a:r>
            <a:r>
              <a:rPr lang="en-US" sz="2400" dirty="0" smtClean="0"/>
              <a:t> or normal memory</a:t>
            </a:r>
          </a:p>
          <a:p>
            <a:r>
              <a:rPr lang="en-US" sz="2800" dirty="0" smtClean="0"/>
              <a:t>Atomic operations</a:t>
            </a:r>
          </a:p>
          <a:p>
            <a:pPr lvl="1"/>
            <a:r>
              <a:rPr lang="en-US" sz="2400" dirty="0" smtClean="0"/>
              <a:t>Allow for future extensions to support</a:t>
            </a:r>
          </a:p>
          <a:p>
            <a:pPr lvl="1"/>
            <a:r>
              <a:rPr lang="en-US" sz="2400" dirty="0" smtClean="0"/>
              <a:t>Do not define for now</a:t>
            </a:r>
          </a:p>
          <a:p>
            <a:pPr lvl="1"/>
            <a:r>
              <a:rPr lang="en-US" sz="2400" dirty="0" smtClean="0"/>
              <a:t>TBD: are current read/write operations actually atomic </a:t>
            </a:r>
            <a:r>
              <a:rPr lang="en-US" sz="2400" dirty="0" err="1" smtClean="0"/>
              <a:t>wrt</a:t>
            </a:r>
            <a:r>
              <a:rPr lang="en-US" sz="2400" smtClean="0"/>
              <a:t> failures?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 sz="4400" dirty="0" smtClean="0"/>
              <a:t>OFI Data Transfer Options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420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Commit definition</a:t>
            </a:r>
          </a:p>
          <a:p>
            <a:pPr lvl="1"/>
            <a:r>
              <a:rPr lang="en-US" sz="2400" dirty="0" smtClean="0"/>
              <a:t>Data that targets a </a:t>
            </a:r>
            <a:r>
              <a:rPr lang="en-US" sz="2400" dirty="0" err="1" smtClean="0"/>
              <a:t>pmem</a:t>
            </a:r>
            <a:r>
              <a:rPr lang="en-US" sz="2400" dirty="0" smtClean="0"/>
              <a:t> region is considered persistent</a:t>
            </a:r>
          </a:p>
          <a:p>
            <a:pPr lvl="2"/>
            <a:r>
              <a:rPr lang="en-US" sz="2400" dirty="0" smtClean="0"/>
              <a:t>Region may be local (read) or remote (write)</a:t>
            </a:r>
          </a:p>
          <a:p>
            <a:pPr lvl="1"/>
            <a:r>
              <a:rPr lang="en-US" sz="2400" dirty="0" smtClean="0"/>
              <a:t>Completion indicates data can survive power failure</a:t>
            </a:r>
          </a:p>
          <a:p>
            <a:r>
              <a:rPr lang="en-US" sz="2800" dirty="0" smtClean="0"/>
              <a:t>Commit granularity</a:t>
            </a:r>
            <a:endParaRPr lang="en-US" sz="2400" dirty="0" smtClean="0"/>
          </a:p>
          <a:p>
            <a:pPr lvl="1"/>
            <a:r>
              <a:rPr lang="en-US" sz="2400" dirty="0" smtClean="0"/>
              <a:t>Per local endpoint (i.e. globally)</a:t>
            </a:r>
          </a:p>
          <a:p>
            <a:pPr lvl="1"/>
            <a:r>
              <a:rPr lang="en-US" sz="2400" dirty="0" smtClean="0"/>
              <a:t>Per peer endpoint (data flow)</a:t>
            </a:r>
            <a:endParaRPr lang="en-US" dirty="0" smtClean="0"/>
          </a:p>
          <a:p>
            <a:pPr lvl="1"/>
            <a:r>
              <a:rPr lang="en-US" sz="2400" dirty="0" smtClean="0"/>
              <a:t>Per local/peer memory region</a:t>
            </a:r>
          </a:p>
          <a:p>
            <a:pPr lvl="1"/>
            <a:r>
              <a:rPr lang="en-US" sz="2400" dirty="0" smtClean="0"/>
              <a:t>Per address range (data region)</a:t>
            </a:r>
          </a:p>
          <a:p>
            <a:pPr lvl="1"/>
            <a:r>
              <a:rPr lang="en-US" sz="2400" dirty="0" smtClean="0"/>
              <a:t>Single operation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 sz="4400" dirty="0" smtClean="0"/>
              <a:t>OFI Commit Semantic Options</a:t>
            </a:r>
            <a:endParaRPr lang="en-US" sz="4400" dirty="0"/>
          </a:p>
        </p:txBody>
      </p:sp>
      <p:sp>
        <p:nvSpPr>
          <p:cNvPr id="2" name="Rounded Rectangle 1"/>
          <p:cNvSpPr/>
          <p:nvPr/>
        </p:nvSpPr>
        <p:spPr>
          <a:xfrm>
            <a:off x="7168445" y="4154312"/>
            <a:ext cx="3522133" cy="1117600"/>
          </a:xfrm>
          <a:prstGeom prst="roundRect">
            <a:avLst>
              <a:gd name="adj" fmla="val 75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rpmem_write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maps to single operation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80178" y="5181600"/>
            <a:ext cx="3488268" cy="4289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7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8719</TotalTime>
  <Words>627</Words>
  <Application>Microsoft Office PowerPoint</Application>
  <PresentationFormat>Widescreen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Wingdings</vt:lpstr>
      <vt:lpstr>Office Theme</vt:lpstr>
      <vt:lpstr>Persistent memory support</vt:lpstr>
      <vt:lpstr>librpmem</vt:lpstr>
      <vt:lpstr>librpmem API</vt:lpstr>
      <vt:lpstr>librpmem</vt:lpstr>
      <vt:lpstr>libpmem</vt:lpstr>
      <vt:lpstr>libpmem</vt:lpstr>
      <vt:lpstr>Intel CPU Instructions</vt:lpstr>
      <vt:lpstr>OFI Data Transfer Options</vt:lpstr>
      <vt:lpstr>OFI Commit Semantic Options</vt:lpstr>
      <vt:lpstr>API Proposal – fi_getinfo</vt:lpstr>
      <vt:lpstr>API Proposal – memory registration</vt:lpstr>
      <vt:lpstr>API Proposal – Data Transfers</vt:lpstr>
      <vt:lpstr>Possible Future API Additions</vt:lpstr>
    </vt:vector>
  </TitlesOfParts>
  <Company>password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Hefty, Sean</cp:lastModifiedBy>
  <cp:revision>422</cp:revision>
  <dcterms:created xsi:type="dcterms:W3CDTF">2016-02-08T22:33:42Z</dcterms:created>
  <dcterms:modified xsi:type="dcterms:W3CDTF">2017-08-15T00:20:44Z</dcterms:modified>
</cp:coreProperties>
</file>