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2" r:id="rId2"/>
    <p:sldId id="353" r:id="rId3"/>
    <p:sldId id="361" r:id="rId4"/>
    <p:sldId id="351" r:id="rId5"/>
    <p:sldId id="356" r:id="rId6"/>
    <p:sldId id="342" r:id="rId7"/>
    <p:sldId id="349" r:id="rId8"/>
    <p:sldId id="350" r:id="rId9"/>
    <p:sldId id="380" r:id="rId10"/>
    <p:sldId id="348" r:id="rId11"/>
    <p:sldId id="347" r:id="rId12"/>
    <p:sldId id="355" r:id="rId13"/>
    <p:sldId id="360" r:id="rId14"/>
    <p:sldId id="359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81" r:id="rId25"/>
    <p:sldId id="382" r:id="rId26"/>
    <p:sldId id="357" r:id="rId27"/>
    <p:sldId id="371" r:id="rId28"/>
    <p:sldId id="378" r:id="rId29"/>
    <p:sldId id="379" r:id="rId30"/>
    <p:sldId id="377" r:id="rId31"/>
    <p:sldId id="372" r:id="rId32"/>
    <p:sldId id="373" r:id="rId33"/>
    <p:sldId id="374" r:id="rId34"/>
    <p:sldId id="375" r:id="rId35"/>
    <p:sldId id="376" r:id="rId36"/>
    <p:sldId id="275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A4A3A4"/>
          </p15:clr>
        </p15:guide>
        <p15:guide id="2" orient="horz" pos="1618">
          <p15:clr>
            <a:srgbClr val="A4A3A4"/>
          </p15:clr>
        </p15:guide>
        <p15:guide id="3" orient="horz" pos="2048">
          <p15:clr>
            <a:srgbClr val="A4A3A4"/>
          </p15:clr>
        </p15:guide>
        <p15:guide id="4" orient="horz" pos="323">
          <p15:clr>
            <a:srgbClr val="A4A3A4"/>
          </p15:clr>
        </p15:guide>
        <p15:guide id="5" pos="5470">
          <p15:clr>
            <a:srgbClr val="A4A3A4"/>
          </p15:clr>
        </p15:guide>
        <p15:guide id="6" pos="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FF7F00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preferSingleView="1">
    <p:restoredLeft sz="21518" autoAdjust="0"/>
    <p:restoredTop sz="94660"/>
  </p:normalViewPr>
  <p:slideViewPr>
    <p:cSldViewPr snapToGrid="0">
      <p:cViewPr>
        <p:scale>
          <a:sx n="74" d="100"/>
          <a:sy n="74" d="100"/>
        </p:scale>
        <p:origin x="835" y="264"/>
      </p:cViewPr>
      <p:guideLst>
        <p:guide orient="horz" pos="756"/>
        <p:guide orient="horz" pos="1618"/>
        <p:guide orient="horz" pos="2048"/>
        <p:guide orient="horz" pos="323"/>
        <p:guide pos="5470"/>
        <p:guide pos="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65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szymans\Documents\Crystal%20Ridge\Replication\PMoF%20Benchmarking%20-%20results%205.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szymans\Documents\Crystal%20Ridge\Replication\PMoF%20Benchmarking%20-%20results%205.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szymans\Documents\Crystal%20Ridge\Replication\PMoF%20Benchmarking%20-%20results%205.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szymans\Documents\Crystal%20Ridge\Replication\PMoF%20Benchmarking%20-%20results%205.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szymans\Documents\Crystal%20Ridge\Replication\PMoF%20Benchmarking%20-%20results%205.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Avg. </a:t>
            </a:r>
            <a:r>
              <a:rPr lang="pl-PL" sz="1400" b="1" i="0" baseline="0" dirty="0">
                <a:effectLst/>
              </a:rPr>
              <a:t>4KB </a:t>
            </a:r>
            <a:r>
              <a:rPr lang="en-US" sz="1400" b="1" i="0" baseline="0" dirty="0">
                <a:effectLst/>
              </a:rPr>
              <a:t>Write I/O Round Trip Time</a:t>
            </a:r>
            <a:r>
              <a:rPr lang="pl-PL" sz="1400" b="1" i="0" baseline="0" dirty="0">
                <a:effectLst/>
              </a:rPr>
              <a:t> Comparison</a:t>
            </a:r>
            <a:endParaRPr lang="en-US" sz="1400" dirty="0">
              <a:effectLst/>
            </a:endParaRPr>
          </a:p>
          <a:p>
            <a:pPr>
              <a:defRPr/>
            </a:pPr>
            <a:r>
              <a:rPr lang="en-US" sz="1400" b="1" i="0" baseline="0" dirty="0" err="1">
                <a:effectLst/>
              </a:rPr>
              <a:t>NVMe</a:t>
            </a:r>
            <a:r>
              <a:rPr lang="pl-PL" sz="1400" b="1" i="0" baseline="0" dirty="0">
                <a:effectLst/>
              </a:rPr>
              <a:t>+NAND SSD vs. NVMe+3DXP SSD </a:t>
            </a:r>
            <a:r>
              <a:rPr lang="pl-PL" sz="1400" b="1" i="0" baseline="0" dirty="0" smtClean="0">
                <a:effectLst/>
              </a:rPr>
              <a:t>vs</a:t>
            </a:r>
            <a:r>
              <a:rPr lang="pl-PL" sz="1400" b="1" i="0" baseline="0" dirty="0">
                <a:effectLst/>
              </a:rPr>
              <a:t>. </a:t>
            </a:r>
            <a:r>
              <a:rPr lang="en-US" sz="1400" b="1" i="0" baseline="0" dirty="0" smtClean="0">
                <a:effectLst/>
              </a:rPr>
              <a:t>NVMeoF+3DXP SSD+SPDK vs. </a:t>
            </a:r>
            <a:r>
              <a:rPr lang="pl-PL" sz="1400" b="1" i="0" baseline="0" dirty="0" smtClean="0">
                <a:effectLst/>
              </a:rPr>
              <a:t>PMoF</a:t>
            </a:r>
            <a:endParaRPr lang="en-US" sz="14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'Latency - APM'!$B$3:$B$6</c:f>
              <c:strCache>
                <c:ptCount val="4"/>
                <c:pt idx="0">
                  <c:v>Replication to NAND NVMe SSD using DRBD</c:v>
                </c:pt>
                <c:pt idx="1">
                  <c:v>Replication to 3DXP NVMe SSD using DRBD</c:v>
                </c:pt>
                <c:pt idx="2">
                  <c:v>PMoF in General Purpose System Mode</c:v>
                </c:pt>
                <c:pt idx="3">
                  <c:v>PMoF in Appliance Mode</c:v>
                </c:pt>
              </c:strCache>
            </c:strRef>
          </c:cat>
          <c:val>
            <c:numRef>
              <c:f>'Latency - APM'!$C$3:$C$6</c:f>
              <c:numCache>
                <c:formatCode>General</c:formatCode>
                <c:ptCount val="4"/>
                <c:pt idx="0">
                  <c:v>149</c:v>
                </c:pt>
                <c:pt idx="1">
                  <c:v>134</c:v>
                </c:pt>
                <c:pt idx="2">
                  <c:v>8.7210000000000001</c:v>
                </c:pt>
                <c:pt idx="3">
                  <c:v>4.75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6866656"/>
        <c:axId val="676867832"/>
      </c:barChart>
      <c:catAx>
        <c:axId val="67686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867832"/>
        <c:crosses val="autoZero"/>
        <c:auto val="1"/>
        <c:lblAlgn val="ctr"/>
        <c:lblOffset val="100"/>
        <c:noMultiLvlLbl val="0"/>
      </c:catAx>
      <c:valAx>
        <c:axId val="676867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200"/>
                  <a:t>Average Latency in us</a:t>
                </a:r>
              </a:p>
              <a:p>
                <a:pPr>
                  <a:defRPr sz="1200"/>
                </a:pPr>
                <a:r>
                  <a:rPr lang="pl-PL" sz="1200"/>
                  <a:t>Lower is better</a:t>
                </a:r>
                <a:endParaRPr lang="en-US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86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/>
              <a:t>Average</a:t>
            </a:r>
            <a:r>
              <a:rPr lang="pl-PL" sz="1800" baseline="0"/>
              <a:t> unloaded replication latency using PMoF for various NICs and data sizes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'Latency - GPSPM'!$C$25</c:f>
              <c:strCache>
                <c:ptCount val="1"/>
                <c:pt idx="0">
                  <c:v>Mellanox CX-4 / 40 GbE / RoCE v2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'Latency - GPSPM'!$D$23:$J$23</c:f>
              <c:numCache>
                <c:formatCode>General</c:formatCode>
                <c:ptCount val="7"/>
                <c:pt idx="0">
                  <c:v>16</c:v>
                </c:pt>
                <c:pt idx="1">
                  <c:v>64</c:v>
                </c:pt>
                <c:pt idx="2">
                  <c:v>256</c:v>
                </c:pt>
                <c:pt idx="3">
                  <c:v>1024</c:v>
                </c:pt>
                <c:pt idx="4">
                  <c:v>4096</c:v>
                </c:pt>
                <c:pt idx="5">
                  <c:v>16384</c:v>
                </c:pt>
                <c:pt idx="6">
                  <c:v>65536</c:v>
                </c:pt>
              </c:numCache>
            </c:numRef>
          </c:cat>
          <c:val>
            <c:numRef>
              <c:f>'Latency - GPSPM'!$D$25:$J$25</c:f>
              <c:numCache>
                <c:formatCode>General</c:formatCode>
                <c:ptCount val="7"/>
                <c:pt idx="0">
                  <c:v>5.77</c:v>
                </c:pt>
                <c:pt idx="1">
                  <c:v>5.7030000000000003</c:v>
                </c:pt>
                <c:pt idx="2">
                  <c:v>5.7720000000000002</c:v>
                </c:pt>
                <c:pt idx="3">
                  <c:v>5.7889999999999997</c:v>
                </c:pt>
                <c:pt idx="4">
                  <c:v>8.7210000000000001</c:v>
                </c:pt>
                <c:pt idx="5">
                  <c:v>17.782</c:v>
                </c:pt>
                <c:pt idx="6">
                  <c:v>38.832999999999998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'Latency - GPSPM'!$C$26</c:f>
              <c:strCache>
                <c:ptCount val="1"/>
                <c:pt idx="0">
                  <c:v>Chelsio T580 / 40 GbE / iWarp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'Latency - GPSPM'!$D$23:$J$23</c:f>
              <c:numCache>
                <c:formatCode>General</c:formatCode>
                <c:ptCount val="7"/>
                <c:pt idx="0">
                  <c:v>16</c:v>
                </c:pt>
                <c:pt idx="1">
                  <c:v>64</c:v>
                </c:pt>
                <c:pt idx="2">
                  <c:v>256</c:v>
                </c:pt>
                <c:pt idx="3">
                  <c:v>1024</c:v>
                </c:pt>
                <c:pt idx="4">
                  <c:v>4096</c:v>
                </c:pt>
                <c:pt idx="5">
                  <c:v>16384</c:v>
                </c:pt>
                <c:pt idx="6">
                  <c:v>65536</c:v>
                </c:pt>
              </c:numCache>
            </c:numRef>
          </c:cat>
          <c:val>
            <c:numRef>
              <c:f>'Latency - GPSPM'!$D$26:$J$26</c:f>
              <c:numCache>
                <c:formatCode>General</c:formatCode>
                <c:ptCount val="7"/>
                <c:pt idx="0">
                  <c:v>9.7639999999999993</c:v>
                </c:pt>
                <c:pt idx="1">
                  <c:v>10.622999999999999</c:v>
                </c:pt>
                <c:pt idx="2">
                  <c:v>10.215999999999999</c:v>
                </c:pt>
                <c:pt idx="3">
                  <c:v>11.379</c:v>
                </c:pt>
                <c:pt idx="4">
                  <c:v>16.29</c:v>
                </c:pt>
                <c:pt idx="5">
                  <c:v>22.474</c:v>
                </c:pt>
                <c:pt idx="6">
                  <c:v>44.366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6870576"/>
        <c:axId val="676869400"/>
      </c:lineChart>
      <c:catAx>
        <c:axId val="676870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400"/>
                  <a:t>Data</a:t>
                </a:r>
                <a:r>
                  <a:rPr lang="pl-PL" sz="1400" baseline="0"/>
                  <a:t> size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869400"/>
        <c:crosses val="autoZero"/>
        <c:auto val="1"/>
        <c:lblAlgn val="ctr"/>
        <c:lblOffset val="100"/>
        <c:noMultiLvlLbl val="0"/>
      </c:catAx>
      <c:valAx>
        <c:axId val="676869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400"/>
                  <a:t>Average latency in us</a:t>
                </a:r>
              </a:p>
              <a:p>
                <a:pPr>
                  <a:defRPr sz="1400"/>
                </a:pPr>
                <a:r>
                  <a:rPr lang="pl-PL" sz="1400"/>
                  <a:t>Lower is better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87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Replication</a:t>
            </a:r>
            <a:r>
              <a:rPr lang="pl-PL" baseline="0"/>
              <a:t> Bandwidth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'Scalability - GPSPM'!$C$4</c:f>
              <c:strCache>
                <c:ptCount val="1"/>
                <c:pt idx="0">
                  <c:v>16B / LBG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'Scalability - GPSPM'!$D$3:$U$3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GPSPM'!$D$4:$U$4</c:f>
              <c:numCache>
                <c:formatCode>0.000</c:formatCode>
                <c:ptCount val="18"/>
                <c:pt idx="0">
                  <c:v>9.693390235519999E-3</c:v>
                </c:pt>
                <c:pt idx="1">
                  <c:v>1.7595569733631997E-2</c:v>
                </c:pt>
                <c:pt idx="2">
                  <c:v>2.9203278914048E-2</c:v>
                </c:pt>
                <c:pt idx="3">
                  <c:v>4.9636135688447998E-2</c:v>
                </c:pt>
                <c:pt idx="4">
                  <c:v>6.5290420027520002E-2</c:v>
                </c:pt>
                <c:pt idx="5">
                  <c:v>7.8549268036735995E-2</c:v>
                </c:pt>
                <c:pt idx="6">
                  <c:v>8.7432583625599997E-2</c:v>
                </c:pt>
                <c:pt idx="7">
                  <c:v>9.8206432709503994E-2</c:v>
                </c:pt>
                <c:pt idx="8">
                  <c:v>0.104465422854784</c:v>
                </c:pt>
                <c:pt idx="9">
                  <c:v>8.0503435595264003E-2</c:v>
                </c:pt>
                <c:pt idx="10">
                  <c:v>8.2793748993791993E-2</c:v>
                </c:pt>
                <c:pt idx="11">
                  <c:v>9.9397442670592001E-2</c:v>
                </c:pt>
                <c:pt idx="12">
                  <c:v>9.7305978338303997E-2</c:v>
                </c:pt>
                <c:pt idx="13">
                  <c:v>9.1056256861311996E-2</c:v>
                </c:pt>
                <c:pt idx="14">
                  <c:v>9.5645818164224003E-2</c:v>
                </c:pt>
                <c:pt idx="15">
                  <c:v>9.1073146080768011E-2</c:v>
                </c:pt>
                <c:pt idx="16">
                  <c:v>9.0321749304703991E-2</c:v>
                </c:pt>
                <c:pt idx="17">
                  <c:v>9.7839278797823989E-2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'Scalability - GPSPM'!$C$5</c:f>
              <c:strCache>
                <c:ptCount val="1"/>
                <c:pt idx="0">
                  <c:v>64B / LBG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'Scalability - GPSPM'!$D$3:$U$3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GPSPM'!$D$5:$U$5</c:f>
              <c:numCache>
                <c:formatCode>0.000</c:formatCode>
                <c:ptCount val="18"/>
                <c:pt idx="0">
                  <c:v>2.7342863643135998E-2</c:v>
                </c:pt>
                <c:pt idx="1">
                  <c:v>4.9152126577151997E-2</c:v>
                </c:pt>
                <c:pt idx="2">
                  <c:v>0.110177911980544</c:v>
                </c:pt>
                <c:pt idx="3">
                  <c:v>0.19239298190950399</c:v>
                </c:pt>
                <c:pt idx="4">
                  <c:v>0.255205629970432</c:v>
                </c:pt>
                <c:pt idx="5">
                  <c:v>0.29567922251161599</c:v>
                </c:pt>
                <c:pt idx="6">
                  <c:v>0.339767264894976</c:v>
                </c:pt>
                <c:pt idx="7">
                  <c:v>0.38477012076390399</c:v>
                </c:pt>
                <c:pt idx="8">
                  <c:v>0.39531293008486401</c:v>
                </c:pt>
                <c:pt idx="9">
                  <c:v>0.39329067239475202</c:v>
                </c:pt>
                <c:pt idx="10">
                  <c:v>0.37995353090815998</c:v>
                </c:pt>
                <c:pt idx="11">
                  <c:v>0.337422638235648</c:v>
                </c:pt>
                <c:pt idx="12">
                  <c:v>0.33186888155391997</c:v>
                </c:pt>
                <c:pt idx="13">
                  <c:v>0.39771394418380801</c:v>
                </c:pt>
                <c:pt idx="14">
                  <c:v>0.368858951740416</c:v>
                </c:pt>
                <c:pt idx="15">
                  <c:v>0.34999549233766403</c:v>
                </c:pt>
                <c:pt idx="16">
                  <c:v>0.37458113962342399</c:v>
                </c:pt>
                <c:pt idx="17">
                  <c:v>0.39645255172044802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'Scalability - GPSPM'!$C$9</c:f>
              <c:strCache>
                <c:ptCount val="1"/>
                <c:pt idx="0">
                  <c:v>16B / Mellanox CX4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'Scalability - GPSPM'!$D$3:$U$3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GPSPM'!$D$9:$U$9</c:f>
              <c:numCache>
                <c:formatCode>0.000</c:formatCode>
                <c:ptCount val="18"/>
                <c:pt idx="0">
                  <c:v>2.2547658843775999E-2</c:v>
                </c:pt>
                <c:pt idx="1">
                  <c:v>3.4689689393152E-2</c:v>
                </c:pt>
                <c:pt idx="2">
                  <c:v>6.1445046582271998E-2</c:v>
                </c:pt>
                <c:pt idx="3">
                  <c:v>6.7910755906559997E-2</c:v>
                </c:pt>
                <c:pt idx="4">
                  <c:v>6.6146671161984E-2</c:v>
                </c:pt>
                <c:pt idx="5">
                  <c:v>6.6038031994240007E-2</c:v>
                </c:pt>
                <c:pt idx="6">
                  <c:v>6.6114152947968005E-2</c:v>
                </c:pt>
                <c:pt idx="7">
                  <c:v>6.5974646584448002E-2</c:v>
                </c:pt>
                <c:pt idx="8">
                  <c:v>6.6095920138879993E-2</c:v>
                </c:pt>
                <c:pt idx="9">
                  <c:v>6.8255452232319991E-2</c:v>
                </c:pt>
                <c:pt idx="10">
                  <c:v>6.5683239022079995E-2</c:v>
                </c:pt>
                <c:pt idx="11">
                  <c:v>6.7382881856000013E-2</c:v>
                </c:pt>
                <c:pt idx="12">
                  <c:v>6.8471931169535996E-2</c:v>
                </c:pt>
                <c:pt idx="13">
                  <c:v>6.8533059451519995E-2</c:v>
                </c:pt>
                <c:pt idx="14">
                  <c:v>6.8323948855936012E-2</c:v>
                </c:pt>
                <c:pt idx="15">
                  <c:v>6.8412384643327995E-2</c:v>
                </c:pt>
                <c:pt idx="16">
                  <c:v>6.6734539844479995E-2</c:v>
                </c:pt>
                <c:pt idx="17">
                  <c:v>6.6560397045119998E-2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'Scalability - GPSPM'!$C$10</c:f>
              <c:strCache>
                <c:ptCount val="1"/>
                <c:pt idx="0">
                  <c:v>64B  / Mellanox CX4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'Scalability - GPSPM'!$D$3:$U$3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GPSPM'!$D$10:$U$10</c:f>
              <c:numCache>
                <c:formatCode>0.000</c:formatCode>
                <c:ptCount val="18"/>
                <c:pt idx="0">
                  <c:v>9.0895978665984006E-2</c:v>
                </c:pt>
                <c:pt idx="1">
                  <c:v>0.13526322019430398</c:v>
                </c:pt>
                <c:pt idx="2">
                  <c:v>0.23935155916185599</c:v>
                </c:pt>
                <c:pt idx="3">
                  <c:v>0.27233584454502396</c:v>
                </c:pt>
                <c:pt idx="4">
                  <c:v>0.26692400867635202</c:v>
                </c:pt>
                <c:pt idx="5">
                  <c:v>0.26508693147596801</c:v>
                </c:pt>
                <c:pt idx="6">
                  <c:v>0.26727758147379199</c:v>
                </c:pt>
                <c:pt idx="7">
                  <c:v>0.26377706070784002</c:v>
                </c:pt>
                <c:pt idx="8">
                  <c:v>0.26393026278911996</c:v>
                </c:pt>
                <c:pt idx="9">
                  <c:v>0.26974205191321599</c:v>
                </c:pt>
                <c:pt idx="10">
                  <c:v>0.26868395621734398</c:v>
                </c:pt>
                <c:pt idx="11">
                  <c:v>0.26386302382284799</c:v>
                </c:pt>
                <c:pt idx="12">
                  <c:v>0.27649778487398396</c:v>
                </c:pt>
                <c:pt idx="13">
                  <c:v>0.26495308999270401</c:v>
                </c:pt>
                <c:pt idx="14">
                  <c:v>0.27218236088012804</c:v>
                </c:pt>
                <c:pt idx="15">
                  <c:v>0.273439028368896</c:v>
                </c:pt>
                <c:pt idx="16">
                  <c:v>0.26992222649241604</c:v>
                </c:pt>
                <c:pt idx="17">
                  <c:v>0.27548240174591998</c:v>
                </c:pt>
              </c:numCache>
            </c:numRef>
          </c:val>
          <c:smooth val="0"/>
        </c:ser>
        <c:ser>
          <c:idx val="7"/>
          <c:order val="4"/>
          <c:tx>
            <c:strRef>
              <c:f>'Scalability - GPSPM'!$C$11</c:f>
              <c:strCache>
                <c:ptCount val="1"/>
                <c:pt idx="0">
                  <c:v>1KB  / Mellanox CX4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'Scalability - GPSPM'!$D$3:$U$3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GPSPM'!$D$11:$U$11</c:f>
              <c:numCache>
                <c:formatCode>0.000</c:formatCode>
                <c:ptCount val="18"/>
                <c:pt idx="0">
                  <c:v>1.4243576340152322</c:v>
                </c:pt>
                <c:pt idx="1">
                  <c:v>2.1888374431989761</c:v>
                </c:pt>
                <c:pt idx="2">
                  <c:v>3.6899287136174079</c:v>
                </c:pt>
                <c:pt idx="3">
                  <c:v>4.2477270372761602</c:v>
                </c:pt>
                <c:pt idx="4">
                  <c:v>4.2727739096104962</c:v>
                </c:pt>
                <c:pt idx="5">
                  <c:v>4.1842426953973764</c:v>
                </c:pt>
                <c:pt idx="6">
                  <c:v>4.237764308426752</c:v>
                </c:pt>
                <c:pt idx="7">
                  <c:v>4.2247934490214396</c:v>
                </c:pt>
                <c:pt idx="8">
                  <c:v>4.3373941323939835</c:v>
                </c:pt>
                <c:pt idx="9">
                  <c:v>4.4350235505131526</c:v>
                </c:pt>
                <c:pt idx="10">
                  <c:v>4.3670691996221436</c:v>
                </c:pt>
                <c:pt idx="11">
                  <c:v>4.3881478899138555</c:v>
                </c:pt>
                <c:pt idx="12">
                  <c:v>4.2951143443169277</c:v>
                </c:pt>
                <c:pt idx="13">
                  <c:v>4.4958068354580476</c:v>
                </c:pt>
                <c:pt idx="14">
                  <c:v>4.4123639868293125</c:v>
                </c:pt>
                <c:pt idx="15">
                  <c:v>4.3019264212910082</c:v>
                </c:pt>
                <c:pt idx="16">
                  <c:v>4.3913438662492164</c:v>
                </c:pt>
                <c:pt idx="17">
                  <c:v>4.2866555169505283</c:v>
                </c:pt>
              </c:numCache>
            </c:numRef>
          </c:val>
          <c:smooth val="0"/>
        </c:ser>
        <c:ser>
          <c:idx val="8"/>
          <c:order val="5"/>
          <c:tx>
            <c:strRef>
              <c:f>'Scalability - GPSPM'!$C$12</c:f>
              <c:strCache>
                <c:ptCount val="1"/>
                <c:pt idx="0">
                  <c:v>4KB  / Mellanox CX4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'Scalability - GPSPM'!$D$3:$U$3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GPSPM'!$D$12:$U$12</c:f>
              <c:numCache>
                <c:formatCode>0.000</c:formatCode>
                <c:ptCount val="18"/>
                <c:pt idx="0">
                  <c:v>3.804043729436672</c:v>
                </c:pt>
                <c:pt idx="1">
                  <c:v>7.9951673499320313</c:v>
                </c:pt>
                <c:pt idx="2">
                  <c:v>12.608704249331712</c:v>
                </c:pt>
                <c:pt idx="3">
                  <c:v>17.543457827815427</c:v>
                </c:pt>
                <c:pt idx="4">
                  <c:v>17.540361756475392</c:v>
                </c:pt>
                <c:pt idx="5">
                  <c:v>17.279845969231872</c:v>
                </c:pt>
                <c:pt idx="6">
                  <c:v>17.441429841543169</c:v>
                </c:pt>
                <c:pt idx="7">
                  <c:v>17.31526878032691</c:v>
                </c:pt>
                <c:pt idx="8">
                  <c:v>17.977520703406078</c:v>
                </c:pt>
                <c:pt idx="9">
                  <c:v>18.102527002673153</c:v>
                </c:pt>
                <c:pt idx="10">
                  <c:v>17.324706660057085</c:v>
                </c:pt>
                <c:pt idx="11">
                  <c:v>17.995084565970945</c:v>
                </c:pt>
                <c:pt idx="12">
                  <c:v>18.037448416034817</c:v>
                </c:pt>
                <c:pt idx="13">
                  <c:v>18.030997414281217</c:v>
                </c:pt>
                <c:pt idx="14">
                  <c:v>17.476909832011778</c:v>
                </c:pt>
                <c:pt idx="15">
                  <c:v>18.115934134927361</c:v>
                </c:pt>
                <c:pt idx="16">
                  <c:v>17.670781112188926</c:v>
                </c:pt>
                <c:pt idx="17">
                  <c:v>18.047839559581696</c:v>
                </c:pt>
              </c:numCache>
            </c:numRef>
          </c:val>
          <c:smooth val="0"/>
        </c:ser>
        <c:ser>
          <c:idx val="9"/>
          <c:order val="6"/>
          <c:tx>
            <c:strRef>
              <c:f>'Scalability - GPSPM'!$C$13</c:f>
              <c:strCache>
                <c:ptCount val="1"/>
                <c:pt idx="0">
                  <c:v>16 KB  / Mellanox CX4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'Scalability - GPSPM'!$D$3:$U$3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GPSPM'!$D$13:$U$13</c:f>
              <c:numCache>
                <c:formatCode>0.000</c:formatCode>
                <c:ptCount val="18"/>
                <c:pt idx="0">
                  <c:v>7.2414893551124475</c:v>
                </c:pt>
                <c:pt idx="1">
                  <c:v>14.348774379749376</c:v>
                </c:pt>
                <c:pt idx="2">
                  <c:v>23.220060612460543</c:v>
                </c:pt>
                <c:pt idx="3">
                  <c:v>36.795255333715964</c:v>
                </c:pt>
                <c:pt idx="4">
                  <c:v>37.086104154800125</c:v>
                </c:pt>
                <c:pt idx="5">
                  <c:v>38.427970918809599</c:v>
                </c:pt>
                <c:pt idx="6">
                  <c:v>38.499550394974207</c:v>
                </c:pt>
                <c:pt idx="7">
                  <c:v>38.495568668131327</c:v>
                </c:pt>
                <c:pt idx="8">
                  <c:v>38.462607351349249</c:v>
                </c:pt>
                <c:pt idx="9">
                  <c:v>38.501234245894139</c:v>
                </c:pt>
                <c:pt idx="10">
                  <c:v>38.196101572722689</c:v>
                </c:pt>
                <c:pt idx="11">
                  <c:v>38.253547288788994</c:v>
                </c:pt>
                <c:pt idx="12">
                  <c:v>38.278083426516993</c:v>
                </c:pt>
                <c:pt idx="13">
                  <c:v>38.459053111902207</c:v>
                </c:pt>
                <c:pt idx="14">
                  <c:v>38.433462693658626</c:v>
                </c:pt>
                <c:pt idx="15">
                  <c:v>38.210566748635138</c:v>
                </c:pt>
                <c:pt idx="16">
                  <c:v>38.394626961965059</c:v>
                </c:pt>
                <c:pt idx="17">
                  <c:v>38.386873126879237</c:v>
                </c:pt>
              </c:numCache>
            </c:numRef>
          </c:val>
          <c:smooth val="0"/>
        </c:ser>
        <c:ser>
          <c:idx val="10"/>
          <c:order val="7"/>
          <c:tx>
            <c:strRef>
              <c:f>'Scalability - GPSPM'!$C$14</c:f>
              <c:strCache>
                <c:ptCount val="1"/>
                <c:pt idx="0">
                  <c:v>16B / Chelsio T580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'Scalability - GPSPM'!$D$3:$U$3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GPSPM'!$D$14:$U$14</c:f>
              <c:numCache>
                <c:formatCode>0.000</c:formatCode>
                <c:ptCount val="18"/>
                <c:pt idx="0">
                  <c:v>6.42993611136E-3</c:v>
                </c:pt>
                <c:pt idx="1">
                  <c:v>3.3671599395712001E-2</c:v>
                </c:pt>
                <c:pt idx="2">
                  <c:v>5.5562421607295999E-2</c:v>
                </c:pt>
                <c:pt idx="3">
                  <c:v>9.1448985374464012E-2</c:v>
                </c:pt>
                <c:pt idx="4">
                  <c:v>8.8263148088576007E-2</c:v>
                </c:pt>
                <c:pt idx="5">
                  <c:v>8.4845859455359995E-2</c:v>
                </c:pt>
                <c:pt idx="6">
                  <c:v>8.6556695469695993E-2</c:v>
                </c:pt>
                <c:pt idx="7">
                  <c:v>9.219160067200001E-2</c:v>
                </c:pt>
                <c:pt idx="8">
                  <c:v>9.4959889612543993E-2</c:v>
                </c:pt>
                <c:pt idx="9">
                  <c:v>9.5243680993792004E-2</c:v>
                </c:pt>
                <c:pt idx="10">
                  <c:v>9.3915737892736009E-2</c:v>
                </c:pt>
                <c:pt idx="11">
                  <c:v>9.6396502378367999E-2</c:v>
                </c:pt>
                <c:pt idx="12">
                  <c:v>9.4684193937151995E-2</c:v>
                </c:pt>
                <c:pt idx="13">
                  <c:v>9.6409512171775999E-2</c:v>
                </c:pt>
                <c:pt idx="14">
                  <c:v>9.7004124497151997E-2</c:v>
                </c:pt>
                <c:pt idx="15">
                  <c:v>9.8597887769727999E-2</c:v>
                </c:pt>
                <c:pt idx="16">
                  <c:v>9.7836802918400009E-2</c:v>
                </c:pt>
                <c:pt idx="17">
                  <c:v>9.6820483569408006E-2</c:v>
                </c:pt>
              </c:numCache>
            </c:numRef>
          </c:val>
          <c:smooth val="0"/>
        </c:ser>
        <c:ser>
          <c:idx val="11"/>
          <c:order val="8"/>
          <c:tx>
            <c:strRef>
              <c:f>'Scalability - GPSPM'!$C$15</c:f>
              <c:strCache>
                <c:ptCount val="1"/>
                <c:pt idx="0">
                  <c:v>64B / Chelsio T580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'Scalability - GPSPM'!$D$3:$U$3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GPSPM'!$D$15:$U$15</c:f>
              <c:numCache>
                <c:formatCode>0.000</c:formatCode>
                <c:ptCount val="18"/>
                <c:pt idx="0">
                  <c:v>3.127536543744E-2</c:v>
                </c:pt>
                <c:pt idx="1">
                  <c:v>0.12290563883008</c:v>
                </c:pt>
                <c:pt idx="2">
                  <c:v>0.22866589603328</c:v>
                </c:pt>
                <c:pt idx="3">
                  <c:v>0.37445776894976002</c:v>
                </c:pt>
                <c:pt idx="4">
                  <c:v>0.36637572719564804</c:v>
                </c:pt>
                <c:pt idx="5">
                  <c:v>0.34574874850662396</c:v>
                </c:pt>
                <c:pt idx="6">
                  <c:v>0.35922963083878395</c:v>
                </c:pt>
                <c:pt idx="7">
                  <c:v>0.36076122105856001</c:v>
                </c:pt>
                <c:pt idx="8">
                  <c:v>0.37328136349235203</c:v>
                </c:pt>
                <c:pt idx="9">
                  <c:v>0.38147679487999997</c:v>
                </c:pt>
                <c:pt idx="10">
                  <c:v>0.38560248497715199</c:v>
                </c:pt>
                <c:pt idx="11">
                  <c:v>0.39434347696435201</c:v>
                </c:pt>
                <c:pt idx="12">
                  <c:v>0.38228938076569596</c:v>
                </c:pt>
                <c:pt idx="13">
                  <c:v>0.38679684405555198</c:v>
                </c:pt>
                <c:pt idx="14">
                  <c:v>0.39150757267046399</c:v>
                </c:pt>
                <c:pt idx="15">
                  <c:v>0.39322055214848001</c:v>
                </c:pt>
                <c:pt idx="16">
                  <c:v>0.39103800841062403</c:v>
                </c:pt>
                <c:pt idx="17">
                  <c:v>0.39328773326284799</c:v>
                </c:pt>
              </c:numCache>
            </c:numRef>
          </c:val>
          <c:smooth val="0"/>
        </c:ser>
        <c:ser>
          <c:idx val="12"/>
          <c:order val="9"/>
          <c:tx>
            <c:strRef>
              <c:f>'Scalability - GPSPM'!$C$16</c:f>
              <c:strCache>
                <c:ptCount val="1"/>
                <c:pt idx="0">
                  <c:v>1KB / Chelsio T580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'Scalability - GPSPM'!$D$3:$U$3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GPSPM'!$D$16:$U$16</c:f>
              <c:numCache>
                <c:formatCode>0.000</c:formatCode>
                <c:ptCount val="18"/>
                <c:pt idx="0">
                  <c:v>0.26870741365555201</c:v>
                </c:pt>
                <c:pt idx="1">
                  <c:v>1.0359400564899841</c:v>
                </c:pt>
                <c:pt idx="2">
                  <c:v>2.8661392434380799</c:v>
                </c:pt>
                <c:pt idx="3">
                  <c:v>5.4227642339082243</c:v>
                </c:pt>
                <c:pt idx="4">
                  <c:v>5.0904545803386876</c:v>
                </c:pt>
                <c:pt idx="5">
                  <c:v>4.84759740444672</c:v>
                </c:pt>
                <c:pt idx="6">
                  <c:v>5.1626591327600639</c:v>
                </c:pt>
                <c:pt idx="7">
                  <c:v>4.8297324286935046</c:v>
                </c:pt>
                <c:pt idx="8">
                  <c:v>5.4767419102330877</c:v>
                </c:pt>
                <c:pt idx="9">
                  <c:v>5.3425843347210238</c:v>
                </c:pt>
                <c:pt idx="10">
                  <c:v>5.5082205868523522</c:v>
                </c:pt>
                <c:pt idx="11">
                  <c:v>5.7776995306127361</c:v>
                </c:pt>
                <c:pt idx="12">
                  <c:v>5.9574929185341441</c:v>
                </c:pt>
                <c:pt idx="13">
                  <c:v>5.6951147682611198</c:v>
                </c:pt>
                <c:pt idx="14">
                  <c:v>6.2782444026920956</c:v>
                </c:pt>
                <c:pt idx="15">
                  <c:v>6.2324331612897286</c:v>
                </c:pt>
                <c:pt idx="16">
                  <c:v>5.761830978338816</c:v>
                </c:pt>
                <c:pt idx="17">
                  <c:v>6.0451638674391042</c:v>
                </c:pt>
              </c:numCache>
            </c:numRef>
          </c:val>
          <c:smooth val="0"/>
        </c:ser>
        <c:ser>
          <c:idx val="13"/>
          <c:order val="10"/>
          <c:tx>
            <c:strRef>
              <c:f>'Scalability - GPSPM'!$C$17</c:f>
              <c:strCache>
                <c:ptCount val="1"/>
                <c:pt idx="0">
                  <c:v>4KB / Chelsio T580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'Scalability - GPSPM'!$D$3:$U$3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GPSPM'!$D$17:$U$17</c:f>
              <c:numCache>
                <c:formatCode>0.000</c:formatCode>
                <c:ptCount val="18"/>
                <c:pt idx="0">
                  <c:v>0.87560431727411203</c:v>
                </c:pt>
                <c:pt idx="1">
                  <c:v>1.6673154000158721</c:v>
                </c:pt>
                <c:pt idx="2">
                  <c:v>4.8709916193914884</c:v>
                </c:pt>
                <c:pt idx="3">
                  <c:v>17.096989956046848</c:v>
                </c:pt>
                <c:pt idx="4">
                  <c:v>17.391737078284287</c:v>
                </c:pt>
                <c:pt idx="5">
                  <c:v>15.585763331604481</c:v>
                </c:pt>
                <c:pt idx="6">
                  <c:v>16.873558519480319</c:v>
                </c:pt>
                <c:pt idx="7">
                  <c:v>19.750373318197248</c:v>
                </c:pt>
                <c:pt idx="8">
                  <c:v>20.892418355396607</c:v>
                </c:pt>
                <c:pt idx="9">
                  <c:v>17.834759087423489</c:v>
                </c:pt>
                <c:pt idx="10">
                  <c:v>21.293191107936256</c:v>
                </c:pt>
                <c:pt idx="11">
                  <c:v>22.291017906585601</c:v>
                </c:pt>
                <c:pt idx="12">
                  <c:v>20.441565926096896</c:v>
                </c:pt>
                <c:pt idx="13">
                  <c:v>23.221041441341438</c:v>
                </c:pt>
                <c:pt idx="14">
                  <c:v>23.956419524624387</c:v>
                </c:pt>
                <c:pt idx="15">
                  <c:v>22.630703802220545</c:v>
                </c:pt>
                <c:pt idx="16">
                  <c:v>22.952989194092545</c:v>
                </c:pt>
                <c:pt idx="17">
                  <c:v>23.318330141933568</c:v>
                </c:pt>
              </c:numCache>
            </c:numRef>
          </c:val>
          <c:smooth val="0"/>
        </c:ser>
        <c:ser>
          <c:idx val="14"/>
          <c:order val="11"/>
          <c:tx>
            <c:strRef>
              <c:f>'Scalability - GPSPM'!$C$18</c:f>
              <c:strCache>
                <c:ptCount val="1"/>
                <c:pt idx="0">
                  <c:v>16 KB / Chelsio T580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'Scalability - GPSPM'!$D$3:$U$3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GPSPM'!$D$18:$U$18</c:f>
              <c:numCache>
                <c:formatCode>0.000</c:formatCode>
                <c:ptCount val="18"/>
                <c:pt idx="0">
                  <c:v>2.9802144533053441</c:v>
                </c:pt>
                <c:pt idx="1">
                  <c:v>5.5583960064327682</c:v>
                </c:pt>
                <c:pt idx="2">
                  <c:v>19.776549156814848</c:v>
                </c:pt>
                <c:pt idx="3">
                  <c:v>37.004727807770621</c:v>
                </c:pt>
                <c:pt idx="4">
                  <c:v>34.311522957787133</c:v>
                </c:pt>
                <c:pt idx="5">
                  <c:v>35.002556792307708</c:v>
                </c:pt>
                <c:pt idx="6">
                  <c:v>35.565974856269818</c:v>
                </c:pt>
                <c:pt idx="7">
                  <c:v>36.473909121253371</c:v>
                </c:pt>
                <c:pt idx="8">
                  <c:v>36.812736236879879</c:v>
                </c:pt>
                <c:pt idx="9">
                  <c:v>37.500103881129981</c:v>
                </c:pt>
                <c:pt idx="10">
                  <c:v>37.675067217281018</c:v>
                </c:pt>
                <c:pt idx="11">
                  <c:v>37.812765637345287</c:v>
                </c:pt>
                <c:pt idx="12">
                  <c:v>37.635516782739458</c:v>
                </c:pt>
                <c:pt idx="13">
                  <c:v>38.122843456929793</c:v>
                </c:pt>
                <c:pt idx="14">
                  <c:v>38.14435265655603</c:v>
                </c:pt>
                <c:pt idx="15">
                  <c:v>38.276292438130689</c:v>
                </c:pt>
                <c:pt idx="16">
                  <c:v>37.815588719427581</c:v>
                </c:pt>
                <c:pt idx="17">
                  <c:v>38.17598387145933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7881040"/>
        <c:axId val="1047882608"/>
      </c:lineChart>
      <c:catAx>
        <c:axId val="1047881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Number of threads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882608"/>
        <c:crosses val="autoZero"/>
        <c:auto val="1"/>
        <c:lblAlgn val="ctr"/>
        <c:lblOffset val="100"/>
        <c:noMultiLvlLbl val="0"/>
      </c:catAx>
      <c:valAx>
        <c:axId val="104788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Bandwidth</a:t>
                </a:r>
                <a:r>
                  <a:rPr lang="pl-PL" baseline="0"/>
                  <a:t> in Gb/s</a:t>
                </a:r>
              </a:p>
              <a:p>
                <a:pPr>
                  <a:defRPr/>
                </a:pPr>
                <a:r>
                  <a:rPr lang="pl-PL" baseline="0"/>
                  <a:t>Higher is better 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88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/>
              <a:t>Average</a:t>
            </a:r>
            <a:r>
              <a:rPr lang="pl-PL" sz="1800" baseline="0"/>
              <a:t> unloaded replication latency using PMoF for various NICs and data sizes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75528447704896"/>
          <c:y val="0.19697661122880511"/>
          <c:w val="0.87528612313710408"/>
          <c:h val="0.57531832488578571"/>
        </c:manualLayout>
      </c:layout>
      <c:lineChart>
        <c:grouping val="standard"/>
        <c:varyColors val="0"/>
        <c:ser>
          <c:idx val="1"/>
          <c:order val="0"/>
          <c:tx>
            <c:strRef>
              <c:f>'Latency - APM'!$C$26</c:f>
              <c:strCache>
                <c:ptCount val="1"/>
                <c:pt idx="0">
                  <c:v>Mellanox CX-4 / 40 GbE / RoCE v2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'Latency - APM'!$D$24:$J$24</c:f>
              <c:numCache>
                <c:formatCode>General</c:formatCode>
                <c:ptCount val="7"/>
                <c:pt idx="0">
                  <c:v>16</c:v>
                </c:pt>
                <c:pt idx="1">
                  <c:v>64</c:v>
                </c:pt>
                <c:pt idx="2">
                  <c:v>256</c:v>
                </c:pt>
                <c:pt idx="3">
                  <c:v>1024</c:v>
                </c:pt>
                <c:pt idx="4">
                  <c:v>4096</c:v>
                </c:pt>
                <c:pt idx="5">
                  <c:v>16384</c:v>
                </c:pt>
                <c:pt idx="6">
                  <c:v>65536</c:v>
                </c:pt>
              </c:numCache>
            </c:numRef>
          </c:cat>
          <c:val>
            <c:numRef>
              <c:f>'Latency - APM'!$D$26:$J$26</c:f>
              <c:numCache>
                <c:formatCode>General</c:formatCode>
                <c:ptCount val="7"/>
                <c:pt idx="0">
                  <c:v>1.952</c:v>
                </c:pt>
                <c:pt idx="1">
                  <c:v>1.9830000000000001</c:v>
                </c:pt>
                <c:pt idx="2">
                  <c:v>2.476</c:v>
                </c:pt>
                <c:pt idx="3">
                  <c:v>2.9220000000000002</c:v>
                </c:pt>
                <c:pt idx="4">
                  <c:v>4.75</c:v>
                </c:pt>
                <c:pt idx="5">
                  <c:v>11.069000000000001</c:v>
                </c:pt>
                <c:pt idx="6">
                  <c:v>28.742999999999999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'Latency - APM'!$C$27</c:f>
              <c:strCache>
                <c:ptCount val="1"/>
                <c:pt idx="0">
                  <c:v>Chelsio T580 / 40 GbE / iWarp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'Latency - APM'!$D$24:$J$24</c:f>
              <c:numCache>
                <c:formatCode>General</c:formatCode>
                <c:ptCount val="7"/>
                <c:pt idx="0">
                  <c:v>16</c:v>
                </c:pt>
                <c:pt idx="1">
                  <c:v>64</c:v>
                </c:pt>
                <c:pt idx="2">
                  <c:v>256</c:v>
                </c:pt>
                <c:pt idx="3">
                  <c:v>1024</c:v>
                </c:pt>
                <c:pt idx="4">
                  <c:v>4096</c:v>
                </c:pt>
                <c:pt idx="5">
                  <c:v>16384</c:v>
                </c:pt>
                <c:pt idx="6">
                  <c:v>65536</c:v>
                </c:pt>
              </c:numCache>
            </c:numRef>
          </c:cat>
          <c:val>
            <c:numRef>
              <c:f>'Latency - APM'!$D$27:$J$27</c:f>
              <c:numCache>
                <c:formatCode>General</c:formatCode>
                <c:ptCount val="7"/>
                <c:pt idx="0">
                  <c:v>5.5469999999999997</c:v>
                </c:pt>
                <c:pt idx="1">
                  <c:v>12.831</c:v>
                </c:pt>
                <c:pt idx="2">
                  <c:v>6.359</c:v>
                </c:pt>
                <c:pt idx="3">
                  <c:v>6.9580000000000002</c:v>
                </c:pt>
                <c:pt idx="4">
                  <c:v>9.234</c:v>
                </c:pt>
                <c:pt idx="5">
                  <c:v>13.923</c:v>
                </c:pt>
                <c:pt idx="6">
                  <c:v>29.48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2593528"/>
        <c:axId val="1002596272"/>
      </c:lineChart>
      <c:catAx>
        <c:axId val="1002593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400"/>
                  <a:t>Data</a:t>
                </a:r>
                <a:r>
                  <a:rPr lang="pl-PL" sz="1400" baseline="0"/>
                  <a:t> size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596272"/>
        <c:crosses val="autoZero"/>
        <c:auto val="1"/>
        <c:lblAlgn val="ctr"/>
        <c:lblOffset val="100"/>
        <c:noMultiLvlLbl val="0"/>
      </c:catAx>
      <c:valAx>
        <c:axId val="100259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400"/>
                  <a:t>Average latency in us</a:t>
                </a:r>
              </a:p>
              <a:p>
                <a:pPr>
                  <a:defRPr sz="1400"/>
                </a:pPr>
                <a:r>
                  <a:rPr lang="pl-PL" sz="1400"/>
                  <a:t>Lower is better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59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Replication</a:t>
            </a:r>
            <a:r>
              <a:rPr lang="pl-PL" baseline="0"/>
              <a:t> Bandwidth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'Scalability - APM'!$C$4</c:f>
              <c:strCache>
                <c:ptCount val="1"/>
                <c:pt idx="0">
                  <c:v>16B / LBG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'Scalability - APM'!$D$3:$U$3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APM'!$D$4:$U$4</c:f>
              <c:numCache>
                <c:formatCode>0.000</c:formatCode>
                <c:ptCount val="18"/>
                <c:pt idx="0">
                  <c:v>1.3930992770431999E-2</c:v>
                </c:pt>
                <c:pt idx="1">
                  <c:v>2.7138313867391999E-2</c:v>
                </c:pt>
                <c:pt idx="2">
                  <c:v>5.3346723646720003E-2</c:v>
                </c:pt>
                <c:pt idx="3">
                  <c:v>9.7387577857152005E-2</c:v>
                </c:pt>
                <c:pt idx="4">
                  <c:v>0.13183531979302401</c:v>
                </c:pt>
                <c:pt idx="5">
                  <c:v>0.14209306994380799</c:v>
                </c:pt>
                <c:pt idx="6">
                  <c:v>0.19699032067699199</c:v>
                </c:pt>
                <c:pt idx="7">
                  <c:v>0.229055451156992</c:v>
                </c:pt>
                <c:pt idx="8">
                  <c:v>0.23406973944345599</c:v>
                </c:pt>
                <c:pt idx="9">
                  <c:v>0.24396614493683202</c:v>
                </c:pt>
                <c:pt idx="10">
                  <c:v>0.21840082843443201</c:v>
                </c:pt>
                <c:pt idx="11">
                  <c:v>0.21513222663603199</c:v>
                </c:pt>
                <c:pt idx="12">
                  <c:v>0.22991025262387202</c:v>
                </c:pt>
                <c:pt idx="13">
                  <c:v>0.22583878106815999</c:v>
                </c:pt>
                <c:pt idx="14">
                  <c:v>0.23177230083891201</c:v>
                </c:pt>
                <c:pt idx="15">
                  <c:v>0.23210212294476801</c:v>
                </c:pt>
                <c:pt idx="16">
                  <c:v>0.23347602156300801</c:v>
                </c:pt>
                <c:pt idx="17">
                  <c:v>0.233398527143936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'Scalability - APM'!$C$5</c:f>
              <c:strCache>
                <c:ptCount val="1"/>
                <c:pt idx="0">
                  <c:v>64B / LBG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'Scalability - APM'!$D$3:$U$3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APM'!$D$5:$U$5</c:f>
              <c:numCache>
                <c:formatCode>0.000</c:formatCode>
                <c:ptCount val="18"/>
                <c:pt idx="0">
                  <c:v>3.3021388380672E-2</c:v>
                </c:pt>
                <c:pt idx="1">
                  <c:v>6.1785330741248E-2</c:v>
                </c:pt>
                <c:pt idx="2">
                  <c:v>0.126682562896896</c:v>
                </c:pt>
                <c:pt idx="3">
                  <c:v>0.319783894600704</c:v>
                </c:pt>
                <c:pt idx="4">
                  <c:v>0.468219843209216</c:v>
                </c:pt>
                <c:pt idx="5">
                  <c:v>0.51390069220915202</c:v>
                </c:pt>
                <c:pt idx="6">
                  <c:v>0.68380646746982399</c:v>
                </c:pt>
                <c:pt idx="7">
                  <c:v>0.87182943880140806</c:v>
                </c:pt>
                <c:pt idx="8">
                  <c:v>0.94779027159705598</c:v>
                </c:pt>
                <c:pt idx="9">
                  <c:v>0.94377579532441602</c:v>
                </c:pt>
                <c:pt idx="10">
                  <c:v>0.81857403425331199</c:v>
                </c:pt>
                <c:pt idx="11">
                  <c:v>0.83141209102950397</c:v>
                </c:pt>
                <c:pt idx="12">
                  <c:v>0.8741414421662721</c:v>
                </c:pt>
                <c:pt idx="13">
                  <c:v>0.88312871569459195</c:v>
                </c:pt>
                <c:pt idx="14">
                  <c:v>0.87478466541209599</c:v>
                </c:pt>
                <c:pt idx="15">
                  <c:v>0.87893873014988799</c:v>
                </c:pt>
                <c:pt idx="16">
                  <c:v>0.91772939688908806</c:v>
                </c:pt>
                <c:pt idx="17">
                  <c:v>0.92019382604851196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'Scalability - APM'!$C$9</c:f>
              <c:strCache>
                <c:ptCount val="1"/>
                <c:pt idx="0">
                  <c:v>16B / Mellanox CX4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'Scalability - APM'!$D$3:$U$3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APM'!$D$9:$U$9</c:f>
              <c:numCache>
                <c:formatCode>0.000</c:formatCode>
                <c:ptCount val="18"/>
                <c:pt idx="0">
                  <c:v>6.6592616355071993E-2</c:v>
                </c:pt>
                <c:pt idx="1">
                  <c:v>0.117381610712704</c:v>
                </c:pt>
                <c:pt idx="2">
                  <c:v>0.21438471709119999</c:v>
                </c:pt>
                <c:pt idx="3">
                  <c:v>0.39551431389964803</c:v>
                </c:pt>
                <c:pt idx="4">
                  <c:v>0.537822611327744</c:v>
                </c:pt>
                <c:pt idx="5">
                  <c:v>0.59864593763391993</c:v>
                </c:pt>
                <c:pt idx="6">
                  <c:v>0.83344845156812797</c:v>
                </c:pt>
                <c:pt idx="7">
                  <c:v>0.97789143562931202</c:v>
                </c:pt>
                <c:pt idx="8">
                  <c:v>1.074891842280576</c:v>
                </c:pt>
                <c:pt idx="9">
                  <c:v>1.2067593199294719</c:v>
                </c:pt>
                <c:pt idx="10">
                  <c:v>1.0911456447333119</c:v>
                </c:pt>
                <c:pt idx="11">
                  <c:v>0.99202353721254399</c:v>
                </c:pt>
                <c:pt idx="12">
                  <c:v>0.98627017570943998</c:v>
                </c:pt>
                <c:pt idx="13">
                  <c:v>1.0769449372972801</c:v>
                </c:pt>
                <c:pt idx="14">
                  <c:v>1.0088969988299521</c:v>
                </c:pt>
                <c:pt idx="15">
                  <c:v>0.983920119661568</c:v>
                </c:pt>
                <c:pt idx="16">
                  <c:v>1.0170040112046079</c:v>
                </c:pt>
                <c:pt idx="17">
                  <c:v>0.87298295544563198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'Scalability - APM'!$C$10</c:f>
              <c:strCache>
                <c:ptCount val="1"/>
                <c:pt idx="0">
                  <c:v>64B  / Mellanox CX4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'Scalability - APM'!$D$3:$U$3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APM'!$D$10:$U$10</c:f>
              <c:numCache>
                <c:formatCode>0.000</c:formatCode>
                <c:ptCount val="18"/>
                <c:pt idx="0">
                  <c:v>0.26204297748275202</c:v>
                </c:pt>
                <c:pt idx="1">
                  <c:v>0.46312702385356802</c:v>
                </c:pt>
                <c:pt idx="2">
                  <c:v>0.85594534397747191</c:v>
                </c:pt>
                <c:pt idx="3">
                  <c:v>1.534878367074304</c:v>
                </c:pt>
                <c:pt idx="4">
                  <c:v>2.2737320338841602</c:v>
                </c:pt>
                <c:pt idx="5">
                  <c:v>2.8791422503700481</c:v>
                </c:pt>
                <c:pt idx="6">
                  <c:v>3.3595833195284479</c:v>
                </c:pt>
                <c:pt idx="7">
                  <c:v>3.9787230107453442</c:v>
                </c:pt>
                <c:pt idx="8">
                  <c:v>4.4702821180185603</c:v>
                </c:pt>
                <c:pt idx="9">
                  <c:v>4.7754772019389442</c:v>
                </c:pt>
                <c:pt idx="10">
                  <c:v>4.0187025569141763</c:v>
                </c:pt>
                <c:pt idx="11">
                  <c:v>4.0522850401315837</c:v>
                </c:pt>
                <c:pt idx="12">
                  <c:v>4.0576373682483204</c:v>
                </c:pt>
                <c:pt idx="13">
                  <c:v>4.190807154066432</c:v>
                </c:pt>
                <c:pt idx="14">
                  <c:v>3.7467046907079684</c:v>
                </c:pt>
                <c:pt idx="15">
                  <c:v>3.856063851602944</c:v>
                </c:pt>
                <c:pt idx="16">
                  <c:v>3.9000788018775037</c:v>
                </c:pt>
                <c:pt idx="17">
                  <c:v>3.7136556696668164</c:v>
                </c:pt>
              </c:numCache>
            </c:numRef>
          </c:val>
          <c:smooth val="0"/>
        </c:ser>
        <c:ser>
          <c:idx val="7"/>
          <c:order val="4"/>
          <c:tx>
            <c:strRef>
              <c:f>'Scalability - APM'!$C$11</c:f>
              <c:strCache>
                <c:ptCount val="1"/>
                <c:pt idx="0">
                  <c:v>1KB  / Mellanox CX4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'Scalability - APM'!$D$3:$U$3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APM'!$D$11:$U$11</c:f>
              <c:numCache>
                <c:formatCode>0.000</c:formatCode>
                <c:ptCount val="18"/>
                <c:pt idx="0">
                  <c:v>2.8564029395025923</c:v>
                </c:pt>
                <c:pt idx="1">
                  <c:v>4.9491816133345283</c:v>
                </c:pt>
                <c:pt idx="2">
                  <c:v>9.1722708127989776</c:v>
                </c:pt>
                <c:pt idx="3">
                  <c:v>16.844966767648767</c:v>
                </c:pt>
                <c:pt idx="4">
                  <c:v>23.87966197121024</c:v>
                </c:pt>
                <c:pt idx="5">
                  <c:v>28.869866805305342</c:v>
                </c:pt>
                <c:pt idx="6">
                  <c:v>31.3029959856128</c:v>
                </c:pt>
                <c:pt idx="7">
                  <c:v>32.133569749221373</c:v>
                </c:pt>
                <c:pt idx="8">
                  <c:v>32.319368915894273</c:v>
                </c:pt>
                <c:pt idx="9">
                  <c:v>32.418182474358787</c:v>
                </c:pt>
                <c:pt idx="10">
                  <c:v>30.438166145630206</c:v>
                </c:pt>
                <c:pt idx="11">
                  <c:v>30.936136562802687</c:v>
                </c:pt>
                <c:pt idx="12">
                  <c:v>31.541317643526142</c:v>
                </c:pt>
                <c:pt idx="13">
                  <c:v>31.012206203748352</c:v>
                </c:pt>
                <c:pt idx="14">
                  <c:v>31.996633147342848</c:v>
                </c:pt>
                <c:pt idx="15">
                  <c:v>32.046894542307328</c:v>
                </c:pt>
                <c:pt idx="16">
                  <c:v>32.030075083096065</c:v>
                </c:pt>
                <c:pt idx="17">
                  <c:v>31.76738447777792</c:v>
                </c:pt>
              </c:numCache>
            </c:numRef>
          </c:val>
          <c:smooth val="0"/>
        </c:ser>
        <c:ser>
          <c:idx val="8"/>
          <c:order val="5"/>
          <c:tx>
            <c:strRef>
              <c:f>'Scalability - APM'!$C$12</c:f>
              <c:strCache>
                <c:ptCount val="1"/>
                <c:pt idx="0">
                  <c:v>4KB  / Mellanox CX4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'Scalability - APM'!$D$3:$U$3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APM'!$D$12:$U$12</c:f>
              <c:numCache>
                <c:formatCode>0.000</c:formatCode>
                <c:ptCount val="18"/>
                <c:pt idx="0">
                  <c:v>6.9171097851330554</c:v>
                </c:pt>
                <c:pt idx="1">
                  <c:v>11.907874670116863</c:v>
                </c:pt>
                <c:pt idx="2">
                  <c:v>21.140400300064769</c:v>
                </c:pt>
                <c:pt idx="3">
                  <c:v>36.003567112650749</c:v>
                </c:pt>
                <c:pt idx="4">
                  <c:v>37.618352267165697</c:v>
                </c:pt>
                <c:pt idx="5">
                  <c:v>37.720221476454398</c:v>
                </c:pt>
                <c:pt idx="6">
                  <c:v>37.521017835225088</c:v>
                </c:pt>
                <c:pt idx="7">
                  <c:v>37.475176093646851</c:v>
                </c:pt>
                <c:pt idx="8">
                  <c:v>37.640524584124414</c:v>
                </c:pt>
                <c:pt idx="9">
                  <c:v>37.553072735354881</c:v>
                </c:pt>
                <c:pt idx="10">
                  <c:v>37.211132519415813</c:v>
                </c:pt>
                <c:pt idx="11">
                  <c:v>37.395196609822726</c:v>
                </c:pt>
                <c:pt idx="12">
                  <c:v>37.484456851046403</c:v>
                </c:pt>
                <c:pt idx="13">
                  <c:v>37.312716774080513</c:v>
                </c:pt>
                <c:pt idx="14">
                  <c:v>37.510903246684158</c:v>
                </c:pt>
                <c:pt idx="15">
                  <c:v>37.398064901455875</c:v>
                </c:pt>
                <c:pt idx="16">
                  <c:v>37.391334450528262</c:v>
                </c:pt>
                <c:pt idx="17">
                  <c:v>37.438359830167549</c:v>
                </c:pt>
              </c:numCache>
            </c:numRef>
          </c:val>
          <c:smooth val="0"/>
        </c:ser>
        <c:ser>
          <c:idx val="9"/>
          <c:order val="6"/>
          <c:tx>
            <c:strRef>
              <c:f>'Scalability - APM'!$C$13</c:f>
              <c:strCache>
                <c:ptCount val="1"/>
                <c:pt idx="0">
                  <c:v>16 KB  / Mellanox CX4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'Scalability - APM'!$D$3:$U$3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APM'!$D$13:$U$13</c:f>
              <c:numCache>
                <c:formatCode>0.000</c:formatCode>
                <c:ptCount val="18"/>
                <c:pt idx="0">
                  <c:v>11.666309885591552</c:v>
                </c:pt>
                <c:pt idx="1">
                  <c:v>24.095869888233469</c:v>
                </c:pt>
                <c:pt idx="2">
                  <c:v>38.738832569663494</c:v>
                </c:pt>
                <c:pt idx="3">
                  <c:v>38.738086449905666</c:v>
                </c:pt>
                <c:pt idx="4">
                  <c:v>37.775271820525568</c:v>
                </c:pt>
                <c:pt idx="5">
                  <c:v>35.665780469006336</c:v>
                </c:pt>
                <c:pt idx="6">
                  <c:v>37.59709778909594</c:v>
                </c:pt>
                <c:pt idx="7">
                  <c:v>37.899947565514758</c:v>
                </c:pt>
                <c:pt idx="8">
                  <c:v>38.216023367876609</c:v>
                </c:pt>
                <c:pt idx="9">
                  <c:v>38.011024760373246</c:v>
                </c:pt>
                <c:pt idx="10">
                  <c:v>37.733449038561282</c:v>
                </c:pt>
                <c:pt idx="11">
                  <c:v>37.955621412143103</c:v>
                </c:pt>
                <c:pt idx="12">
                  <c:v>37.914869178957822</c:v>
                </c:pt>
                <c:pt idx="13">
                  <c:v>38.011477493415939</c:v>
                </c:pt>
                <c:pt idx="14">
                  <c:v>37.905753671991292</c:v>
                </c:pt>
                <c:pt idx="15">
                  <c:v>38.113987802955769</c:v>
                </c:pt>
                <c:pt idx="16">
                  <c:v>38.415213012975613</c:v>
                </c:pt>
                <c:pt idx="17">
                  <c:v>38.252522426597373</c:v>
                </c:pt>
              </c:numCache>
            </c:numRef>
          </c:val>
          <c:smooth val="0"/>
        </c:ser>
        <c:ser>
          <c:idx val="10"/>
          <c:order val="7"/>
          <c:tx>
            <c:strRef>
              <c:f>'Scalability - APM'!$C$14</c:f>
              <c:strCache>
                <c:ptCount val="1"/>
                <c:pt idx="0">
                  <c:v>16B / Chelsio T580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'Scalability - APM'!$D$3:$U$3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APM'!$D$14:$U$14</c:f>
              <c:numCache>
                <c:formatCode>0.000</c:formatCode>
                <c:ptCount val="18"/>
                <c:pt idx="0">
                  <c:v>2.3702864791808002E-2</c:v>
                </c:pt>
                <c:pt idx="1">
                  <c:v>4.6657825798656002E-2</c:v>
                </c:pt>
                <c:pt idx="2">
                  <c:v>9.1306892512383997E-2</c:v>
                </c:pt>
                <c:pt idx="3">
                  <c:v>7.4929169097087994E-2</c:v>
                </c:pt>
                <c:pt idx="4">
                  <c:v>0.10399304072115199</c:v>
                </c:pt>
                <c:pt idx="5">
                  <c:v>0.176741543076992</c:v>
                </c:pt>
                <c:pt idx="6">
                  <c:v>0.20694330403481601</c:v>
                </c:pt>
                <c:pt idx="7">
                  <c:v>0.19239138639167999</c:v>
                </c:pt>
                <c:pt idx="8">
                  <c:v>0.19955097003327998</c:v>
                </c:pt>
                <c:pt idx="9">
                  <c:v>0.22804570376806399</c:v>
                </c:pt>
                <c:pt idx="10">
                  <c:v>0.19690254448473599</c:v>
                </c:pt>
                <c:pt idx="11">
                  <c:v>0.20385493664243201</c:v>
                </c:pt>
                <c:pt idx="12">
                  <c:v>0.21733858758527999</c:v>
                </c:pt>
                <c:pt idx="13">
                  <c:v>0.20472824441702397</c:v>
                </c:pt>
                <c:pt idx="14">
                  <c:v>0.20632106554777602</c:v>
                </c:pt>
                <c:pt idx="15">
                  <c:v>0.18936636661798401</c:v>
                </c:pt>
                <c:pt idx="16">
                  <c:v>0.19575251268070401</c:v>
                </c:pt>
                <c:pt idx="17">
                  <c:v>0.19398591508006399</c:v>
                </c:pt>
              </c:numCache>
            </c:numRef>
          </c:val>
          <c:smooth val="0"/>
        </c:ser>
        <c:ser>
          <c:idx val="11"/>
          <c:order val="8"/>
          <c:tx>
            <c:strRef>
              <c:f>'Scalability - APM'!$C$15</c:f>
              <c:strCache>
                <c:ptCount val="1"/>
                <c:pt idx="0">
                  <c:v>64B / Chelsio T580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'Scalability - APM'!$D$3:$U$3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APM'!$D$15:$U$15</c:f>
              <c:numCache>
                <c:formatCode>0.000</c:formatCode>
                <c:ptCount val="18"/>
                <c:pt idx="0">
                  <c:v>5.3131146434560003E-2</c:v>
                </c:pt>
                <c:pt idx="1">
                  <c:v>0.16669105278617599</c:v>
                </c:pt>
                <c:pt idx="2">
                  <c:v>0.33475244945459198</c:v>
                </c:pt>
                <c:pt idx="3">
                  <c:v>0.62867674195865597</c:v>
                </c:pt>
                <c:pt idx="4">
                  <c:v>0.88669887487539201</c:v>
                </c:pt>
                <c:pt idx="5">
                  <c:v>0.76341350378905592</c:v>
                </c:pt>
                <c:pt idx="6">
                  <c:v>0.92043254788249595</c:v>
                </c:pt>
                <c:pt idx="7">
                  <c:v>0.92066215235225601</c:v>
                </c:pt>
                <c:pt idx="8">
                  <c:v>0.92225482069657605</c:v>
                </c:pt>
                <c:pt idx="9">
                  <c:v>0.923237583796224</c:v>
                </c:pt>
                <c:pt idx="10">
                  <c:v>0.82518478192793598</c:v>
                </c:pt>
                <c:pt idx="11">
                  <c:v>0.767204444926464</c:v>
                </c:pt>
                <c:pt idx="12">
                  <c:v>0.92254517735679997</c:v>
                </c:pt>
                <c:pt idx="13">
                  <c:v>0.84557639166822396</c:v>
                </c:pt>
                <c:pt idx="14">
                  <c:v>0.81779374683647998</c:v>
                </c:pt>
                <c:pt idx="15">
                  <c:v>0.83862323031859198</c:v>
                </c:pt>
                <c:pt idx="16">
                  <c:v>0.74231282598860804</c:v>
                </c:pt>
                <c:pt idx="17">
                  <c:v>0.82488360184115195</c:v>
                </c:pt>
              </c:numCache>
            </c:numRef>
          </c:val>
          <c:smooth val="0"/>
        </c:ser>
        <c:ser>
          <c:idx val="12"/>
          <c:order val="9"/>
          <c:tx>
            <c:strRef>
              <c:f>'Scalability - APM'!$C$16</c:f>
              <c:strCache>
                <c:ptCount val="1"/>
                <c:pt idx="0">
                  <c:v>1KB / Chelsio T580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'Scalability - APM'!$D$3:$U$3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APM'!$D$16:$U$16</c:f>
              <c:numCache>
                <c:formatCode>0.000</c:formatCode>
                <c:ptCount val="18"/>
                <c:pt idx="0">
                  <c:v>1.1956309350236161</c:v>
                </c:pt>
                <c:pt idx="1">
                  <c:v>2.3498867783598079</c:v>
                </c:pt>
                <c:pt idx="2">
                  <c:v>4.5434374349209605</c:v>
                </c:pt>
                <c:pt idx="3">
                  <c:v>8.5207901162291204</c:v>
                </c:pt>
                <c:pt idx="4">
                  <c:v>11.98125409234944</c:v>
                </c:pt>
                <c:pt idx="5">
                  <c:v>11.996613736030209</c:v>
                </c:pt>
                <c:pt idx="6">
                  <c:v>14.874674447417343</c:v>
                </c:pt>
                <c:pt idx="7">
                  <c:v>14.902490365894655</c:v>
                </c:pt>
                <c:pt idx="8">
                  <c:v>11.214794747379711</c:v>
                </c:pt>
                <c:pt idx="9">
                  <c:v>11.646868728659967</c:v>
                </c:pt>
                <c:pt idx="10">
                  <c:v>12.683575995441153</c:v>
                </c:pt>
                <c:pt idx="11">
                  <c:v>12.875467724193792</c:v>
                </c:pt>
                <c:pt idx="12">
                  <c:v>13.048599650189312</c:v>
                </c:pt>
                <c:pt idx="13">
                  <c:v>13.947092064731136</c:v>
                </c:pt>
                <c:pt idx="14">
                  <c:v>11.974735350923263</c:v>
                </c:pt>
                <c:pt idx="15">
                  <c:v>13.425913201311745</c:v>
                </c:pt>
                <c:pt idx="16">
                  <c:v>11.694646203916289</c:v>
                </c:pt>
                <c:pt idx="17">
                  <c:v>12.691695406710785</c:v>
                </c:pt>
              </c:numCache>
            </c:numRef>
          </c:val>
          <c:smooth val="0"/>
        </c:ser>
        <c:ser>
          <c:idx val="13"/>
          <c:order val="10"/>
          <c:tx>
            <c:strRef>
              <c:f>'Scalability - APM'!$C$17</c:f>
              <c:strCache>
                <c:ptCount val="1"/>
                <c:pt idx="0">
                  <c:v>4KB / Chelsio T580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'Scalability - APM'!$D$3:$U$3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APM'!$D$17:$U$17</c:f>
              <c:numCache>
                <c:formatCode>0.000</c:formatCode>
                <c:ptCount val="18"/>
                <c:pt idx="0">
                  <c:v>3.5446710157967356</c:v>
                </c:pt>
                <c:pt idx="1">
                  <c:v>7.0219154777047041</c:v>
                </c:pt>
                <c:pt idx="2">
                  <c:v>13.417017899941889</c:v>
                </c:pt>
                <c:pt idx="3">
                  <c:v>25.020264219181058</c:v>
                </c:pt>
                <c:pt idx="4">
                  <c:v>34.893248098205696</c:v>
                </c:pt>
                <c:pt idx="5">
                  <c:v>35.831612686270461</c:v>
                </c:pt>
                <c:pt idx="6">
                  <c:v>36.027236289249281</c:v>
                </c:pt>
                <c:pt idx="7">
                  <c:v>36.100843141726209</c:v>
                </c:pt>
                <c:pt idx="8">
                  <c:v>36.107906624028672</c:v>
                </c:pt>
                <c:pt idx="9">
                  <c:v>36.044711009091586</c:v>
                </c:pt>
                <c:pt idx="10">
                  <c:v>36.013236553678851</c:v>
                </c:pt>
                <c:pt idx="11">
                  <c:v>36.149260745277445</c:v>
                </c:pt>
                <c:pt idx="12">
                  <c:v>36.15503929157223</c:v>
                </c:pt>
                <c:pt idx="13">
                  <c:v>36.121645766180862</c:v>
                </c:pt>
                <c:pt idx="14">
                  <c:v>36.091649204682753</c:v>
                </c:pt>
                <c:pt idx="15">
                  <c:v>36.132276102103042</c:v>
                </c:pt>
                <c:pt idx="16">
                  <c:v>35.5697185487913</c:v>
                </c:pt>
                <c:pt idx="17">
                  <c:v>35.679116087721987</c:v>
                </c:pt>
              </c:numCache>
            </c:numRef>
          </c:val>
          <c:smooth val="0"/>
        </c:ser>
        <c:ser>
          <c:idx val="14"/>
          <c:order val="11"/>
          <c:tx>
            <c:strRef>
              <c:f>'Scalability - APM'!$C$18</c:f>
              <c:strCache>
                <c:ptCount val="1"/>
                <c:pt idx="0">
                  <c:v>16 KB / Chelsio T580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'Scalability - APM'!$D$3:$U$3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</c:numCache>
            </c:numRef>
          </c:cat>
          <c:val>
            <c:numRef>
              <c:f>'Scalability - APM'!$D$18:$U$18</c:f>
              <c:numCache>
                <c:formatCode>0.000</c:formatCode>
                <c:ptCount val="18"/>
                <c:pt idx="0">
                  <c:v>9.1080862715084798</c:v>
                </c:pt>
                <c:pt idx="1">
                  <c:v>17.826466413936643</c:v>
                </c:pt>
                <c:pt idx="2">
                  <c:v>35.977023734677509</c:v>
                </c:pt>
                <c:pt idx="3">
                  <c:v>38.11230336221184</c:v>
                </c:pt>
                <c:pt idx="4">
                  <c:v>38.146680298930178</c:v>
                </c:pt>
                <c:pt idx="5">
                  <c:v>38.168477938089978</c:v>
                </c:pt>
                <c:pt idx="6">
                  <c:v>38.171603327516671</c:v>
                </c:pt>
                <c:pt idx="7">
                  <c:v>38.204480267354114</c:v>
                </c:pt>
                <c:pt idx="8">
                  <c:v>38.211482893156351</c:v>
                </c:pt>
                <c:pt idx="9">
                  <c:v>38.211164637626368</c:v>
                </c:pt>
                <c:pt idx="10">
                  <c:v>38.283004789391356</c:v>
                </c:pt>
                <c:pt idx="11">
                  <c:v>38.277497137004545</c:v>
                </c:pt>
                <c:pt idx="12">
                  <c:v>38.249010316312578</c:v>
                </c:pt>
                <c:pt idx="13">
                  <c:v>38.274684370681854</c:v>
                </c:pt>
                <c:pt idx="14">
                  <c:v>38.270801064361983</c:v>
                </c:pt>
                <c:pt idx="15">
                  <c:v>38.279168460455935</c:v>
                </c:pt>
                <c:pt idx="16">
                  <c:v>38.172647124762626</c:v>
                </c:pt>
                <c:pt idx="17">
                  <c:v>38.156541123756035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2602936"/>
        <c:axId val="1002604112"/>
      </c:lineChart>
      <c:catAx>
        <c:axId val="1002602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Number of threads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604112"/>
        <c:crosses val="autoZero"/>
        <c:auto val="1"/>
        <c:lblAlgn val="ctr"/>
        <c:lblOffset val="100"/>
        <c:noMultiLvlLbl val="0"/>
      </c:catAx>
      <c:valAx>
        <c:axId val="100260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Bandwidth</a:t>
                </a:r>
                <a:r>
                  <a:rPr lang="pl-PL" baseline="0"/>
                  <a:t> in Gb/s</a:t>
                </a:r>
              </a:p>
              <a:p>
                <a:pPr>
                  <a:defRPr/>
                </a:pPr>
                <a:r>
                  <a:rPr lang="pl-PL" baseline="0"/>
                  <a:t>Higher is better 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602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FC5FE-6F0D-D34A-8EE6-C95B4F5F4DC8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08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19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52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94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04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04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10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97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63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74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2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41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57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47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3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18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75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32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78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0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38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8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235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788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22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297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130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6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5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47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8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99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6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1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5613" y="2243191"/>
            <a:ext cx="7686686" cy="1102519"/>
          </a:xfrm>
        </p:spPr>
        <p:txBody>
          <a:bodyPr lIns="0" rIns="0" anchor="b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Neo Sans Intel Light"/>
                <a:cs typeface="Neo Sans Intel Light"/>
              </a:defRPr>
            </a:lvl1pPr>
          </a:lstStyle>
          <a:p>
            <a:r>
              <a:rPr lang="en-US" dirty="0" smtClean="0"/>
              <a:t>28pt Light Title of Presentation</a:t>
            </a:r>
            <a:br>
              <a:rPr lang="en-US" dirty="0" smtClean="0"/>
            </a:br>
            <a:r>
              <a:rPr lang="en-US" dirty="0" smtClean="0"/>
              <a:t>Title of Presentation Line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88724"/>
            <a:ext cx="6330212" cy="92536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Neo Sans Intel Medium"/>
                <a:cs typeface="Neo Sans Intel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&lt;Presenter&gt;</a:t>
            </a:r>
          </a:p>
          <a:p>
            <a:r>
              <a:rPr lang="en-US" dirty="0" smtClean="0"/>
              <a:t>‘</a:t>
            </a:r>
            <a:r>
              <a:rPr lang="en-US" dirty="0" err="1" smtClean="0"/>
              <a:t>YYwwWW</a:t>
            </a:r>
            <a:endParaRPr lang="en-US" dirty="0"/>
          </a:p>
        </p:txBody>
      </p:sp>
      <p:pic>
        <p:nvPicPr>
          <p:cNvPr id="8" name="Picture 7" descr="int_lookins_hrz_rgb_wht_2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2" y="1447525"/>
            <a:ext cx="1969926" cy="579489"/>
          </a:xfrm>
          <a:prstGeom prst="rect">
            <a:avLst/>
          </a:prstGeom>
        </p:spPr>
      </p:pic>
      <p:pic>
        <p:nvPicPr>
          <p:cNvPr id="10" name="Picture 3" descr="W:\Clients\Intel\PRODUCTION\2012_13_Production\ASSETS_LOGOS_2012-13\Assets_Complete_2012-13\ PEEL AWAY\Intel_Peels\Intel_Peels_RGB\Peel_rgb_png\peel_rt_btm_drkBlue_rgb_216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35" y="4035643"/>
            <a:ext cx="1426464" cy="110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1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ection Bre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4798071"/>
            <a:ext cx="9144000" cy="345430"/>
          </a:xfrm>
          <a:custGeom>
            <a:avLst/>
            <a:gdLst>
              <a:gd name="connsiteX0" fmla="*/ 9155339 w 9162317"/>
              <a:gd name="connsiteY0" fmla="*/ 0 h 460573"/>
              <a:gd name="connsiteX1" fmla="*/ 8352851 w 9162317"/>
              <a:gd name="connsiteY1" fmla="*/ 6978 h 460573"/>
              <a:gd name="connsiteX2" fmla="*/ 7829490 w 9162317"/>
              <a:gd name="connsiteY2" fmla="*/ 314027 h 460573"/>
              <a:gd name="connsiteX3" fmla="*/ 0 w 9162317"/>
              <a:gd name="connsiteY3" fmla="*/ 307048 h 460573"/>
              <a:gd name="connsiteX4" fmla="*/ 0 w 9162317"/>
              <a:gd name="connsiteY4" fmla="*/ 460573 h 460573"/>
              <a:gd name="connsiteX5" fmla="*/ 9162317 w 9162317"/>
              <a:gd name="connsiteY5" fmla="*/ 453594 h 460573"/>
              <a:gd name="connsiteX6" fmla="*/ 9155339 w 9162317"/>
              <a:gd name="connsiteY6" fmla="*/ 0 h 46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2317" h="460573">
                <a:moveTo>
                  <a:pt x="9155339" y="0"/>
                </a:moveTo>
                <a:lnTo>
                  <a:pt x="8352851" y="6978"/>
                </a:lnTo>
                <a:lnTo>
                  <a:pt x="7829490" y="314027"/>
                </a:lnTo>
                <a:lnTo>
                  <a:pt x="0" y="307048"/>
                </a:lnTo>
                <a:lnTo>
                  <a:pt x="0" y="460573"/>
                </a:lnTo>
                <a:lnTo>
                  <a:pt x="9162317" y="453594"/>
                </a:lnTo>
                <a:lnTo>
                  <a:pt x="915533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619587"/>
            <a:ext cx="7772400" cy="1021556"/>
          </a:xfrm>
        </p:spPr>
        <p:txBody>
          <a:bodyPr anchor="b" anchorCtr="0">
            <a:normAutofit/>
          </a:bodyPr>
          <a:lstStyle>
            <a:lvl1pPr algn="l">
              <a:defRPr sz="2800" b="0" cap="none">
                <a:solidFill>
                  <a:schemeClr val="bg1"/>
                </a:solidFill>
                <a:latin typeface="Neo Sans Intel Light"/>
                <a:cs typeface="Neo Sans Intel Light"/>
              </a:defRPr>
            </a:lvl1pPr>
          </a:lstStyle>
          <a:p>
            <a:r>
              <a:rPr lang="en-US" dirty="0" smtClean="0"/>
              <a:t>28pt Light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752675"/>
            <a:ext cx="7772400" cy="1125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  <a:latin typeface="Neo Sans Intel Medium"/>
                <a:cs typeface="Neo Sans Intel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12pt Medium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686800" y="4867275"/>
            <a:ext cx="0" cy="178594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nt_lookins_hrz_rgb_blu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47" y="4848224"/>
            <a:ext cx="349092" cy="22860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80034" y="482243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Neo Sans Intel"/>
                <a:cs typeface="Neo Sans Intel"/>
              </a:rPr>
              <a:t>Intel Information Technology </a:t>
            </a:r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ection Break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4798071"/>
            <a:ext cx="9144000" cy="345430"/>
          </a:xfrm>
          <a:custGeom>
            <a:avLst/>
            <a:gdLst>
              <a:gd name="connsiteX0" fmla="*/ 9155339 w 9162317"/>
              <a:gd name="connsiteY0" fmla="*/ 0 h 460573"/>
              <a:gd name="connsiteX1" fmla="*/ 8352851 w 9162317"/>
              <a:gd name="connsiteY1" fmla="*/ 6978 h 460573"/>
              <a:gd name="connsiteX2" fmla="*/ 7829490 w 9162317"/>
              <a:gd name="connsiteY2" fmla="*/ 314027 h 460573"/>
              <a:gd name="connsiteX3" fmla="*/ 0 w 9162317"/>
              <a:gd name="connsiteY3" fmla="*/ 307048 h 460573"/>
              <a:gd name="connsiteX4" fmla="*/ 0 w 9162317"/>
              <a:gd name="connsiteY4" fmla="*/ 460573 h 460573"/>
              <a:gd name="connsiteX5" fmla="*/ 9162317 w 9162317"/>
              <a:gd name="connsiteY5" fmla="*/ 453594 h 460573"/>
              <a:gd name="connsiteX6" fmla="*/ 9155339 w 9162317"/>
              <a:gd name="connsiteY6" fmla="*/ 0 h 46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2317" h="460573">
                <a:moveTo>
                  <a:pt x="9155339" y="0"/>
                </a:moveTo>
                <a:lnTo>
                  <a:pt x="8352851" y="6978"/>
                </a:lnTo>
                <a:lnTo>
                  <a:pt x="7829490" y="314027"/>
                </a:lnTo>
                <a:lnTo>
                  <a:pt x="0" y="307048"/>
                </a:lnTo>
                <a:lnTo>
                  <a:pt x="0" y="460573"/>
                </a:lnTo>
                <a:lnTo>
                  <a:pt x="9162317" y="453594"/>
                </a:lnTo>
                <a:lnTo>
                  <a:pt x="915533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53552"/>
            <a:ext cx="7772400" cy="1021556"/>
          </a:xfrm>
        </p:spPr>
        <p:txBody>
          <a:bodyPr anchor="b" anchorCtr="0">
            <a:normAutofit/>
          </a:bodyPr>
          <a:lstStyle>
            <a:lvl1pPr algn="l">
              <a:defRPr sz="2800" b="0" cap="none">
                <a:solidFill>
                  <a:schemeClr val="bg1"/>
                </a:solidFill>
                <a:latin typeface="Neo Sans Intel Light"/>
                <a:cs typeface="Neo Sans Intel Light"/>
              </a:defRPr>
            </a:lvl1pPr>
          </a:lstStyle>
          <a:p>
            <a:r>
              <a:rPr lang="en-US" dirty="0" smtClean="0"/>
              <a:t>28pt Light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286642"/>
            <a:ext cx="7772400" cy="1125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  <a:latin typeface="Neo Sans Intel Medium"/>
                <a:cs typeface="Neo Sans Intel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12pt Medium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686800" y="4867275"/>
            <a:ext cx="0" cy="178594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nt_lookins_hrz_rgb_blu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47" y="4848224"/>
            <a:ext cx="349092" cy="22860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80034" y="482243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Neo Sans Intel"/>
                <a:cs typeface="Neo Sans Intel"/>
              </a:rPr>
              <a:t>Intel Information Technology </a:t>
            </a:r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l_LookInside_whit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7432" y="1875130"/>
            <a:ext cx="2256638" cy="13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3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5613" y="2355677"/>
            <a:ext cx="7686686" cy="1102519"/>
          </a:xfrm>
        </p:spPr>
        <p:txBody>
          <a:bodyPr lIns="0" rIns="0" anchor="b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Neo Sans Intel Light"/>
                <a:cs typeface="Neo Sans Intel Light"/>
              </a:defRPr>
            </a:lvl1pPr>
          </a:lstStyle>
          <a:p>
            <a:r>
              <a:rPr lang="en-US" dirty="0" smtClean="0"/>
              <a:t>28pt Light Title of Presentation</a:t>
            </a:r>
            <a:br>
              <a:rPr lang="en-US" dirty="0" smtClean="0"/>
            </a:br>
            <a:r>
              <a:rPr lang="en-US" dirty="0" smtClean="0"/>
              <a:t>Title of Presentation Line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623202"/>
            <a:ext cx="6330212" cy="92536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rgbClr val="FFDA00"/>
                </a:solidFill>
                <a:latin typeface="Neo Sans Intel Medium"/>
                <a:cs typeface="Neo Sans Intel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12pt Medium Subhead, Date, Etc.</a:t>
            </a:r>
            <a:endParaRPr lang="en-US" dirty="0"/>
          </a:p>
        </p:txBody>
      </p:sp>
      <p:sp>
        <p:nvSpPr>
          <p:cNvPr id="5" name="Freeform 4"/>
          <p:cNvSpPr/>
          <p:nvPr userDrawn="1"/>
        </p:nvSpPr>
        <p:spPr>
          <a:xfrm>
            <a:off x="-7472" y="-10995"/>
            <a:ext cx="9152065" cy="531704"/>
          </a:xfrm>
          <a:custGeom>
            <a:avLst/>
            <a:gdLst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605118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591991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48189 w 9158942"/>
              <a:gd name="connsiteY4" fmla="*/ 601837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48711"/>
              <a:gd name="connsiteY0" fmla="*/ 0 h 911412"/>
              <a:gd name="connsiteX1" fmla="*/ 0 w 9148711"/>
              <a:gd name="connsiteY1" fmla="*/ 903941 h 911412"/>
              <a:gd name="connsiteX2" fmla="*/ 5393765 w 9148711"/>
              <a:gd name="connsiteY2" fmla="*/ 911412 h 911412"/>
              <a:gd name="connsiteX3" fmla="*/ 5909236 w 9148711"/>
              <a:gd name="connsiteY3" fmla="*/ 597647 h 911412"/>
              <a:gd name="connsiteX4" fmla="*/ 9148189 w 9148711"/>
              <a:gd name="connsiteY4" fmla="*/ 601837 h 911412"/>
              <a:gd name="connsiteX5" fmla="*/ 9145816 w 9148711"/>
              <a:gd name="connsiteY5" fmla="*/ 0 h 911412"/>
              <a:gd name="connsiteX6" fmla="*/ 7471 w 9148711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48189 w 9155661"/>
              <a:gd name="connsiteY4" fmla="*/ 601837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7471 w 9158556"/>
              <a:gd name="connsiteY0" fmla="*/ 0 h 911412"/>
              <a:gd name="connsiteX1" fmla="*/ 0 w 9158556"/>
              <a:gd name="connsiteY1" fmla="*/ 903941 h 911412"/>
              <a:gd name="connsiteX2" fmla="*/ 5393765 w 9158556"/>
              <a:gd name="connsiteY2" fmla="*/ 911412 h 911412"/>
              <a:gd name="connsiteX3" fmla="*/ 5909236 w 9158556"/>
              <a:gd name="connsiteY3" fmla="*/ 597647 h 911412"/>
              <a:gd name="connsiteX4" fmla="*/ 9158034 w 9158556"/>
              <a:gd name="connsiteY4" fmla="*/ 598555 h 911412"/>
              <a:gd name="connsiteX5" fmla="*/ 9155661 w 9158556"/>
              <a:gd name="connsiteY5" fmla="*/ 0 h 911412"/>
              <a:gd name="connsiteX6" fmla="*/ 7471 w 9158556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522 w 9158557"/>
              <a:gd name="connsiteY0" fmla="*/ 0 h 911412"/>
              <a:gd name="connsiteX1" fmla="*/ 2896 w 9158557"/>
              <a:gd name="connsiteY1" fmla="*/ 903941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522 w 9158557"/>
              <a:gd name="connsiteY0" fmla="*/ 0 h 917068"/>
              <a:gd name="connsiteX1" fmla="*/ 2896 w 9158557"/>
              <a:gd name="connsiteY1" fmla="*/ 917068 h 917068"/>
              <a:gd name="connsiteX2" fmla="*/ 5396661 w 9158557"/>
              <a:gd name="connsiteY2" fmla="*/ 911412 h 917068"/>
              <a:gd name="connsiteX3" fmla="*/ 5912132 w 9158557"/>
              <a:gd name="connsiteY3" fmla="*/ 597647 h 917068"/>
              <a:gd name="connsiteX4" fmla="*/ 9154366 w 9158557"/>
              <a:gd name="connsiteY4" fmla="*/ 595274 h 917068"/>
              <a:gd name="connsiteX5" fmla="*/ 9158557 w 9158557"/>
              <a:gd name="connsiteY5" fmla="*/ 0 h 917068"/>
              <a:gd name="connsiteX6" fmla="*/ 522 w 9158557"/>
              <a:gd name="connsiteY6" fmla="*/ 0 h 917068"/>
              <a:gd name="connsiteX0" fmla="*/ 522 w 9158557"/>
              <a:gd name="connsiteY0" fmla="*/ 0 h 911412"/>
              <a:gd name="connsiteX1" fmla="*/ 2896 w 9158557"/>
              <a:gd name="connsiteY1" fmla="*/ 910555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80091 w 9155661"/>
              <a:gd name="connsiteY0" fmla="*/ 241917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80091 w 9155661"/>
              <a:gd name="connsiteY6" fmla="*/ 241917 h 911412"/>
              <a:gd name="connsiteX0" fmla="*/ 3124 w 9155661"/>
              <a:gd name="connsiteY0" fmla="*/ 175940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3124 w 9155661"/>
              <a:gd name="connsiteY6" fmla="*/ 175940 h 911412"/>
              <a:gd name="connsiteX0" fmla="*/ 3124 w 9155661"/>
              <a:gd name="connsiteY0" fmla="*/ 146617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3124 w 9155661"/>
              <a:gd name="connsiteY6" fmla="*/ 146617 h 911412"/>
              <a:gd name="connsiteX0" fmla="*/ 3124 w 9151521"/>
              <a:gd name="connsiteY0" fmla="*/ 0 h 764795"/>
              <a:gd name="connsiteX1" fmla="*/ 0 w 9151521"/>
              <a:gd name="connsiteY1" fmla="*/ 763938 h 764795"/>
              <a:gd name="connsiteX2" fmla="*/ 5393765 w 9151521"/>
              <a:gd name="connsiteY2" fmla="*/ 764795 h 764795"/>
              <a:gd name="connsiteX3" fmla="*/ 5909236 w 9151521"/>
              <a:gd name="connsiteY3" fmla="*/ 451030 h 764795"/>
              <a:gd name="connsiteX4" fmla="*/ 9151470 w 9151521"/>
              <a:gd name="connsiteY4" fmla="*/ 448657 h 764795"/>
              <a:gd name="connsiteX5" fmla="*/ 9067698 w 9151521"/>
              <a:gd name="connsiteY5" fmla="*/ 21992 h 764795"/>
              <a:gd name="connsiteX6" fmla="*/ 3124 w 9151521"/>
              <a:gd name="connsiteY6" fmla="*/ 0 h 764795"/>
              <a:gd name="connsiteX0" fmla="*/ 3124 w 9152065"/>
              <a:gd name="connsiteY0" fmla="*/ 0 h 764795"/>
              <a:gd name="connsiteX1" fmla="*/ 0 w 9152065"/>
              <a:gd name="connsiteY1" fmla="*/ 763938 h 764795"/>
              <a:gd name="connsiteX2" fmla="*/ 5393765 w 9152065"/>
              <a:gd name="connsiteY2" fmla="*/ 764795 h 764795"/>
              <a:gd name="connsiteX3" fmla="*/ 5909236 w 9152065"/>
              <a:gd name="connsiteY3" fmla="*/ 451030 h 764795"/>
              <a:gd name="connsiteX4" fmla="*/ 9151470 w 9152065"/>
              <a:gd name="connsiteY4" fmla="*/ 448657 h 764795"/>
              <a:gd name="connsiteX5" fmla="*/ 9150163 w 9152065"/>
              <a:gd name="connsiteY5" fmla="*/ 14661 h 764795"/>
              <a:gd name="connsiteX6" fmla="*/ 3124 w 9152065"/>
              <a:gd name="connsiteY6" fmla="*/ 0 h 764795"/>
              <a:gd name="connsiteX0" fmla="*/ 3124 w 9152065"/>
              <a:gd name="connsiteY0" fmla="*/ 0 h 764795"/>
              <a:gd name="connsiteX1" fmla="*/ 0 w 9152065"/>
              <a:gd name="connsiteY1" fmla="*/ 697960 h 764795"/>
              <a:gd name="connsiteX2" fmla="*/ 5393765 w 9152065"/>
              <a:gd name="connsiteY2" fmla="*/ 764795 h 764795"/>
              <a:gd name="connsiteX3" fmla="*/ 5909236 w 9152065"/>
              <a:gd name="connsiteY3" fmla="*/ 451030 h 764795"/>
              <a:gd name="connsiteX4" fmla="*/ 9151470 w 9152065"/>
              <a:gd name="connsiteY4" fmla="*/ 448657 h 764795"/>
              <a:gd name="connsiteX5" fmla="*/ 9150163 w 9152065"/>
              <a:gd name="connsiteY5" fmla="*/ 14661 h 764795"/>
              <a:gd name="connsiteX6" fmla="*/ 3124 w 9152065"/>
              <a:gd name="connsiteY6" fmla="*/ 0 h 764795"/>
              <a:gd name="connsiteX0" fmla="*/ 3124 w 9152065"/>
              <a:gd name="connsiteY0" fmla="*/ 0 h 706148"/>
              <a:gd name="connsiteX1" fmla="*/ 0 w 9152065"/>
              <a:gd name="connsiteY1" fmla="*/ 697960 h 706148"/>
              <a:gd name="connsiteX2" fmla="*/ 5476230 w 9152065"/>
              <a:gd name="connsiteY2" fmla="*/ 706148 h 706148"/>
              <a:gd name="connsiteX3" fmla="*/ 5909236 w 9152065"/>
              <a:gd name="connsiteY3" fmla="*/ 451030 h 706148"/>
              <a:gd name="connsiteX4" fmla="*/ 9151470 w 9152065"/>
              <a:gd name="connsiteY4" fmla="*/ 448657 h 706148"/>
              <a:gd name="connsiteX5" fmla="*/ 9150163 w 9152065"/>
              <a:gd name="connsiteY5" fmla="*/ 14661 h 706148"/>
              <a:gd name="connsiteX6" fmla="*/ 3124 w 9152065"/>
              <a:gd name="connsiteY6" fmla="*/ 0 h 706148"/>
              <a:gd name="connsiteX0" fmla="*/ 3124 w 9152065"/>
              <a:gd name="connsiteY0" fmla="*/ 7331 h 713479"/>
              <a:gd name="connsiteX1" fmla="*/ 0 w 9152065"/>
              <a:gd name="connsiteY1" fmla="*/ 705291 h 713479"/>
              <a:gd name="connsiteX2" fmla="*/ 5476230 w 9152065"/>
              <a:gd name="connsiteY2" fmla="*/ 713479 h 713479"/>
              <a:gd name="connsiteX3" fmla="*/ 5909236 w 9152065"/>
              <a:gd name="connsiteY3" fmla="*/ 458361 h 713479"/>
              <a:gd name="connsiteX4" fmla="*/ 9151470 w 9152065"/>
              <a:gd name="connsiteY4" fmla="*/ 455988 h 713479"/>
              <a:gd name="connsiteX5" fmla="*/ 9150163 w 9152065"/>
              <a:gd name="connsiteY5" fmla="*/ 0 h 713479"/>
              <a:gd name="connsiteX6" fmla="*/ 3124 w 9152065"/>
              <a:gd name="connsiteY6" fmla="*/ 7331 h 713479"/>
              <a:gd name="connsiteX0" fmla="*/ 3124 w 9152065"/>
              <a:gd name="connsiteY0" fmla="*/ 7331 h 705291"/>
              <a:gd name="connsiteX1" fmla="*/ 0 w 9152065"/>
              <a:gd name="connsiteY1" fmla="*/ 705291 h 705291"/>
              <a:gd name="connsiteX2" fmla="*/ 5487226 w 9152065"/>
              <a:gd name="connsiteY2" fmla="*/ 691487 h 705291"/>
              <a:gd name="connsiteX3" fmla="*/ 5909236 w 9152065"/>
              <a:gd name="connsiteY3" fmla="*/ 458361 h 705291"/>
              <a:gd name="connsiteX4" fmla="*/ 9151470 w 9152065"/>
              <a:gd name="connsiteY4" fmla="*/ 455988 h 705291"/>
              <a:gd name="connsiteX5" fmla="*/ 9150163 w 9152065"/>
              <a:gd name="connsiteY5" fmla="*/ 0 h 705291"/>
              <a:gd name="connsiteX6" fmla="*/ 3124 w 9152065"/>
              <a:gd name="connsiteY6" fmla="*/ 7331 h 705291"/>
              <a:gd name="connsiteX0" fmla="*/ 3124 w 9152065"/>
              <a:gd name="connsiteY0" fmla="*/ 7331 h 713479"/>
              <a:gd name="connsiteX1" fmla="*/ 0 w 9152065"/>
              <a:gd name="connsiteY1" fmla="*/ 705291 h 713479"/>
              <a:gd name="connsiteX2" fmla="*/ 5470733 w 9152065"/>
              <a:gd name="connsiteY2" fmla="*/ 713479 h 713479"/>
              <a:gd name="connsiteX3" fmla="*/ 5909236 w 9152065"/>
              <a:gd name="connsiteY3" fmla="*/ 458361 h 713479"/>
              <a:gd name="connsiteX4" fmla="*/ 9151470 w 9152065"/>
              <a:gd name="connsiteY4" fmla="*/ 455988 h 713479"/>
              <a:gd name="connsiteX5" fmla="*/ 9150163 w 9152065"/>
              <a:gd name="connsiteY5" fmla="*/ 0 h 713479"/>
              <a:gd name="connsiteX6" fmla="*/ 3124 w 9152065"/>
              <a:gd name="connsiteY6" fmla="*/ 7331 h 713479"/>
              <a:gd name="connsiteX0" fmla="*/ 3124 w 9152065"/>
              <a:gd name="connsiteY0" fmla="*/ 7331 h 705291"/>
              <a:gd name="connsiteX1" fmla="*/ 0 w 9152065"/>
              <a:gd name="connsiteY1" fmla="*/ 705291 h 705291"/>
              <a:gd name="connsiteX2" fmla="*/ 5470733 w 9152065"/>
              <a:gd name="connsiteY2" fmla="*/ 695319 h 705291"/>
              <a:gd name="connsiteX3" fmla="*/ 5909236 w 9152065"/>
              <a:gd name="connsiteY3" fmla="*/ 458361 h 705291"/>
              <a:gd name="connsiteX4" fmla="*/ 9151470 w 9152065"/>
              <a:gd name="connsiteY4" fmla="*/ 455988 h 705291"/>
              <a:gd name="connsiteX5" fmla="*/ 9150163 w 9152065"/>
              <a:gd name="connsiteY5" fmla="*/ 0 h 705291"/>
              <a:gd name="connsiteX6" fmla="*/ 3124 w 9152065"/>
              <a:gd name="connsiteY6" fmla="*/ 7331 h 705291"/>
              <a:gd name="connsiteX0" fmla="*/ 3124 w 9152065"/>
              <a:gd name="connsiteY0" fmla="*/ 7331 h 708939"/>
              <a:gd name="connsiteX1" fmla="*/ 0 w 9152065"/>
              <a:gd name="connsiteY1" fmla="*/ 705291 h 708939"/>
              <a:gd name="connsiteX2" fmla="*/ 5467329 w 9152065"/>
              <a:gd name="connsiteY2" fmla="*/ 708939 h 708939"/>
              <a:gd name="connsiteX3" fmla="*/ 5909236 w 9152065"/>
              <a:gd name="connsiteY3" fmla="*/ 458361 h 708939"/>
              <a:gd name="connsiteX4" fmla="*/ 9151470 w 9152065"/>
              <a:gd name="connsiteY4" fmla="*/ 455988 h 708939"/>
              <a:gd name="connsiteX5" fmla="*/ 9150163 w 9152065"/>
              <a:gd name="connsiteY5" fmla="*/ 0 h 708939"/>
              <a:gd name="connsiteX6" fmla="*/ 3124 w 9152065"/>
              <a:gd name="connsiteY6" fmla="*/ 7331 h 7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2065" h="708939">
                <a:moveTo>
                  <a:pt x="3124" y="7331"/>
                </a:moveTo>
                <a:cubicBezTo>
                  <a:pt x="634" y="308645"/>
                  <a:pt x="2490" y="403977"/>
                  <a:pt x="0" y="705291"/>
                </a:cubicBezTo>
                <a:lnTo>
                  <a:pt x="5467329" y="708939"/>
                </a:lnTo>
                <a:lnTo>
                  <a:pt x="5909236" y="458361"/>
                </a:lnTo>
                <a:lnTo>
                  <a:pt x="9151470" y="455988"/>
                </a:lnTo>
                <a:cubicBezTo>
                  <a:pt x="9153960" y="254282"/>
                  <a:pt x="9147673" y="201706"/>
                  <a:pt x="9150163" y="0"/>
                </a:cubicBezTo>
                <a:lnTo>
                  <a:pt x="3124" y="7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nt_lookins_hrz_rgb_wht_24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2"/>
          <a:stretch/>
        </p:blipFill>
        <p:spPr>
          <a:xfrm>
            <a:off x="445773" y="1291835"/>
            <a:ext cx="1252119" cy="79112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3563" y="4493512"/>
            <a:ext cx="29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Neo Sans Intel"/>
                <a:cs typeface="Neo Sans Intel"/>
              </a:rPr>
              <a:t>Intel 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1037813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3337"/>
            <a:ext cx="8229600" cy="741560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28pt Light headline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5617" y="1200152"/>
            <a:ext cx="8167047" cy="34699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4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Bullet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3337"/>
            <a:ext cx="8229600" cy="741560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28pt Light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2"/>
            <a:ext cx="8229600" cy="34688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18pt Medium Sub Line</a:t>
            </a:r>
          </a:p>
          <a:p>
            <a:pPr lvl="1"/>
            <a:r>
              <a:rPr lang="en-US" dirty="0" smtClean="0"/>
              <a:t>18pt Regular Big Bullet One</a:t>
            </a:r>
          </a:p>
          <a:p>
            <a:pPr lvl="2"/>
            <a:r>
              <a:rPr lang="en-US" dirty="0" smtClean="0"/>
              <a:t>Sub-bullet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 and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baseline="0" smtClean="0"/>
            </a:lvl1pPr>
          </a:lstStyle>
          <a:p>
            <a:r>
              <a:rPr lang="en-US" dirty="0" smtClean="0"/>
              <a:t>28pt Light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 anchorCtr="0"/>
          <a:lstStyle>
            <a:lvl1pPr marL="173038" indent="-173038">
              <a:lnSpc>
                <a:spcPct val="90000"/>
              </a:lnSpc>
              <a:defRPr sz="4400" baseline="0">
                <a:solidFill>
                  <a:schemeClr val="accent2"/>
                </a:solidFill>
                <a:latin typeface="Neo Sans Intel Light"/>
                <a:cs typeface="Neo Sans Intel Light"/>
              </a:defRPr>
            </a:lvl1pPr>
            <a:lvl2pPr marL="400050" indent="-225425">
              <a:buFont typeface="Lucida Grande"/>
              <a:buChar char="−"/>
              <a:defRPr sz="1200">
                <a:latin typeface="Neo Sans Intel Medium"/>
                <a:cs typeface="Neo Sans Intel Medium"/>
              </a:defRPr>
            </a:lvl2pPr>
            <a:lvl3pPr marL="685800" indent="-228600"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44pt Light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2" y="2761161"/>
            <a:ext cx="8220076" cy="1764587"/>
          </a:xfrm>
        </p:spPr>
        <p:txBody>
          <a:bodyPr anchor="t" anchorCtr="0"/>
          <a:lstStyle>
            <a:lvl1pPr marL="173038" indent="-173038">
              <a:defRPr sz="3600" baseline="0">
                <a:solidFill>
                  <a:schemeClr val="accent1"/>
                </a:solidFill>
                <a:latin typeface="Neo Sans Intel Light"/>
                <a:cs typeface="Neo Sans Intel Light"/>
              </a:defRPr>
            </a:lvl1pPr>
            <a:lvl2pPr marL="0" indent="0">
              <a:buFont typeface="Lucida Grande"/>
              <a:buNone/>
              <a:defRPr sz="1200">
                <a:solidFill>
                  <a:schemeClr val="accent2"/>
                </a:solidFill>
                <a:latin typeface="Neo Sans Intel Medium"/>
                <a:cs typeface="Neo Sans Intel Medium"/>
              </a:defRPr>
            </a:lvl2pPr>
            <a:lvl3pPr marL="685800" indent="-228600"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1"/>
            <a:r>
              <a:rPr lang="en-US" dirty="0" smtClean="0"/>
              <a:t>12 point medium subhead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1970"/>
            <a:ext cx="8229600" cy="2133130"/>
          </a:xfrm>
        </p:spPr>
        <p:txBody>
          <a:bodyPr anchor="b" anchorCtr="0"/>
          <a:lstStyle/>
          <a:p>
            <a:pPr lvl="0"/>
            <a:r>
              <a:rPr lang="en-US" dirty="0" smtClean="0"/>
              <a:t>28pt Light Text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337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200150"/>
            <a:ext cx="4032621" cy="3461820"/>
          </a:xfrm>
        </p:spPr>
        <p:txBody>
          <a:bodyPr/>
          <a:lstStyle>
            <a:lvl1pPr>
              <a:lnSpc>
                <a:spcPct val="110000"/>
              </a:lnSpc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400"/>
              </a:spcBef>
              <a:defRPr sz="1600"/>
            </a:lvl3pPr>
            <a:lvl4pPr>
              <a:spcBef>
                <a:spcPts val="400"/>
              </a:spcBef>
              <a:defRPr sz="1400"/>
            </a:lvl4pPr>
            <a:lvl5pPr>
              <a:spcBef>
                <a:spcPts val="4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971" y="1200150"/>
            <a:ext cx="3946833" cy="3461820"/>
          </a:xfrm>
        </p:spPr>
        <p:txBody>
          <a:bodyPr/>
          <a:lstStyle>
            <a:lvl1pPr>
              <a:lnSpc>
                <a:spcPct val="110000"/>
              </a:lnSpc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400"/>
              </a:spcBef>
              <a:defRPr sz="1600"/>
            </a:lvl3pPr>
            <a:lvl4pPr>
              <a:spcBef>
                <a:spcPts val="400"/>
              </a:spcBef>
              <a:defRPr sz="1400"/>
            </a:lvl4pPr>
            <a:lvl5pPr>
              <a:spcBef>
                <a:spcPts val="4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" y="4803306"/>
            <a:ext cx="9150839" cy="342106"/>
          </a:xfrm>
          <a:custGeom>
            <a:avLst/>
            <a:gdLst>
              <a:gd name="connsiteX0" fmla="*/ 9155339 w 9162317"/>
              <a:gd name="connsiteY0" fmla="*/ 0 h 460573"/>
              <a:gd name="connsiteX1" fmla="*/ 8352851 w 9162317"/>
              <a:gd name="connsiteY1" fmla="*/ 6978 h 460573"/>
              <a:gd name="connsiteX2" fmla="*/ 7829490 w 9162317"/>
              <a:gd name="connsiteY2" fmla="*/ 314027 h 460573"/>
              <a:gd name="connsiteX3" fmla="*/ 0 w 9162317"/>
              <a:gd name="connsiteY3" fmla="*/ 307048 h 460573"/>
              <a:gd name="connsiteX4" fmla="*/ 0 w 9162317"/>
              <a:gd name="connsiteY4" fmla="*/ 460573 h 460573"/>
              <a:gd name="connsiteX5" fmla="*/ 9162317 w 9162317"/>
              <a:gd name="connsiteY5" fmla="*/ 453594 h 460573"/>
              <a:gd name="connsiteX6" fmla="*/ 9155339 w 9162317"/>
              <a:gd name="connsiteY6" fmla="*/ 0 h 460573"/>
              <a:gd name="connsiteX0" fmla="*/ 9168064 w 9168064"/>
              <a:gd name="connsiteY0" fmla="*/ 2547 h 453595"/>
              <a:gd name="connsiteX1" fmla="*/ 8352851 w 9168064"/>
              <a:gd name="connsiteY1" fmla="*/ 0 h 453595"/>
              <a:gd name="connsiteX2" fmla="*/ 7829490 w 9168064"/>
              <a:gd name="connsiteY2" fmla="*/ 307049 h 453595"/>
              <a:gd name="connsiteX3" fmla="*/ 0 w 9168064"/>
              <a:gd name="connsiteY3" fmla="*/ 300070 h 453595"/>
              <a:gd name="connsiteX4" fmla="*/ 0 w 9168064"/>
              <a:gd name="connsiteY4" fmla="*/ 453595 h 453595"/>
              <a:gd name="connsiteX5" fmla="*/ 9162317 w 9168064"/>
              <a:gd name="connsiteY5" fmla="*/ 446616 h 453595"/>
              <a:gd name="connsiteX6" fmla="*/ 9168064 w 9168064"/>
              <a:gd name="connsiteY6" fmla="*/ 2547 h 453595"/>
              <a:gd name="connsiteX0" fmla="*/ 9168064 w 9168064"/>
              <a:gd name="connsiteY0" fmla="*/ 2547 h 456141"/>
              <a:gd name="connsiteX1" fmla="*/ 8352851 w 9168064"/>
              <a:gd name="connsiteY1" fmla="*/ 0 h 456141"/>
              <a:gd name="connsiteX2" fmla="*/ 7829490 w 9168064"/>
              <a:gd name="connsiteY2" fmla="*/ 307049 h 456141"/>
              <a:gd name="connsiteX3" fmla="*/ 0 w 9168064"/>
              <a:gd name="connsiteY3" fmla="*/ 300070 h 456141"/>
              <a:gd name="connsiteX4" fmla="*/ 0 w 9168064"/>
              <a:gd name="connsiteY4" fmla="*/ 453595 h 456141"/>
              <a:gd name="connsiteX5" fmla="*/ 9155954 w 9168064"/>
              <a:gd name="connsiteY5" fmla="*/ 456141 h 456141"/>
              <a:gd name="connsiteX6" fmla="*/ 9168064 w 9168064"/>
              <a:gd name="connsiteY6" fmla="*/ 2547 h 456141"/>
              <a:gd name="connsiteX0" fmla="*/ 9168064 w 9169169"/>
              <a:gd name="connsiteY0" fmla="*/ 2547 h 456141"/>
              <a:gd name="connsiteX1" fmla="*/ 8352851 w 9169169"/>
              <a:gd name="connsiteY1" fmla="*/ 0 h 456141"/>
              <a:gd name="connsiteX2" fmla="*/ 7829490 w 9169169"/>
              <a:gd name="connsiteY2" fmla="*/ 307049 h 456141"/>
              <a:gd name="connsiteX3" fmla="*/ 0 w 9169169"/>
              <a:gd name="connsiteY3" fmla="*/ 300070 h 456141"/>
              <a:gd name="connsiteX4" fmla="*/ 0 w 9169169"/>
              <a:gd name="connsiteY4" fmla="*/ 453595 h 456141"/>
              <a:gd name="connsiteX5" fmla="*/ 9168679 w 9169169"/>
              <a:gd name="connsiteY5" fmla="*/ 456141 h 456141"/>
              <a:gd name="connsiteX6" fmla="*/ 9168064 w 9169169"/>
              <a:gd name="connsiteY6" fmla="*/ 2547 h 45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9169" h="456141">
                <a:moveTo>
                  <a:pt x="9168064" y="2547"/>
                </a:moveTo>
                <a:lnTo>
                  <a:pt x="8352851" y="0"/>
                </a:lnTo>
                <a:lnTo>
                  <a:pt x="7829490" y="307049"/>
                </a:lnTo>
                <a:lnTo>
                  <a:pt x="0" y="300070"/>
                </a:lnTo>
                <a:lnTo>
                  <a:pt x="0" y="453595"/>
                </a:lnTo>
                <a:lnTo>
                  <a:pt x="9168679" y="456141"/>
                </a:lnTo>
                <a:cubicBezTo>
                  <a:pt x="9170595" y="308118"/>
                  <a:pt x="9166148" y="150570"/>
                  <a:pt x="9168064" y="25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7222"/>
            <a:ext cx="8229600" cy="74156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7" y="1200152"/>
            <a:ext cx="8167047" cy="34699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16pt Regular Big Bullet One</a:t>
            </a:r>
          </a:p>
          <a:p>
            <a:pPr lvl="2"/>
            <a:r>
              <a:rPr lang="en-US" dirty="0" smtClean="0"/>
              <a:t>Sub-bullet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Neo Sans Inte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4843599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FFFFFF"/>
                </a:solidFill>
                <a:latin typeface="Neo Sans Intel Light"/>
                <a:cs typeface="Neo Sans Intel Light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725284" y="4883769"/>
            <a:ext cx="0" cy="178594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nt_lookins_hrz_rgb_wht_24.pn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2"/>
          <a:stretch/>
        </p:blipFill>
        <p:spPr>
          <a:xfrm>
            <a:off x="8262870" y="4864100"/>
            <a:ext cx="355612" cy="22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64" r:id="rId6"/>
    <p:sldLayoutId id="2147483652" r:id="rId7"/>
    <p:sldLayoutId id="2147483654" r:id="rId8"/>
    <p:sldLayoutId id="2147483655" r:id="rId9"/>
    <p:sldLayoutId id="2147483651" r:id="rId10"/>
    <p:sldLayoutId id="2147483665" r:id="rId11"/>
    <p:sldLayoutId id="214748366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Neo Sans Intel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Arial"/>
        <a:buNone/>
        <a:defRPr sz="1800" b="0" kern="1200">
          <a:solidFill>
            <a:srgbClr val="0071C5"/>
          </a:solidFill>
          <a:latin typeface="Neo Sans Intel"/>
          <a:ea typeface="+mn-ea"/>
          <a:cs typeface="Neo Sans Intel"/>
        </a:defRPr>
      </a:lvl1pPr>
      <a:lvl2pPr marL="225425" indent="-225425" algn="l" defTabSz="457200" rtl="0" eaLnBrk="1" latinLnBrk="0" hangingPunct="1">
        <a:spcBef>
          <a:spcPts val="800"/>
        </a:spcBef>
        <a:buFont typeface="Wingdings" charset="2"/>
        <a:buChar char="§"/>
        <a:defRPr sz="1600" kern="1200" baseline="0">
          <a:solidFill>
            <a:schemeClr val="tx2"/>
          </a:solidFill>
          <a:latin typeface="Neo Sans Intel"/>
          <a:ea typeface="+mn-ea"/>
          <a:cs typeface="Neo Sans Intel Medium"/>
        </a:defRPr>
      </a:lvl2pPr>
      <a:lvl3pPr marL="571500" indent="-228600" algn="l" defTabSz="457200" rtl="0" eaLnBrk="1" latinLnBrk="0" hangingPunct="1">
        <a:spcBef>
          <a:spcPts val="400"/>
        </a:spcBef>
        <a:buFont typeface="Wingdings" charset="2"/>
        <a:buChar char="§"/>
        <a:defRPr sz="1600" kern="1200">
          <a:solidFill>
            <a:schemeClr val="tx2"/>
          </a:solidFill>
          <a:latin typeface="Neo Sans Intel"/>
          <a:ea typeface="+mn-ea"/>
          <a:cs typeface="Neo Sans Intel"/>
        </a:defRPr>
      </a:lvl3pPr>
      <a:lvl4pPr marL="969963" indent="-228600" algn="l" defTabSz="457200" rtl="0" eaLnBrk="1" latinLnBrk="0" hangingPunct="1">
        <a:spcBef>
          <a:spcPts val="200"/>
        </a:spcBef>
        <a:buFont typeface="Arial"/>
        <a:buChar char="–"/>
        <a:defRPr sz="1600" kern="1200">
          <a:solidFill>
            <a:schemeClr val="tx2"/>
          </a:solidFill>
          <a:latin typeface="Neo Sans Intel"/>
          <a:ea typeface="+mn-ea"/>
          <a:cs typeface="Neo Sans Intel"/>
        </a:defRPr>
      </a:lvl4pPr>
      <a:lvl5pPr marL="1319213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2"/>
          </a:solidFill>
          <a:latin typeface="Neo Sans Intel"/>
          <a:ea typeface="+mn-ea"/>
          <a:cs typeface="Neo Sans Int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mem.i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5612" y="2359305"/>
            <a:ext cx="7941041" cy="110251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Persistent Memory over Fabric (</a:t>
            </a:r>
            <a:r>
              <a:rPr lang="en-US" b="1" dirty="0" err="1" smtClean="0"/>
              <a:t>PMoF</a:t>
            </a:r>
            <a:r>
              <a:rPr lang="en-US" b="1" dirty="0" smtClean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rgbClr val="FFC000"/>
                </a:solidFill>
              </a:rPr>
              <a:t>Architecture Overview</a:t>
            </a:r>
            <a:br>
              <a:rPr lang="en-US" sz="2200" b="1" dirty="0" smtClean="0">
                <a:solidFill>
                  <a:srgbClr val="FFC000"/>
                </a:solidFill>
              </a:rPr>
            </a:br>
            <a:r>
              <a:rPr lang="en-US" sz="2200" b="1" dirty="0" smtClean="0">
                <a:solidFill>
                  <a:srgbClr val="FFC000"/>
                </a:solidFill>
              </a:rPr>
              <a:t>NVML Implementation  &amp; Use Cases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08/08/17</a:t>
            </a:r>
            <a:endParaRPr lang="en-US" sz="1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5612" y="3766739"/>
            <a:ext cx="6330212" cy="59822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Chet Douglas </a:t>
            </a:r>
            <a:r>
              <a:rPr lang="en-US" dirty="0" smtClean="0"/>
              <a:t>– DCG </a:t>
            </a:r>
            <a:r>
              <a:rPr lang="en-US" dirty="0" smtClean="0"/>
              <a:t>NVMS SW </a:t>
            </a:r>
            <a:r>
              <a:rPr lang="en-US" dirty="0" smtClean="0"/>
              <a:t>Architecture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63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j-lt"/>
              </a:rPr>
              <a:pPr/>
              <a:t>10</a:t>
            </a:fld>
            <a:endParaRPr lang="en-US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076" y="-60495"/>
            <a:ext cx="8422744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Overview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Basic Linux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PMoF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NVML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Based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Application RDMA Stack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8" name="Picture 3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62" y="723645"/>
            <a:ext cx="6406790" cy="388062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Content Placeholder 2"/>
          <p:cNvSpPr>
            <a:spLocks noGrp="1"/>
          </p:cNvSpPr>
          <p:nvPr>
            <p:ph idx="1"/>
          </p:nvPr>
        </p:nvSpPr>
        <p:spPr>
          <a:xfrm>
            <a:off x="275155" y="1889760"/>
            <a:ext cx="2973654" cy="774199"/>
          </a:xfrm>
          <a:ln>
            <a:noFill/>
          </a:ln>
        </p:spPr>
        <p:txBody>
          <a:bodyPr lIns="9144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1800" b="1" dirty="0" err="1"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PMoF</a:t>
            </a:r>
            <a:r>
              <a:rPr lang="en-US" sz="1800" b="1" dirty="0"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smtClean="0"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Fabric </a:t>
            </a:r>
            <a:r>
              <a:rPr lang="en-US" sz="1800" b="1" dirty="0"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utilizing </a:t>
            </a:r>
            <a:r>
              <a:rPr lang="en-US" sz="1800" b="1" dirty="0" err="1"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libfabric</a:t>
            </a:r>
            <a:endParaRPr lang="en-US" sz="1400" dirty="0">
              <a:solidFill>
                <a:schemeClr val="tx2"/>
              </a:solidFill>
              <a:latin typeface="Intel Clear" panose="020B06040202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libfabric</a:t>
            </a:r>
            <a:r>
              <a:rPr lang="en-US" sz="1600" dirty="0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API    – Common Ring3 Application interface for Ethernet (IB, </a:t>
            </a:r>
            <a:r>
              <a:rPr lang="en-US" sz="1600" dirty="0" err="1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RoCE</a:t>
            </a:r>
            <a:r>
              <a:rPr lang="en-US" sz="1600" dirty="0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iWARP</a:t>
            </a:r>
            <a:r>
              <a:rPr lang="en-US" sz="1600" dirty="0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RNICs and </a:t>
            </a:r>
            <a:r>
              <a:rPr lang="en-US" sz="1600" dirty="0" err="1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Omnipath</a:t>
            </a:r>
            <a:r>
              <a:rPr lang="en-US" sz="1600" dirty="0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 marL="0" lvl="0" indent="0">
              <a:spcBef>
                <a:spcPts val="0"/>
              </a:spcBef>
            </a:pPr>
            <a:r>
              <a:rPr lang="en-US" sz="1600" dirty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HCAs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verbs provider – </a:t>
            </a:r>
            <a:r>
              <a:rPr lang="en-US" sz="1600" dirty="0" err="1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libfabrics</a:t>
            </a:r>
            <a:r>
              <a:rPr lang="en-US" sz="1600" dirty="0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RoCE</a:t>
            </a:r>
            <a:r>
              <a:rPr lang="en-US" sz="1600" dirty="0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IB and </a:t>
            </a:r>
            <a:r>
              <a:rPr lang="en-US" sz="1600" dirty="0" err="1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iWarp</a:t>
            </a:r>
            <a:r>
              <a:rPr lang="en-US" sz="1600" dirty="0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provider interface to </a:t>
            </a:r>
            <a:r>
              <a:rPr lang="en-US" sz="1600" dirty="0" err="1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libibverbs</a:t>
            </a:r>
            <a:endParaRPr lang="en-US" sz="1600" dirty="0" smtClean="0">
              <a:solidFill>
                <a:schemeClr val="tx2"/>
              </a:solidFill>
              <a:latin typeface="Intel Clear" panose="020B06040202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j-lt"/>
              </a:rPr>
              <a:pPr/>
              <a:t>11</a:t>
            </a:fld>
            <a:endParaRPr lang="en-US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076" y="-60495"/>
            <a:ext cx="8925392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Overview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Basic Linux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PMoF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NVML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 Based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Application RDMA Stack w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Omnipath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68" y="507017"/>
            <a:ext cx="6480784" cy="418988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Content Placeholder 2"/>
          <p:cNvSpPr>
            <a:spLocks noGrp="1"/>
          </p:cNvSpPr>
          <p:nvPr>
            <p:ph idx="1"/>
          </p:nvPr>
        </p:nvSpPr>
        <p:spPr>
          <a:xfrm>
            <a:off x="269690" y="2030974"/>
            <a:ext cx="2930710" cy="774199"/>
          </a:xfrm>
          <a:ln>
            <a:noFill/>
          </a:ln>
        </p:spPr>
        <p:txBody>
          <a:bodyPr lIns="9144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1800" b="1" dirty="0" err="1" smtClean="0"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PMoF</a:t>
            </a:r>
            <a:r>
              <a:rPr lang="en-US" sz="1800" b="1" dirty="0" smtClean="0"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 smtClean="0"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Omnipath</a:t>
            </a:r>
            <a:r>
              <a:rPr lang="en-US" sz="1800" b="1" dirty="0" smtClean="0"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Support utilizing </a:t>
            </a:r>
            <a:r>
              <a:rPr lang="en-US" sz="1800" b="1" dirty="0" err="1" smtClean="0"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libfabric</a:t>
            </a:r>
            <a:endParaRPr lang="en-US" sz="1400" dirty="0">
              <a:solidFill>
                <a:schemeClr val="tx2"/>
              </a:solidFill>
              <a:latin typeface="Intel Clear" panose="020B06040202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Initial </a:t>
            </a:r>
            <a:r>
              <a:rPr lang="en-US" sz="1600" dirty="0" err="1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PMoF</a:t>
            </a:r>
            <a:r>
              <a:rPr lang="en-US" sz="1600" dirty="0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implementation utilizes kernel IO path for </a:t>
            </a:r>
            <a:r>
              <a:rPr lang="en-US" sz="1600" dirty="0" err="1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Omnipath</a:t>
            </a:r>
            <a:r>
              <a:rPr lang="en-US" sz="1600" dirty="0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support of RDMA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implementations will provide a native </a:t>
            </a:r>
            <a:r>
              <a:rPr lang="en-US" sz="1600" dirty="0" err="1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PMoF</a:t>
            </a:r>
            <a:r>
              <a:rPr lang="en-US" sz="1600" dirty="0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Omnipath</a:t>
            </a:r>
            <a:r>
              <a:rPr lang="en-US" sz="1600" dirty="0" smtClean="0">
                <a:solidFill>
                  <a:schemeClr val="tx2"/>
                </a:solidFill>
                <a:latin typeface="Intel Clear" panose="020B06040202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solution that does not utilize the kernel path or RDMA Verbs</a:t>
            </a:r>
            <a:endParaRPr lang="en-US" sz="1600" dirty="0">
              <a:solidFill>
                <a:schemeClr val="tx2"/>
              </a:solidFill>
              <a:latin typeface="Intel Clear" panose="020B06040202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j-lt"/>
              </a:rPr>
              <a:pPr/>
              <a:t>12</a:t>
            </a:fld>
            <a:endParaRPr lang="en-US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4647" y="200762"/>
            <a:ext cx="8422744" cy="420015"/>
          </a:xfrm>
        </p:spPr>
        <p:txBody>
          <a:bodyPr>
            <a:normAutofit fontScale="90000"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Overview </a:t>
            </a:r>
            <a:br>
              <a:rPr lang="en-US" sz="2400" b="1" dirty="0" smtClean="0">
                <a:latin typeface="+mj-lt"/>
              </a:rPr>
            </a:b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NVML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PMoF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Implementation Details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58" y="0"/>
            <a:ext cx="4348066" cy="5101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833" y="1136674"/>
            <a:ext cx="29780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PMoF</a:t>
            </a:r>
            <a:r>
              <a:rPr lang="en-US" sz="14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 NVML Architecture: 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Utilizes </a:t>
            </a:r>
            <a:r>
              <a:rPr lang="en-US" sz="1400" dirty="0" err="1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libfabric</a:t>
            </a:r>
            <a:r>
              <a:rPr lang="en-US" sz="14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 and </a:t>
            </a:r>
            <a:r>
              <a:rPr lang="en-US" sz="1400" dirty="0" err="1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libibverbs</a:t>
            </a:r>
            <a:r>
              <a:rPr lang="en-US" sz="14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 OFA libraries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Utilizes SSL for out-of-band secure socket connection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Setup remote files based on platform configuration file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Exchange RKEYs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Exchange remote node HW configuration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sz="1400" dirty="0">
              <a:solidFill>
                <a:srgbClr val="004280"/>
              </a:solidFill>
              <a:latin typeface="Intel Clear" panose="020B06040202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61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j-lt"/>
              </a:rPr>
              <a:pPr/>
              <a:t>13</a:t>
            </a:fld>
            <a:endParaRPr lang="en-US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4647" y="200762"/>
            <a:ext cx="8422744" cy="420015"/>
          </a:xfrm>
        </p:spPr>
        <p:txBody>
          <a:bodyPr>
            <a:normAutofit fontScale="90000"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Overview </a:t>
            </a:r>
            <a:br>
              <a:rPr lang="en-US" sz="2400" b="1" dirty="0" smtClean="0">
                <a:latin typeface="+mj-lt"/>
              </a:rPr>
            </a:b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NVML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PMoF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Implementation Details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79" y="74383"/>
            <a:ext cx="4442006" cy="49913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4833" y="1136674"/>
            <a:ext cx="31848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Typical NVML Replication Sequence:</a:t>
            </a:r>
          </a:p>
          <a:p>
            <a:pPr marL="630238" lvl="1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Local node Application: </a:t>
            </a:r>
            <a:b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</a:b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Stores a number of cache lines</a:t>
            </a:r>
          </a:p>
          <a:p>
            <a:pPr marL="630238" lvl="1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Local node Application: </a:t>
            </a:r>
            <a:b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</a:b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Calls </a:t>
            </a:r>
            <a:r>
              <a:rPr lang="en-US" sz="1200" dirty="0" err="1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pmem_persist</a:t>
            </a:r>
            <a:endParaRPr lang="en-US" sz="1200" dirty="0" smtClean="0">
              <a:solidFill>
                <a:srgbClr val="004280"/>
              </a:solidFill>
              <a:latin typeface="Intel Clear" panose="020B0604020203020204" pitchFamily="34" charset="0"/>
              <a:cs typeface="Arial"/>
            </a:endParaRPr>
          </a:p>
          <a:p>
            <a:pPr marL="630238" lvl="1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Local node NVML: CLFLUSHOPT(s) / SFENCE</a:t>
            </a:r>
          </a:p>
          <a:p>
            <a:pPr marL="630238" lvl="1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Local node NVML: </a:t>
            </a:r>
            <a:b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</a:b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Calls </a:t>
            </a:r>
            <a:r>
              <a:rPr lang="en-US" sz="1200" dirty="0" err="1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pmem_remote_persist</a:t>
            </a: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 </a:t>
            </a:r>
          </a:p>
          <a:p>
            <a:pPr marL="630238" lvl="1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Local node NVML: </a:t>
            </a:r>
            <a:b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</a:b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RDMA Write to target node</a:t>
            </a:r>
            <a:b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</a:b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RDMA Read 4B to target node Wait for RDMA Read completion Return execution to Application</a:t>
            </a:r>
            <a:endParaRPr lang="en-US" sz="1200" dirty="0">
              <a:solidFill>
                <a:srgbClr val="004280"/>
              </a:solidFill>
              <a:latin typeface="Intel Clear" panose="020B06040202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50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j-lt"/>
              </a:rPr>
              <a:pPr/>
              <a:t>14</a:t>
            </a:fld>
            <a:endParaRPr lang="en-US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4647" y="200762"/>
            <a:ext cx="8422744" cy="420015"/>
          </a:xfrm>
        </p:spPr>
        <p:txBody>
          <a:bodyPr>
            <a:normAutofit fontScale="90000"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Overview </a:t>
            </a:r>
            <a:br>
              <a:rPr lang="en-US" sz="2400" b="1" dirty="0" smtClean="0">
                <a:latin typeface="+mj-lt"/>
              </a:rPr>
            </a:b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NVML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PMoF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Implementation Details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39" y="1"/>
            <a:ext cx="49281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loud 75"/>
          <p:cNvSpPr/>
          <p:nvPr/>
        </p:nvSpPr>
        <p:spPr>
          <a:xfrm>
            <a:off x="5744920" y="3899734"/>
            <a:ext cx="323736" cy="266894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Cloud 69"/>
          <p:cNvSpPr/>
          <p:nvPr/>
        </p:nvSpPr>
        <p:spPr>
          <a:xfrm>
            <a:off x="5513824" y="1742148"/>
            <a:ext cx="323736" cy="266894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Cloud 68"/>
          <p:cNvSpPr/>
          <p:nvPr/>
        </p:nvSpPr>
        <p:spPr>
          <a:xfrm>
            <a:off x="2448040" y="3882502"/>
            <a:ext cx="323736" cy="266894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Cloud 67"/>
          <p:cNvSpPr/>
          <p:nvPr/>
        </p:nvSpPr>
        <p:spPr>
          <a:xfrm>
            <a:off x="2438577" y="1687693"/>
            <a:ext cx="323736" cy="266894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6829" y="-35588"/>
            <a:ext cx="9147847" cy="420015"/>
          </a:xfrm>
        </p:spPr>
        <p:txBody>
          <a:bodyPr>
            <a:normAutofit fontScale="90000"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The Solution - Storage Mode Use Cases compared with existing remote replication storage use cases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2546" y="1083569"/>
            <a:ext cx="634313" cy="3130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TCP/IP stack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2544" y="642618"/>
            <a:ext cx="634313" cy="222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APP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2544" y="1443453"/>
            <a:ext cx="634313" cy="156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PCIe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2543" y="902575"/>
            <a:ext cx="634313" cy="138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DRAM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1108" y="1091807"/>
            <a:ext cx="634313" cy="3130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TCP/IP stack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9345" y="1446707"/>
            <a:ext cx="634313" cy="156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PCIe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9343" y="902335"/>
            <a:ext cx="1307964" cy="139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DRAM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2994" y="1083569"/>
            <a:ext cx="634313" cy="3130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Storage stack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11232" y="1439479"/>
            <a:ext cx="634313" cy="156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PCIe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2545" y="1654609"/>
            <a:ext cx="634313" cy="156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NIC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22959" y="1655568"/>
            <a:ext cx="634313" cy="156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NIC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8550" y="1644671"/>
            <a:ext cx="634313" cy="1565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 smtClean="0">
                <a:solidFill>
                  <a:prstClr val="black"/>
                </a:solidFill>
              </a:rPr>
              <a:t>NVMe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09381" y="1839266"/>
            <a:ext cx="634313" cy="1565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SSD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6955" y="1974231"/>
            <a:ext cx="8402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  <a:cs typeface="Neo Sans Intel"/>
              </a:rPr>
              <a:t>Client Node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6242" y="2004521"/>
            <a:ext cx="8996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  <a:cs typeface="Neo Sans Intel"/>
              </a:rPr>
              <a:t>Server Node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41698" y="2262612"/>
            <a:ext cx="19848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004280"/>
                </a:solidFill>
                <a:cs typeface="Neo Sans Intel"/>
              </a:rPr>
              <a:t>TCP/IP based replication to SSD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28328" y="671690"/>
            <a:ext cx="634313" cy="222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APP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28328" y="1472525"/>
            <a:ext cx="634313" cy="156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PCIe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28327" y="931407"/>
            <a:ext cx="634313" cy="153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DRAM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5129" y="1475779"/>
            <a:ext cx="634313" cy="156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PCIe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95127" y="931407"/>
            <a:ext cx="1307964" cy="139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DRAM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68778" y="1112641"/>
            <a:ext cx="634313" cy="3130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Storage stack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77016" y="1468551"/>
            <a:ext cx="634313" cy="156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PCIe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28329" y="1683681"/>
            <a:ext cx="634313" cy="156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RNIC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88743" y="1684640"/>
            <a:ext cx="634313" cy="156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RNIC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74334" y="1673743"/>
            <a:ext cx="634313" cy="1565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 smtClean="0">
                <a:solidFill>
                  <a:prstClr val="black"/>
                </a:solidFill>
              </a:rPr>
              <a:t>NVMe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75165" y="1868338"/>
            <a:ext cx="634313" cy="1565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SSD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92739" y="2003303"/>
            <a:ext cx="8402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  <a:cs typeface="Neo Sans Intel"/>
              </a:rPr>
              <a:t>Client Node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52026" y="2033593"/>
            <a:ext cx="8996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  <a:cs typeface="Neo Sans Intel"/>
              </a:rPr>
              <a:t>Server Node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07482" y="2291684"/>
            <a:ext cx="19511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004280"/>
                </a:solidFill>
                <a:cs typeface="Neo Sans Intel"/>
              </a:rPr>
              <a:t>RDMA based replication to SSD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762546" y="3275966"/>
            <a:ext cx="634313" cy="3130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 smtClean="0">
                <a:solidFill>
                  <a:prstClr val="black"/>
                </a:solidFill>
              </a:rPr>
              <a:t>NVMe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  <a:r>
              <a:rPr lang="en-US" sz="1050" dirty="0" err="1" smtClean="0">
                <a:solidFill>
                  <a:prstClr val="black"/>
                </a:solidFill>
              </a:rPr>
              <a:t>xlat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62544" y="2835015"/>
            <a:ext cx="634313" cy="222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APP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62544" y="3635850"/>
            <a:ext cx="634313" cy="156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PCIe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62543" y="3094732"/>
            <a:ext cx="634313" cy="153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DRAM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829345" y="3639104"/>
            <a:ext cx="634313" cy="156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PCIe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29343" y="3094732"/>
            <a:ext cx="1307964" cy="139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DRAM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502994" y="3275966"/>
            <a:ext cx="634313" cy="3130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Storage stack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11232" y="3631876"/>
            <a:ext cx="634313" cy="156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PCIe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62545" y="3847006"/>
            <a:ext cx="634313" cy="156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RNIC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822959" y="3847965"/>
            <a:ext cx="634313" cy="156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RNIC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08550" y="3837068"/>
            <a:ext cx="634313" cy="1565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 smtClean="0">
                <a:solidFill>
                  <a:prstClr val="black"/>
                </a:solidFill>
              </a:rPr>
              <a:t>NVMe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509381" y="4031663"/>
            <a:ext cx="634313" cy="1565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SSD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26955" y="4166628"/>
            <a:ext cx="8402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  <a:cs typeface="Neo Sans Intel"/>
              </a:rPr>
              <a:t>Client Node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86242" y="4196918"/>
            <a:ext cx="8996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  <a:cs typeface="Neo Sans Intel"/>
              </a:rPr>
              <a:t>Server Node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841698" y="4455009"/>
            <a:ext cx="24673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 smtClean="0">
                <a:solidFill>
                  <a:srgbClr val="004280"/>
                </a:solidFill>
                <a:cs typeface="Neo Sans Intel"/>
              </a:rPr>
              <a:t>NVMEoF</a:t>
            </a:r>
            <a:r>
              <a:rPr lang="en-US" sz="1050" b="1" dirty="0" smtClean="0">
                <a:solidFill>
                  <a:srgbClr val="004280"/>
                </a:solidFill>
                <a:cs typeface="Neo Sans Intel"/>
              </a:rPr>
              <a:t> RDMA based replication to SSD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059045" y="2856422"/>
            <a:ext cx="634313" cy="222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APP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059045" y="3657257"/>
            <a:ext cx="634313" cy="156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PCIe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059044" y="3116139"/>
            <a:ext cx="634313" cy="153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DRAM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25846" y="3660511"/>
            <a:ext cx="634313" cy="156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PCIe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125522" y="3317249"/>
            <a:ext cx="697230" cy="283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NVDIMM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059046" y="3868413"/>
            <a:ext cx="634313" cy="156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RNIC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119460" y="3869372"/>
            <a:ext cx="634313" cy="156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RNIC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23456" y="4188035"/>
            <a:ext cx="8402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  <a:cs typeface="Neo Sans Intel"/>
              </a:rPr>
              <a:t>Client Node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57860" y="4160292"/>
            <a:ext cx="8996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  <a:cs typeface="Neo Sans Intel"/>
              </a:rPr>
              <a:t>Server Node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939381" y="4452150"/>
            <a:ext cx="25571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 smtClean="0">
                <a:solidFill>
                  <a:srgbClr val="004280"/>
                </a:solidFill>
                <a:cs typeface="Neo Sans Intel"/>
              </a:rPr>
              <a:t>PMoF</a:t>
            </a:r>
            <a:r>
              <a:rPr lang="en-US" sz="1050" b="1" dirty="0" smtClean="0">
                <a:solidFill>
                  <a:srgbClr val="004280"/>
                </a:solidFill>
                <a:cs typeface="Neo Sans Intel"/>
              </a:rPr>
              <a:t> RDMA based replication to </a:t>
            </a:r>
            <a:r>
              <a:rPr lang="en-US" sz="1050" b="1" dirty="0" smtClean="0">
                <a:solidFill>
                  <a:srgbClr val="004280"/>
                </a:solidFill>
                <a:cs typeface="Neo Sans Intel"/>
              </a:rPr>
              <a:t>NVDIMM</a:t>
            </a:r>
            <a:endParaRPr lang="en-US" sz="1050" b="1" dirty="0" smtClean="0">
              <a:solidFill>
                <a:srgbClr val="004280"/>
              </a:solidFill>
              <a:cs typeface="Neo Sans Intel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524061" y="2971864"/>
            <a:ext cx="745604" cy="1072623"/>
          </a:xfrm>
          <a:custGeom>
            <a:avLst/>
            <a:gdLst>
              <a:gd name="connsiteX0" fmla="*/ 66646 w 745604"/>
              <a:gd name="connsiteY0" fmla="*/ 0 h 1072623"/>
              <a:gd name="connsiteX1" fmla="*/ 58408 w 745604"/>
              <a:gd name="connsiteY1" fmla="*/ 963827 h 1072623"/>
              <a:gd name="connsiteX2" fmla="*/ 692722 w 745604"/>
              <a:gd name="connsiteY2" fmla="*/ 996779 h 1072623"/>
              <a:gd name="connsiteX3" fmla="*/ 709197 w 745604"/>
              <a:gd name="connsiteY3" fmla="*/ 486033 h 1072623"/>
              <a:gd name="connsiteX4" fmla="*/ 709197 w 745604"/>
              <a:gd name="connsiteY4" fmla="*/ 486033 h 107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604" h="1072623">
                <a:moveTo>
                  <a:pt x="66646" y="0"/>
                </a:moveTo>
                <a:cubicBezTo>
                  <a:pt x="10354" y="398848"/>
                  <a:pt x="-45938" y="797697"/>
                  <a:pt x="58408" y="963827"/>
                </a:cubicBezTo>
                <a:cubicBezTo>
                  <a:pt x="162754" y="1129957"/>
                  <a:pt x="584257" y="1076411"/>
                  <a:pt x="692722" y="996779"/>
                </a:cubicBezTo>
                <a:cubicBezTo>
                  <a:pt x="801187" y="917147"/>
                  <a:pt x="709197" y="486033"/>
                  <a:pt x="709197" y="486033"/>
                </a:cubicBezTo>
                <a:lnTo>
                  <a:pt x="709197" y="486033"/>
                </a:lnTo>
              </a:path>
            </a:pathLst>
          </a:custGeom>
          <a:noFill/>
          <a:ln w="28575">
            <a:solidFill>
              <a:srgbClr val="00B05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2207384" y="735386"/>
            <a:ext cx="984700" cy="1111272"/>
          </a:xfrm>
          <a:custGeom>
            <a:avLst/>
            <a:gdLst>
              <a:gd name="connsiteX0" fmla="*/ 103251 w 984700"/>
              <a:gd name="connsiteY0" fmla="*/ 0 h 1111272"/>
              <a:gd name="connsiteX1" fmla="*/ 53824 w 984700"/>
              <a:gd name="connsiteY1" fmla="*/ 996779 h 1111272"/>
              <a:gd name="connsiteX2" fmla="*/ 762278 w 984700"/>
              <a:gd name="connsiteY2" fmla="*/ 1005016 h 1111272"/>
              <a:gd name="connsiteX3" fmla="*/ 778754 w 984700"/>
              <a:gd name="connsiteY3" fmla="*/ 238898 h 1111272"/>
              <a:gd name="connsiteX4" fmla="*/ 984700 w 984700"/>
              <a:gd name="connsiteY4" fmla="*/ 230660 h 111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700" h="1111272">
                <a:moveTo>
                  <a:pt x="103251" y="0"/>
                </a:moveTo>
                <a:cubicBezTo>
                  <a:pt x="23618" y="414638"/>
                  <a:pt x="-56014" y="829276"/>
                  <a:pt x="53824" y="996779"/>
                </a:cubicBezTo>
                <a:cubicBezTo>
                  <a:pt x="163662" y="1164282"/>
                  <a:pt x="641456" y="1131329"/>
                  <a:pt x="762278" y="1005016"/>
                </a:cubicBezTo>
                <a:cubicBezTo>
                  <a:pt x="883100" y="878703"/>
                  <a:pt x="741684" y="367957"/>
                  <a:pt x="778754" y="238898"/>
                </a:cubicBezTo>
                <a:cubicBezTo>
                  <a:pt x="815824" y="109839"/>
                  <a:pt x="955868" y="232033"/>
                  <a:pt x="984700" y="23066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3826398" y="931407"/>
            <a:ext cx="247135" cy="1023180"/>
          </a:xfrm>
          <a:custGeom>
            <a:avLst/>
            <a:gdLst>
              <a:gd name="connsiteX0" fmla="*/ 0 w 247135"/>
              <a:gd name="connsiteY0" fmla="*/ 84067 h 1023180"/>
              <a:gd name="connsiteX1" fmla="*/ 181232 w 247135"/>
              <a:gd name="connsiteY1" fmla="*/ 92305 h 1023180"/>
              <a:gd name="connsiteX2" fmla="*/ 247135 w 247135"/>
              <a:gd name="connsiteY2" fmla="*/ 1023180 h 102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135" h="1023180">
                <a:moveTo>
                  <a:pt x="0" y="84067"/>
                </a:moveTo>
                <a:cubicBezTo>
                  <a:pt x="70021" y="9926"/>
                  <a:pt x="140043" y="-64214"/>
                  <a:pt x="181232" y="92305"/>
                </a:cubicBezTo>
                <a:cubicBezTo>
                  <a:pt x="222421" y="248824"/>
                  <a:pt x="222422" y="836456"/>
                  <a:pt x="247135" y="102318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5239643" y="785722"/>
            <a:ext cx="984700" cy="1111272"/>
          </a:xfrm>
          <a:custGeom>
            <a:avLst/>
            <a:gdLst>
              <a:gd name="connsiteX0" fmla="*/ 103251 w 984700"/>
              <a:gd name="connsiteY0" fmla="*/ 0 h 1111272"/>
              <a:gd name="connsiteX1" fmla="*/ 53824 w 984700"/>
              <a:gd name="connsiteY1" fmla="*/ 996779 h 1111272"/>
              <a:gd name="connsiteX2" fmla="*/ 762278 w 984700"/>
              <a:gd name="connsiteY2" fmla="*/ 1005016 h 1111272"/>
              <a:gd name="connsiteX3" fmla="*/ 778754 w 984700"/>
              <a:gd name="connsiteY3" fmla="*/ 238898 h 1111272"/>
              <a:gd name="connsiteX4" fmla="*/ 984700 w 984700"/>
              <a:gd name="connsiteY4" fmla="*/ 230660 h 111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700" h="1111272">
                <a:moveTo>
                  <a:pt x="103251" y="0"/>
                </a:moveTo>
                <a:cubicBezTo>
                  <a:pt x="23618" y="414638"/>
                  <a:pt x="-56014" y="829276"/>
                  <a:pt x="53824" y="996779"/>
                </a:cubicBezTo>
                <a:cubicBezTo>
                  <a:pt x="163662" y="1164282"/>
                  <a:pt x="641456" y="1131329"/>
                  <a:pt x="762278" y="1005016"/>
                </a:cubicBezTo>
                <a:cubicBezTo>
                  <a:pt x="883100" y="878703"/>
                  <a:pt x="741684" y="367957"/>
                  <a:pt x="778754" y="238898"/>
                </a:cubicBezTo>
                <a:cubicBezTo>
                  <a:pt x="815824" y="109839"/>
                  <a:pt x="955868" y="232033"/>
                  <a:pt x="984700" y="23066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6858657" y="981743"/>
            <a:ext cx="247135" cy="1023180"/>
          </a:xfrm>
          <a:custGeom>
            <a:avLst/>
            <a:gdLst>
              <a:gd name="connsiteX0" fmla="*/ 0 w 247135"/>
              <a:gd name="connsiteY0" fmla="*/ 84067 h 1023180"/>
              <a:gd name="connsiteX1" fmla="*/ 181232 w 247135"/>
              <a:gd name="connsiteY1" fmla="*/ 92305 h 1023180"/>
              <a:gd name="connsiteX2" fmla="*/ 247135 w 247135"/>
              <a:gd name="connsiteY2" fmla="*/ 1023180 h 102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135" h="1023180">
                <a:moveTo>
                  <a:pt x="0" y="84067"/>
                </a:moveTo>
                <a:cubicBezTo>
                  <a:pt x="70021" y="9926"/>
                  <a:pt x="140043" y="-64214"/>
                  <a:pt x="181232" y="92305"/>
                </a:cubicBezTo>
                <a:cubicBezTo>
                  <a:pt x="222421" y="248824"/>
                  <a:pt x="222422" y="836456"/>
                  <a:pt x="247135" y="102318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2227920" y="2922885"/>
            <a:ext cx="984700" cy="1111272"/>
          </a:xfrm>
          <a:custGeom>
            <a:avLst/>
            <a:gdLst>
              <a:gd name="connsiteX0" fmla="*/ 103251 w 984700"/>
              <a:gd name="connsiteY0" fmla="*/ 0 h 1111272"/>
              <a:gd name="connsiteX1" fmla="*/ 53824 w 984700"/>
              <a:gd name="connsiteY1" fmla="*/ 996779 h 1111272"/>
              <a:gd name="connsiteX2" fmla="*/ 762278 w 984700"/>
              <a:gd name="connsiteY2" fmla="*/ 1005016 h 1111272"/>
              <a:gd name="connsiteX3" fmla="*/ 778754 w 984700"/>
              <a:gd name="connsiteY3" fmla="*/ 238898 h 1111272"/>
              <a:gd name="connsiteX4" fmla="*/ 984700 w 984700"/>
              <a:gd name="connsiteY4" fmla="*/ 230660 h 111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700" h="1111272">
                <a:moveTo>
                  <a:pt x="103251" y="0"/>
                </a:moveTo>
                <a:cubicBezTo>
                  <a:pt x="23618" y="414638"/>
                  <a:pt x="-56014" y="829276"/>
                  <a:pt x="53824" y="996779"/>
                </a:cubicBezTo>
                <a:cubicBezTo>
                  <a:pt x="163662" y="1164282"/>
                  <a:pt x="641456" y="1131329"/>
                  <a:pt x="762278" y="1005016"/>
                </a:cubicBezTo>
                <a:cubicBezTo>
                  <a:pt x="883100" y="878703"/>
                  <a:pt x="741684" y="367957"/>
                  <a:pt x="778754" y="238898"/>
                </a:cubicBezTo>
                <a:cubicBezTo>
                  <a:pt x="815824" y="109839"/>
                  <a:pt x="955868" y="232033"/>
                  <a:pt x="984700" y="23066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3846934" y="3118906"/>
            <a:ext cx="247135" cy="1023180"/>
          </a:xfrm>
          <a:custGeom>
            <a:avLst/>
            <a:gdLst>
              <a:gd name="connsiteX0" fmla="*/ 0 w 247135"/>
              <a:gd name="connsiteY0" fmla="*/ 84067 h 1023180"/>
              <a:gd name="connsiteX1" fmla="*/ 181232 w 247135"/>
              <a:gd name="connsiteY1" fmla="*/ 92305 h 1023180"/>
              <a:gd name="connsiteX2" fmla="*/ 247135 w 247135"/>
              <a:gd name="connsiteY2" fmla="*/ 1023180 h 102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135" h="1023180">
                <a:moveTo>
                  <a:pt x="0" y="84067"/>
                </a:moveTo>
                <a:cubicBezTo>
                  <a:pt x="70021" y="9926"/>
                  <a:pt x="140043" y="-64214"/>
                  <a:pt x="181232" y="92305"/>
                </a:cubicBezTo>
                <a:cubicBezTo>
                  <a:pt x="222421" y="248824"/>
                  <a:pt x="222422" y="836456"/>
                  <a:pt x="247135" y="102318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6829" y="-35588"/>
            <a:ext cx="9147847" cy="420015"/>
          </a:xfrm>
        </p:spPr>
        <p:txBody>
          <a:bodyPr>
            <a:normAutofit fontScale="90000"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The Solution - Storage Mode Use Cases compared with existing remote replication storage use cases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74" name="Chart 73"/>
          <p:cNvGraphicFramePr>
            <a:graphicFrameLocks/>
          </p:cNvGraphicFramePr>
          <p:nvPr>
            <p:extLst/>
          </p:nvPr>
        </p:nvGraphicFramePr>
        <p:xfrm>
          <a:off x="-103551" y="589088"/>
          <a:ext cx="8544167" cy="410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" name="Rectangle 81"/>
          <p:cNvSpPr/>
          <p:nvPr/>
        </p:nvSpPr>
        <p:spPr>
          <a:xfrm>
            <a:off x="8327966" y="3763111"/>
            <a:ext cx="610802" cy="4061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51684" y="4200797"/>
            <a:ext cx="874732" cy="50783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err="1" smtClean="0">
                <a:solidFill>
                  <a:srgbClr val="003C71"/>
                </a:solidFill>
              </a:rPr>
              <a:t>NVMeoF</a:t>
            </a:r>
            <a:r>
              <a:rPr lang="en-US" sz="1100" dirty="0" smtClean="0">
                <a:solidFill>
                  <a:srgbClr val="003C71"/>
                </a:solidFill>
              </a:rPr>
              <a:t> </a:t>
            </a:r>
            <a:br>
              <a:rPr lang="en-US" sz="1100" dirty="0" smtClean="0">
                <a:solidFill>
                  <a:srgbClr val="003C71"/>
                </a:solidFill>
              </a:rPr>
            </a:br>
            <a:r>
              <a:rPr lang="en-US" sz="1100" dirty="0" smtClean="0">
                <a:solidFill>
                  <a:srgbClr val="003C71"/>
                </a:solidFill>
              </a:rPr>
              <a:t>+ 3DXP </a:t>
            </a:r>
            <a:r>
              <a:rPr lang="en-US" sz="1100" dirty="0" err="1" smtClean="0">
                <a:solidFill>
                  <a:srgbClr val="003C71"/>
                </a:solidFill>
              </a:rPr>
              <a:t>NVMe</a:t>
            </a:r>
            <a:r>
              <a:rPr lang="en-US" sz="1100" dirty="0" smtClean="0">
                <a:solidFill>
                  <a:srgbClr val="003C71"/>
                </a:solidFill>
              </a:rPr>
              <a:t> SSD + SPDK</a:t>
            </a:r>
          </a:p>
        </p:txBody>
      </p:sp>
    </p:spTree>
    <p:extLst>
      <p:ext uri="{BB962C8B-B14F-4D97-AF65-F5344CB8AC3E}">
        <p14:creationId xmlns:p14="http://schemas.microsoft.com/office/powerpoint/2010/main" val="26561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922" y="0"/>
            <a:ext cx="8422744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PMoF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1.0 –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“General Purpose Method” – Real HW &amp; SW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2476" y="613446"/>
            <a:ext cx="19939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prstClr val="black"/>
                </a:solidFill>
              </a:rPr>
              <a:t>PMoF</a:t>
            </a:r>
            <a:r>
              <a:rPr lang="en-US" sz="1200" b="1" dirty="0" smtClean="0">
                <a:solidFill>
                  <a:prstClr val="black"/>
                </a:solidFill>
              </a:rPr>
              <a:t> 1.0 for </a:t>
            </a:r>
            <a:r>
              <a:rPr lang="en-US" sz="1200" b="1" dirty="0" smtClean="0">
                <a:solidFill>
                  <a:prstClr val="black"/>
                </a:solidFill>
              </a:rPr>
              <a:t>current platforms</a:t>
            </a:r>
            <a:endParaRPr lang="en-US" sz="1200" b="1" dirty="0" smtClean="0">
              <a:solidFill>
                <a:prstClr val="black"/>
              </a:solidFill>
            </a:endParaRPr>
          </a:p>
          <a:p>
            <a:pPr lvl="1"/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b="1" dirty="0" smtClean="0">
                <a:solidFill>
                  <a:prstClr val="black"/>
                </a:solidFill>
              </a:rPr>
              <a:t>General Purpose Method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-Utilizes DDIO on Target System to place incoming RDMA Write data in to LLC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-RDMA Send with list of cache lines to flush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-Target SW Interrupted and CPU issues CLFLUSHOPT or each cache line written followed by SFENCE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-Target SW sends RDMA Send back to </a:t>
            </a:r>
            <a:r>
              <a:rPr lang="en-US" sz="1200" dirty="0" err="1" smtClean="0">
                <a:solidFill>
                  <a:prstClr val="black"/>
                </a:solidFill>
              </a:rPr>
              <a:t>ack</a:t>
            </a:r>
            <a:r>
              <a:rPr lang="en-US" sz="1200" dirty="0" smtClean="0">
                <a:solidFill>
                  <a:prstClr val="black"/>
                </a:solidFill>
              </a:rPr>
              <a:t> the Initiator SW of completion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488588" y="1005737"/>
            <a:ext cx="0" cy="3900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979580" y="715074"/>
            <a:ext cx="16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Initiator SW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326788" y="1005737"/>
            <a:ext cx="13604" cy="3900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994466" y="729872"/>
            <a:ext cx="1288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Initiator RNIC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5407478" y="1013431"/>
            <a:ext cx="16495" cy="37755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001118" y="720567"/>
            <a:ext cx="1278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Target RNIC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7225843" y="1019797"/>
            <a:ext cx="3" cy="35872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888100" y="459464"/>
            <a:ext cx="9276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Target Memory Controller</a:t>
            </a:r>
            <a:endParaRPr lang="en-US" sz="1100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488588" y="1234337"/>
            <a:ext cx="819884" cy="1259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668464" y="92953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Write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343396" y="1367797"/>
            <a:ext cx="1047426" cy="1002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693359" y="106719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Write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458382" y="1462388"/>
            <a:ext cx="892648" cy="1128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598245" y="1135310"/>
            <a:ext cx="99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Posted Write </a:t>
            </a:r>
            <a:r>
              <a:rPr lang="en-US" sz="900" dirty="0" smtClean="0">
                <a:solidFill>
                  <a:srgbClr val="FF0000"/>
                </a:solidFill>
              </a:rPr>
              <a:t>(DDIO)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488588" y="1615337"/>
            <a:ext cx="790896" cy="1474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639476" y="131053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Write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4340392" y="1780591"/>
            <a:ext cx="1068672" cy="933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691787" y="150464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Write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455848" y="1888976"/>
            <a:ext cx="885395" cy="106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595783" y="1566096"/>
            <a:ext cx="108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Posted Write </a:t>
            </a:r>
            <a:r>
              <a:rPr lang="en-US" sz="900" dirty="0" smtClean="0">
                <a:solidFill>
                  <a:srgbClr val="FF0000"/>
                </a:solidFill>
              </a:rPr>
              <a:t>(DDIO)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2" name="Left Brace 31"/>
          <p:cNvSpPr/>
          <p:nvPr/>
        </p:nvSpPr>
        <p:spPr bwMode="auto">
          <a:xfrm>
            <a:off x="3091938" y="1085818"/>
            <a:ext cx="352012" cy="1107128"/>
          </a:xfrm>
          <a:prstGeom prst="leftBrac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07102" y="1260217"/>
            <a:ext cx="717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prstClr val="black"/>
                </a:solidFill>
              </a:rPr>
              <a:t>Write data to remote PMEM</a:t>
            </a:r>
            <a:endParaRPr lang="en-US" sz="1100" dirty="0">
              <a:solidFill>
                <a:prstClr val="black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3491425" y="2525732"/>
            <a:ext cx="819884" cy="1259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64177" y="2325017"/>
            <a:ext cx="952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Send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4359762" y="2663941"/>
            <a:ext cx="1048294" cy="1222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660567" y="238006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Send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5453393" y="2791446"/>
            <a:ext cx="3267933" cy="1436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4350528" y="4607074"/>
            <a:ext cx="1056950" cy="729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4495258" y="4406779"/>
            <a:ext cx="10266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Send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H="1">
            <a:off x="3516464" y="4688801"/>
            <a:ext cx="808838" cy="636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3711713" y="4489790"/>
            <a:ext cx="768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Send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51" name="Left Brace 50"/>
          <p:cNvSpPr/>
          <p:nvPr/>
        </p:nvSpPr>
        <p:spPr bwMode="auto">
          <a:xfrm>
            <a:off x="3108605" y="2418498"/>
            <a:ext cx="352012" cy="2373394"/>
          </a:xfrm>
          <a:prstGeom prst="leftBrac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19672" y="3162128"/>
            <a:ext cx="8160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prstClr val="black"/>
                </a:solidFill>
              </a:rPr>
              <a:t>Force Write Durability</a:t>
            </a:r>
            <a:endParaRPr lang="en-US" sz="1100" dirty="0">
              <a:solidFill>
                <a:prstClr val="black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7238268" y="3380876"/>
            <a:ext cx="804093" cy="717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5662350" y="2608898"/>
            <a:ext cx="916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Send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6349936" y="1005737"/>
            <a:ext cx="1094" cy="3683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5995022" y="577060"/>
            <a:ext cx="127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Target CPU 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LLC Cache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 flipH="1">
            <a:off x="8043301" y="1005737"/>
            <a:ext cx="2" cy="35872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7712125" y="780928"/>
            <a:ext cx="589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PMEM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386560" y="3184125"/>
            <a:ext cx="467415" cy="23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Write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7227015" y="4014603"/>
            <a:ext cx="810689" cy="1076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7400866" y="3839257"/>
            <a:ext cx="467415" cy="23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Write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 bwMode="auto">
          <a:xfrm flipH="1">
            <a:off x="5453393" y="4255431"/>
            <a:ext cx="3302012" cy="3026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H="1">
            <a:off x="8752170" y="1013431"/>
            <a:ext cx="2" cy="35872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8453889" y="570925"/>
            <a:ext cx="668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Target SW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H="1">
            <a:off x="6391609" y="3041473"/>
            <a:ext cx="2345140" cy="1130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7232983" y="2889933"/>
            <a:ext cx="975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CLFLUSHOPT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 bwMode="auto">
          <a:xfrm>
            <a:off x="6397419" y="3263498"/>
            <a:ext cx="811513" cy="1086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6652184" y="3127672"/>
            <a:ext cx="467415" cy="23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Write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6403355" y="3905045"/>
            <a:ext cx="816892" cy="990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6576448" y="3747700"/>
            <a:ext cx="467415" cy="23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Write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 bwMode="auto">
          <a:xfrm flipH="1">
            <a:off x="6399320" y="3677389"/>
            <a:ext cx="2345140" cy="1130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7240694" y="3525849"/>
            <a:ext cx="975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CLFLUSHOPT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597875" y="4270716"/>
            <a:ext cx="10266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Send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922" y="0"/>
            <a:ext cx="8884078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PMoF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1.0 –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“General Purpose Method” – Real HW &amp; SW – Latency Performance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70" name="Chart 69"/>
          <p:cNvGraphicFramePr>
            <a:graphicFrameLocks/>
          </p:cNvGraphicFramePr>
          <p:nvPr>
            <p:extLst/>
          </p:nvPr>
        </p:nvGraphicFramePr>
        <p:xfrm>
          <a:off x="118547" y="562708"/>
          <a:ext cx="8837805" cy="436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1" name="Straight Arrow Connector 70"/>
          <p:cNvCxnSpPr/>
          <p:nvPr/>
        </p:nvCxnSpPr>
        <p:spPr>
          <a:xfrm flipH="1">
            <a:off x="1820008" y="2578950"/>
            <a:ext cx="334109" cy="1122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118947" y="2436257"/>
            <a:ext cx="46089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  <a:cs typeface="Neo Sans Intel"/>
              </a:rPr>
              <a:t>Almost 50% worse latency when compared to the Appliance Method due to </a:t>
            </a:r>
            <a:br>
              <a:rPr lang="en-US" sz="1050" b="1" dirty="0" smtClean="0">
                <a:solidFill>
                  <a:srgbClr val="FF0000"/>
                </a:solidFill>
                <a:cs typeface="Neo Sans Intel"/>
              </a:rPr>
            </a:br>
            <a:r>
              <a:rPr lang="en-US" sz="1050" b="1" dirty="0" smtClean="0">
                <a:solidFill>
                  <a:srgbClr val="FF0000"/>
                </a:solidFill>
                <a:cs typeface="Neo Sans Intel"/>
              </a:rPr>
              <a:t>increased network messages and need to wake target SW to perform flushes</a:t>
            </a:r>
          </a:p>
        </p:txBody>
      </p:sp>
    </p:spTree>
    <p:extLst>
      <p:ext uri="{BB962C8B-B14F-4D97-AF65-F5344CB8AC3E}">
        <p14:creationId xmlns:p14="http://schemas.microsoft.com/office/powerpoint/2010/main" val="9056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922" y="0"/>
            <a:ext cx="8884078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PMoF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1.0 –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“General Purpose Method” – Real HW &amp; SW – BW Scalability Performance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64" name="Chart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77321"/>
              </p:ext>
            </p:extLst>
          </p:nvPr>
        </p:nvGraphicFramePr>
        <p:xfrm>
          <a:off x="139027" y="526957"/>
          <a:ext cx="8817325" cy="415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5" name="Straight Arrow Connector 64"/>
          <p:cNvCxnSpPr/>
          <p:nvPr/>
        </p:nvCxnSpPr>
        <p:spPr>
          <a:xfrm flipH="1">
            <a:off x="2982097" y="1951893"/>
            <a:ext cx="517243" cy="6430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99340" y="1582561"/>
            <a:ext cx="52886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  <a:cs typeface="Neo Sans Intel"/>
              </a:rPr>
              <a:t>At 4K Write no matter how many parallel threads we add, we can no-longer saturate the </a:t>
            </a:r>
            <a:br>
              <a:rPr lang="en-US" sz="1050" b="1" dirty="0" smtClean="0">
                <a:solidFill>
                  <a:srgbClr val="FF0000"/>
                </a:solidFill>
                <a:cs typeface="Neo Sans Intel"/>
              </a:rPr>
            </a:br>
            <a:r>
              <a:rPr lang="en-US" sz="1050" b="1" dirty="0" smtClean="0">
                <a:solidFill>
                  <a:srgbClr val="FF0000"/>
                </a:solidFill>
                <a:cs typeface="Neo Sans Intel"/>
              </a:rPr>
              <a:t>network link of 40 GigE </a:t>
            </a:r>
            <a:br>
              <a:rPr lang="en-US" sz="1050" b="1" dirty="0" smtClean="0">
                <a:solidFill>
                  <a:srgbClr val="FF0000"/>
                </a:solidFill>
                <a:cs typeface="Neo Sans Intel"/>
              </a:rPr>
            </a:br>
            <a:r>
              <a:rPr lang="en-US" sz="1050" b="1" dirty="0" smtClean="0">
                <a:solidFill>
                  <a:srgbClr val="FF0000"/>
                </a:solidFill>
                <a:cs typeface="Neo Sans Intel"/>
              </a:rPr>
              <a:t>NOTE: When compared to the Appliance Method the scalability is much worse due to </a:t>
            </a:r>
            <a:br>
              <a:rPr lang="en-US" sz="1050" b="1" dirty="0" smtClean="0">
                <a:solidFill>
                  <a:srgbClr val="FF0000"/>
                </a:solidFill>
                <a:cs typeface="Neo Sans Intel"/>
              </a:rPr>
            </a:br>
            <a:r>
              <a:rPr lang="en-US" sz="1050" b="1" dirty="0" smtClean="0">
                <a:solidFill>
                  <a:srgbClr val="FF0000"/>
                </a:solidFill>
                <a:cs typeface="Neo Sans Intel"/>
              </a:rPr>
              <a:t>increased network messages and need to wake target SW to perform flushes</a:t>
            </a:r>
          </a:p>
        </p:txBody>
      </p:sp>
    </p:spTree>
    <p:extLst>
      <p:ext uri="{BB962C8B-B14F-4D97-AF65-F5344CB8AC3E}">
        <p14:creationId xmlns:p14="http://schemas.microsoft.com/office/powerpoint/2010/main" val="1352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2326" y="62024"/>
            <a:ext cx="8395082" cy="741560"/>
          </a:xfrm>
        </p:spPr>
        <p:txBody>
          <a:bodyPr/>
          <a:lstStyle/>
          <a:p>
            <a:r>
              <a:rPr lang="en-US" dirty="0" smtClean="0"/>
              <a:t>RDMA </a:t>
            </a:r>
            <a:r>
              <a:rPr lang="en-US" dirty="0"/>
              <a:t>with byte-addressable PM </a:t>
            </a:r>
            <a:r>
              <a:rPr lang="en-US" sz="2000" dirty="0" smtClean="0"/>
              <a:t>– Problem Statement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542" y="803584"/>
            <a:ext cx="8212866" cy="326604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 and HPC Use Cases require writes to remote memory between compute nodes utilizing RDMA to support remote data base log updates, remote data replication, </a:t>
            </a:r>
            <a:r>
              <a:rPr lang="en-US" sz="1600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endParaRPr lang="en-US" sz="1600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Customers are requesting mechanisms to utilize RDMA with persistent memory </a:t>
            </a:r>
            <a:r>
              <a:rPr lang="en-US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NVDIMMs</a:t>
            </a:r>
            <a:endParaRPr lang="en-US" sz="1600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Current </a:t>
            </a:r>
            <a:r>
              <a:rPr lang="en-US" sz="16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RDMA HW and SW solutions do not take persistent memory in to account and do not have an explicit mechanism for forcing RDMA Writes to </a:t>
            </a:r>
            <a:r>
              <a:rPr lang="en-US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remote pmem to be </a:t>
            </a:r>
            <a:r>
              <a:rPr lang="en-US" sz="16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persistent before the write’s </a:t>
            </a:r>
            <a:r>
              <a:rPr lang="en-US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completion</a:t>
            </a:r>
            <a:endParaRPr lang="en-US" sz="1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 the short term, SW only modifications are possible to make RDMA </a:t>
            </a:r>
            <a:r>
              <a:rPr lang="en-US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SW Applications </a:t>
            </a:r>
            <a:r>
              <a:rPr lang="en-US" sz="16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persistent memory aware and to force written data to be persistent </a:t>
            </a:r>
            <a:r>
              <a:rPr lang="en-US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PMoF</a:t>
            </a:r>
            <a:r>
              <a:rPr lang="en-US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1.0 for </a:t>
            </a:r>
            <a:r>
              <a:rPr lang="en-US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current platforms)</a:t>
            </a:r>
            <a:endParaRPr lang="en-US" sz="1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 the longer term, industry wide enabling through standards organizations is required to have specific vendor agnostic mechanisms for utilizing persistent memory with </a:t>
            </a:r>
            <a:r>
              <a:rPr lang="en-US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RDMA, requiring HW and SW changes (future </a:t>
            </a:r>
            <a:r>
              <a:rPr lang="en-US" sz="1600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PMoF</a:t>
            </a:r>
            <a:r>
              <a:rPr lang="en-US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HW/FW/SW additions for </a:t>
            </a:r>
            <a:r>
              <a:rPr lang="en-US" sz="1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future HW platforms)</a:t>
            </a:r>
            <a:endParaRPr lang="en-US" sz="14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922" y="0"/>
            <a:ext cx="8422744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PMoF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1.0 –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“Appliance Method” – Real HW &amp; SW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2475" y="613446"/>
            <a:ext cx="22732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prstClr val="black"/>
                </a:solidFill>
              </a:rPr>
              <a:t>PMoF</a:t>
            </a:r>
            <a:r>
              <a:rPr lang="en-US" sz="1200" b="1" dirty="0" smtClean="0">
                <a:solidFill>
                  <a:prstClr val="black"/>
                </a:solidFill>
              </a:rPr>
              <a:t> 1.0 for </a:t>
            </a:r>
            <a:r>
              <a:rPr lang="en-US" sz="1200" b="1" dirty="0" smtClean="0">
                <a:solidFill>
                  <a:prstClr val="black"/>
                </a:solidFill>
              </a:rPr>
              <a:t>current platforms</a:t>
            </a:r>
            <a:endParaRPr lang="en-US" sz="1200" b="1" dirty="0" smtClean="0">
              <a:solidFill>
                <a:prstClr val="black"/>
              </a:solidFill>
            </a:endParaRPr>
          </a:p>
          <a:p>
            <a:r>
              <a:rPr lang="en-US" sz="1200" b="1" dirty="0">
                <a:solidFill>
                  <a:prstClr val="black"/>
                </a:solidFill>
              </a:rPr>
              <a:t>-</a:t>
            </a:r>
            <a:r>
              <a:rPr lang="en-US" sz="1200" dirty="0" smtClean="0">
                <a:solidFill>
                  <a:prstClr val="black"/>
                </a:solidFill>
              </a:rPr>
              <a:t>Requires no HW changes, no driver changes, no changes to existing RDMA protocol</a:t>
            </a:r>
          </a:p>
          <a:p>
            <a:r>
              <a:rPr lang="en-US" sz="1200" dirty="0">
                <a:solidFill>
                  <a:prstClr val="black"/>
                </a:solidFill>
              </a:rPr>
              <a:t>-</a:t>
            </a:r>
            <a:r>
              <a:rPr lang="en-US" sz="1200" dirty="0" smtClean="0">
                <a:solidFill>
                  <a:prstClr val="black"/>
                </a:solidFill>
              </a:rPr>
              <a:t>Solutions based on upper layer protocol (ULP) SW sequences easily implemented in PMEM aware applications utilizing RDMA including NVML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b="1" dirty="0" smtClean="0">
                <a:solidFill>
                  <a:prstClr val="black"/>
                </a:solidFill>
              </a:rPr>
              <a:t>Appliance Method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-Utilizes Non-Allocating Writes on Target System to bypass LLC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-Small RDMA Read forces Write data ahead to PMEM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677171" y="957255"/>
            <a:ext cx="11446" cy="363868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168163" y="666592"/>
            <a:ext cx="16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Initiator SW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515371" y="957255"/>
            <a:ext cx="16608" cy="363868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183049" y="681390"/>
            <a:ext cx="1288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Initiator RNIC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6155938" y="981822"/>
            <a:ext cx="1276" cy="36141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558229" y="689832"/>
            <a:ext cx="1278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Target RNIC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7917358" y="1008663"/>
            <a:ext cx="3" cy="35872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576076" y="420015"/>
            <a:ext cx="9276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Target Memory Controller</a:t>
            </a:r>
            <a:endParaRPr lang="en-US" sz="1100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677171" y="1185855"/>
            <a:ext cx="819884" cy="1259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857047" y="88105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Write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531979" y="1319315"/>
            <a:ext cx="1625235" cy="1957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427198" y="109787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Write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6173821" y="1519432"/>
            <a:ext cx="1729501" cy="1990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610965" y="1244702"/>
            <a:ext cx="99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Posted Write </a:t>
            </a:r>
            <a:r>
              <a:rPr lang="en-US" sz="900" dirty="0" smtClean="0">
                <a:solidFill>
                  <a:srgbClr val="FF0000"/>
                </a:solidFill>
              </a:rPr>
              <a:t>(Non-Allocating)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677171" y="1566855"/>
            <a:ext cx="790896" cy="1474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828059" y="126205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Write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4502991" y="1721780"/>
            <a:ext cx="1654223" cy="1932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398210" y="150034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Write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6180117" y="1920689"/>
            <a:ext cx="1737244" cy="2387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604255" y="1657557"/>
            <a:ext cx="108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Posted Write </a:t>
            </a:r>
            <a:r>
              <a:rPr lang="en-US" sz="900" dirty="0">
                <a:solidFill>
                  <a:srgbClr val="FF0000"/>
                </a:solidFill>
              </a:rPr>
              <a:t>(Non-Allocating)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2" name="Left Brace 31"/>
          <p:cNvSpPr/>
          <p:nvPr/>
        </p:nvSpPr>
        <p:spPr bwMode="auto">
          <a:xfrm>
            <a:off x="3280521" y="1037336"/>
            <a:ext cx="352012" cy="1107128"/>
          </a:xfrm>
          <a:prstGeom prst="leftBrac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5685" y="1211735"/>
            <a:ext cx="717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prstClr val="black"/>
                </a:solidFill>
              </a:rPr>
              <a:t>Write data to remote PMEM</a:t>
            </a:r>
            <a:endParaRPr lang="en-US" sz="1100" dirty="0">
              <a:solidFill>
                <a:prstClr val="black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3680008" y="2477250"/>
            <a:ext cx="819884" cy="1259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752760" y="2276535"/>
            <a:ext cx="952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Read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4574060" y="2618134"/>
            <a:ext cx="1589626" cy="2059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5436967" y="239546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Read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6173821" y="2840539"/>
            <a:ext cx="1743540" cy="1903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>
            <a:off x="7917358" y="3860026"/>
            <a:ext cx="710752" cy="983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743934" y="3867152"/>
            <a:ext cx="768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Read ACK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4542764" y="4237175"/>
            <a:ext cx="1583491" cy="1531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4869248" y="4040008"/>
            <a:ext cx="10266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Read ACK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H="1">
            <a:off x="3688617" y="4444799"/>
            <a:ext cx="808838" cy="636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3711662" y="4143454"/>
            <a:ext cx="76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Read ACK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51" name="Left Brace 50"/>
          <p:cNvSpPr/>
          <p:nvPr/>
        </p:nvSpPr>
        <p:spPr bwMode="auto">
          <a:xfrm>
            <a:off x="3297188" y="2370016"/>
            <a:ext cx="352012" cy="2225924"/>
          </a:xfrm>
          <a:prstGeom prst="leftBrac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08255" y="3113646"/>
            <a:ext cx="8160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prstClr val="black"/>
                </a:solidFill>
              </a:rPr>
              <a:t>Force Write Durability</a:t>
            </a:r>
            <a:endParaRPr lang="en-US" sz="1100" dirty="0">
              <a:solidFill>
                <a:prstClr val="black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7917361" y="3121058"/>
            <a:ext cx="710751" cy="868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6666877" y="2684106"/>
            <a:ext cx="916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Flushing Read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 flipH="1">
            <a:off x="8628110" y="1008663"/>
            <a:ext cx="2" cy="35872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8366599" y="745731"/>
            <a:ext cx="589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PMEM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60263" y="2926709"/>
            <a:ext cx="467415" cy="23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Write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7917360" y="3315407"/>
            <a:ext cx="710751" cy="868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8060262" y="3159312"/>
            <a:ext cx="467415" cy="23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Write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091107" y="3384179"/>
            <a:ext cx="467415" cy="23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Read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7917359" y="3549543"/>
            <a:ext cx="710751" cy="868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7961555" y="3685554"/>
            <a:ext cx="7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Read Data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 bwMode="auto">
          <a:xfrm flipH="1">
            <a:off x="6155938" y="3991403"/>
            <a:ext cx="1740181" cy="2256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427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922" y="0"/>
            <a:ext cx="8422744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PMoF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1.0 –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“Appliance Method” – Real HW &amp; SW – Latency Performance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53" name="Chart 52"/>
          <p:cNvGraphicFramePr>
            <a:graphicFrameLocks/>
          </p:cNvGraphicFramePr>
          <p:nvPr>
            <p:extLst/>
          </p:nvPr>
        </p:nvGraphicFramePr>
        <p:xfrm>
          <a:off x="352438" y="527538"/>
          <a:ext cx="8237712" cy="4264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" name="Straight Arrow Connector 55"/>
          <p:cNvCxnSpPr/>
          <p:nvPr/>
        </p:nvCxnSpPr>
        <p:spPr>
          <a:xfrm flipH="1">
            <a:off x="2129512" y="2497015"/>
            <a:ext cx="437843" cy="10726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567355" y="2389492"/>
            <a:ext cx="44951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  <a:cs typeface="Neo Sans Intel"/>
              </a:rPr>
              <a:t>Almost 50% lower latency </a:t>
            </a:r>
            <a:r>
              <a:rPr lang="en-US" sz="1050" b="1" dirty="0">
                <a:solidFill>
                  <a:srgbClr val="FF0000"/>
                </a:solidFill>
                <a:cs typeface="Neo Sans Intel"/>
              </a:rPr>
              <a:t>w</a:t>
            </a:r>
            <a:r>
              <a:rPr lang="en-US" sz="1050" b="1" dirty="0" smtClean="0">
                <a:solidFill>
                  <a:srgbClr val="FF0000"/>
                </a:solidFill>
                <a:cs typeface="Neo Sans Intel"/>
              </a:rPr>
              <a:t>hen compared to the General Purpose Method </a:t>
            </a:r>
            <a:br>
              <a:rPr lang="en-US" sz="1050" b="1" dirty="0" smtClean="0">
                <a:solidFill>
                  <a:srgbClr val="FF0000"/>
                </a:solidFill>
                <a:cs typeface="Neo Sans Intel"/>
              </a:rPr>
            </a:br>
            <a:r>
              <a:rPr lang="en-US" sz="1050" b="1" dirty="0" smtClean="0">
                <a:solidFill>
                  <a:srgbClr val="FF0000"/>
                </a:solidFill>
                <a:cs typeface="Neo Sans Intel"/>
              </a:rPr>
              <a:t>due to reduced messages and no need to wake target SW</a:t>
            </a:r>
          </a:p>
        </p:txBody>
      </p:sp>
    </p:spTree>
    <p:extLst>
      <p:ext uri="{BB962C8B-B14F-4D97-AF65-F5344CB8AC3E}">
        <p14:creationId xmlns:p14="http://schemas.microsoft.com/office/powerpoint/2010/main" val="40490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922" y="0"/>
            <a:ext cx="8422744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PMoF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1.0 –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“Appliance Method” – Real HW &amp; SW – BW Scalability Performance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71999" y="518746"/>
          <a:ext cx="8649156" cy="4128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 flipV="1">
            <a:off x="3319849" y="2042984"/>
            <a:ext cx="583937" cy="320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32145" y="1844353"/>
            <a:ext cx="45592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  <a:cs typeface="Neo Sans Intel"/>
              </a:rPr>
              <a:t>At 1K Write no matter how many parallel threads we</a:t>
            </a:r>
            <a:br>
              <a:rPr lang="en-US" sz="1050" b="1" dirty="0" smtClean="0">
                <a:solidFill>
                  <a:srgbClr val="FF0000"/>
                </a:solidFill>
                <a:cs typeface="Neo Sans Intel"/>
              </a:rPr>
            </a:br>
            <a:r>
              <a:rPr lang="en-US" sz="1050" b="1" dirty="0" smtClean="0">
                <a:solidFill>
                  <a:srgbClr val="FF0000"/>
                </a:solidFill>
                <a:cs typeface="Neo Sans Intel"/>
              </a:rPr>
              <a:t>add, we can no-longer saturate the network link of 40 GigE</a:t>
            </a:r>
            <a:br>
              <a:rPr lang="en-US" sz="1050" b="1" dirty="0" smtClean="0">
                <a:solidFill>
                  <a:srgbClr val="FF0000"/>
                </a:solidFill>
                <a:cs typeface="Neo Sans Intel"/>
              </a:rPr>
            </a:br>
            <a:r>
              <a:rPr lang="en-US" sz="1050" b="1" dirty="0" smtClean="0">
                <a:solidFill>
                  <a:srgbClr val="FF0000"/>
                </a:solidFill>
                <a:cs typeface="Neo Sans Intel"/>
              </a:rPr>
              <a:t>NOTE: When compared to the General Purpose Method the scalability </a:t>
            </a:r>
            <a:br>
              <a:rPr lang="en-US" sz="1050" b="1" dirty="0" smtClean="0">
                <a:solidFill>
                  <a:srgbClr val="FF0000"/>
                </a:solidFill>
                <a:cs typeface="Neo Sans Intel"/>
              </a:rPr>
            </a:br>
            <a:r>
              <a:rPr lang="en-US" sz="1050" b="1" dirty="0">
                <a:solidFill>
                  <a:srgbClr val="FF0000"/>
                </a:solidFill>
                <a:cs typeface="Neo Sans Intel"/>
              </a:rPr>
              <a:t>i</a:t>
            </a:r>
            <a:r>
              <a:rPr lang="en-US" sz="1050" b="1" dirty="0" smtClean="0">
                <a:solidFill>
                  <a:srgbClr val="FF0000"/>
                </a:solidFill>
                <a:cs typeface="Neo Sans Intel"/>
              </a:rPr>
              <a:t>s much improved due to reduced messages and no need to wake target SW</a:t>
            </a:r>
          </a:p>
        </p:txBody>
      </p:sp>
    </p:spTree>
    <p:extLst>
      <p:ext uri="{BB962C8B-B14F-4D97-AF65-F5344CB8AC3E}">
        <p14:creationId xmlns:p14="http://schemas.microsoft.com/office/powerpoint/2010/main" val="14538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922" y="0"/>
            <a:ext cx="8422744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PMoF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1.0 -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Tail of the Log Use Case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9225" y="1081961"/>
            <a:ext cx="25494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Tail </a:t>
            </a:r>
            <a:r>
              <a:rPr lang="en-US" sz="1100" b="1" dirty="0" smtClean="0">
                <a:solidFill>
                  <a:prstClr val="black"/>
                </a:solidFill>
              </a:rPr>
              <a:t>or the Log Use Case </a:t>
            </a:r>
            <a:endParaRPr lang="en-US" sz="1100" b="1" dirty="0" smtClean="0">
              <a:solidFill>
                <a:prstClr val="black"/>
              </a:solidFill>
            </a:endParaRPr>
          </a:p>
          <a:p>
            <a:r>
              <a:rPr lang="en-US" sz="1100" dirty="0" smtClean="0">
                <a:solidFill>
                  <a:prstClr val="black"/>
                </a:solidFill>
              </a:rPr>
              <a:t>-</a:t>
            </a:r>
            <a:r>
              <a:rPr lang="en-US" sz="1100" dirty="0">
                <a:solidFill>
                  <a:prstClr val="black"/>
                </a:solidFill>
              </a:rPr>
              <a:t>Common operation for existing </a:t>
            </a:r>
            <a:r>
              <a:rPr lang="en-US" sz="1100" dirty="0" smtClean="0">
                <a:solidFill>
                  <a:prstClr val="black"/>
                </a:solidFill>
              </a:rPr>
              <a:t>DB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-Flow:</a:t>
            </a:r>
          </a:p>
          <a:p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smtClean="0">
                <a:solidFill>
                  <a:prstClr val="black"/>
                </a:solidFill>
              </a:rPr>
              <a:t>   1) SW </a:t>
            </a:r>
            <a:r>
              <a:rPr lang="en-US" sz="1100" dirty="0">
                <a:solidFill>
                  <a:prstClr val="black"/>
                </a:solidFill>
              </a:rPr>
              <a:t>writes new entry at the end of the log </a:t>
            </a:r>
            <a:r>
              <a:rPr lang="en-US" sz="1100" dirty="0" smtClean="0">
                <a:solidFill>
                  <a:prstClr val="black"/>
                </a:solidFill>
              </a:rPr>
              <a:t/>
            </a:r>
            <a:br>
              <a:rPr lang="en-US" sz="1100" dirty="0" smtClean="0">
                <a:solidFill>
                  <a:prstClr val="black"/>
                </a:solidFill>
              </a:rPr>
            </a:br>
            <a:r>
              <a:rPr lang="en-US" sz="1100" dirty="0" smtClean="0">
                <a:solidFill>
                  <a:prstClr val="black"/>
                </a:solidFill>
              </a:rPr>
              <a:t>    2) SW </a:t>
            </a:r>
            <a:r>
              <a:rPr lang="en-US" sz="1100" dirty="0">
                <a:solidFill>
                  <a:prstClr val="black"/>
                </a:solidFill>
              </a:rPr>
              <a:t>updates End of Log pointer</a:t>
            </a:r>
          </a:p>
          <a:p>
            <a:r>
              <a:rPr lang="en-US" sz="1100" dirty="0">
                <a:solidFill>
                  <a:prstClr val="black"/>
                </a:solidFill>
              </a:rPr>
              <a:t>-</a:t>
            </a:r>
            <a:r>
              <a:rPr lang="en-US" sz="1100" dirty="0" smtClean="0">
                <a:solidFill>
                  <a:prstClr val="black"/>
                </a:solidFill>
              </a:rPr>
              <a:t>Step </a:t>
            </a:r>
            <a:r>
              <a:rPr lang="en-US" sz="1100" dirty="0">
                <a:solidFill>
                  <a:prstClr val="black"/>
                </a:solidFill>
              </a:rPr>
              <a:t>1 must be replicated before step </a:t>
            </a:r>
            <a:r>
              <a:rPr lang="en-US" sz="1100" dirty="0" smtClean="0">
                <a:solidFill>
                  <a:prstClr val="black"/>
                </a:solidFill>
              </a:rPr>
              <a:t>2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-Step 1 new </a:t>
            </a:r>
            <a:r>
              <a:rPr lang="en-US" sz="1100" dirty="0">
                <a:solidFill>
                  <a:prstClr val="black"/>
                </a:solidFill>
              </a:rPr>
              <a:t>entry must reach durability domain before end of the log pointer is </a:t>
            </a:r>
            <a:r>
              <a:rPr lang="en-US" sz="1100" dirty="0" smtClean="0">
                <a:solidFill>
                  <a:prstClr val="black"/>
                </a:solidFill>
              </a:rPr>
              <a:t>changed in step 2</a:t>
            </a:r>
            <a:endParaRPr lang="en-US" sz="1100" dirty="0">
              <a:solidFill>
                <a:prstClr val="black"/>
              </a:solidFill>
            </a:endParaRPr>
          </a:p>
          <a:p>
            <a:r>
              <a:rPr lang="en-US" sz="1100" dirty="0" smtClean="0">
                <a:solidFill>
                  <a:prstClr val="black"/>
                </a:solidFill>
              </a:rPr>
              <a:t>-Only </a:t>
            </a:r>
            <a:r>
              <a:rPr lang="en-US" sz="1100" dirty="0">
                <a:solidFill>
                  <a:prstClr val="black"/>
                </a:solidFill>
              </a:rPr>
              <a:t>replication of step 2 must be acknowledged 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/>
            </a:r>
            <a:br>
              <a:rPr lang="en-US" sz="1100" dirty="0" smtClean="0">
                <a:solidFill>
                  <a:prstClr val="black"/>
                </a:solidFill>
              </a:rPr>
            </a:br>
            <a:r>
              <a:rPr lang="en-US" sz="1100" dirty="0" smtClean="0">
                <a:solidFill>
                  <a:prstClr val="black"/>
                </a:solidFill>
              </a:rPr>
              <a:t>-4 </a:t>
            </a:r>
            <a:r>
              <a:rPr lang="en-US" sz="1100" dirty="0">
                <a:solidFill>
                  <a:prstClr val="black"/>
                </a:solidFill>
              </a:rPr>
              <a:t>RDMA messages from Initiator to Target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-2 </a:t>
            </a:r>
            <a:r>
              <a:rPr lang="en-US" sz="1100" dirty="0">
                <a:solidFill>
                  <a:prstClr val="black"/>
                </a:solidFill>
              </a:rPr>
              <a:t>RDMA messages from Target to Initiator</a:t>
            </a:r>
          </a:p>
        </p:txBody>
      </p:sp>
      <p:cxnSp>
        <p:nvCxnSpPr>
          <p:cNvPr id="120" name="Straight Connector 119"/>
          <p:cNvCxnSpPr/>
          <p:nvPr/>
        </p:nvCxnSpPr>
        <p:spPr bwMode="auto">
          <a:xfrm>
            <a:off x="3916240" y="829492"/>
            <a:ext cx="0" cy="396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TextBox 120"/>
          <p:cNvSpPr txBox="1"/>
          <p:nvPr/>
        </p:nvSpPr>
        <p:spPr>
          <a:xfrm>
            <a:off x="2713892" y="448492"/>
            <a:ext cx="165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Initiator SW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 bwMode="auto">
          <a:xfrm>
            <a:off x="4754440" y="829492"/>
            <a:ext cx="0" cy="396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TextBox 122"/>
          <p:cNvSpPr txBox="1"/>
          <p:nvPr/>
        </p:nvSpPr>
        <p:spPr>
          <a:xfrm>
            <a:off x="4383942" y="448492"/>
            <a:ext cx="8445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RNIC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24" name="Straight Connector 123"/>
          <p:cNvCxnSpPr/>
          <p:nvPr/>
        </p:nvCxnSpPr>
        <p:spPr bwMode="auto">
          <a:xfrm>
            <a:off x="6970590" y="829492"/>
            <a:ext cx="0" cy="396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TextBox 124"/>
          <p:cNvSpPr txBox="1"/>
          <p:nvPr/>
        </p:nvSpPr>
        <p:spPr>
          <a:xfrm>
            <a:off x="6583240" y="448492"/>
            <a:ext cx="8445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RNIC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 bwMode="auto">
          <a:xfrm>
            <a:off x="8488240" y="817824"/>
            <a:ext cx="0" cy="396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7815274" y="299623"/>
            <a:ext cx="152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Target Memory Controller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8" name="Straight Arrow Connector 127"/>
          <p:cNvCxnSpPr/>
          <p:nvPr/>
        </p:nvCxnSpPr>
        <p:spPr bwMode="auto">
          <a:xfrm>
            <a:off x="3916240" y="1058092"/>
            <a:ext cx="819884" cy="1259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4096116" y="75329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Write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 bwMode="auto">
          <a:xfrm>
            <a:off x="4771048" y="1191552"/>
            <a:ext cx="2209369" cy="3120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1" name="TextBox 130"/>
          <p:cNvSpPr txBox="1"/>
          <p:nvPr/>
        </p:nvSpPr>
        <p:spPr>
          <a:xfrm>
            <a:off x="5666267" y="97011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Write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132" name="Straight Arrow Connector 131"/>
          <p:cNvCxnSpPr/>
          <p:nvPr/>
        </p:nvCxnSpPr>
        <p:spPr bwMode="auto">
          <a:xfrm>
            <a:off x="6997643" y="1514533"/>
            <a:ext cx="1494036" cy="1737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3" name="TextBox 132"/>
          <p:cNvSpPr txBox="1"/>
          <p:nvPr/>
        </p:nvSpPr>
        <p:spPr>
          <a:xfrm>
            <a:off x="7421441" y="1240723"/>
            <a:ext cx="6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Posted Write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 bwMode="auto">
          <a:xfrm flipH="1">
            <a:off x="6951429" y="2244974"/>
            <a:ext cx="1495030" cy="1557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>
            <a:off x="3916240" y="1439092"/>
            <a:ext cx="790896" cy="1474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4067128" y="113429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Read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137" name="Straight Arrow Connector 136"/>
          <p:cNvCxnSpPr/>
          <p:nvPr/>
        </p:nvCxnSpPr>
        <p:spPr bwMode="auto">
          <a:xfrm>
            <a:off x="4742060" y="1594017"/>
            <a:ext cx="2209369" cy="3120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8" name="TextBox 137"/>
          <p:cNvSpPr txBox="1"/>
          <p:nvPr/>
        </p:nvSpPr>
        <p:spPr>
          <a:xfrm>
            <a:off x="5637279" y="137257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Read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139" name="Straight Arrow Connector 138"/>
          <p:cNvCxnSpPr/>
          <p:nvPr/>
        </p:nvCxnSpPr>
        <p:spPr bwMode="auto">
          <a:xfrm>
            <a:off x="6968655" y="1916998"/>
            <a:ext cx="1494036" cy="1737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7412050" y="1760896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Read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431212" y="2351433"/>
            <a:ext cx="768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Read ACK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142" name="Straight Arrow Connector 141"/>
          <p:cNvCxnSpPr/>
          <p:nvPr/>
        </p:nvCxnSpPr>
        <p:spPr bwMode="auto">
          <a:xfrm flipH="1">
            <a:off x="4801745" y="2404658"/>
            <a:ext cx="2116450" cy="1682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3" name="TextBox 142"/>
          <p:cNvSpPr txBox="1"/>
          <p:nvPr/>
        </p:nvSpPr>
        <p:spPr>
          <a:xfrm>
            <a:off x="5618390" y="2083455"/>
            <a:ext cx="76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Read ACK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144" name="Straight Arrow Connector 143"/>
          <p:cNvCxnSpPr/>
          <p:nvPr/>
        </p:nvCxnSpPr>
        <p:spPr bwMode="auto">
          <a:xfrm flipH="1">
            <a:off x="3951165" y="2572948"/>
            <a:ext cx="808838" cy="636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5" name="TextBox 144"/>
          <p:cNvSpPr txBox="1"/>
          <p:nvPr/>
        </p:nvSpPr>
        <p:spPr>
          <a:xfrm>
            <a:off x="3964762" y="2166384"/>
            <a:ext cx="76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Read ACK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46" name="Left Brace 145"/>
          <p:cNvSpPr/>
          <p:nvPr/>
        </p:nvSpPr>
        <p:spPr bwMode="auto">
          <a:xfrm>
            <a:off x="3519590" y="909572"/>
            <a:ext cx="352012" cy="1811194"/>
          </a:xfrm>
          <a:prstGeom prst="leftBrac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514122" y="1427720"/>
            <a:ext cx="103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</a:rPr>
              <a:t>Replicate new log entry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48" name="Straight Arrow Connector 147"/>
          <p:cNvCxnSpPr/>
          <p:nvPr/>
        </p:nvCxnSpPr>
        <p:spPr bwMode="auto">
          <a:xfrm>
            <a:off x="3926009" y="3055899"/>
            <a:ext cx="819884" cy="1259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9" name="TextBox 148"/>
          <p:cNvSpPr txBox="1"/>
          <p:nvPr/>
        </p:nvSpPr>
        <p:spPr>
          <a:xfrm>
            <a:off x="4105885" y="275109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Write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150" name="Straight Arrow Connector 149"/>
          <p:cNvCxnSpPr/>
          <p:nvPr/>
        </p:nvCxnSpPr>
        <p:spPr bwMode="auto">
          <a:xfrm>
            <a:off x="4780817" y="3189359"/>
            <a:ext cx="2209369" cy="3120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1" name="TextBox 150"/>
          <p:cNvSpPr txBox="1"/>
          <p:nvPr/>
        </p:nvSpPr>
        <p:spPr>
          <a:xfrm>
            <a:off x="5676036" y="296792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Write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152" name="Straight Arrow Connector 151"/>
          <p:cNvCxnSpPr/>
          <p:nvPr/>
        </p:nvCxnSpPr>
        <p:spPr bwMode="auto">
          <a:xfrm>
            <a:off x="7007412" y="3512340"/>
            <a:ext cx="1494036" cy="1737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3" name="TextBox 152"/>
          <p:cNvSpPr txBox="1"/>
          <p:nvPr/>
        </p:nvSpPr>
        <p:spPr>
          <a:xfrm>
            <a:off x="7431210" y="3238530"/>
            <a:ext cx="69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Posted Write</a:t>
            </a:r>
          </a:p>
        </p:txBody>
      </p:sp>
      <p:cxnSp>
        <p:nvCxnSpPr>
          <p:cNvPr id="154" name="Straight Arrow Connector 153"/>
          <p:cNvCxnSpPr/>
          <p:nvPr/>
        </p:nvCxnSpPr>
        <p:spPr bwMode="auto">
          <a:xfrm flipH="1">
            <a:off x="6961198" y="4242781"/>
            <a:ext cx="1495030" cy="1557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5" name="Straight Arrow Connector 154"/>
          <p:cNvCxnSpPr/>
          <p:nvPr/>
        </p:nvCxnSpPr>
        <p:spPr bwMode="auto">
          <a:xfrm>
            <a:off x="3897021" y="3458364"/>
            <a:ext cx="819884" cy="1259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6" name="TextBox 155"/>
          <p:cNvSpPr txBox="1"/>
          <p:nvPr/>
        </p:nvSpPr>
        <p:spPr>
          <a:xfrm>
            <a:off x="4076897" y="313209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Read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157" name="Straight Arrow Connector 156"/>
          <p:cNvCxnSpPr/>
          <p:nvPr/>
        </p:nvCxnSpPr>
        <p:spPr bwMode="auto">
          <a:xfrm>
            <a:off x="4751829" y="3591824"/>
            <a:ext cx="2209369" cy="3120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5647048" y="337038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Read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7440981" y="4349240"/>
            <a:ext cx="768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Read ACK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160" name="Straight Arrow Connector 159"/>
          <p:cNvCxnSpPr/>
          <p:nvPr/>
        </p:nvCxnSpPr>
        <p:spPr bwMode="auto">
          <a:xfrm flipH="1">
            <a:off x="4811514" y="4402465"/>
            <a:ext cx="2116450" cy="1682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1" name="TextBox 160"/>
          <p:cNvSpPr txBox="1"/>
          <p:nvPr/>
        </p:nvSpPr>
        <p:spPr>
          <a:xfrm>
            <a:off x="5628159" y="4081262"/>
            <a:ext cx="76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Read ACK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162" name="Straight Arrow Connector 161"/>
          <p:cNvCxnSpPr/>
          <p:nvPr/>
        </p:nvCxnSpPr>
        <p:spPr bwMode="auto">
          <a:xfrm flipH="1">
            <a:off x="3960934" y="4570755"/>
            <a:ext cx="808838" cy="636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3" name="TextBox 162"/>
          <p:cNvSpPr txBox="1"/>
          <p:nvPr/>
        </p:nvSpPr>
        <p:spPr>
          <a:xfrm>
            <a:off x="3974531" y="4164191"/>
            <a:ext cx="76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RDMA Read ACK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64" name="Left Brace 163"/>
          <p:cNvSpPr/>
          <p:nvPr/>
        </p:nvSpPr>
        <p:spPr bwMode="auto">
          <a:xfrm>
            <a:off x="3529359" y="2907379"/>
            <a:ext cx="352012" cy="1811194"/>
          </a:xfrm>
          <a:prstGeom prst="leftBrac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527309" y="3423196"/>
            <a:ext cx="103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</a:rPr>
              <a:t>Replicate End of Log pointer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67" name="Straight Arrow Connector 166"/>
          <p:cNvCxnSpPr/>
          <p:nvPr/>
        </p:nvCxnSpPr>
        <p:spPr bwMode="auto">
          <a:xfrm>
            <a:off x="7013715" y="3893009"/>
            <a:ext cx="1494036" cy="1737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8" name="TextBox 167"/>
          <p:cNvSpPr txBox="1"/>
          <p:nvPr/>
        </p:nvSpPr>
        <p:spPr>
          <a:xfrm>
            <a:off x="7457110" y="3736907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Read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922" y="0"/>
            <a:ext cx="8422744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PMoF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in the Future -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Tail of the Log Use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Case – Future Fabric Implementations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428" y="641156"/>
            <a:ext cx="24536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Utilize </a:t>
            </a:r>
            <a:r>
              <a:rPr lang="en-US" sz="1200" dirty="0" smtClean="0"/>
              <a:t>new proposed Flush </a:t>
            </a:r>
            <a:r>
              <a:rPr lang="en-US" sz="1200" dirty="0"/>
              <a:t>to force previous writes on the connection to be made durable before the flush is </a:t>
            </a:r>
            <a:r>
              <a:rPr lang="en-US" sz="1200" dirty="0" smtClean="0"/>
              <a:t>completed</a:t>
            </a:r>
          </a:p>
          <a:p>
            <a:endParaRPr lang="en-US" sz="1200" dirty="0"/>
          </a:p>
          <a:p>
            <a:r>
              <a:rPr lang="en-US" sz="1200" dirty="0" smtClean="0"/>
              <a:t>Follow the Flush with a proposed Non-Posted Write operation which is a synchronous write all the way to the media.  </a:t>
            </a:r>
          </a:p>
          <a:p>
            <a:endParaRPr lang="en-US" sz="1200" dirty="0"/>
          </a:p>
          <a:p>
            <a:r>
              <a:rPr lang="en-US" sz="1200" dirty="0" smtClean="0"/>
              <a:t>Suggested here that the NP Write completion is not waited for but that is </a:t>
            </a:r>
            <a:r>
              <a:rPr lang="en-US" sz="1200" dirty="0" err="1" smtClean="0"/>
              <a:t>ope</a:t>
            </a:r>
            <a:r>
              <a:rPr lang="en-US" sz="1200" dirty="0" smtClean="0"/>
              <a:t> to debate.  Typically the Tail of the Log use case does not need to wait for the NP Write completion.</a:t>
            </a:r>
          </a:p>
          <a:p>
            <a:endParaRPr lang="en-US" sz="1200" dirty="0"/>
          </a:p>
          <a:p>
            <a:r>
              <a:rPr lang="en-US" sz="1200" dirty="0" smtClean="0">
                <a:solidFill>
                  <a:prstClr val="black"/>
                </a:solidFill>
              </a:rPr>
              <a:t>-3 </a:t>
            </a:r>
            <a:r>
              <a:rPr lang="en-US" sz="1200" dirty="0">
                <a:solidFill>
                  <a:prstClr val="black"/>
                </a:solidFill>
              </a:rPr>
              <a:t>RDMA messages from Initiator to Target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-1 or optionally 2 </a:t>
            </a:r>
            <a:r>
              <a:rPr lang="en-US" sz="1200" dirty="0">
                <a:solidFill>
                  <a:prstClr val="black"/>
                </a:solidFill>
              </a:rPr>
              <a:t>RDMA messages from Target to Initiator</a:t>
            </a:r>
          </a:p>
          <a:p>
            <a:endParaRPr lang="en-US" sz="1200" dirty="0" smtClean="0"/>
          </a:p>
        </p:txBody>
      </p:sp>
      <p:sp>
        <p:nvSpPr>
          <p:cNvPr id="59" name="TextBox 17"/>
          <p:cNvSpPr txBox="1"/>
          <p:nvPr/>
        </p:nvSpPr>
        <p:spPr>
          <a:xfrm>
            <a:off x="8367494" y="806015"/>
            <a:ext cx="654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sz="1200" dirty="0" smtClean="0"/>
              <a:t>Target </a:t>
            </a:r>
            <a:br>
              <a:rPr lang="en-US" sz="1200" dirty="0" smtClean="0"/>
            </a:br>
            <a:r>
              <a:rPr lang="en-US" sz="1200" dirty="0" smtClean="0"/>
              <a:t>PMEM</a:t>
            </a:r>
            <a:endParaRPr lang="en-US" sz="1200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008421" y="1633279"/>
            <a:ext cx="1168881" cy="1184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31"/>
          <p:cNvSpPr txBox="1"/>
          <p:nvPr/>
        </p:nvSpPr>
        <p:spPr>
          <a:xfrm rot="350732">
            <a:off x="5246268" y="1443453"/>
            <a:ext cx="453970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900" dirty="0"/>
              <a:t>Write</a:t>
            </a:r>
          </a:p>
        </p:txBody>
      </p:sp>
      <p:sp>
        <p:nvSpPr>
          <p:cNvPr id="73" name="TextBox 35"/>
          <p:cNvSpPr txBox="1"/>
          <p:nvPr/>
        </p:nvSpPr>
        <p:spPr>
          <a:xfrm rot="350732">
            <a:off x="6494454" y="1618553"/>
            <a:ext cx="67839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900" dirty="0"/>
              <a:t>PCIe </a:t>
            </a:r>
            <a:r>
              <a:rPr lang="en-US" sz="900" dirty="0" err="1"/>
              <a:t>Wrt</a:t>
            </a:r>
            <a:endParaRPr lang="en-US" sz="900" dirty="0"/>
          </a:p>
        </p:txBody>
      </p:sp>
      <p:sp>
        <p:nvSpPr>
          <p:cNvPr id="75" name="TextBox 38"/>
          <p:cNvSpPr txBox="1"/>
          <p:nvPr/>
        </p:nvSpPr>
        <p:spPr>
          <a:xfrm rot="404700">
            <a:off x="7569256" y="1771462"/>
            <a:ext cx="1063112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dirty="0" err="1"/>
              <a:t>Asynch</a:t>
            </a:r>
            <a:r>
              <a:rPr lang="en-US" dirty="0"/>
              <a:t> Mem </a:t>
            </a:r>
            <a:r>
              <a:rPr lang="en-US" dirty="0" err="1"/>
              <a:t>Wrt</a:t>
            </a:r>
            <a:endParaRPr lang="en-US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6177302" y="1759304"/>
            <a:ext cx="1298753" cy="13295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7479117" y="1927507"/>
            <a:ext cx="1271371" cy="13458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020807" y="1966065"/>
            <a:ext cx="1156495" cy="1621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48"/>
          <p:cNvSpPr txBox="1"/>
          <p:nvPr/>
        </p:nvSpPr>
        <p:spPr>
          <a:xfrm rot="350732">
            <a:off x="5295176" y="1821002"/>
            <a:ext cx="466794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900" dirty="0"/>
              <a:t>Flush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6181383" y="2163154"/>
            <a:ext cx="1297128" cy="14313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50"/>
          <p:cNvSpPr txBox="1"/>
          <p:nvPr/>
        </p:nvSpPr>
        <p:spPr>
          <a:xfrm rot="350732">
            <a:off x="6289269" y="2034526"/>
            <a:ext cx="1088760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900" dirty="0"/>
              <a:t>PCIe Flushing Rd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7478511" y="2096201"/>
            <a:ext cx="1271023" cy="3645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6190224" y="2618083"/>
            <a:ext cx="1314788" cy="2319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58"/>
          <p:cNvSpPr txBox="1"/>
          <p:nvPr/>
        </p:nvSpPr>
        <p:spPr>
          <a:xfrm rot="20993131">
            <a:off x="6242891" y="2545452"/>
            <a:ext cx="1037463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900" dirty="0"/>
              <a:t>Flushing Rd </a:t>
            </a:r>
            <a:r>
              <a:rPr lang="en-US" sz="900" dirty="0" err="1"/>
              <a:t>Rsp</a:t>
            </a:r>
            <a:endParaRPr lang="en-US" sz="900" dirty="0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5020807" y="2201660"/>
            <a:ext cx="1158133" cy="1368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60"/>
          <p:cNvSpPr txBox="1"/>
          <p:nvPr/>
        </p:nvSpPr>
        <p:spPr>
          <a:xfrm rot="350732">
            <a:off x="5207046" y="2053984"/>
            <a:ext cx="64633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900" dirty="0"/>
              <a:t>NP Write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6188785" y="3025104"/>
            <a:ext cx="1301209" cy="1625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62"/>
          <p:cNvSpPr txBox="1"/>
          <p:nvPr/>
        </p:nvSpPr>
        <p:spPr>
          <a:xfrm rot="405662">
            <a:off x="6411096" y="2871365"/>
            <a:ext cx="845103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900" dirty="0"/>
              <a:t>NP PCIe </a:t>
            </a:r>
            <a:r>
              <a:rPr lang="en-US" sz="900" dirty="0" err="1"/>
              <a:t>Wrt</a:t>
            </a:r>
            <a:endParaRPr lang="en-US" sz="900" dirty="0"/>
          </a:p>
        </p:txBody>
      </p:sp>
      <p:sp>
        <p:nvSpPr>
          <p:cNvPr id="92" name="TextBox 65"/>
          <p:cNvSpPr txBox="1"/>
          <p:nvPr/>
        </p:nvSpPr>
        <p:spPr>
          <a:xfrm rot="454384">
            <a:off x="7653190" y="3105867"/>
            <a:ext cx="103105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900" dirty="0"/>
              <a:t>Synch Mem </a:t>
            </a:r>
            <a:r>
              <a:rPr lang="en-US" sz="900" dirty="0" err="1"/>
              <a:t>Wrt</a:t>
            </a:r>
            <a:endParaRPr lang="en-US" sz="900" dirty="0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7484190" y="3217921"/>
            <a:ext cx="1286260" cy="16678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4979385" y="2926552"/>
            <a:ext cx="1197916" cy="2202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71"/>
          <p:cNvSpPr txBox="1"/>
          <p:nvPr/>
        </p:nvSpPr>
        <p:spPr>
          <a:xfrm rot="21015798">
            <a:off x="5026171" y="2788708"/>
            <a:ext cx="1018227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900" dirty="0"/>
              <a:t>Flush Response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 flipH="1">
            <a:off x="7478511" y="3416977"/>
            <a:ext cx="1271978" cy="21693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6176764" y="3658313"/>
            <a:ext cx="1295047" cy="19147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78"/>
          <p:cNvSpPr txBox="1"/>
          <p:nvPr/>
        </p:nvSpPr>
        <p:spPr>
          <a:xfrm rot="21050552">
            <a:off x="6263277" y="3518970"/>
            <a:ext cx="1159292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900" dirty="0"/>
              <a:t>NP PCIe Write </a:t>
            </a:r>
            <a:r>
              <a:rPr lang="en-US" sz="900" dirty="0" err="1" smtClean="0"/>
              <a:t>Ack</a:t>
            </a:r>
            <a:endParaRPr lang="en-US" sz="900" dirty="0"/>
          </a:p>
        </p:txBody>
      </p:sp>
      <p:cxnSp>
        <p:nvCxnSpPr>
          <p:cNvPr id="101" name="Straight Connector 100"/>
          <p:cNvCxnSpPr/>
          <p:nvPr/>
        </p:nvCxnSpPr>
        <p:spPr bwMode="auto">
          <a:xfrm flipH="1">
            <a:off x="4977748" y="1305965"/>
            <a:ext cx="23248" cy="30439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 bwMode="auto">
          <a:xfrm>
            <a:off x="8763410" y="1325638"/>
            <a:ext cx="0" cy="26552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7489996" y="1368177"/>
            <a:ext cx="0" cy="26552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6177302" y="1341056"/>
            <a:ext cx="0" cy="26552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>
            <a:off x="4062081" y="924733"/>
            <a:ext cx="13773" cy="35329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3392964" y="556025"/>
            <a:ext cx="165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Initiator SW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8" name="Straight Arrow Connector 107"/>
          <p:cNvCxnSpPr/>
          <p:nvPr/>
        </p:nvCxnSpPr>
        <p:spPr bwMode="auto">
          <a:xfrm>
            <a:off x="4040336" y="1420935"/>
            <a:ext cx="960660" cy="1450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9" name="TextBox 108"/>
          <p:cNvSpPr txBox="1"/>
          <p:nvPr/>
        </p:nvSpPr>
        <p:spPr>
          <a:xfrm rot="554760">
            <a:off x="4211980" y="1266670"/>
            <a:ext cx="7222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W</a:t>
            </a:r>
            <a:r>
              <a:rPr lang="en-US" sz="900" dirty="0" smtClean="0">
                <a:solidFill>
                  <a:prstClr val="black"/>
                </a:solidFill>
              </a:rPr>
              <a:t>rite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4050505" y="1759370"/>
            <a:ext cx="956909" cy="1510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1" name="TextBox 110"/>
          <p:cNvSpPr txBox="1"/>
          <p:nvPr/>
        </p:nvSpPr>
        <p:spPr>
          <a:xfrm rot="623781">
            <a:off x="4192060" y="1672527"/>
            <a:ext cx="10873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Flush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112" name="Straight Arrow Connector 111"/>
          <p:cNvCxnSpPr/>
          <p:nvPr/>
        </p:nvCxnSpPr>
        <p:spPr bwMode="auto">
          <a:xfrm flipH="1">
            <a:off x="4077328" y="3201613"/>
            <a:ext cx="907795" cy="1590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4" name="Left Brace 113"/>
          <p:cNvSpPr/>
          <p:nvPr/>
        </p:nvSpPr>
        <p:spPr bwMode="auto">
          <a:xfrm>
            <a:off x="3665431" y="1305965"/>
            <a:ext cx="290714" cy="248062"/>
          </a:xfrm>
          <a:prstGeom prst="leftBrac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670012" y="1095262"/>
            <a:ext cx="103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</a:rPr>
              <a:t>Replicate new log entry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70" name="Left Brace 169"/>
          <p:cNvSpPr/>
          <p:nvPr/>
        </p:nvSpPr>
        <p:spPr bwMode="auto">
          <a:xfrm>
            <a:off x="3675200" y="1709830"/>
            <a:ext cx="354242" cy="1718362"/>
          </a:xfrm>
          <a:prstGeom prst="leftBrac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2694037" y="2206937"/>
            <a:ext cx="103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</a:rPr>
              <a:t>Replicate End of Log pointer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4519637" y="937035"/>
            <a:ext cx="8445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RNIC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834106" y="928345"/>
            <a:ext cx="8445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RNIC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725987" y="789820"/>
            <a:ext cx="152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Target Memory Controller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75" name="Arc 174"/>
          <p:cNvSpPr/>
          <p:nvPr/>
        </p:nvSpPr>
        <p:spPr>
          <a:xfrm>
            <a:off x="7182836" y="2480309"/>
            <a:ext cx="599659" cy="151689"/>
          </a:xfrm>
          <a:prstGeom prst="arc">
            <a:avLst>
              <a:gd name="adj1" fmla="val 16200000"/>
              <a:gd name="adj2" fmla="val 4842683"/>
            </a:avLst>
          </a:prstGeom>
          <a:noFill/>
          <a:ln w="19050">
            <a:solidFill>
              <a:srgbClr val="ED1C24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F00"/>
              </a:solidFill>
            </a:endParaRPr>
          </a:p>
        </p:txBody>
      </p:sp>
      <p:cxnSp>
        <p:nvCxnSpPr>
          <p:cNvPr id="178" name="Straight Arrow Connector 177"/>
          <p:cNvCxnSpPr/>
          <p:nvPr/>
        </p:nvCxnSpPr>
        <p:spPr bwMode="auto">
          <a:xfrm>
            <a:off x="4026730" y="2037744"/>
            <a:ext cx="994076" cy="1222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9" name="TextBox 178"/>
          <p:cNvSpPr txBox="1"/>
          <p:nvPr/>
        </p:nvSpPr>
        <p:spPr>
          <a:xfrm rot="554760">
            <a:off x="4198374" y="1883479"/>
            <a:ext cx="7222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NP W</a:t>
            </a:r>
            <a:r>
              <a:rPr lang="en-US" sz="900" dirty="0" smtClean="0">
                <a:solidFill>
                  <a:prstClr val="black"/>
                </a:solidFill>
              </a:rPr>
              <a:t>rite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 rot="21006862">
            <a:off x="4060996" y="3034066"/>
            <a:ext cx="10873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Flush Response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181" name="Straight Arrow Connector 180"/>
          <p:cNvCxnSpPr/>
          <p:nvPr/>
        </p:nvCxnSpPr>
        <p:spPr>
          <a:xfrm flipH="1">
            <a:off x="4977911" y="3919973"/>
            <a:ext cx="1197916" cy="220291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71"/>
          <p:cNvSpPr txBox="1"/>
          <p:nvPr/>
        </p:nvSpPr>
        <p:spPr>
          <a:xfrm rot="21015798">
            <a:off x="5098435" y="3782129"/>
            <a:ext cx="87075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900" dirty="0" smtClean="0"/>
              <a:t>NP Write </a:t>
            </a:r>
            <a:r>
              <a:rPr lang="en-US" sz="900" dirty="0" err="1" smtClean="0"/>
              <a:t>Ack</a:t>
            </a:r>
            <a:endParaRPr lang="en-US" sz="900" dirty="0"/>
          </a:p>
        </p:txBody>
      </p:sp>
      <p:cxnSp>
        <p:nvCxnSpPr>
          <p:cNvPr id="183" name="Straight Arrow Connector 182"/>
          <p:cNvCxnSpPr/>
          <p:nvPr/>
        </p:nvCxnSpPr>
        <p:spPr bwMode="auto">
          <a:xfrm flipH="1">
            <a:off x="4075854" y="4195034"/>
            <a:ext cx="907795" cy="1590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84" name="TextBox 183"/>
          <p:cNvSpPr txBox="1"/>
          <p:nvPr/>
        </p:nvSpPr>
        <p:spPr>
          <a:xfrm rot="21006862">
            <a:off x="4059522" y="4027487"/>
            <a:ext cx="10873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NP Write </a:t>
            </a:r>
            <a:r>
              <a:rPr lang="en-US" sz="900" dirty="0" err="1" smtClean="0">
                <a:solidFill>
                  <a:prstClr val="black"/>
                </a:solidFill>
              </a:rPr>
              <a:t>Ack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922" y="0"/>
            <a:ext cx="8422744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PMoF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in the Future -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Tail of the Log Use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Case – Future Fabric Implementations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1668" y="1198853"/>
            <a:ext cx="201307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Combine the Flush and NP Write in to a single Write w Commit instruction to improve transport efficiency</a:t>
            </a:r>
          </a:p>
          <a:p>
            <a:endParaRPr lang="en-US" sz="1400" dirty="0"/>
          </a:p>
          <a:p>
            <a:r>
              <a:rPr lang="en-US" sz="1400" dirty="0" smtClean="0">
                <a:solidFill>
                  <a:prstClr val="black"/>
                </a:solidFill>
              </a:rPr>
              <a:t>-1 </a:t>
            </a:r>
            <a:r>
              <a:rPr lang="en-US" sz="1400" dirty="0">
                <a:solidFill>
                  <a:prstClr val="black"/>
                </a:solidFill>
              </a:rPr>
              <a:t>RDMA </a:t>
            </a:r>
            <a:r>
              <a:rPr lang="en-US" sz="1400" dirty="0" smtClean="0">
                <a:solidFill>
                  <a:prstClr val="black"/>
                </a:solidFill>
              </a:rPr>
              <a:t>message from </a:t>
            </a:r>
            <a:r>
              <a:rPr lang="en-US" sz="1400" dirty="0">
                <a:solidFill>
                  <a:prstClr val="black"/>
                </a:solidFill>
              </a:rPr>
              <a:t>Initiator to Target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-1 </a:t>
            </a:r>
            <a:r>
              <a:rPr lang="en-US" sz="1400" dirty="0">
                <a:solidFill>
                  <a:prstClr val="black"/>
                </a:solidFill>
              </a:rPr>
              <a:t>RDMA </a:t>
            </a:r>
            <a:r>
              <a:rPr lang="en-US" sz="1400" dirty="0" smtClean="0">
                <a:solidFill>
                  <a:prstClr val="black"/>
                </a:solidFill>
              </a:rPr>
              <a:t>message  </a:t>
            </a:r>
            <a:r>
              <a:rPr lang="en-US" sz="1400" dirty="0">
                <a:solidFill>
                  <a:prstClr val="black"/>
                </a:solidFill>
              </a:rPr>
              <a:t>from Target to Initiator</a:t>
            </a:r>
          </a:p>
          <a:p>
            <a:endParaRPr lang="en-US" sz="1400" dirty="0" smtClean="0"/>
          </a:p>
        </p:txBody>
      </p:sp>
      <p:sp>
        <p:nvSpPr>
          <p:cNvPr id="59" name="TextBox 17"/>
          <p:cNvSpPr txBox="1"/>
          <p:nvPr/>
        </p:nvSpPr>
        <p:spPr>
          <a:xfrm>
            <a:off x="8367494" y="806015"/>
            <a:ext cx="654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sz="1200" dirty="0" smtClean="0"/>
              <a:t>Target </a:t>
            </a:r>
            <a:br>
              <a:rPr lang="en-US" sz="1200" dirty="0" smtClean="0"/>
            </a:br>
            <a:r>
              <a:rPr lang="en-US" sz="1200" dirty="0" smtClean="0"/>
              <a:t>PMEM</a:t>
            </a:r>
            <a:endParaRPr lang="en-US" sz="1200" dirty="0"/>
          </a:p>
        </p:txBody>
      </p:sp>
      <p:sp>
        <p:nvSpPr>
          <p:cNvPr id="73" name="TextBox 35"/>
          <p:cNvSpPr txBox="1"/>
          <p:nvPr/>
        </p:nvSpPr>
        <p:spPr>
          <a:xfrm rot="350732">
            <a:off x="6494454" y="1618553"/>
            <a:ext cx="67839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900" dirty="0"/>
              <a:t>PCIe </a:t>
            </a:r>
            <a:r>
              <a:rPr lang="en-US" sz="900" dirty="0" err="1"/>
              <a:t>Wrt</a:t>
            </a:r>
            <a:endParaRPr lang="en-US" sz="900" dirty="0"/>
          </a:p>
        </p:txBody>
      </p:sp>
      <p:sp>
        <p:nvSpPr>
          <p:cNvPr id="75" name="TextBox 38"/>
          <p:cNvSpPr txBox="1"/>
          <p:nvPr/>
        </p:nvSpPr>
        <p:spPr>
          <a:xfrm rot="404700">
            <a:off x="7569256" y="1771462"/>
            <a:ext cx="1063112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dirty="0" err="1"/>
              <a:t>Asynch</a:t>
            </a:r>
            <a:r>
              <a:rPr lang="en-US" dirty="0"/>
              <a:t> Mem </a:t>
            </a:r>
            <a:r>
              <a:rPr lang="en-US" dirty="0" err="1"/>
              <a:t>Wrt</a:t>
            </a:r>
            <a:endParaRPr lang="en-US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6177302" y="1759304"/>
            <a:ext cx="1298753" cy="13295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7479117" y="1927507"/>
            <a:ext cx="1271371" cy="13458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020807" y="1560816"/>
            <a:ext cx="1156495" cy="1621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48"/>
          <p:cNvSpPr txBox="1"/>
          <p:nvPr/>
        </p:nvSpPr>
        <p:spPr>
          <a:xfrm rot="350732">
            <a:off x="5016572" y="1417130"/>
            <a:ext cx="99899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900" dirty="0" smtClean="0"/>
              <a:t>Write w Commit</a:t>
            </a:r>
            <a:endParaRPr lang="en-US" sz="900" dirty="0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6191740" y="2038865"/>
            <a:ext cx="1297128" cy="14313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50"/>
          <p:cNvSpPr txBox="1"/>
          <p:nvPr/>
        </p:nvSpPr>
        <p:spPr>
          <a:xfrm rot="350732">
            <a:off x="6291516" y="1868267"/>
            <a:ext cx="1088760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900" dirty="0"/>
              <a:t>PCIe Flushing Rd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7478511" y="2096201"/>
            <a:ext cx="1271023" cy="3645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6190224" y="2618083"/>
            <a:ext cx="1314788" cy="2319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58"/>
          <p:cNvSpPr txBox="1"/>
          <p:nvPr/>
        </p:nvSpPr>
        <p:spPr>
          <a:xfrm rot="20993131">
            <a:off x="6242891" y="2545452"/>
            <a:ext cx="1037463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900" dirty="0"/>
              <a:t>Flushing Rd </a:t>
            </a:r>
            <a:r>
              <a:rPr lang="en-US" sz="900" dirty="0" err="1"/>
              <a:t>Rsp</a:t>
            </a:r>
            <a:endParaRPr lang="en-US" sz="900" dirty="0"/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6188785" y="3025104"/>
            <a:ext cx="1301209" cy="1625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62"/>
          <p:cNvSpPr txBox="1"/>
          <p:nvPr/>
        </p:nvSpPr>
        <p:spPr>
          <a:xfrm rot="405662">
            <a:off x="6411096" y="2871365"/>
            <a:ext cx="845103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900" dirty="0"/>
              <a:t>NP PCIe </a:t>
            </a:r>
            <a:r>
              <a:rPr lang="en-US" sz="900" dirty="0" err="1"/>
              <a:t>Wrt</a:t>
            </a:r>
            <a:endParaRPr lang="en-US" sz="900" dirty="0"/>
          </a:p>
        </p:txBody>
      </p:sp>
      <p:sp>
        <p:nvSpPr>
          <p:cNvPr id="92" name="TextBox 65"/>
          <p:cNvSpPr txBox="1"/>
          <p:nvPr/>
        </p:nvSpPr>
        <p:spPr>
          <a:xfrm rot="454384">
            <a:off x="7653190" y="3105867"/>
            <a:ext cx="103105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900" dirty="0"/>
              <a:t>Synch Mem </a:t>
            </a:r>
            <a:r>
              <a:rPr lang="en-US" sz="900" dirty="0" err="1"/>
              <a:t>Wrt</a:t>
            </a:r>
            <a:endParaRPr lang="en-US" sz="900" dirty="0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7484190" y="3217921"/>
            <a:ext cx="1286260" cy="16678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4957352" y="3892755"/>
            <a:ext cx="1197916" cy="2202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71"/>
          <p:cNvSpPr txBox="1"/>
          <p:nvPr/>
        </p:nvSpPr>
        <p:spPr>
          <a:xfrm rot="21015798">
            <a:off x="5085437" y="3645586"/>
            <a:ext cx="9989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900" dirty="0" smtClean="0"/>
              <a:t>Write w Commit</a:t>
            </a:r>
            <a:br>
              <a:rPr lang="en-US" sz="900" dirty="0" smtClean="0"/>
            </a:br>
            <a:r>
              <a:rPr lang="en-US" sz="900" dirty="0" smtClean="0"/>
              <a:t> </a:t>
            </a:r>
            <a:r>
              <a:rPr lang="en-US" sz="900" dirty="0"/>
              <a:t>Response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 flipH="1">
            <a:off x="7478511" y="3416977"/>
            <a:ext cx="1271978" cy="21693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6176764" y="3658313"/>
            <a:ext cx="1295047" cy="19147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78"/>
          <p:cNvSpPr txBox="1"/>
          <p:nvPr/>
        </p:nvSpPr>
        <p:spPr>
          <a:xfrm rot="21050552">
            <a:off x="6263277" y="3518970"/>
            <a:ext cx="1159292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900" dirty="0"/>
              <a:t>NP PCIe Write </a:t>
            </a:r>
            <a:r>
              <a:rPr lang="en-US" sz="900" dirty="0" err="1" smtClean="0"/>
              <a:t>Ack</a:t>
            </a:r>
            <a:endParaRPr lang="en-US" sz="900" dirty="0"/>
          </a:p>
        </p:txBody>
      </p:sp>
      <p:cxnSp>
        <p:nvCxnSpPr>
          <p:cNvPr id="101" name="Straight Connector 100"/>
          <p:cNvCxnSpPr/>
          <p:nvPr/>
        </p:nvCxnSpPr>
        <p:spPr bwMode="auto">
          <a:xfrm flipH="1">
            <a:off x="4977748" y="1305965"/>
            <a:ext cx="23248" cy="30439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 bwMode="auto">
          <a:xfrm>
            <a:off x="8763410" y="1325638"/>
            <a:ext cx="0" cy="26552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7489996" y="1368177"/>
            <a:ext cx="0" cy="26552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6177302" y="1341056"/>
            <a:ext cx="0" cy="26552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>
            <a:off x="4062081" y="924733"/>
            <a:ext cx="13773" cy="35329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3392964" y="556025"/>
            <a:ext cx="165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Initiator SW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4050505" y="1354121"/>
            <a:ext cx="956909" cy="1510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1" name="TextBox 110"/>
          <p:cNvSpPr txBox="1"/>
          <p:nvPr/>
        </p:nvSpPr>
        <p:spPr>
          <a:xfrm rot="623781">
            <a:off x="4067738" y="1225639"/>
            <a:ext cx="10873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Write w Commit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112" name="Straight Arrow Connector 111"/>
          <p:cNvCxnSpPr/>
          <p:nvPr/>
        </p:nvCxnSpPr>
        <p:spPr bwMode="auto">
          <a:xfrm flipH="1">
            <a:off x="4055295" y="4167816"/>
            <a:ext cx="907795" cy="1590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5" name="TextBox 114"/>
          <p:cNvSpPr txBox="1"/>
          <p:nvPr/>
        </p:nvSpPr>
        <p:spPr>
          <a:xfrm>
            <a:off x="2649001" y="2124315"/>
            <a:ext cx="103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</a:rPr>
              <a:t>Replicate new log entry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70" name="Left Brace 169"/>
          <p:cNvSpPr/>
          <p:nvPr/>
        </p:nvSpPr>
        <p:spPr bwMode="auto">
          <a:xfrm>
            <a:off x="3747799" y="1303054"/>
            <a:ext cx="285995" cy="3082263"/>
          </a:xfrm>
          <a:prstGeom prst="leftBrac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2661645" y="2770646"/>
            <a:ext cx="103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</a:rPr>
              <a:t>Replicate End of Log pointer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4519637" y="937035"/>
            <a:ext cx="8445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RNIC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834106" y="928345"/>
            <a:ext cx="8445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RNIC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725987" y="789820"/>
            <a:ext cx="152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Target Memory Controller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75" name="Arc 174"/>
          <p:cNvSpPr/>
          <p:nvPr/>
        </p:nvSpPr>
        <p:spPr>
          <a:xfrm>
            <a:off x="7182836" y="2480309"/>
            <a:ext cx="599659" cy="151689"/>
          </a:xfrm>
          <a:prstGeom prst="arc">
            <a:avLst>
              <a:gd name="adj1" fmla="val 16200000"/>
              <a:gd name="adj2" fmla="val 4842683"/>
            </a:avLst>
          </a:prstGeom>
          <a:noFill/>
          <a:ln w="19050">
            <a:solidFill>
              <a:srgbClr val="ED1C24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F00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 rot="21006862">
            <a:off x="4113198" y="3850623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Write w Commit</a:t>
            </a:r>
            <a:br>
              <a:rPr lang="en-US" sz="900" dirty="0" smtClean="0">
                <a:solidFill>
                  <a:prstClr val="black"/>
                </a:solidFill>
              </a:rPr>
            </a:br>
            <a:r>
              <a:rPr lang="en-US" sz="900" dirty="0" smtClean="0">
                <a:solidFill>
                  <a:prstClr val="black"/>
                </a:solidFill>
              </a:rPr>
              <a:t> Response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j-lt"/>
              </a:rPr>
              <a:pPr/>
              <a:t>26</a:t>
            </a:fld>
            <a:endParaRPr lang="en-US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7218" y="31219"/>
            <a:ext cx="8422744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Overview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NVML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PMoF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Performance Details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36038" y="1062261"/>
            <a:ext cx="3047999" cy="34807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050" dirty="0" err="1" smtClean="0">
                <a:solidFill>
                  <a:srgbClr val="FF0000"/>
                </a:solidFill>
              </a:rPr>
              <a:t>pmemobj_tx_begin</a:t>
            </a:r>
            <a:r>
              <a:rPr lang="pl-PL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smtClean="0">
                <a:solidFill>
                  <a:srgbClr val="FF0000"/>
                </a:solidFill>
              </a:rPr>
              <a:t>- </a:t>
            </a:r>
            <a:r>
              <a:rPr lang="en-US" sz="1050" dirty="0">
                <a:solidFill>
                  <a:srgbClr val="FF0000"/>
                </a:solidFill>
              </a:rPr>
              <a:t>start transaction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>
                <a:solidFill>
                  <a:srgbClr val="FF0000"/>
                </a:solidFill>
              </a:rPr>
              <a:t>pmemobj_tx_zalloc</a:t>
            </a:r>
            <a:r>
              <a:rPr lang="en-US" sz="1050" dirty="0">
                <a:solidFill>
                  <a:srgbClr val="FF0000"/>
                </a:solidFill>
              </a:rPr>
              <a:t>] - allocate dictionary entry</a:t>
            </a:r>
          </a:p>
          <a:p>
            <a:pPr>
              <a:spcBef>
                <a:spcPts val="600"/>
              </a:spcBef>
            </a:pPr>
            <a:r>
              <a:rPr lang="pl-PL" sz="1050" dirty="0" smtClean="0"/>
              <a:t> </a:t>
            </a:r>
            <a:r>
              <a:rPr lang="en-US" sz="1050" dirty="0" err="1" smtClean="0"/>
              <a:t>pmem_persist</a:t>
            </a:r>
            <a:r>
              <a:rPr lang="en-US" sz="1050" dirty="0"/>
              <a:t>, offset=4196416, length=64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/>
              <a:t>rpmem_persist</a:t>
            </a:r>
            <a:r>
              <a:rPr lang="en-US" sz="1050" dirty="0"/>
              <a:t>, offset=4096, length=32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/>
              <a:t>rpmem_persist</a:t>
            </a:r>
            <a:r>
              <a:rPr lang="en-US" sz="1050" dirty="0"/>
              <a:t>, offset=4112, length=8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/>
              <a:t>rpmem_persist</a:t>
            </a:r>
            <a:r>
              <a:rPr lang="en-US" sz="1050" dirty="0"/>
              <a:t>, offset=3937464, length=8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/>
              <a:t>rpmem_persist</a:t>
            </a:r>
            <a:r>
              <a:rPr lang="en-US" sz="1050" dirty="0"/>
              <a:t>, offset=6312, length=8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/>
              <a:t>rpmem_persist</a:t>
            </a:r>
            <a:r>
              <a:rPr lang="en-US" sz="1050" dirty="0"/>
              <a:t>, offset=4112, length=8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>
                <a:solidFill>
                  <a:srgbClr val="FF0000"/>
                </a:solidFill>
              </a:rPr>
              <a:t>pmemobj_tx_zalloc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>
                <a:solidFill>
                  <a:srgbClr val="FF0000"/>
                </a:solidFill>
              </a:rPr>
              <a:t>- allocate Key string</a:t>
            </a:r>
          </a:p>
          <a:p>
            <a:pPr>
              <a:spcBef>
                <a:spcPts val="600"/>
              </a:spcBef>
            </a:pPr>
            <a:r>
              <a:rPr lang="pl-PL" sz="1050" dirty="0" smtClean="0"/>
              <a:t>6 x rpmem_persist</a:t>
            </a:r>
          </a:p>
          <a:p>
            <a:pPr>
              <a:spcBef>
                <a:spcPts val="600"/>
              </a:spcBef>
            </a:pPr>
            <a:r>
              <a:rPr lang="en-US" sz="1050" dirty="0" err="1">
                <a:solidFill>
                  <a:srgbClr val="FF0000"/>
                </a:solidFill>
              </a:rPr>
              <a:t>pmemobj_tx_zalloc</a:t>
            </a:r>
            <a:r>
              <a:rPr lang="en-US" sz="1050" dirty="0">
                <a:solidFill>
                  <a:srgbClr val="FF0000"/>
                </a:solidFill>
              </a:rPr>
              <a:t>] - allocate Value string</a:t>
            </a:r>
          </a:p>
          <a:p>
            <a:pPr>
              <a:spcBef>
                <a:spcPts val="600"/>
              </a:spcBef>
            </a:pPr>
            <a:r>
              <a:rPr lang="pl-PL" sz="1050" dirty="0" smtClean="0"/>
              <a:t> 6 x rpmem_persist</a:t>
            </a:r>
          </a:p>
          <a:p>
            <a:pPr>
              <a:spcBef>
                <a:spcPts val="600"/>
              </a:spcBef>
            </a:pPr>
            <a:r>
              <a:rPr lang="en-US" sz="1050" dirty="0" err="1">
                <a:solidFill>
                  <a:srgbClr val="FF0000"/>
                </a:solidFill>
              </a:rPr>
              <a:t>pmemobj_tx_zalloc</a:t>
            </a:r>
            <a:r>
              <a:rPr lang="en-US" sz="1050" dirty="0">
                <a:solidFill>
                  <a:srgbClr val="FF0000"/>
                </a:solidFill>
              </a:rPr>
              <a:t>] - allocate </a:t>
            </a:r>
            <a:r>
              <a:rPr lang="en-US" sz="1050" dirty="0" err="1">
                <a:solidFill>
                  <a:srgbClr val="FF0000"/>
                </a:solidFill>
              </a:rPr>
              <a:t>Redis</a:t>
            </a:r>
            <a:r>
              <a:rPr lang="en-US" sz="1050" dirty="0">
                <a:solidFill>
                  <a:srgbClr val="FF0000"/>
                </a:solidFill>
              </a:rPr>
              <a:t> object</a:t>
            </a:r>
          </a:p>
          <a:p>
            <a:pPr>
              <a:spcBef>
                <a:spcPts val="600"/>
              </a:spcBef>
            </a:pPr>
            <a:r>
              <a:rPr lang="pl-PL" sz="1050" dirty="0"/>
              <a:t> 6 x rpmem_persist</a:t>
            </a:r>
          </a:p>
          <a:p>
            <a:pPr>
              <a:spcBef>
                <a:spcPts val="600"/>
              </a:spcBef>
            </a:pPr>
            <a:endParaRPr lang="pl-PL" sz="1050" dirty="0" smtClean="0"/>
          </a:p>
          <a:p>
            <a:pPr>
              <a:spcBef>
                <a:spcPts val="600"/>
              </a:spcBef>
            </a:pPr>
            <a:endParaRPr lang="en-US" sz="105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36038" y="213891"/>
            <a:ext cx="8229600" cy="7415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Neo Sans Intel Light"/>
                <a:ea typeface="+mj-ea"/>
                <a:cs typeface="+mj-cs"/>
              </a:defRPr>
            </a:lvl1pPr>
          </a:lstStyle>
          <a:p>
            <a:r>
              <a:rPr lang="pl-PL" sz="2000" dirty="0" smtClean="0"/>
              <a:t>NVML call log for single 64-byte Redis KV INSERT</a:t>
            </a:r>
            <a:endParaRPr lang="en-US" sz="20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674638" y="1062261"/>
            <a:ext cx="4114800" cy="34807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Arial"/>
              <a:buNone/>
              <a:defRPr sz="1800" b="0" kern="1200">
                <a:solidFill>
                  <a:srgbClr val="0071C5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225425" indent="-225425" algn="l" defTabSz="457200" rtl="0" eaLnBrk="1" latinLnBrk="0" hangingPunct="1">
              <a:spcBef>
                <a:spcPts val="800"/>
              </a:spcBef>
              <a:buFont typeface="Wingdings" charset="2"/>
              <a:buChar char="§"/>
              <a:defRPr sz="160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571500" indent="-228600" algn="l" defTabSz="457200" rtl="0" eaLnBrk="1" latinLnBrk="0" hangingPunct="1">
              <a:spcBef>
                <a:spcPts val="400"/>
              </a:spcBef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969963" indent="-228600" algn="l" defTabSz="457200" rtl="0" eaLnBrk="1" latinLnBrk="0" hangingPunct="1">
              <a:spcBef>
                <a:spcPts val="2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err="1">
                <a:solidFill>
                  <a:srgbClr val="FF0000"/>
                </a:solidFill>
              </a:rPr>
              <a:t>pmemobj_tx_commit</a:t>
            </a:r>
            <a:r>
              <a:rPr lang="en-US" sz="1050" dirty="0">
                <a:solidFill>
                  <a:srgbClr val="FF0000"/>
                </a:solidFill>
              </a:rPr>
              <a:t>] - commit object allocation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/>
              <a:t>rpmem_persist</a:t>
            </a:r>
            <a:r>
              <a:rPr lang="en-US" sz="1050" dirty="0"/>
              <a:t>, offset=4196456, length=24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/>
              <a:t>rpmem_persist</a:t>
            </a:r>
            <a:r>
              <a:rPr lang="en-US" sz="1050" dirty="0"/>
              <a:t>, offset=3931112, length=24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/>
              <a:t>rpmem_persist</a:t>
            </a:r>
            <a:r>
              <a:rPr lang="en-US" sz="1050" dirty="0"/>
              <a:t>, offset=3931240, length=24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/>
              <a:t>rpmem_persist</a:t>
            </a:r>
            <a:r>
              <a:rPr lang="en-US" sz="1050" dirty="0"/>
              <a:t>, offset=3931368, length=24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/>
              <a:t>rpmem_persist</a:t>
            </a:r>
            <a:r>
              <a:rPr lang="en-US" sz="1050" dirty="0"/>
              <a:t>, offset=3931136, length=64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/>
              <a:t>rpmem_persist</a:t>
            </a:r>
            <a:r>
              <a:rPr lang="en-US" sz="1050" dirty="0"/>
              <a:t>, offset=3931264, length=64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/>
              <a:t>rpmem_persist</a:t>
            </a:r>
            <a:r>
              <a:rPr lang="en-US" sz="1050" dirty="0"/>
              <a:t>, offset=3931392, length=64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/>
              <a:t>rpmem_persist</a:t>
            </a:r>
            <a:r>
              <a:rPr lang="en-US" sz="1050" dirty="0"/>
              <a:t>, offset=4196480, length=128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/>
              <a:t>rpmem_persist</a:t>
            </a:r>
            <a:r>
              <a:rPr lang="en-US" sz="1050" dirty="0"/>
              <a:t>, offset=6144, </a:t>
            </a:r>
            <a:r>
              <a:rPr lang="en-US" sz="1050" dirty="0" smtClean="0"/>
              <a:t>length=8</a:t>
            </a:r>
            <a:endParaRPr lang="pl-PL" sz="1050" dirty="0" smtClean="0"/>
          </a:p>
          <a:p>
            <a:pPr>
              <a:spcBef>
                <a:spcPts val="600"/>
              </a:spcBef>
            </a:pPr>
            <a:r>
              <a:rPr lang="en-US" sz="1050" dirty="0" err="1" smtClean="0">
                <a:solidFill>
                  <a:srgbClr val="FF0000"/>
                </a:solidFill>
              </a:rPr>
              <a:t>tx_clear_undo_log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>
                <a:solidFill>
                  <a:srgbClr val="FF0000"/>
                </a:solidFill>
              </a:rPr>
              <a:t>- clear undo log as part of transaction commit phase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/>
              <a:t>rpmem_persist</a:t>
            </a:r>
            <a:r>
              <a:rPr lang="en-US" sz="1050" dirty="0"/>
              <a:t>, offset=6336, length=8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/>
              <a:t>rpmem_persist</a:t>
            </a:r>
            <a:r>
              <a:rPr lang="en-US" sz="1050" dirty="0"/>
              <a:t>, offset=6328, length=8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/>
              <a:t>rpmem_persist</a:t>
            </a:r>
            <a:r>
              <a:rPr lang="en-US" sz="1050" dirty="0"/>
              <a:t>, offset=6320, length=8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/>
              <a:t>rpmem_persist</a:t>
            </a:r>
            <a:r>
              <a:rPr lang="en-US" sz="1050" dirty="0"/>
              <a:t>, offset=6312, length=8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/>
              <a:t>rpmem_persist</a:t>
            </a:r>
            <a:r>
              <a:rPr lang="en-US" sz="1050" dirty="0"/>
              <a:t>, offset=6144, length=8</a:t>
            </a:r>
          </a:p>
          <a:p>
            <a:pPr>
              <a:spcBef>
                <a:spcPts val="600"/>
              </a:spcBef>
            </a:pPr>
            <a:r>
              <a:rPr lang="en-US" sz="1050" dirty="0" err="1" smtClean="0">
                <a:solidFill>
                  <a:srgbClr val="FF0000"/>
                </a:solidFill>
              </a:rPr>
              <a:t>pmemobj_tx_end</a:t>
            </a:r>
            <a:endParaRPr lang="en-US" sz="105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endParaRPr lang="en-US" sz="1050" dirty="0"/>
          </a:p>
          <a:p>
            <a:pPr>
              <a:spcBef>
                <a:spcPts val="600"/>
              </a:spcBef>
            </a:pPr>
            <a:endParaRPr lang="pl-PL" sz="1050" dirty="0" smtClean="0"/>
          </a:p>
          <a:p>
            <a:pPr>
              <a:spcBef>
                <a:spcPts val="600"/>
              </a:spcBef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907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j-lt"/>
              </a:rPr>
              <a:pPr/>
              <a:t>27</a:t>
            </a:fld>
            <a:endParaRPr lang="en-US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7218" y="31219"/>
            <a:ext cx="8422744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Overview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Proposed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libfabric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extensions for the future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306" y="644098"/>
            <a:ext cx="8184829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fi_getinfo</a:t>
            </a:r>
            <a:endParaRPr lang="en-US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Retrieve </a:t>
            </a:r>
            <a:r>
              <a:rPr lang="en-US" sz="1200" dirty="0"/>
              <a:t>information about each fabric endpoint for a given </a:t>
            </a:r>
            <a:r>
              <a:rPr lang="en-US" sz="1200" dirty="0" smtClean="0"/>
              <a:t>connection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Capabilities </a:t>
            </a:r>
            <a:r>
              <a:rPr lang="en-US" sz="1200" dirty="0"/>
              <a:t>expanded to describe byte addressable persistent memory support for each endpoint</a:t>
            </a:r>
          </a:p>
          <a:p>
            <a:endParaRPr lang="en-US" sz="1200" b="1" dirty="0" smtClean="0"/>
          </a:p>
          <a:p>
            <a:r>
              <a:rPr lang="en-US" sz="1200" b="1" dirty="0" err="1" smtClean="0"/>
              <a:t>int</a:t>
            </a:r>
            <a:r>
              <a:rPr lang="en-US" sz="1200" b="1" dirty="0" smtClean="0"/>
              <a:t> </a:t>
            </a:r>
            <a:r>
              <a:rPr lang="en-US" sz="1200" b="1" dirty="0" err="1"/>
              <a:t>fi_getinfo</a:t>
            </a:r>
            <a:r>
              <a:rPr lang="en-US" sz="1200" b="1" dirty="0"/>
              <a:t>(   </a:t>
            </a:r>
            <a:r>
              <a:rPr lang="en-US" sz="1200" b="1" dirty="0" err="1"/>
              <a:t>int</a:t>
            </a:r>
            <a:r>
              <a:rPr lang="en-US" sz="1200" b="1" dirty="0"/>
              <a:t> version, </a:t>
            </a:r>
            <a:br>
              <a:rPr lang="en-US" sz="1200" b="1" dirty="0"/>
            </a:br>
            <a:r>
              <a:rPr lang="en-US" sz="1200" b="1" dirty="0"/>
              <a:t>		</a:t>
            </a:r>
            <a:r>
              <a:rPr lang="en-US" sz="1200" b="1" dirty="0" smtClean="0"/>
              <a:t>  </a:t>
            </a:r>
            <a:r>
              <a:rPr lang="en-US" sz="1200" b="1" dirty="0" err="1" smtClean="0"/>
              <a:t>const</a:t>
            </a:r>
            <a:r>
              <a:rPr lang="en-US" sz="1200" b="1" dirty="0" smtClean="0"/>
              <a:t> </a:t>
            </a:r>
            <a:r>
              <a:rPr lang="en-US" sz="1200" b="1" dirty="0"/>
              <a:t>char *node, </a:t>
            </a:r>
            <a:br>
              <a:rPr lang="en-US" sz="1200" b="1" dirty="0"/>
            </a:br>
            <a:r>
              <a:rPr lang="en-US" sz="1200" b="1" dirty="0"/>
              <a:t>		</a:t>
            </a:r>
            <a:r>
              <a:rPr lang="en-US" sz="1200" b="1" dirty="0" smtClean="0"/>
              <a:t>  </a:t>
            </a:r>
            <a:r>
              <a:rPr lang="en-US" sz="1200" b="1" dirty="0" err="1" smtClean="0"/>
              <a:t>const</a:t>
            </a:r>
            <a:r>
              <a:rPr lang="en-US" sz="1200" b="1" dirty="0" smtClean="0"/>
              <a:t> </a:t>
            </a:r>
            <a:r>
              <a:rPr lang="en-US" sz="1200" b="1" dirty="0"/>
              <a:t>char *service, </a:t>
            </a:r>
            <a:br>
              <a:rPr lang="en-US" sz="1200" b="1" dirty="0"/>
            </a:br>
            <a:r>
              <a:rPr lang="en-US" sz="1200" b="1" dirty="0"/>
              <a:t>		</a:t>
            </a:r>
            <a:r>
              <a:rPr lang="en-US" sz="1200" b="1" dirty="0" smtClean="0"/>
              <a:t>  uint64_t </a:t>
            </a:r>
            <a:r>
              <a:rPr lang="en-US" sz="1200" b="1" dirty="0"/>
              <a:t>flags, </a:t>
            </a:r>
            <a:br>
              <a:rPr lang="en-US" sz="1200" b="1" dirty="0"/>
            </a:br>
            <a:r>
              <a:rPr lang="en-US" sz="1200" b="1" dirty="0"/>
              <a:t>		</a:t>
            </a:r>
            <a:r>
              <a:rPr lang="en-US" sz="1200" b="1" dirty="0" smtClean="0"/>
              <a:t>  </a:t>
            </a:r>
            <a:r>
              <a:rPr lang="en-US" sz="1200" b="1" dirty="0" err="1" smtClean="0"/>
              <a:t>struct</a:t>
            </a:r>
            <a:r>
              <a:rPr lang="en-US" sz="1200" b="1" dirty="0" smtClean="0"/>
              <a:t> </a:t>
            </a:r>
            <a:r>
              <a:rPr lang="en-US" sz="1200" b="1" dirty="0" err="1"/>
              <a:t>fi_info</a:t>
            </a:r>
            <a:r>
              <a:rPr lang="en-US" sz="1200" b="1" dirty="0"/>
              <a:t> *hints, </a:t>
            </a:r>
            <a:br>
              <a:rPr lang="en-US" sz="1200" b="1" dirty="0"/>
            </a:br>
            <a:r>
              <a:rPr lang="en-US" sz="1200" b="1" dirty="0"/>
              <a:t>		</a:t>
            </a:r>
            <a:r>
              <a:rPr lang="en-US" sz="1200" b="1" dirty="0" smtClean="0"/>
              <a:t>  </a:t>
            </a:r>
            <a:r>
              <a:rPr lang="en-US" sz="1200" b="1" dirty="0" err="1" smtClean="0"/>
              <a:t>struct</a:t>
            </a:r>
            <a:r>
              <a:rPr lang="en-US" sz="1200" b="1" dirty="0" smtClean="0"/>
              <a:t> </a:t>
            </a:r>
            <a:r>
              <a:rPr lang="en-US" sz="1200" b="1" dirty="0" err="1"/>
              <a:t>fi_info</a:t>
            </a:r>
            <a:r>
              <a:rPr lang="en-US" sz="1200" b="1" dirty="0"/>
              <a:t> **info);</a:t>
            </a:r>
            <a:r>
              <a:rPr lang="en-US" sz="1200" dirty="0"/>
              <a:t> 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Add </a:t>
            </a:r>
            <a:r>
              <a:rPr lang="en-US" sz="1200" dirty="0"/>
              <a:t>the following capability bit to the </a:t>
            </a:r>
            <a:r>
              <a:rPr lang="en-US" sz="1200" b="1" i="1" dirty="0"/>
              <a:t>info flags</a:t>
            </a:r>
            <a:r>
              <a:rPr lang="en-US" sz="1200" dirty="0"/>
              <a:t> field to describe additional capabilities of the </a:t>
            </a:r>
            <a:r>
              <a:rPr lang="en-US" sz="1200" dirty="0" smtClean="0"/>
              <a:t>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caller requests specific capabilities to be supported in the </a:t>
            </a:r>
            <a:r>
              <a:rPr lang="en-US" sz="1200" b="1" i="1" dirty="0"/>
              <a:t>info</a:t>
            </a:r>
            <a:r>
              <a:rPr lang="en-US" sz="1200" dirty="0"/>
              <a:t> </a:t>
            </a:r>
            <a:r>
              <a:rPr lang="en-US" sz="1200" dirty="0" err="1"/>
              <a:t>struct</a:t>
            </a:r>
            <a:r>
              <a:rPr lang="en-US" sz="1200" dirty="0"/>
              <a:t> and the endpoint SW will update the same </a:t>
            </a:r>
            <a:r>
              <a:rPr lang="en-US" sz="1200" b="1" i="1" dirty="0"/>
              <a:t>info</a:t>
            </a:r>
            <a:r>
              <a:rPr lang="en-US" sz="1200" dirty="0"/>
              <a:t> </a:t>
            </a:r>
            <a:r>
              <a:rPr lang="en-US" sz="1200" dirty="0" err="1"/>
              <a:t>struct</a:t>
            </a:r>
            <a:r>
              <a:rPr lang="en-US" sz="1200" dirty="0"/>
              <a:t> with the supported capabilities</a:t>
            </a:r>
            <a:r>
              <a:rPr lang="en-US" sz="1200" dirty="0" smtClean="0"/>
              <a:t>:</a:t>
            </a:r>
            <a:br>
              <a:rPr lang="en-US" sz="1200" dirty="0" smtClean="0"/>
            </a:br>
            <a:endParaRPr lang="en-US" sz="1600" dirty="0"/>
          </a:p>
          <a:p>
            <a:pPr lvl="0"/>
            <a:r>
              <a:rPr lang="en-US" sz="1100" b="1" dirty="0"/>
              <a:t>FI_PMEM</a:t>
            </a:r>
            <a:endParaRPr lang="en-US" sz="16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Initiator or target node is capable of supporting byte addressable persistent memory (</a:t>
            </a:r>
            <a:r>
              <a:rPr lang="en-US" sz="1200" dirty="0" err="1" smtClean="0"/>
              <a:t>Pmem</a:t>
            </a:r>
            <a:r>
              <a:rPr lang="en-US" sz="1200" dirty="0" smtClean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Assumes </a:t>
            </a:r>
            <a:r>
              <a:rPr lang="en-US" sz="1200" dirty="0"/>
              <a:t>endpoint supports read/write to </a:t>
            </a:r>
            <a:r>
              <a:rPr lang="en-US" sz="1200" dirty="0" err="1"/>
              <a:t>pmem</a:t>
            </a:r>
            <a:r>
              <a:rPr lang="en-US" sz="1200" dirty="0"/>
              <a:t> with optional write flags: FI_COMMIT, FI_IMMED, </a:t>
            </a:r>
            <a:r>
              <a:rPr lang="en-US" sz="1200" dirty="0" smtClean="0"/>
              <a:t>FI_FENCE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Endpoints </a:t>
            </a:r>
            <a:r>
              <a:rPr lang="en-US" sz="1200" dirty="0"/>
              <a:t>that only support read or write to </a:t>
            </a:r>
            <a:r>
              <a:rPr lang="en-US" sz="1200" dirty="0" err="1"/>
              <a:t>pmem</a:t>
            </a:r>
            <a:r>
              <a:rPr lang="en-US" sz="1200" dirty="0"/>
              <a:t> direction can optional set the FI_READ, FI_READ_REMOTE, or FI_WRITE, FI_WRITE_REMOTE flags with FI_PMEM to report specific direction supported.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j-lt"/>
              </a:rPr>
              <a:pPr/>
              <a:t>28</a:t>
            </a:fld>
            <a:endParaRPr lang="en-US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7218" y="31219"/>
            <a:ext cx="8422744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Overview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Proposed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libfabric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extensions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for the future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446" y="560425"/>
            <a:ext cx="85485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fi_mr_reg</a:t>
            </a: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Register </a:t>
            </a:r>
            <a:r>
              <a:rPr lang="en-US" sz="1100" dirty="0"/>
              <a:t>persistent memory data buffer addresses with the fabric controller for a specific protection domain with requested accesses and return the </a:t>
            </a:r>
            <a:r>
              <a:rPr lang="en-US" sz="1100" dirty="0" err="1"/>
              <a:t>lkey</a:t>
            </a:r>
            <a:r>
              <a:rPr lang="en-US" sz="1100" dirty="0"/>
              <a:t> and </a:t>
            </a:r>
            <a:r>
              <a:rPr lang="en-US" sz="1100" dirty="0" err="1"/>
              <a:t>rkey</a:t>
            </a:r>
            <a:r>
              <a:rPr lang="en-US" sz="1100" dirty="0"/>
              <a:t> handles that describe the registered </a:t>
            </a:r>
            <a:r>
              <a:rPr lang="en-US" sz="1100" dirty="0" smtClean="0"/>
              <a:t>memory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By </a:t>
            </a:r>
            <a:r>
              <a:rPr lang="en-US" sz="1100" dirty="0"/>
              <a:t>making these part of opaque </a:t>
            </a:r>
            <a:r>
              <a:rPr lang="en-US" sz="1100" dirty="0" err="1"/>
              <a:t>rkey</a:t>
            </a:r>
            <a:r>
              <a:rPr lang="en-US" sz="1100" dirty="0"/>
              <a:t>, initiator SW is not burdened with understanding these attributes</a:t>
            </a:r>
            <a:endParaRPr lang="en-US" sz="1400" dirty="0"/>
          </a:p>
          <a:p>
            <a:endParaRPr lang="en-US" sz="1100" b="1" dirty="0"/>
          </a:p>
          <a:p>
            <a:r>
              <a:rPr lang="en-US" sz="1100" b="1" dirty="0" err="1" smtClean="0"/>
              <a:t>int</a:t>
            </a:r>
            <a:r>
              <a:rPr lang="en-US" sz="1100" b="1" dirty="0" smtClean="0"/>
              <a:t> </a:t>
            </a:r>
            <a:r>
              <a:rPr lang="en-US" sz="1100" b="1" dirty="0" err="1"/>
              <a:t>fi_mr_reg</a:t>
            </a:r>
            <a:r>
              <a:rPr lang="en-US" sz="1100" b="1" dirty="0"/>
              <a:t>(	</a:t>
            </a:r>
            <a:r>
              <a:rPr lang="en-US" sz="1100" b="1" dirty="0" err="1"/>
              <a:t>struct</a:t>
            </a:r>
            <a:r>
              <a:rPr lang="en-US" sz="1100" b="1" dirty="0"/>
              <a:t> </a:t>
            </a:r>
            <a:r>
              <a:rPr lang="en-US" sz="1100" b="1" dirty="0" err="1"/>
              <a:t>fid_domain</a:t>
            </a:r>
            <a:r>
              <a:rPr lang="en-US" sz="1100" b="1" dirty="0"/>
              <a:t> * domain, </a:t>
            </a:r>
            <a:endParaRPr lang="en-US" sz="1100" dirty="0"/>
          </a:p>
          <a:p>
            <a:r>
              <a:rPr lang="en-US" sz="1100" b="1" dirty="0"/>
              <a:t>		</a:t>
            </a:r>
            <a:r>
              <a:rPr lang="en-US" sz="1100" b="1" dirty="0" err="1"/>
              <a:t>const</a:t>
            </a:r>
            <a:r>
              <a:rPr lang="en-US" sz="1100" b="1" dirty="0"/>
              <a:t> void * </a:t>
            </a:r>
            <a:r>
              <a:rPr lang="en-US" sz="1100" b="1" dirty="0" err="1"/>
              <a:t>buf</a:t>
            </a:r>
            <a:r>
              <a:rPr lang="en-US" sz="1100" b="1" dirty="0"/>
              <a:t>, </a:t>
            </a:r>
            <a:endParaRPr lang="en-US" sz="1100" dirty="0"/>
          </a:p>
          <a:p>
            <a:r>
              <a:rPr lang="en-US" sz="1100" b="1" dirty="0"/>
              <a:t>		</a:t>
            </a:r>
            <a:r>
              <a:rPr lang="en-US" sz="1100" b="1" dirty="0" err="1"/>
              <a:t>size_t</a:t>
            </a:r>
            <a:r>
              <a:rPr lang="en-US" sz="1100" b="1" dirty="0"/>
              <a:t> </a:t>
            </a:r>
            <a:r>
              <a:rPr lang="en-US" sz="1100" b="1" dirty="0" err="1"/>
              <a:t>len</a:t>
            </a:r>
            <a:r>
              <a:rPr lang="en-US" sz="1100" b="1" dirty="0"/>
              <a:t>, </a:t>
            </a:r>
            <a:endParaRPr lang="en-US" sz="1100" dirty="0"/>
          </a:p>
          <a:p>
            <a:r>
              <a:rPr lang="en-US" sz="1100" b="1" dirty="0"/>
              <a:t>		uint64_t access, </a:t>
            </a:r>
            <a:endParaRPr lang="en-US" sz="1100" dirty="0"/>
          </a:p>
          <a:p>
            <a:r>
              <a:rPr lang="en-US" sz="1100" b="1" dirty="0"/>
              <a:t>		uint64_t offset, </a:t>
            </a:r>
            <a:endParaRPr lang="en-US" sz="1100" dirty="0"/>
          </a:p>
          <a:p>
            <a:r>
              <a:rPr lang="en-US" sz="1100" b="1" dirty="0"/>
              <a:t>		uint64_t </a:t>
            </a:r>
            <a:r>
              <a:rPr lang="en-US" sz="1100" b="1" dirty="0" err="1"/>
              <a:t>requested_key</a:t>
            </a:r>
            <a:r>
              <a:rPr lang="en-US" sz="1100" b="1" dirty="0"/>
              <a:t>, </a:t>
            </a:r>
            <a:endParaRPr lang="en-US" sz="1100" dirty="0"/>
          </a:p>
          <a:p>
            <a:r>
              <a:rPr lang="en-US" sz="1100" b="1" dirty="0"/>
              <a:t>		uint64_t flags, </a:t>
            </a:r>
            <a:endParaRPr lang="en-US" sz="1100" dirty="0"/>
          </a:p>
          <a:p>
            <a:r>
              <a:rPr lang="en-US" sz="1100" b="1" dirty="0"/>
              <a:t>		</a:t>
            </a:r>
            <a:r>
              <a:rPr lang="en-US" sz="1100" b="1" dirty="0" err="1"/>
              <a:t>struct</a:t>
            </a:r>
            <a:r>
              <a:rPr lang="en-US" sz="1100" b="1" dirty="0"/>
              <a:t> </a:t>
            </a:r>
            <a:r>
              <a:rPr lang="en-US" sz="1100" b="1" dirty="0" err="1"/>
              <a:t>fid_mr</a:t>
            </a:r>
            <a:r>
              <a:rPr lang="en-US" sz="1100" b="1" dirty="0"/>
              <a:t> ** </a:t>
            </a:r>
            <a:r>
              <a:rPr lang="en-US" sz="1100" b="1" dirty="0" err="1"/>
              <a:t>mr</a:t>
            </a:r>
            <a:r>
              <a:rPr lang="en-US" sz="1100" b="1" dirty="0"/>
              <a:t>, </a:t>
            </a:r>
            <a:endParaRPr lang="en-US" sz="1100" dirty="0"/>
          </a:p>
          <a:p>
            <a:r>
              <a:rPr lang="en-US" sz="1100" b="1" dirty="0"/>
              <a:t>		void * context);</a:t>
            </a:r>
            <a:r>
              <a:rPr lang="en-US" sz="1200" dirty="0"/>
              <a:t/>
            </a:r>
            <a:br>
              <a:rPr lang="en-US" sz="1200" dirty="0"/>
            </a:b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Add the following bits to the </a:t>
            </a:r>
            <a:r>
              <a:rPr lang="en-US" sz="1100" b="1" i="1" dirty="0"/>
              <a:t>flags </a:t>
            </a:r>
            <a:r>
              <a:rPr lang="en-US" sz="1100" dirty="0"/>
              <a:t>field to further describe the attributes of the memory region being registered.  The access requested is a combination of </a:t>
            </a:r>
            <a:r>
              <a:rPr lang="en-US" sz="1100" dirty="0" err="1"/>
              <a:t>OR’ing</a:t>
            </a:r>
            <a:r>
              <a:rPr lang="en-US" sz="1100" dirty="0"/>
              <a:t> these new access capabilities with existing flags:</a:t>
            </a:r>
            <a:endParaRPr lang="en-US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b="1" dirty="0"/>
              <a:t>FI_PMEM</a:t>
            </a:r>
            <a:r>
              <a:rPr lang="en-US" sz="1100" dirty="0"/>
              <a:t>          – Memory region being registered is byte addressable persistent memory </a:t>
            </a:r>
            <a:endParaRPr lang="en-US" sz="16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b="1" dirty="0"/>
              <a:t>FI_UNCACHED</a:t>
            </a:r>
            <a:r>
              <a:rPr lang="en-US" sz="1100" dirty="0"/>
              <a:t>  - Memory region should not be backed by cache.  When data is written to this region, the local </a:t>
            </a:r>
            <a:r>
              <a:rPr lang="en-US" sz="1100" dirty="0" err="1"/>
              <a:t>cpu</a:t>
            </a:r>
            <a:r>
              <a:rPr lang="en-US" sz="1100" dirty="0"/>
              <a:t> caches should be bypassed.  Without this flag being present, the write data should be placed in </a:t>
            </a:r>
            <a:r>
              <a:rPr lang="en-US" sz="1100" dirty="0" err="1"/>
              <a:t>cpu</a:t>
            </a:r>
            <a:r>
              <a:rPr lang="en-US" sz="1100" dirty="0"/>
              <a:t> cache as SW will most likely access the data shortly after remote transfer is complete</a:t>
            </a:r>
            <a:r>
              <a:rPr lang="en-US" sz="11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18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j-lt"/>
              </a:rPr>
              <a:pPr/>
              <a:t>29</a:t>
            </a:fld>
            <a:endParaRPr lang="en-US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7218" y="31219"/>
            <a:ext cx="8422744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Overview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Proposed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libfabric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extensions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for the future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044" y="551707"/>
            <a:ext cx="870530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fi_writemsg</a:t>
            </a:r>
            <a:r>
              <a:rPr lang="en-US" sz="1600" b="1" dirty="0"/>
              <a:t> Updates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existing </a:t>
            </a:r>
            <a:r>
              <a:rPr lang="en-US" sz="1400" dirty="0" err="1"/>
              <a:t>fi_writemsg</a:t>
            </a:r>
            <a:r>
              <a:rPr lang="en-US" sz="1400" dirty="0"/>
              <a:t> API is utilized for writing to persistent </a:t>
            </a:r>
            <a:r>
              <a:rPr lang="en-US" sz="1400" dirty="0" smtClean="0"/>
              <a:t>memory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 smtClean="0"/>
              <a:t>Proposed that RDMA protocol extensions will implement the write with commit as a new </a:t>
            </a:r>
            <a:r>
              <a:rPr lang="en-US" sz="1400" i="1" dirty="0" err="1" smtClean="0"/>
              <a:t>opcode</a:t>
            </a:r>
            <a:r>
              <a:rPr lang="en-US" sz="1400" i="1" dirty="0" smtClean="0"/>
              <a:t> on the fabric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/>
              <a:t>Proposed that RDMA protocol extensions will implement the write with commit </a:t>
            </a:r>
            <a:r>
              <a:rPr lang="en-US" sz="1400" i="1" dirty="0" smtClean="0"/>
              <a:t>with </a:t>
            </a:r>
            <a:r>
              <a:rPr lang="en-US" sz="1400" i="1" dirty="0" err="1" smtClean="0"/>
              <a:t>immed</a:t>
            </a:r>
            <a:r>
              <a:rPr lang="en-US" sz="1400" i="1" dirty="0" smtClean="0"/>
              <a:t> as </a:t>
            </a:r>
            <a:r>
              <a:rPr lang="en-US" sz="1400" i="1" dirty="0"/>
              <a:t>a new </a:t>
            </a:r>
            <a:r>
              <a:rPr lang="en-US" sz="1400" i="1" dirty="0" err="1"/>
              <a:t>opcode</a:t>
            </a:r>
            <a:r>
              <a:rPr lang="en-US" sz="1400" i="1" dirty="0"/>
              <a:t> on the </a:t>
            </a:r>
            <a:r>
              <a:rPr lang="en-US" sz="1400" i="1" dirty="0" smtClean="0"/>
              <a:t>fabric</a:t>
            </a:r>
          </a:p>
          <a:p>
            <a:endParaRPr lang="en-US" sz="1400" dirty="0" smtClean="0"/>
          </a:p>
          <a:p>
            <a:r>
              <a:rPr lang="en-US" sz="1400" b="1" dirty="0" smtClean="0"/>
              <a:t>static </a:t>
            </a:r>
            <a:r>
              <a:rPr lang="en-US" sz="1400" b="1" dirty="0"/>
              <a:t>inline </a:t>
            </a:r>
            <a:r>
              <a:rPr lang="en-US" sz="1400" b="1" dirty="0" err="1"/>
              <a:t>ssize_t</a:t>
            </a:r>
            <a:r>
              <a:rPr lang="en-US" sz="1400" b="1" dirty="0"/>
              <a:t> </a:t>
            </a:r>
            <a:r>
              <a:rPr lang="en-US" sz="1400" b="1" dirty="0" err="1"/>
              <a:t>fi_writemsg</a:t>
            </a:r>
            <a:r>
              <a:rPr lang="en-US" sz="1400" b="1" dirty="0" smtClean="0"/>
              <a:t>(	</a:t>
            </a:r>
            <a:r>
              <a:rPr lang="en-US" sz="1400" b="1" dirty="0" err="1" smtClean="0"/>
              <a:t>struct</a:t>
            </a:r>
            <a:r>
              <a:rPr lang="en-US" sz="1400" b="1" dirty="0" smtClean="0"/>
              <a:t> </a:t>
            </a:r>
            <a:r>
              <a:rPr lang="en-US" sz="1400" b="1" dirty="0" err="1"/>
              <a:t>fid_ep</a:t>
            </a:r>
            <a:r>
              <a:rPr lang="en-US" sz="1400" b="1" dirty="0"/>
              <a:t> </a:t>
            </a:r>
            <a:r>
              <a:rPr lang="en-US" sz="1400" b="1" dirty="0" smtClean="0"/>
              <a:t>		 *</a:t>
            </a:r>
            <a:r>
              <a:rPr lang="en-US" sz="1400" b="1" dirty="0" err="1"/>
              <a:t>ep</a:t>
            </a:r>
            <a:r>
              <a:rPr lang="en-US" sz="1400" b="1" dirty="0"/>
              <a:t>, </a:t>
            </a:r>
            <a:endParaRPr lang="en-US" dirty="0"/>
          </a:p>
          <a:p>
            <a:r>
              <a:rPr lang="en-US" sz="1400" b="1" dirty="0" smtClean="0"/>
              <a:t>						</a:t>
            </a:r>
            <a:r>
              <a:rPr lang="en-US" sz="1400" b="1" dirty="0" err="1" smtClean="0"/>
              <a:t>const</a:t>
            </a:r>
            <a:r>
              <a:rPr lang="en-US" sz="1400" b="1" dirty="0" smtClean="0"/>
              <a:t> </a:t>
            </a:r>
            <a:r>
              <a:rPr lang="en-US" sz="1400" b="1" dirty="0" err="1"/>
              <a:t>struct</a:t>
            </a:r>
            <a:r>
              <a:rPr lang="en-US" sz="1400" b="1" dirty="0"/>
              <a:t> </a:t>
            </a:r>
            <a:r>
              <a:rPr lang="en-US" sz="1400" b="1" dirty="0" err="1"/>
              <a:t>fi_msg_rma</a:t>
            </a:r>
            <a:r>
              <a:rPr lang="en-US" sz="1400" b="1" dirty="0"/>
              <a:t> *</a:t>
            </a:r>
            <a:r>
              <a:rPr lang="en-US" sz="1400" b="1" dirty="0" err="1"/>
              <a:t>msg</a:t>
            </a:r>
            <a:r>
              <a:rPr lang="en-US" sz="1400" b="1" dirty="0"/>
              <a:t>, </a:t>
            </a:r>
            <a:endParaRPr lang="en-US" dirty="0"/>
          </a:p>
          <a:p>
            <a:r>
              <a:rPr lang="en-US" sz="1400" b="1" dirty="0" smtClean="0"/>
              <a:t>						uint64_t 			 flags)</a:t>
            </a:r>
            <a:endParaRPr lang="en-US" dirty="0"/>
          </a:p>
          <a:p>
            <a:r>
              <a:rPr lang="en-US" sz="1400" b="1" dirty="0" err="1"/>
              <a:t>struct</a:t>
            </a:r>
            <a:r>
              <a:rPr lang="en-US" sz="1400" b="1" dirty="0"/>
              <a:t> </a:t>
            </a:r>
            <a:r>
              <a:rPr lang="en-US" sz="1400" b="1" dirty="0" err="1"/>
              <a:t>fi_msg_rma</a:t>
            </a:r>
            <a:r>
              <a:rPr lang="en-US" sz="1400" b="1" dirty="0"/>
              <a:t> {</a:t>
            </a:r>
            <a:endParaRPr lang="en-US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const</a:t>
            </a:r>
            <a:r>
              <a:rPr lang="en-US" sz="1400" b="1" dirty="0"/>
              <a:t> </a:t>
            </a:r>
            <a:r>
              <a:rPr lang="en-US" sz="1400" b="1" dirty="0" err="1"/>
              <a:t>struct</a:t>
            </a:r>
            <a:r>
              <a:rPr lang="en-US" sz="1400" b="1" dirty="0"/>
              <a:t> </a:t>
            </a:r>
            <a:r>
              <a:rPr lang="en-US" sz="1400" b="1" dirty="0" err="1"/>
              <a:t>iovec</a:t>
            </a:r>
            <a:r>
              <a:rPr lang="en-US" sz="1400" b="1" dirty="0"/>
              <a:t>	</a:t>
            </a:r>
            <a:r>
              <a:rPr lang="en-US" sz="1400" b="1" dirty="0" smtClean="0"/>
              <a:t>	*</a:t>
            </a:r>
            <a:r>
              <a:rPr lang="en-US" sz="1400" b="1" dirty="0" err="1"/>
              <a:t>msg_iov</a:t>
            </a:r>
            <a:r>
              <a:rPr lang="en-US" sz="1400" b="1" dirty="0"/>
              <a:t>;</a:t>
            </a:r>
            <a:endParaRPr lang="en-US" dirty="0"/>
          </a:p>
          <a:p>
            <a:r>
              <a:rPr lang="en-US" sz="1400" b="1" dirty="0"/>
              <a:t>	</a:t>
            </a:r>
            <a:r>
              <a:rPr lang="en-US" sz="1400" b="1" dirty="0" smtClean="0"/>
              <a:t>void</a:t>
            </a:r>
            <a:r>
              <a:rPr lang="en-US" sz="1400" b="1" dirty="0"/>
              <a:t>			</a:t>
            </a:r>
            <a:r>
              <a:rPr lang="en-US" sz="1400" b="1" dirty="0" smtClean="0"/>
              <a:t>	**</a:t>
            </a:r>
            <a:r>
              <a:rPr lang="en-US" sz="1400" b="1" dirty="0" err="1"/>
              <a:t>desc</a:t>
            </a:r>
            <a:r>
              <a:rPr lang="en-US" sz="1400" b="1" dirty="0"/>
              <a:t>;</a:t>
            </a:r>
            <a:endParaRPr lang="en-US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size_t</a:t>
            </a:r>
            <a:r>
              <a:rPr lang="en-US" sz="1400" b="1" dirty="0"/>
              <a:t>			</a:t>
            </a:r>
            <a:r>
              <a:rPr lang="en-US" sz="1400" b="1" dirty="0" smtClean="0"/>
              <a:t>	</a:t>
            </a:r>
            <a:r>
              <a:rPr lang="en-US" sz="1400" b="1" dirty="0" err="1" smtClean="0"/>
              <a:t>iov_count</a:t>
            </a:r>
            <a:r>
              <a:rPr lang="en-US" sz="1400" b="1" dirty="0"/>
              <a:t>;</a:t>
            </a:r>
            <a:endParaRPr lang="en-US" dirty="0"/>
          </a:p>
          <a:p>
            <a:r>
              <a:rPr lang="en-US" sz="1400" b="1" dirty="0"/>
              <a:t>	</a:t>
            </a:r>
            <a:r>
              <a:rPr lang="en-US" sz="1400" b="1" dirty="0" err="1" smtClean="0"/>
              <a:t>fi_addr_t</a:t>
            </a:r>
            <a:r>
              <a:rPr lang="en-US" sz="1400" b="1" dirty="0"/>
              <a:t>		</a:t>
            </a:r>
            <a:r>
              <a:rPr lang="en-US" sz="1400" b="1" dirty="0" smtClean="0"/>
              <a:t>	</a:t>
            </a:r>
            <a:r>
              <a:rPr lang="en-US" sz="1400" b="1" dirty="0" err="1" smtClean="0"/>
              <a:t>addr</a:t>
            </a:r>
            <a:r>
              <a:rPr lang="en-US" sz="1400" b="1" dirty="0"/>
              <a:t>;</a:t>
            </a:r>
            <a:endParaRPr lang="en-US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const</a:t>
            </a:r>
            <a:r>
              <a:rPr lang="en-US" sz="1400" b="1" dirty="0"/>
              <a:t> </a:t>
            </a:r>
            <a:r>
              <a:rPr lang="en-US" sz="1400" b="1" dirty="0" err="1"/>
              <a:t>struct</a:t>
            </a:r>
            <a:r>
              <a:rPr lang="en-US" sz="1400" b="1" dirty="0"/>
              <a:t> </a:t>
            </a:r>
            <a:r>
              <a:rPr lang="en-US" sz="1400" b="1" dirty="0" err="1"/>
              <a:t>fi_rma_iov</a:t>
            </a:r>
            <a:r>
              <a:rPr lang="en-US" sz="1400" b="1" dirty="0"/>
              <a:t> </a:t>
            </a:r>
            <a:r>
              <a:rPr lang="en-US" sz="1400" b="1" dirty="0" smtClean="0"/>
              <a:t>	*</a:t>
            </a:r>
            <a:r>
              <a:rPr lang="en-US" sz="1400" b="1" dirty="0" err="1"/>
              <a:t>rma_iov</a:t>
            </a:r>
            <a:r>
              <a:rPr lang="en-US" sz="1400" b="1" dirty="0"/>
              <a:t>;</a:t>
            </a:r>
            <a:endParaRPr lang="en-US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size_t</a:t>
            </a:r>
            <a:r>
              <a:rPr lang="en-US" sz="1400" b="1" dirty="0"/>
              <a:t>	</a:t>
            </a:r>
            <a:r>
              <a:rPr lang="en-US" sz="1400" b="1" dirty="0" smtClean="0"/>
              <a:t>	</a:t>
            </a:r>
            <a:r>
              <a:rPr lang="en-US" sz="1400" b="1" dirty="0"/>
              <a:t>	</a:t>
            </a:r>
            <a:r>
              <a:rPr lang="en-US" sz="1400" b="1" dirty="0" smtClean="0"/>
              <a:t>	</a:t>
            </a:r>
            <a:r>
              <a:rPr lang="en-US" sz="1400" b="1" dirty="0" err="1" smtClean="0"/>
              <a:t>rma_iov_count</a:t>
            </a:r>
            <a:r>
              <a:rPr lang="en-US" sz="1400" b="1" dirty="0"/>
              <a:t>;</a:t>
            </a:r>
            <a:endParaRPr lang="en-US" dirty="0"/>
          </a:p>
          <a:p>
            <a:r>
              <a:rPr lang="en-US" sz="1400" b="1" dirty="0"/>
              <a:t>	void			</a:t>
            </a:r>
            <a:r>
              <a:rPr lang="en-US" sz="1400" b="1" dirty="0" smtClean="0"/>
              <a:t>	*</a:t>
            </a:r>
            <a:r>
              <a:rPr lang="en-US" sz="1400" b="1" dirty="0"/>
              <a:t>context;</a:t>
            </a:r>
            <a:endParaRPr lang="en-US" dirty="0"/>
          </a:p>
          <a:p>
            <a:r>
              <a:rPr lang="en-US" sz="1400" b="1" dirty="0"/>
              <a:t>	uint64_t		</a:t>
            </a:r>
            <a:r>
              <a:rPr lang="en-US" sz="1400" b="1" dirty="0" smtClean="0"/>
              <a:t>	data</a:t>
            </a:r>
            <a:r>
              <a:rPr lang="en-US" sz="1400" b="1" dirty="0"/>
              <a:t>;</a:t>
            </a:r>
            <a:endParaRPr lang="en-US" dirty="0"/>
          </a:p>
          <a:p>
            <a:r>
              <a:rPr lang="en-US" sz="1400" b="1" dirty="0" smtClean="0"/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2326" y="62024"/>
            <a:ext cx="8395082" cy="741560"/>
          </a:xfrm>
        </p:spPr>
        <p:txBody>
          <a:bodyPr/>
          <a:lstStyle/>
          <a:p>
            <a:r>
              <a:rPr lang="en-US" dirty="0" smtClean="0"/>
              <a:t>RDMA </a:t>
            </a:r>
            <a:r>
              <a:rPr lang="en-US" dirty="0"/>
              <a:t>with byte-addressable PM </a:t>
            </a:r>
            <a:r>
              <a:rPr lang="en-US" sz="2000" dirty="0" smtClean="0"/>
              <a:t>– Problem Statement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088" y="945599"/>
            <a:ext cx="4521508" cy="31027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8800" y="881156"/>
            <a:ext cx="299720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RDMA with PMEM adds additional complexity: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In order to guarantee written data is durable </a:t>
            </a:r>
            <a:br>
              <a:rPr lang="en-US" sz="1200" dirty="0"/>
            </a:br>
            <a:r>
              <a:rPr lang="en-US" sz="1200" dirty="0"/>
              <a:t>on the target node, CPU caches need to be </a:t>
            </a:r>
            <a:br>
              <a:rPr lang="en-US" sz="1200" dirty="0"/>
            </a:br>
            <a:r>
              <a:rPr lang="en-US" sz="1200" dirty="0"/>
              <a:t>bypassed or flushed to get data in to the ADR </a:t>
            </a:r>
            <a:br>
              <a:rPr lang="en-US" sz="1200" dirty="0"/>
            </a:br>
            <a:r>
              <a:rPr lang="en-US" sz="1200" dirty="0"/>
              <a:t>power fail safe domain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When writing to PMEM, need a synchronous </a:t>
            </a:r>
            <a:br>
              <a:rPr lang="en-US" sz="1200" dirty="0"/>
            </a:br>
            <a:r>
              <a:rPr lang="en-US" sz="1200" dirty="0"/>
              <a:t>acknowledgement when writes have made it to </a:t>
            </a:r>
            <a:br>
              <a:rPr lang="en-US" sz="1200" dirty="0"/>
            </a:br>
            <a:r>
              <a:rPr lang="en-US" sz="1200" dirty="0"/>
              <a:t>the durability domain but the current RDMA Write </a:t>
            </a:r>
            <a:br>
              <a:rPr lang="en-US" sz="1200" dirty="0"/>
            </a:br>
            <a:r>
              <a:rPr lang="en-US" sz="1200" dirty="0"/>
              <a:t>semantics do not provide such write 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42158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j-lt"/>
              </a:rPr>
              <a:pPr/>
              <a:t>30</a:t>
            </a:fld>
            <a:endParaRPr lang="en-US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7218" y="31219"/>
            <a:ext cx="8422744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Overview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Proposed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libfabric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extensions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 for the future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044" y="558387"/>
            <a:ext cx="854850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fi_writemsg</a:t>
            </a:r>
            <a:r>
              <a:rPr lang="en-US" sz="1600" b="1" dirty="0"/>
              <a:t>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following </a:t>
            </a:r>
            <a:r>
              <a:rPr lang="en-US" sz="1400" dirty="0" err="1"/>
              <a:t>libfabric</a:t>
            </a:r>
            <a:r>
              <a:rPr lang="en-US" sz="1400" dirty="0"/>
              <a:t> </a:t>
            </a:r>
            <a:r>
              <a:rPr lang="en-US" sz="1400" i="1" dirty="0"/>
              <a:t>flags</a:t>
            </a:r>
            <a:r>
              <a:rPr lang="en-US" sz="1400" dirty="0"/>
              <a:t> are added for handling writes to persistent memory. 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flags are utilized by the target node endpoint device to precisely control steering of the write data and handling of any device specific completion handling. 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Therefore </a:t>
            </a:r>
            <a:r>
              <a:rPr lang="en-US" sz="1400" dirty="0"/>
              <a:t>these indicators should be visible in the wire protocol payload and available at the target end point:</a:t>
            </a: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200" b="1" dirty="0"/>
              <a:t>FI_COMMIT</a:t>
            </a:r>
            <a:r>
              <a:rPr lang="en-US" sz="1200" i="1" dirty="0"/>
              <a:t> – </a:t>
            </a:r>
            <a:r>
              <a:rPr lang="en-US" sz="1200" dirty="0"/>
              <a:t>Commit to </a:t>
            </a:r>
            <a:r>
              <a:rPr lang="en-US" sz="1200" dirty="0" err="1"/>
              <a:t>pmem</a:t>
            </a:r>
            <a:r>
              <a:rPr lang="en-US" sz="1200" dirty="0"/>
              <a:t> all data within scope of the command.  </a:t>
            </a:r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Completion </a:t>
            </a:r>
            <a:r>
              <a:rPr lang="en-US" sz="1200" dirty="0"/>
              <a:t>to the initiator occurs after all data has been committed to the durable memory </a:t>
            </a:r>
            <a:r>
              <a:rPr lang="en-US" sz="1200" dirty="0" smtClean="0"/>
              <a:t>domain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Previous </a:t>
            </a:r>
            <a:r>
              <a:rPr lang="en-US" sz="1200" dirty="0" err="1"/>
              <a:t>fi_write</a:t>
            </a:r>
            <a:r>
              <a:rPr lang="en-US" sz="1200" dirty="0"/>
              <a:t>* messages sent to the same </a:t>
            </a:r>
            <a:r>
              <a:rPr lang="en-US" sz="1200" dirty="0" err="1"/>
              <a:t>rkey</a:t>
            </a:r>
            <a:r>
              <a:rPr lang="en-US" sz="1200" dirty="0"/>
              <a:t> on the same QP will also be committed to durability before the completion is </a:t>
            </a:r>
            <a:r>
              <a:rPr lang="en-US" sz="1200" dirty="0" smtClean="0"/>
              <a:t>signaled.</a:t>
            </a:r>
            <a:endParaRPr lang="en-US" sz="120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With </a:t>
            </a:r>
            <a:r>
              <a:rPr lang="en-US" sz="1200" dirty="0"/>
              <a:t>a non-volatile memory region (memory registered with FI_PMEM), completion indicates all write data in scope has reached durability and is power fail safe.  Once durability occurs the Initiator RNIC will insert a Completion WQE on the initiators CQ to notify </a:t>
            </a:r>
            <a:r>
              <a:rPr lang="en-US" sz="1200" dirty="0" smtClean="0"/>
              <a:t>SW.</a:t>
            </a:r>
            <a:endParaRPr lang="en-US" sz="120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With </a:t>
            </a:r>
            <a:r>
              <a:rPr lang="en-US" sz="1200" dirty="0"/>
              <a:t>a memory region that is volatile memory (memory registered without FI_PMEM).  The completion indicates all write data in scope has reached the global visibility point </a:t>
            </a:r>
            <a:endParaRPr lang="en-US" sz="1200" dirty="0" smtClean="0"/>
          </a:p>
          <a:p>
            <a:r>
              <a:rPr lang="en-US" sz="1200" b="1" dirty="0" smtClean="0"/>
              <a:t>        FI_IMMED</a:t>
            </a:r>
            <a:r>
              <a:rPr lang="en-US" sz="1200" dirty="0" smtClean="0"/>
              <a:t> </a:t>
            </a:r>
            <a:r>
              <a:rPr lang="en-US" sz="1200" dirty="0"/>
              <a:t>– Used in conjunction with </a:t>
            </a:r>
            <a:r>
              <a:rPr lang="en-US" sz="1200" dirty="0" smtClean="0"/>
              <a:t>FI_COMMIT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Once </a:t>
            </a:r>
            <a:r>
              <a:rPr lang="en-US" sz="1200" dirty="0"/>
              <a:t>all write data in scope of the write has reached the </a:t>
            </a:r>
            <a:r>
              <a:rPr lang="en-US" sz="1200" dirty="0" err="1"/>
              <a:t>pmem</a:t>
            </a:r>
            <a:r>
              <a:rPr lang="en-US" sz="1200" dirty="0"/>
              <a:t> durability domain issue a Completion WQE to the target </a:t>
            </a:r>
            <a:r>
              <a:rPr lang="en-US" sz="1200" dirty="0" smtClean="0"/>
              <a:t>CQ.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Setting </a:t>
            </a:r>
            <a:r>
              <a:rPr lang="en-US" sz="1200" dirty="0"/>
              <a:t>this flag without setting FI_COMMIT is considered an </a:t>
            </a:r>
            <a:r>
              <a:rPr lang="en-US" sz="1200" dirty="0" smtClean="0"/>
              <a:t>error.</a:t>
            </a:r>
          </a:p>
          <a:p>
            <a:r>
              <a:rPr lang="en-US" sz="1200" b="1" dirty="0"/>
              <a:t> </a:t>
            </a:r>
            <a:r>
              <a:rPr lang="en-US" sz="1200" b="1" dirty="0" smtClean="0"/>
              <a:t>       FI_FENCE</a:t>
            </a:r>
            <a:r>
              <a:rPr lang="en-US" sz="1200" dirty="0" smtClean="0"/>
              <a:t> </a:t>
            </a:r>
            <a:r>
              <a:rPr lang="en-US" sz="1200" dirty="0"/>
              <a:t>– Extend the use of this existing flag to cover fencing of writes on the target node.  </a:t>
            </a:r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When </a:t>
            </a:r>
            <a:r>
              <a:rPr lang="en-US" sz="1200" dirty="0"/>
              <a:t>set with FI_COMMIT, the target endpoint will guarantee that previous writes with the same RKEY will be made durable </a:t>
            </a:r>
            <a:r>
              <a:rPr lang="en-US" sz="1200" i="1" dirty="0"/>
              <a:t>before</a:t>
            </a:r>
            <a:r>
              <a:rPr lang="en-US" sz="1200" dirty="0"/>
              <a:t> executing this fenced write to the same RKEY.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24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j-lt"/>
              </a:rPr>
              <a:pPr/>
              <a:t>31</a:t>
            </a:fld>
            <a:endParaRPr lang="en-US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7218" y="31219"/>
            <a:ext cx="8422744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Overview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Proposed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libfabric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extensions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for the future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335" y="744126"/>
            <a:ext cx="854850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fi_writemsg</a:t>
            </a:r>
            <a:r>
              <a:rPr lang="en-US" sz="1400" b="1" dirty="0"/>
              <a:t> ordering and completion semantics with PMEM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Here are the basic rules for using the </a:t>
            </a:r>
            <a:r>
              <a:rPr lang="en-US" sz="1400" dirty="0" err="1"/>
              <a:t>fi_write</a:t>
            </a:r>
            <a:r>
              <a:rPr lang="en-US" sz="1400" dirty="0"/>
              <a:t>* API with persistent memory: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All existing </a:t>
            </a:r>
            <a:r>
              <a:rPr lang="en-US" sz="1400" dirty="0" err="1"/>
              <a:t>libfabric</a:t>
            </a:r>
            <a:r>
              <a:rPr lang="en-US" sz="1400" dirty="0"/>
              <a:t> </a:t>
            </a:r>
            <a:r>
              <a:rPr lang="en-US" sz="1400" dirty="0" err="1"/>
              <a:t>fi_write</a:t>
            </a:r>
            <a:r>
              <a:rPr lang="en-US" sz="1400" dirty="0"/>
              <a:t>* API can be utilized to write data to PMEM by supplying an RKEY whose memory region was registered with FI_PMEM set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fi_write</a:t>
            </a:r>
            <a:r>
              <a:rPr lang="en-US" sz="1400" dirty="0"/>
              <a:t>, </a:t>
            </a:r>
            <a:r>
              <a:rPr lang="en-US" sz="1400" dirty="0" err="1"/>
              <a:t>fi_writev</a:t>
            </a:r>
            <a:r>
              <a:rPr lang="en-US" sz="1400" dirty="0"/>
              <a:t>, </a:t>
            </a:r>
            <a:r>
              <a:rPr lang="en-US" sz="1400" dirty="0" err="1"/>
              <a:t>fi_writedata</a:t>
            </a:r>
            <a:r>
              <a:rPr lang="en-US" sz="1400" dirty="0"/>
              <a:t>, </a:t>
            </a:r>
            <a:r>
              <a:rPr lang="en-US" sz="1400" dirty="0" err="1"/>
              <a:t>fi_inject_write</a:t>
            </a:r>
            <a:r>
              <a:rPr lang="en-US" sz="1400" dirty="0"/>
              <a:t> and </a:t>
            </a:r>
            <a:r>
              <a:rPr lang="en-US" sz="1400" dirty="0" err="1"/>
              <a:t>fi_inject_writedata</a:t>
            </a:r>
            <a:r>
              <a:rPr lang="en-US" sz="1400" dirty="0"/>
              <a:t> API that do not take a </a:t>
            </a:r>
            <a:r>
              <a:rPr lang="en-US" sz="1400" i="1" dirty="0"/>
              <a:t>flag</a:t>
            </a:r>
            <a:r>
              <a:rPr lang="en-US" sz="1400" dirty="0"/>
              <a:t> argument cannot request data to be committed to the persistent memory durable domain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For </a:t>
            </a:r>
            <a:r>
              <a:rPr lang="en-US" sz="1400" dirty="0" err="1"/>
              <a:t>fi_writemsg</a:t>
            </a:r>
            <a:r>
              <a:rPr lang="en-US" sz="1400" dirty="0"/>
              <a:t> (with FI_COMMIT set) to properly commit other write data previously sent via </a:t>
            </a:r>
            <a:r>
              <a:rPr lang="en-US" sz="1400" dirty="0" err="1"/>
              <a:t>fi_write</a:t>
            </a:r>
            <a:r>
              <a:rPr lang="en-US" sz="1400" dirty="0"/>
              <a:t>* API methods, all of the commands must utilize the same QP for all command submittals and must utilize the same RKEY.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There is no write data ordering guarantee for any sequence of </a:t>
            </a:r>
            <a:r>
              <a:rPr lang="en-US" sz="1400" dirty="0" err="1"/>
              <a:t>fi_write</a:t>
            </a:r>
            <a:r>
              <a:rPr lang="en-US" sz="1400" dirty="0"/>
              <a:t>* or </a:t>
            </a:r>
            <a:r>
              <a:rPr lang="en-US" sz="1400" dirty="0" err="1"/>
              <a:t>fi_writemsg</a:t>
            </a:r>
            <a:r>
              <a:rPr lang="en-US" sz="1400" dirty="0"/>
              <a:t> commands sent to different QPs or different RKEYs.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The ordering of write data associated with </a:t>
            </a:r>
            <a:r>
              <a:rPr lang="en-US" sz="1400" dirty="0" err="1"/>
              <a:t>fi_writemsg</a:t>
            </a:r>
            <a:r>
              <a:rPr lang="en-US" sz="1400" dirty="0"/>
              <a:t> (with FI_COMMIT set) with respect to the ordering of write data for other </a:t>
            </a:r>
            <a:r>
              <a:rPr lang="en-US" sz="1400" dirty="0" err="1"/>
              <a:t>fi_writemsg</a:t>
            </a:r>
            <a:r>
              <a:rPr lang="en-US" sz="1400" dirty="0"/>
              <a:t> (with FI_COMMIT set) requests is indeterminate, even when issued on the same QP and RKEY.  It is possible for one to pass the other.  SW must utilize the FI_FENCE with FI_COMMIT to avoid this indeterminate ordering on the same RKEY.   To control write data placement ordering on the same QP but to different RKEYs, SW can continue to utilize </a:t>
            </a:r>
            <a:r>
              <a:rPr lang="en-US" sz="1400" dirty="0" err="1"/>
              <a:t>fi_read</a:t>
            </a:r>
            <a:r>
              <a:rPr lang="en-US" sz="1400" dirty="0"/>
              <a:t>* or </a:t>
            </a:r>
            <a:r>
              <a:rPr lang="en-US" sz="1400" dirty="0" err="1"/>
              <a:t>fi_send</a:t>
            </a:r>
            <a:r>
              <a:rPr lang="en-US" sz="1400" dirty="0"/>
              <a:t>* API in between </a:t>
            </a:r>
            <a:r>
              <a:rPr lang="en-US" sz="1400" dirty="0" err="1"/>
              <a:t>fi_writemsg</a:t>
            </a:r>
            <a:r>
              <a:rPr lang="en-US" sz="1400" dirty="0"/>
              <a:t> (with FI_COMMIT set) commands.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j-lt"/>
              </a:rPr>
              <a:pPr/>
              <a:t>32</a:t>
            </a:fld>
            <a:endParaRPr lang="en-US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010" y="514796"/>
            <a:ext cx="2934390" cy="420015"/>
          </a:xfrm>
        </p:spPr>
        <p:txBody>
          <a:bodyPr>
            <a:normAutofit fontScale="90000"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Overview </a:t>
            </a: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Proposed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libfabric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extensions </a:t>
            </a:r>
            <a:b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example sequences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36" y="111997"/>
            <a:ext cx="5930283" cy="49537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88817" y="1337610"/>
            <a:ext cx="2835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Libfabric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pmem</a:t>
            </a:r>
            <a:r>
              <a:rPr lang="en-US" sz="1400" b="1" dirty="0" smtClean="0"/>
              <a:t> write sequence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without</a:t>
            </a:r>
            <a:r>
              <a:rPr lang="en-US" sz="1400" b="1" dirty="0" smtClean="0"/>
              <a:t> proposed extensions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970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j-lt"/>
              </a:rPr>
              <a:pPr/>
              <a:t>33</a:t>
            </a:fld>
            <a:endParaRPr lang="en-US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010" y="514796"/>
            <a:ext cx="2934390" cy="420015"/>
          </a:xfrm>
        </p:spPr>
        <p:txBody>
          <a:bodyPr>
            <a:normAutofit fontScale="90000"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Overview </a:t>
            </a: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Proposed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libfabric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extensions </a:t>
            </a:r>
            <a:b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example sequences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747" y="31939"/>
            <a:ext cx="6133253" cy="48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62440" y="1156058"/>
            <a:ext cx="2729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Libfabric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pmem</a:t>
            </a:r>
            <a:r>
              <a:rPr lang="en-US" sz="1400" b="1" dirty="0" smtClean="0"/>
              <a:t> write sequence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with</a:t>
            </a:r>
            <a:r>
              <a:rPr lang="en-US" sz="1400" b="1" dirty="0" smtClean="0"/>
              <a:t> proposed extensions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941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j-lt"/>
              </a:rPr>
              <a:pPr/>
              <a:t>34</a:t>
            </a:fld>
            <a:endParaRPr lang="en-US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010" y="514796"/>
            <a:ext cx="2934390" cy="420015"/>
          </a:xfrm>
        </p:spPr>
        <p:txBody>
          <a:bodyPr>
            <a:normAutofit fontScale="90000"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Overview </a:t>
            </a: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Proposed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libfabric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extensions </a:t>
            </a:r>
            <a:b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example sequences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869" y="660598"/>
            <a:ext cx="6749483" cy="3287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010" y="1159550"/>
            <a:ext cx="2845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Libfabric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pmem</a:t>
            </a:r>
            <a:r>
              <a:rPr lang="en-US" sz="1400" b="1" dirty="0" smtClean="0"/>
              <a:t> write sequence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with</a:t>
            </a:r>
            <a:r>
              <a:rPr lang="en-US" sz="1400" b="1" dirty="0" smtClean="0"/>
              <a:t> proposed extensions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679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j-lt"/>
              </a:rPr>
              <a:pPr/>
              <a:t>35</a:t>
            </a:fld>
            <a:endParaRPr lang="en-US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010" y="514796"/>
            <a:ext cx="2934390" cy="420015"/>
          </a:xfrm>
        </p:spPr>
        <p:txBody>
          <a:bodyPr>
            <a:normAutofit fontScale="90000"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Overview </a:t>
            </a: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Proposed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libfabric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extensions </a:t>
            </a:r>
            <a:b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example sequences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010" y="1159550"/>
            <a:ext cx="2845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Libfabric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pmem</a:t>
            </a:r>
            <a:r>
              <a:rPr lang="en-US" sz="1400" b="1" dirty="0" smtClean="0"/>
              <a:t> write sequence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with</a:t>
            </a:r>
            <a:r>
              <a:rPr lang="en-US" sz="1400" b="1" dirty="0" smtClean="0"/>
              <a:t> proposed extensions</a:t>
            </a:r>
            <a:endParaRPr lang="en-US" sz="1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631" y="0"/>
            <a:ext cx="5743852" cy="495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4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j-lt"/>
              </a:rPr>
              <a:pPr/>
              <a:t>4</a:t>
            </a:fld>
            <a:endParaRPr lang="en-US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922" y="0"/>
            <a:ext cx="8422744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Overview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–Overview of DAX Programming Model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8723" y="3708559"/>
            <a:ext cx="1640708" cy="508940"/>
          </a:xfrm>
          <a:prstGeom prst="rect">
            <a:avLst/>
          </a:prstGeom>
          <a:solidFill>
            <a:srgbClr val="CAE288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Intel Clear" panose="020B0604020203020204" pitchFamily="34" charset="0"/>
                <a:cs typeface="Arial" charset="0"/>
              </a:rPr>
              <a:t>AEP NVDIMM</a:t>
            </a:r>
          </a:p>
          <a:p>
            <a:r>
              <a:rPr lang="en-US" sz="1050" dirty="0">
                <a:solidFill>
                  <a:prstClr val="black"/>
                </a:solidFill>
                <a:latin typeface="Intel Clear" panose="020B0604020203020204" pitchFamily="34" charset="0"/>
                <a:cs typeface="Arial" charset="0"/>
              </a:rPr>
              <a:t>Persistent Region – </a:t>
            </a:r>
            <a:br>
              <a:rPr lang="en-US" sz="1050" dirty="0">
                <a:solidFill>
                  <a:prstClr val="black"/>
                </a:solidFill>
                <a:latin typeface="Intel Clear" panose="020B0604020203020204" pitchFamily="34" charset="0"/>
                <a:cs typeface="Arial" charset="0"/>
              </a:rPr>
            </a:br>
            <a:r>
              <a:rPr lang="en-US" sz="1050" dirty="0">
                <a:solidFill>
                  <a:prstClr val="black"/>
                </a:solidFill>
                <a:latin typeface="Intel Clear" panose="020B0604020203020204" pitchFamily="34" charset="0"/>
                <a:cs typeface="Arial" charset="0"/>
              </a:rPr>
              <a:t>A</a:t>
            </a:r>
            <a:r>
              <a:rPr lang="en-US" sz="825" dirty="0">
                <a:solidFill>
                  <a:prstClr val="black"/>
                </a:solidFill>
                <a:latin typeface="Intel Clear" panose="020B0604020203020204" pitchFamily="34" charset="0"/>
                <a:cs typeface="Arial" charset="0"/>
              </a:rPr>
              <a:t>pp Direct Mode </a:t>
            </a:r>
          </a:p>
        </p:txBody>
      </p:sp>
      <p:sp>
        <p:nvSpPr>
          <p:cNvPr id="7" name="Rounded Rectangle 105"/>
          <p:cNvSpPr>
            <a:spLocks noChangeArrowheads="1"/>
          </p:cNvSpPr>
          <p:nvPr/>
        </p:nvSpPr>
        <p:spPr bwMode="auto">
          <a:xfrm>
            <a:off x="6418384" y="650974"/>
            <a:ext cx="2468258" cy="1510844"/>
          </a:xfrm>
          <a:prstGeom prst="roundRect">
            <a:avLst>
              <a:gd name="adj" fmla="val 10370"/>
            </a:avLst>
          </a:prstGeom>
          <a:noFill/>
          <a:ln w="28575">
            <a:solidFill>
              <a:srgbClr val="FBF5B5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 dirty="0">
              <a:solidFill>
                <a:prstClr val="black"/>
              </a:solidFill>
              <a:latin typeface="Intel Clear" panose="020B0604020203020204" pitchFamily="34" charset="0"/>
              <a:cs typeface="Arial"/>
            </a:endParaRPr>
          </a:p>
        </p:txBody>
      </p:sp>
      <p:sp>
        <p:nvSpPr>
          <p:cNvPr id="8" name="TextBox 61"/>
          <p:cNvSpPr txBox="1">
            <a:spLocks noChangeArrowheads="1"/>
          </p:cNvSpPr>
          <p:nvPr/>
        </p:nvSpPr>
        <p:spPr bwMode="auto">
          <a:xfrm>
            <a:off x="8235566" y="1377243"/>
            <a:ext cx="65107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050" b="1" i="1" dirty="0">
                <a:solidFill>
                  <a:srgbClr val="000000"/>
                </a:solidFill>
                <a:latin typeface="Intel Clear" panose="020B0604020203020204" pitchFamily="34" charset="0"/>
              </a:rPr>
              <a:t>User</a:t>
            </a:r>
          </a:p>
          <a:p>
            <a:pPr algn="ctr" eaLnBrk="0" hangingPunct="0">
              <a:defRPr/>
            </a:pPr>
            <a:r>
              <a:rPr lang="en-US" sz="1050" b="1" i="1" dirty="0">
                <a:solidFill>
                  <a:srgbClr val="000000"/>
                </a:solidFill>
                <a:latin typeface="Intel Clear" panose="020B0604020203020204" pitchFamily="34" charset="0"/>
              </a:rPr>
              <a:t>Space</a:t>
            </a:r>
          </a:p>
        </p:txBody>
      </p:sp>
      <p:sp>
        <p:nvSpPr>
          <p:cNvPr id="9" name="TextBox 62"/>
          <p:cNvSpPr txBox="1">
            <a:spLocks noChangeArrowheads="1"/>
          </p:cNvSpPr>
          <p:nvPr/>
        </p:nvSpPr>
        <p:spPr bwMode="auto">
          <a:xfrm>
            <a:off x="8166606" y="2902681"/>
            <a:ext cx="62481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050" b="1" i="1" dirty="0">
                <a:solidFill>
                  <a:srgbClr val="000000"/>
                </a:solidFill>
                <a:latin typeface="Intel Clear" panose="020B0604020203020204" pitchFamily="34" charset="0"/>
              </a:rPr>
              <a:t>Kernel</a:t>
            </a:r>
          </a:p>
          <a:p>
            <a:pPr algn="ctr" eaLnBrk="0" hangingPunct="0">
              <a:defRPr/>
            </a:pPr>
            <a:r>
              <a:rPr lang="en-US" sz="1050" b="1" i="1" dirty="0">
                <a:solidFill>
                  <a:srgbClr val="000000"/>
                </a:solidFill>
                <a:latin typeface="Intel Clear" panose="020B0604020203020204" pitchFamily="34" charset="0"/>
              </a:rPr>
              <a:t>Space</a:t>
            </a:r>
          </a:p>
        </p:txBody>
      </p:sp>
      <p:sp>
        <p:nvSpPr>
          <p:cNvPr id="10" name="Rounded Rectangle 105"/>
          <p:cNvSpPr>
            <a:spLocks noChangeArrowheads="1"/>
          </p:cNvSpPr>
          <p:nvPr/>
        </p:nvSpPr>
        <p:spPr bwMode="auto">
          <a:xfrm>
            <a:off x="6418385" y="2224922"/>
            <a:ext cx="2468259" cy="1057274"/>
          </a:xfrm>
          <a:prstGeom prst="roundRect">
            <a:avLst>
              <a:gd name="adj" fmla="val 10370"/>
            </a:avLst>
          </a:prstGeom>
          <a:noFill/>
          <a:ln w="28575">
            <a:solidFill>
              <a:srgbClr val="FBF5B5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 dirty="0">
              <a:solidFill>
                <a:prstClr val="black"/>
              </a:solidFill>
              <a:latin typeface="Intel Clear" panose="020B0604020203020204" pitchFamily="34" charset="0"/>
              <a:cs typeface="Arial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814020" y="2877781"/>
            <a:ext cx="1028717" cy="197567"/>
          </a:xfrm>
          <a:prstGeom prst="roundRect">
            <a:avLst>
              <a:gd name="adj" fmla="val 42639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0" rIns="0" bIns="0" anchor="ctr" anchorCtr="1"/>
          <a:lstStyle/>
          <a:p>
            <a:pPr algn="ctr" eaLnBrk="0" hangingPunct="0">
              <a:defRPr/>
            </a:pPr>
            <a:r>
              <a:rPr lang="en-US" sz="825" b="1" dirty="0">
                <a:solidFill>
                  <a:prstClr val="black"/>
                </a:solidFill>
                <a:latin typeface="Intel Clear" panose="020B0604020203020204" pitchFamily="34" charset="0"/>
                <a:cs typeface="Arial"/>
              </a:rPr>
              <a:t>DAX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7168338" y="1065452"/>
            <a:ext cx="7116" cy="1359494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715243" y="753614"/>
            <a:ext cx="1428750" cy="31432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496FA5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en-US" sz="900" dirty="0">
                <a:solidFill>
                  <a:prstClr val="black"/>
                </a:solidFill>
                <a:latin typeface="Intel Clear" panose="020B0604020203020204" pitchFamily="34" charset="0"/>
                <a:cs typeface="Arial"/>
              </a:rPr>
              <a:t>     Application</a:t>
            </a:r>
          </a:p>
        </p:txBody>
      </p:sp>
      <p:cxnSp>
        <p:nvCxnSpPr>
          <p:cNvPr id="14" name="Straight Arrow Connector 13"/>
          <p:cNvCxnSpPr>
            <a:cxnSpLocks noChangeShapeType="1"/>
            <a:stCxn id="16" idx="2"/>
            <a:endCxn id="15" idx="0"/>
          </p:cNvCxnSpPr>
          <p:nvPr/>
        </p:nvCxnSpPr>
        <p:spPr bwMode="auto">
          <a:xfrm flipH="1">
            <a:off x="7971809" y="1082522"/>
            <a:ext cx="734" cy="262603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7843680" y="3708558"/>
            <a:ext cx="256258" cy="50894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050" dirty="0">
              <a:solidFill>
                <a:prstClr val="black"/>
              </a:solidFill>
              <a:latin typeface="Intel Clear" panose="020B0604020203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45147" y="760435"/>
            <a:ext cx="254792" cy="322088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050" dirty="0">
              <a:solidFill>
                <a:prstClr val="black"/>
              </a:solidFill>
              <a:latin typeface="Intel Clear" panose="020B0604020203020204" pitchFamily="34" charset="0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7232735" y="1509569"/>
            <a:ext cx="75404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en-US" sz="750" b="1" dirty="0">
                <a:solidFill>
                  <a:srgbClr val="FF0000"/>
                </a:solidFill>
                <a:latin typeface="Intel Clear" panose="020B0604020203020204" pitchFamily="34" charset="0"/>
              </a:rPr>
              <a:t>load</a:t>
            </a:r>
            <a:br>
              <a:rPr lang="en-US" sz="750" b="1" dirty="0">
                <a:solidFill>
                  <a:srgbClr val="FF0000"/>
                </a:solidFill>
                <a:latin typeface="Intel Clear" panose="020B0604020203020204" pitchFamily="34" charset="0"/>
              </a:rPr>
            </a:br>
            <a:r>
              <a:rPr lang="en-US" sz="750" b="1" dirty="0">
                <a:solidFill>
                  <a:srgbClr val="FF0000"/>
                </a:solidFill>
                <a:latin typeface="Intel Clear" panose="020B0604020203020204" pitchFamily="34" charset="0"/>
              </a:rPr>
              <a:t>store</a:t>
            </a:r>
            <a:br>
              <a:rPr lang="en-US" sz="750" b="1" dirty="0">
                <a:solidFill>
                  <a:srgbClr val="FF0000"/>
                </a:solidFill>
                <a:latin typeface="Intel Clear" panose="020B0604020203020204" pitchFamily="34" charset="0"/>
              </a:rPr>
            </a:br>
            <a:r>
              <a:rPr lang="en-US" sz="750" b="1" dirty="0" err="1">
                <a:solidFill>
                  <a:srgbClr val="FF0000"/>
                </a:solidFill>
                <a:latin typeface="Intel Clear" panose="020B0604020203020204" pitchFamily="34" charset="0"/>
              </a:rPr>
              <a:t>movnt</a:t>
            </a:r>
            <a:endParaRPr lang="en-US" sz="750" b="1" dirty="0">
              <a:solidFill>
                <a:srgbClr val="FF0000"/>
              </a:solidFill>
              <a:latin typeface="Intel Clear" panose="020B0604020203020204" pitchFamily="34" charset="0"/>
            </a:endParaRPr>
          </a:p>
          <a:p>
            <a:pPr algn="r" eaLnBrk="0" hangingPunct="0"/>
            <a:r>
              <a:rPr lang="en-US" sz="750" b="1" dirty="0" err="1">
                <a:solidFill>
                  <a:srgbClr val="FF0000"/>
                </a:solidFill>
                <a:latin typeface="Intel Clear" panose="020B0604020203020204" pitchFamily="34" charset="0"/>
              </a:rPr>
              <a:t>clflushopt</a:t>
            </a:r>
            <a:r>
              <a:rPr lang="en-US" sz="750" b="1" dirty="0">
                <a:solidFill>
                  <a:srgbClr val="FF0000"/>
                </a:solidFill>
                <a:latin typeface="Intel Clear" panose="020B0604020203020204" pitchFamily="34" charset="0"/>
              </a:rPr>
              <a:t/>
            </a:r>
            <a:br>
              <a:rPr lang="en-US" sz="750" b="1" dirty="0">
                <a:solidFill>
                  <a:srgbClr val="FF0000"/>
                </a:solidFill>
                <a:latin typeface="Intel Clear" panose="020B0604020203020204" pitchFamily="34" charset="0"/>
              </a:rPr>
            </a:br>
            <a:r>
              <a:rPr lang="en-US" sz="750" b="1" dirty="0" err="1">
                <a:solidFill>
                  <a:srgbClr val="FF0000"/>
                </a:solidFill>
                <a:latin typeface="Intel Clear" panose="020B0604020203020204" pitchFamily="34" charset="0"/>
              </a:rPr>
              <a:t>clwb</a:t>
            </a:r>
            <a:r>
              <a:rPr lang="en-US" sz="750" b="1" dirty="0">
                <a:solidFill>
                  <a:srgbClr val="FF0000"/>
                </a:solidFill>
                <a:latin typeface="Intel Clear" panose="020B0604020203020204" pitchFamily="34" charset="0"/>
              </a:rPr>
              <a:t/>
            </a:r>
            <a:br>
              <a:rPr lang="en-US" sz="750" b="1" dirty="0">
                <a:solidFill>
                  <a:srgbClr val="FF0000"/>
                </a:solidFill>
                <a:latin typeface="Intel Clear" panose="020B0604020203020204" pitchFamily="34" charset="0"/>
              </a:rPr>
            </a:br>
            <a:endParaRPr lang="en-US" sz="750" b="1" dirty="0">
              <a:solidFill>
                <a:srgbClr val="FF0000"/>
              </a:solidFill>
              <a:latin typeface="Intel Clear" panose="020B0604020203020204" pitchFamily="34" charset="0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6464214" y="1163511"/>
            <a:ext cx="7243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en-US" sz="750" b="1" dirty="0">
                <a:solidFill>
                  <a:srgbClr val="000000"/>
                </a:solidFill>
                <a:latin typeface="Intel Clear" panose="020B0604020203020204" pitchFamily="34" charset="0"/>
              </a:rPr>
              <a:t>Standard</a:t>
            </a:r>
          </a:p>
          <a:p>
            <a:pPr algn="r" eaLnBrk="0" hangingPunct="0"/>
            <a:r>
              <a:rPr lang="en-US" sz="750" b="1" dirty="0">
                <a:solidFill>
                  <a:srgbClr val="000000"/>
                </a:solidFill>
                <a:latin typeface="Intel Clear" panose="020B0604020203020204" pitchFamily="34" charset="0"/>
              </a:rPr>
              <a:t>File API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7672231" y="2444263"/>
            <a:ext cx="631616" cy="42345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>
            <a:solidFill>
              <a:srgbClr val="008000"/>
            </a:solidFill>
            <a:prstDash val="dash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0" rIns="0" bIns="0" anchor="ctr" anchorCtr="1"/>
          <a:lstStyle/>
          <a:p>
            <a:pPr algn="ctr" eaLnBrk="0" hangingPunct="0">
              <a:defRPr/>
            </a:pPr>
            <a:endParaRPr lang="en-US" sz="788" b="1" dirty="0">
              <a:solidFill>
                <a:prstClr val="black"/>
              </a:solidFill>
              <a:latin typeface="Intel Clear" panose="020B0604020203020204" pitchFamily="34" charset="0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6814981" y="2424946"/>
            <a:ext cx="1023938" cy="44529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0" rIns="0" bIns="0" anchor="ctr" anchorCtr="1"/>
          <a:lstStyle/>
          <a:p>
            <a:pPr algn="ctr" eaLnBrk="0" hangingPunct="0">
              <a:defRPr/>
            </a:pPr>
            <a:r>
              <a:rPr lang="en-US" sz="788" b="1" dirty="0">
                <a:solidFill>
                  <a:prstClr val="black"/>
                </a:solidFill>
                <a:latin typeface="Intel Clear" panose="020B0604020203020204" pitchFamily="34" charset="0"/>
              </a:rPr>
              <a:t>Persistent Memory Aware File System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7825103" y="2502345"/>
            <a:ext cx="529740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675" b="1" dirty="0">
                <a:solidFill>
                  <a:srgbClr val="000000"/>
                </a:solidFill>
                <a:latin typeface="Intel Clear" panose="020B0604020203020204" pitchFamily="34" charset="0"/>
              </a:rPr>
              <a:t>MMU</a:t>
            </a:r>
          </a:p>
          <a:p>
            <a:pPr algn="ctr" eaLnBrk="0" hangingPunct="0"/>
            <a:r>
              <a:rPr lang="en-US" sz="675" b="1" dirty="0">
                <a:solidFill>
                  <a:srgbClr val="000000"/>
                </a:solidFill>
                <a:latin typeface="Intel Clear" panose="020B0604020203020204" pitchFamily="34" charset="0"/>
              </a:rPr>
              <a:t>Mappings</a:t>
            </a:r>
          </a:p>
        </p:txBody>
      </p:sp>
      <p:cxnSp>
        <p:nvCxnSpPr>
          <p:cNvPr id="22" name="Straight Arrow Connector 21"/>
          <p:cNvCxnSpPr>
            <a:cxnSpLocks noChangeShapeType="1"/>
            <a:stCxn id="11" idx="2"/>
          </p:cNvCxnSpPr>
          <p:nvPr/>
        </p:nvCxnSpPr>
        <p:spPr bwMode="auto">
          <a:xfrm flipH="1">
            <a:off x="7326950" y="3075348"/>
            <a:ext cx="1429" cy="633211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7133600" y="3345300"/>
            <a:ext cx="983585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825" b="1" dirty="0">
                <a:solidFill>
                  <a:srgbClr val="000000"/>
                </a:solidFill>
                <a:latin typeface="Intel Clear" panose="020B0604020203020204" pitchFamily="34" charset="0"/>
              </a:rPr>
              <a:t>Cache Line I/O</a:t>
            </a: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5772976" y="3816698"/>
            <a:ext cx="7649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900" b="1" i="1" dirty="0">
                <a:solidFill>
                  <a:srgbClr val="000000"/>
                </a:solidFill>
                <a:latin typeface="Intel Clear" panose="020B0604020203020204" pitchFamily="34" charset="0"/>
              </a:rPr>
              <a:t>Apache</a:t>
            </a:r>
            <a:br>
              <a:rPr lang="en-US" sz="900" b="1" i="1" dirty="0">
                <a:solidFill>
                  <a:srgbClr val="000000"/>
                </a:solidFill>
                <a:latin typeface="Intel Clear" panose="020B0604020203020204" pitchFamily="34" charset="0"/>
              </a:rPr>
            </a:br>
            <a:r>
              <a:rPr lang="en-US" sz="900" b="1" i="1" dirty="0">
                <a:solidFill>
                  <a:srgbClr val="000000"/>
                </a:solidFill>
                <a:latin typeface="Intel Clear" panose="020B0604020203020204" pitchFamily="34" charset="0"/>
              </a:rPr>
              <a:t>Pass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7133600" y="1089581"/>
            <a:ext cx="85299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en-US" sz="750" b="1" dirty="0">
                <a:solidFill>
                  <a:srgbClr val="000000"/>
                </a:solidFill>
                <a:latin typeface="Intel Clear" panose="020B0604020203020204" pitchFamily="34" charset="0"/>
              </a:rPr>
              <a:t>PMEM Programming Model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6436999" y="1482172"/>
            <a:ext cx="7540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en-US" sz="750" b="1" dirty="0">
                <a:solidFill>
                  <a:srgbClr val="FF0000"/>
                </a:solidFill>
                <a:latin typeface="Intel Clear" panose="020B0604020203020204" pitchFamily="34" charset="0"/>
              </a:rPr>
              <a:t>open</a:t>
            </a:r>
            <a:br>
              <a:rPr lang="en-US" sz="750" b="1" dirty="0">
                <a:solidFill>
                  <a:srgbClr val="FF0000"/>
                </a:solidFill>
                <a:latin typeface="Intel Clear" panose="020B0604020203020204" pitchFamily="34" charset="0"/>
              </a:rPr>
            </a:br>
            <a:r>
              <a:rPr lang="en-US" sz="750" b="1" dirty="0">
                <a:solidFill>
                  <a:srgbClr val="FF0000"/>
                </a:solidFill>
                <a:latin typeface="Intel Clear" panose="020B0604020203020204" pitchFamily="34" charset="0"/>
              </a:rPr>
              <a:t>close</a:t>
            </a:r>
            <a:br>
              <a:rPr lang="en-US" sz="750" b="1" dirty="0">
                <a:solidFill>
                  <a:srgbClr val="FF0000"/>
                </a:solidFill>
                <a:latin typeface="Intel Clear" panose="020B0604020203020204" pitchFamily="34" charset="0"/>
              </a:rPr>
            </a:br>
            <a:r>
              <a:rPr lang="en-US" sz="750" b="1" dirty="0" err="1">
                <a:solidFill>
                  <a:srgbClr val="FF0000"/>
                </a:solidFill>
                <a:latin typeface="Intel Clear" panose="020B0604020203020204" pitchFamily="34" charset="0"/>
              </a:rPr>
              <a:t>mmap</a:t>
            </a:r>
            <a:r>
              <a:rPr lang="en-US" sz="750" b="1" dirty="0">
                <a:solidFill>
                  <a:srgbClr val="FF0000"/>
                </a:solidFill>
                <a:latin typeface="Intel Clear" panose="020B0604020203020204" pitchFamily="34" charset="0"/>
              </a:rPr>
              <a:t/>
            </a:r>
            <a:br>
              <a:rPr lang="en-US" sz="750" b="1" dirty="0">
                <a:solidFill>
                  <a:srgbClr val="FF0000"/>
                </a:solidFill>
                <a:latin typeface="Intel Clear" panose="020B0604020203020204" pitchFamily="34" charset="0"/>
              </a:rPr>
            </a:br>
            <a:r>
              <a:rPr lang="en-US" sz="750" b="1" dirty="0" err="1">
                <a:solidFill>
                  <a:srgbClr val="FF0000"/>
                </a:solidFill>
                <a:latin typeface="Intel Clear" panose="020B0604020203020204" pitchFamily="34" charset="0"/>
              </a:rPr>
              <a:t>msync</a:t>
            </a:r>
            <a:endParaRPr lang="en-US" sz="750" b="1" dirty="0">
              <a:solidFill>
                <a:srgbClr val="FF0000"/>
              </a:solidFill>
              <a:latin typeface="Intel Clear" panose="020B0604020203020204" pitchFamily="34" charset="0"/>
            </a:endParaRPr>
          </a:p>
        </p:txBody>
      </p:sp>
      <p:sp>
        <p:nvSpPr>
          <p:cNvPr id="27" name="Content Placeholder 6"/>
          <p:cNvSpPr txBox="1">
            <a:spLocks/>
          </p:cNvSpPr>
          <p:nvPr/>
        </p:nvSpPr>
        <p:spPr bwMode="auto">
          <a:xfrm>
            <a:off x="554641" y="980295"/>
            <a:ext cx="4963693" cy="68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38" indent="-184150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33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charset="0"/>
              <a:buChar char="–"/>
              <a:defRPr sz="18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325" indent="-1524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charset="0"/>
              <a:buChar char="–"/>
              <a:defRPr sz="16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2000" indent="-1920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2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4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6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8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500" kern="0" dirty="0">
                <a:solidFill>
                  <a:schemeClr val="tx2"/>
                </a:solidFill>
                <a:latin typeface="Intel Clear" panose="020B0604020203020204" pitchFamily="34" charset="0"/>
              </a:rPr>
              <a:t>DAX</a:t>
            </a:r>
          </a:p>
          <a:p>
            <a:pPr marL="214313" indent="-214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2"/>
                </a:solidFill>
                <a:latin typeface="Intel Clear" panose="020B0604020203020204" pitchFamily="34" charset="0"/>
              </a:rPr>
              <a:t>Removes paging IO subsystem &amp; provides direct access to PMEM</a:t>
            </a:r>
            <a:br>
              <a:rPr lang="en-US" sz="1200" kern="0" dirty="0">
                <a:solidFill>
                  <a:schemeClr val="tx2"/>
                </a:solidFill>
                <a:latin typeface="Intel Clear" panose="020B0604020203020204" pitchFamily="34" charset="0"/>
              </a:rPr>
            </a:br>
            <a:endParaRPr lang="en-US" sz="1200" kern="0" dirty="0">
              <a:solidFill>
                <a:schemeClr val="tx2"/>
              </a:solidFill>
              <a:latin typeface="Intel Clear" panose="020B0604020203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500" kern="0" dirty="0">
                <a:solidFill>
                  <a:schemeClr val="tx2"/>
                </a:solidFill>
                <a:latin typeface="Intel Clear" panose="020B0604020203020204" pitchFamily="34" charset="0"/>
              </a:rPr>
              <a:t>SNIA NVM Programming Model</a:t>
            </a:r>
          </a:p>
          <a:p>
            <a:pPr marL="128585" indent="-12858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2"/>
                </a:solidFill>
                <a:latin typeface="Intel Clear" panose="020B0604020203020204" pitchFamily="34" charset="0"/>
              </a:rPr>
              <a:t>Byte Addressable PMEM Regions surfaced directly to an application through standard Memory Mapped Files</a:t>
            </a:r>
          </a:p>
          <a:p>
            <a:pPr marL="128585" indent="-12858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2"/>
                </a:solidFill>
                <a:latin typeface="Intel Clear" panose="020B0604020203020204" pitchFamily="34" charset="0"/>
              </a:rPr>
              <a:t>Standard File API utilized to create, open, close, memory map, and synchronize a file</a:t>
            </a:r>
          </a:p>
          <a:p>
            <a:pPr marL="128585" indent="-12858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2"/>
                </a:solidFill>
                <a:latin typeface="Intel Clear" panose="020B0604020203020204" pitchFamily="34" charset="0"/>
              </a:rPr>
              <a:t>Applications have direct control over load and store from/to the memory mapped file</a:t>
            </a:r>
          </a:p>
          <a:p>
            <a:pPr marL="128585" indent="-12858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2"/>
                </a:solidFill>
                <a:latin typeface="Intel Clear" panose="020B0604020203020204" pitchFamily="34" charset="0"/>
              </a:rPr>
              <a:t>Applications are responsible for flushing write data in CPU caches in to the persistent memory domain</a:t>
            </a:r>
          </a:p>
          <a:p>
            <a:pPr marL="267888" lvl="1" indent="-12858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kern="0" dirty="0" err="1">
                <a:solidFill>
                  <a:schemeClr val="tx2"/>
                </a:solidFill>
                <a:latin typeface="Intel Clear" panose="020B0604020203020204" pitchFamily="34" charset="0"/>
              </a:rPr>
              <a:t>clflushopt</a:t>
            </a:r>
            <a:r>
              <a:rPr lang="en-US" sz="1200" kern="0" dirty="0">
                <a:solidFill>
                  <a:schemeClr val="tx2"/>
                </a:solidFill>
                <a:latin typeface="Intel Clear" panose="020B0604020203020204" pitchFamily="34" charset="0"/>
              </a:rPr>
              <a:t> – cache line flush and invalidate – non temporal, flushes can occur in parallel and require SFENCE after all flushed</a:t>
            </a:r>
          </a:p>
          <a:p>
            <a:pPr marL="267888" lvl="1" indent="-12858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kern="0" dirty="0" err="1">
                <a:solidFill>
                  <a:schemeClr val="tx2"/>
                </a:solidFill>
                <a:latin typeface="Intel Clear" panose="020B0604020203020204" pitchFamily="34" charset="0"/>
              </a:rPr>
              <a:t>clwb</a:t>
            </a:r>
            <a:r>
              <a:rPr lang="en-US" sz="1200" kern="0" dirty="0">
                <a:solidFill>
                  <a:schemeClr val="tx2"/>
                </a:solidFill>
                <a:latin typeface="Intel Clear" panose="020B0604020203020204" pitchFamily="34" charset="0"/>
              </a:rPr>
              <a:t> – cache line write back</a:t>
            </a:r>
          </a:p>
        </p:txBody>
      </p:sp>
    </p:spTree>
    <p:extLst>
      <p:ext uri="{BB962C8B-B14F-4D97-AF65-F5344CB8AC3E}">
        <p14:creationId xmlns:p14="http://schemas.microsoft.com/office/powerpoint/2010/main" val="39150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j-lt"/>
              </a:rPr>
              <a:pPr/>
              <a:t>5</a:t>
            </a:fld>
            <a:endParaRPr lang="en-US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922" y="0"/>
            <a:ext cx="8422744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Overview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–Overview of Durability Domain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92" y="776105"/>
            <a:ext cx="7445046" cy="365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j-lt"/>
              </a:rPr>
              <a:pPr/>
              <a:t>6</a:t>
            </a:fld>
            <a:endParaRPr lang="en-US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076" y="-60495"/>
            <a:ext cx="8422744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Overview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NVML Overview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582" y="549955"/>
            <a:ext cx="5925394" cy="323203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5753" y="668739"/>
            <a:ext cx="318486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Ring-3 application programming library</a:t>
            </a:r>
          </a:p>
          <a:p>
            <a:pPr marL="173038" indent="-173038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Simplifies NVM programming</a:t>
            </a:r>
          </a:p>
          <a:p>
            <a:pPr marL="173038" indent="-173038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Provides persistent memory allocation, de-allocation</a:t>
            </a:r>
            <a:endParaRPr lang="en-US" sz="1600" dirty="0">
              <a:solidFill>
                <a:srgbClr val="004280"/>
              </a:solidFill>
              <a:latin typeface="Intel Clear" panose="020B0604020203020204" pitchFamily="34" charset="0"/>
              <a:cs typeface="Arial"/>
            </a:endParaRPr>
          </a:p>
          <a:p>
            <a:pPr marL="173038" indent="-173038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Persistent power fail safe transactions and ability to undo transactions that fail</a:t>
            </a:r>
          </a:p>
          <a:p>
            <a:pPr marL="173038" indent="-173038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Currently available on 64bit Linux via </a:t>
            </a:r>
            <a:r>
              <a:rPr lang="en-US" sz="1600" dirty="0" err="1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GitHub</a:t>
            </a:r>
            <a:r>
              <a:rPr lang="en-US" sz="16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.  See </a:t>
            </a:r>
            <a:r>
              <a:rPr lang="en-US" sz="16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  <a:hlinkClick r:id="rId4"/>
              </a:rPr>
              <a:t>http://pmem.io</a:t>
            </a:r>
            <a:endParaRPr lang="en-US" sz="1600" dirty="0" smtClean="0">
              <a:solidFill>
                <a:srgbClr val="004280"/>
              </a:solidFill>
              <a:latin typeface="Intel Clear" panose="020B0604020203020204" pitchFamily="34" charset="0"/>
              <a:cs typeface="Arial"/>
            </a:endParaRP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NVML is also supported on Windows and is available via </a:t>
            </a:r>
            <a:r>
              <a:rPr lang="en-US" sz="1600" dirty="0" err="1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GitHub</a:t>
            </a:r>
            <a:r>
              <a:rPr lang="en-US" sz="1600" dirty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. See </a:t>
            </a:r>
            <a:r>
              <a:rPr lang="en-US" sz="1600" dirty="0">
                <a:solidFill>
                  <a:srgbClr val="004280"/>
                </a:solidFill>
                <a:latin typeface="Intel Clear" panose="020B0604020203020204" pitchFamily="34" charset="0"/>
                <a:cs typeface="Arial"/>
                <a:hlinkClick r:id="rId4"/>
              </a:rPr>
              <a:t>http://</a:t>
            </a:r>
            <a:r>
              <a:rPr lang="en-US" sz="16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  <a:hlinkClick r:id="rId4"/>
              </a:rPr>
              <a:t>pmem.io</a:t>
            </a:r>
            <a:endParaRPr lang="en-US" sz="1600" dirty="0">
              <a:solidFill>
                <a:srgbClr val="004280"/>
              </a:solidFill>
              <a:latin typeface="Intel Clear" panose="020B0604020203020204" pitchFamily="34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91122" y="3626919"/>
            <a:ext cx="333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2"/>
                </a:solidFill>
                <a:latin typeface="Neo Sans Intel"/>
                <a:cs typeface="Neo Sans Intel"/>
              </a:rPr>
              <a:t>librpmem</a:t>
            </a:r>
            <a:r>
              <a:rPr lang="en-US" sz="1200" dirty="0" smtClean="0">
                <a:solidFill>
                  <a:schemeClr val="tx2"/>
                </a:solidFill>
                <a:latin typeface="Neo Sans Intel"/>
                <a:cs typeface="Neo Sans Intel"/>
              </a:rPr>
              <a:t>   – Local node replication library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2"/>
                </a:solidFill>
                <a:latin typeface="Neo Sans Intel"/>
                <a:cs typeface="Neo Sans Intel"/>
              </a:rPr>
              <a:t>librpmemd</a:t>
            </a:r>
            <a:r>
              <a:rPr lang="en-US" sz="1200" dirty="0" smtClean="0">
                <a:solidFill>
                  <a:schemeClr val="tx2"/>
                </a:solidFill>
                <a:latin typeface="Neo Sans Intel"/>
                <a:cs typeface="Neo Sans Intel"/>
              </a:rPr>
              <a:t> – Remote node replication daemon</a:t>
            </a:r>
          </a:p>
        </p:txBody>
      </p:sp>
    </p:spTree>
    <p:extLst>
      <p:ext uri="{BB962C8B-B14F-4D97-AF65-F5344CB8AC3E}">
        <p14:creationId xmlns:p14="http://schemas.microsoft.com/office/powerpoint/2010/main" val="22642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j-lt"/>
              </a:rPr>
              <a:pPr/>
              <a:t>7</a:t>
            </a:fld>
            <a:endParaRPr lang="en-US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076" y="-60495"/>
            <a:ext cx="8422744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Overview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NVML Overview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061" y="746864"/>
            <a:ext cx="7057291" cy="38109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077" y="681251"/>
            <a:ext cx="290368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Want to offer HA persistent data replication to local and remote nodes</a:t>
            </a:r>
          </a:p>
          <a:p>
            <a:pPr marL="173038" indent="-173038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Since App-Direct memory mapping loads and stores are handled directly by the CPU, there is no way to hook these calls for replication</a:t>
            </a:r>
          </a:p>
        </p:txBody>
      </p:sp>
    </p:spTree>
    <p:extLst>
      <p:ext uri="{BB962C8B-B14F-4D97-AF65-F5344CB8AC3E}">
        <p14:creationId xmlns:p14="http://schemas.microsoft.com/office/powerpoint/2010/main" val="12606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j-lt"/>
              </a:rPr>
              <a:pPr/>
              <a:t>8</a:t>
            </a:fld>
            <a:endParaRPr lang="en-US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076" y="-60495"/>
            <a:ext cx="8422744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Overview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NVML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PMoF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Implementation Overview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665" y="758540"/>
            <a:ext cx="5983335" cy="34891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312" y="403741"/>
            <a:ext cx="3251379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Local Node replication:</a:t>
            </a:r>
          </a:p>
          <a:p>
            <a:pPr marL="630238" lvl="1" indent="-173038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Hook local “Make Persistent” call</a:t>
            </a:r>
          </a:p>
          <a:p>
            <a:pPr marL="630238" lvl="1" indent="-173038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M</a:t>
            </a:r>
            <a:r>
              <a:rPr lang="en-US" sz="1200" dirty="0" err="1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emcopy</a:t>
            </a: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 the data being made persistent in to second local location</a:t>
            </a:r>
          </a:p>
          <a:p>
            <a:pPr marL="630238" lvl="1" indent="-173038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Issue local CLFLUSHOPTs and PCOMMIT for each new buffer</a:t>
            </a:r>
          </a:p>
          <a:p>
            <a:pPr marL="173038" indent="-173038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Remote Node replication </a:t>
            </a:r>
            <a:r>
              <a:rPr lang="en-US" sz="11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(this is example of General Server Durability Mechanism):</a:t>
            </a:r>
            <a:endParaRPr lang="en-US" sz="1200" dirty="0" smtClean="0">
              <a:solidFill>
                <a:srgbClr val="004280"/>
              </a:solidFill>
              <a:latin typeface="Intel Clear" panose="020B0604020203020204" pitchFamily="34" charset="0"/>
              <a:cs typeface="Arial"/>
            </a:endParaRPr>
          </a:p>
          <a:p>
            <a:pPr marL="630238" lvl="1" indent="-173038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Hook “Make Persistent” call</a:t>
            </a:r>
          </a:p>
          <a:p>
            <a:pPr marL="630238" lvl="1" indent="-173038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Issue RDMA Write to push local data to the remote node</a:t>
            </a:r>
          </a:p>
          <a:p>
            <a:pPr marL="630238" lvl="1" indent="-173038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Issue RDMA Send with a list of data to make persistent</a:t>
            </a:r>
          </a:p>
          <a:p>
            <a:pPr marL="630238" lvl="1" indent="-173038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</a:rPr>
              <a:t>Remote node issues CLFLUSHOPTs </a:t>
            </a:r>
            <a:r>
              <a:rPr lang="en-US" sz="1200" dirty="0">
                <a:solidFill>
                  <a:srgbClr val="004280"/>
                </a:solidFill>
                <a:latin typeface="Intel Clear" panose="020B0604020203020204" pitchFamily="34" charset="0"/>
              </a:rPr>
              <a:t>and </a:t>
            </a: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</a:rPr>
              <a:t>PCOMMIT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NVML local and remote replication </a:t>
            </a: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support with existing </a:t>
            </a:r>
            <a:r>
              <a:rPr lang="en-US" sz="1200" dirty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NVML </a:t>
            </a:r>
            <a:r>
              <a:rPr lang="en-US" sz="1200" dirty="0" smtClean="0">
                <a:solidFill>
                  <a:srgbClr val="004280"/>
                </a:solidFill>
                <a:latin typeface="Intel Clear" panose="020B0604020203020204" pitchFamily="34" charset="0"/>
                <a:cs typeface="Arial"/>
              </a:rPr>
              <a:t>API – NO Application API Changes required for local or remote replication</a:t>
            </a:r>
            <a:endParaRPr lang="en-US" sz="1200" dirty="0">
              <a:solidFill>
                <a:srgbClr val="004280"/>
              </a:solidFill>
              <a:latin typeface="Intel Clear" panose="020B0604020203020204" pitchFamily="34" charset="0"/>
              <a:cs typeface="Arial"/>
            </a:endParaRPr>
          </a:p>
          <a:p>
            <a:pPr marL="630238" lvl="1" indent="-173038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4280"/>
              </a:solidFill>
              <a:latin typeface="Intel Clear" panose="020B06040202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15816" y="514977"/>
            <a:ext cx="1505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Local Node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85904" y="522067"/>
            <a:ext cx="1505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Remote Node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77609" y="1990165"/>
            <a:ext cx="0" cy="17480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V="1">
            <a:off x="5521376" y="1871830"/>
            <a:ext cx="243998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7961360" y="1785769"/>
            <a:ext cx="530104" cy="204396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349" y="1579443"/>
            <a:ext cx="1147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Intel Clear" panose="020B0604020203020204" pitchFamily="34" charset="0"/>
                <a:cs typeface="Neo Sans Intel"/>
              </a:rPr>
              <a:t>Out-of-band connection setup and resource exchange</a:t>
            </a:r>
          </a:p>
        </p:txBody>
      </p:sp>
      <p:sp>
        <p:nvSpPr>
          <p:cNvPr id="20" name="TextBox 61"/>
          <p:cNvSpPr txBox="1">
            <a:spLocks noChangeArrowheads="1"/>
          </p:cNvSpPr>
          <p:nvPr/>
        </p:nvSpPr>
        <p:spPr bwMode="auto">
          <a:xfrm>
            <a:off x="4101331" y="3259322"/>
            <a:ext cx="10019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en-US" sz="800" dirty="0" smtClean="0">
                <a:solidFill>
                  <a:srgbClr val="C00000"/>
                </a:solidFill>
                <a:latin typeface="Verdana" pitchFamily="34" charset="0"/>
                <a:ea typeface="+mn-ea"/>
              </a:rPr>
              <a:t>CPU Flush &amp;</a:t>
            </a:r>
            <a:br>
              <a:rPr lang="en-US" sz="800" dirty="0" smtClean="0">
                <a:solidFill>
                  <a:srgbClr val="C00000"/>
                </a:solidFill>
                <a:latin typeface="Verdana" pitchFamily="34" charset="0"/>
                <a:ea typeface="+mn-ea"/>
              </a:rPr>
            </a:br>
            <a:r>
              <a:rPr lang="en-US" sz="800" dirty="0" err="1" smtClean="0">
                <a:solidFill>
                  <a:srgbClr val="C00000"/>
                </a:solidFill>
                <a:latin typeface="Verdana" pitchFamily="34" charset="0"/>
                <a:ea typeface="+mn-ea"/>
              </a:rPr>
              <a:t>PCommit</a:t>
            </a:r>
            <a:endParaRPr lang="en-US" sz="800" dirty="0">
              <a:solidFill>
                <a:srgbClr val="C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1" name="TextBox 61"/>
          <p:cNvSpPr txBox="1">
            <a:spLocks noChangeArrowheads="1"/>
          </p:cNvSpPr>
          <p:nvPr/>
        </p:nvSpPr>
        <p:spPr bwMode="auto">
          <a:xfrm>
            <a:off x="5138292" y="3259322"/>
            <a:ext cx="498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800" dirty="0" smtClean="0">
                <a:latin typeface="Verdana" pitchFamily="34" charset="0"/>
                <a:ea typeface="+mn-ea"/>
              </a:rPr>
              <a:t>Load Store</a:t>
            </a:r>
            <a:endParaRPr lang="en-US" sz="800" dirty="0">
              <a:latin typeface="Verdana" pitchFamily="34" charset="0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53485" y="1764856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solidFill>
                  <a:schemeClr val="tx2"/>
                </a:solidFill>
                <a:latin typeface="Neo Sans Intel"/>
                <a:cs typeface="Neo Sans Intel"/>
              </a:rPr>
              <a:t>librpmemd</a:t>
            </a:r>
            <a:endParaRPr lang="en-US" sz="1000" b="1" dirty="0" smtClean="0">
              <a:solidFill>
                <a:schemeClr val="tx2"/>
              </a:solidFill>
              <a:latin typeface="Neo Sans Intel"/>
              <a:cs typeface="Neo Sans Inte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2332" y="2836611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solidFill>
                  <a:schemeClr val="tx2"/>
                </a:solidFill>
                <a:latin typeface="Neo Sans Intel"/>
                <a:cs typeface="Neo Sans Intel"/>
              </a:rPr>
              <a:t>librpmem</a:t>
            </a:r>
            <a:endParaRPr lang="en-US" sz="1000" b="1" dirty="0" smtClean="0">
              <a:solidFill>
                <a:schemeClr val="tx2"/>
              </a:solidFill>
              <a:latin typeface="Neo Sans Intel"/>
              <a:cs typeface="Neo Sans Intel"/>
            </a:endParaRPr>
          </a:p>
        </p:txBody>
      </p:sp>
    </p:spTree>
    <p:extLst>
      <p:ext uri="{BB962C8B-B14F-4D97-AF65-F5344CB8AC3E}">
        <p14:creationId xmlns:p14="http://schemas.microsoft.com/office/powerpoint/2010/main" val="28836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752" y="47918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j-lt"/>
              </a:rPr>
              <a:pPr/>
              <a:t>9</a:t>
            </a:fld>
            <a:endParaRPr lang="en-US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076" y="65301"/>
            <a:ext cx="8422744" cy="42001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+mj-lt"/>
              </a:rPr>
              <a:t>PMoF</a:t>
            </a:r>
            <a:r>
              <a:rPr lang="en-US" sz="2400" b="1" dirty="0" smtClean="0">
                <a:latin typeface="+mj-lt"/>
              </a:rPr>
              <a:t> Overview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NVML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PMoF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Implementation Overview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300" y="353698"/>
            <a:ext cx="5653520" cy="4444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9392" y="353698"/>
            <a:ext cx="4409196" cy="4468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Neo Sans Intel"/>
              <a:cs typeface="Neo Sans Intel"/>
            </a:endParaRPr>
          </a:p>
        </p:txBody>
      </p:sp>
    </p:spTree>
    <p:extLst>
      <p:ext uri="{BB962C8B-B14F-4D97-AF65-F5344CB8AC3E}">
        <p14:creationId xmlns:p14="http://schemas.microsoft.com/office/powerpoint/2010/main" val="35915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l_Template_Widescreen_IT">
  <a:themeElements>
    <a:clrScheme name="Intel New Scheme">
      <a:dk1>
        <a:sysClr val="windowText" lastClr="000000"/>
      </a:dk1>
      <a:lt1>
        <a:sysClr val="window" lastClr="FFFFFF"/>
      </a:lt1>
      <a:dk2>
        <a:srgbClr val="004280"/>
      </a:dk2>
      <a:lt2>
        <a:srgbClr val="B1BABF"/>
      </a:lt2>
      <a:accent1>
        <a:srgbClr val="0071C5"/>
      </a:accent1>
      <a:accent2>
        <a:srgbClr val="00AEEF"/>
      </a:accent2>
      <a:accent3>
        <a:srgbClr val="8DC8E8"/>
      </a:accent3>
      <a:accent4>
        <a:srgbClr val="FFDA00"/>
      </a:accent4>
      <a:accent5>
        <a:srgbClr val="FDB813"/>
      </a:accent5>
      <a:accent6>
        <a:srgbClr val="A6CE39"/>
      </a:accent6>
      <a:hlink>
        <a:srgbClr val="939598"/>
      </a:hlink>
      <a:folHlink>
        <a:srgbClr val="ED1C24"/>
      </a:folHlink>
    </a:clrScheme>
    <a:fontScheme name="Intel">
      <a:majorFont>
        <a:latin typeface="Neo Sans Intel Light"/>
        <a:ea typeface=""/>
        <a:cs typeface=""/>
      </a:majorFont>
      <a:minorFont>
        <a:latin typeface="Neo Sans Int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 dirty="0" smtClean="0">
            <a:solidFill>
              <a:schemeClr val="tx2"/>
            </a:solidFill>
            <a:latin typeface="Neo Sans Intel"/>
            <a:cs typeface="Neo Sans Inte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Intel_Template_Widescreen_IT</Template>
  <TotalTime>22564</TotalTime>
  <Words>2324</Words>
  <Application>Microsoft Office PowerPoint</Application>
  <PresentationFormat>On-screen Show (16:9)</PresentationFormat>
  <Paragraphs>521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MS PGothic</vt:lpstr>
      <vt:lpstr>Arial</vt:lpstr>
      <vt:lpstr>Calibri</vt:lpstr>
      <vt:lpstr>Intel Clear</vt:lpstr>
      <vt:lpstr>Lucida Grande</vt:lpstr>
      <vt:lpstr>Neo Sans Intel</vt:lpstr>
      <vt:lpstr>Neo Sans Intel Light</vt:lpstr>
      <vt:lpstr>Neo Sans Intel Medium</vt:lpstr>
      <vt:lpstr>Tahoma</vt:lpstr>
      <vt:lpstr>Verdana</vt:lpstr>
      <vt:lpstr>Wingdings</vt:lpstr>
      <vt:lpstr>Intel_Template_Widescreen_IT</vt:lpstr>
      <vt:lpstr>Persistent Memory over Fabric (PMoF)  Architecture Overview NVML Implementation  &amp; Use Cases 08/08/17</vt:lpstr>
      <vt:lpstr>RDMA with byte-addressable PM – Problem Statement</vt:lpstr>
      <vt:lpstr>RDMA with byte-addressable PM – Problem Statement</vt:lpstr>
      <vt:lpstr>PMoF Overview –Overview of DAX Programming Model</vt:lpstr>
      <vt:lpstr>PMoF Overview –Overview of Durability Domain</vt:lpstr>
      <vt:lpstr>PMoF Overview – NVML Overview</vt:lpstr>
      <vt:lpstr>PMoF Overview – NVML Overview</vt:lpstr>
      <vt:lpstr>PMoF Overview – NVML PMoF Implementation Overview</vt:lpstr>
      <vt:lpstr>PMoF Overview – NVML PMoF Implementation Overview</vt:lpstr>
      <vt:lpstr>PMoF Overview – Basic Linux PMoF NVML Based Application RDMA Stack</vt:lpstr>
      <vt:lpstr>PMoF Overview – Basic Linux PMoF NVML  Based Application RDMA Stack w Omnipath</vt:lpstr>
      <vt:lpstr>PMoF Overview  – NVML PMoF Implementation Details</vt:lpstr>
      <vt:lpstr>PMoF Overview  – NVML PMoF Implementation Details</vt:lpstr>
      <vt:lpstr>PMoF Overview  – NVML PMoF Implementation Details</vt:lpstr>
      <vt:lpstr>PMoF – The Solution - Storage Mode Use Cases compared with existing remote replication storage use cases</vt:lpstr>
      <vt:lpstr>PMoF – The Solution - Storage Mode Use Cases compared with existing remote replication storage use cases</vt:lpstr>
      <vt:lpstr>PMoF – PMoF 1.0 – “General Purpose Method” – Real HW &amp; SW</vt:lpstr>
      <vt:lpstr>PMoF – PMoF 1.0 – “General Purpose Method” – Real HW &amp; SW – Latency Performance</vt:lpstr>
      <vt:lpstr>PMoF – PMoF 1.0 – “General Purpose Method” – Real HW &amp; SW – BW Scalability Performance</vt:lpstr>
      <vt:lpstr>PMoF – PMoF 1.0 – “Appliance Method” – Real HW &amp; SW</vt:lpstr>
      <vt:lpstr>PMoF – PMoF 1.0 – “Appliance Method” – Real HW &amp; SW – Latency Performance</vt:lpstr>
      <vt:lpstr>PMoF – PMoF 1.0 – “Appliance Method” – Real HW &amp; SW – BW Scalability Performance</vt:lpstr>
      <vt:lpstr>PMoF – PMoF 1.0 - Tail of the Log Use Case</vt:lpstr>
      <vt:lpstr>PMoF – PMoF in the Future - Tail of the Log Use Case – Future Fabric Implementations</vt:lpstr>
      <vt:lpstr>PMoF – PMoF in the Future - Tail of the Log Use Case – Future Fabric Implementations</vt:lpstr>
      <vt:lpstr>PMoF Overview – NVML PMoF Performance Details</vt:lpstr>
      <vt:lpstr>PMoF Overview – Proposed libfabric extensions for the future</vt:lpstr>
      <vt:lpstr>PMoF Overview – Proposed libfabric extensions for the future</vt:lpstr>
      <vt:lpstr>PMoF Overview – Proposed libfabric extensions  for the future</vt:lpstr>
      <vt:lpstr>PMoF Overview – Proposed libfabric extensions  for the future</vt:lpstr>
      <vt:lpstr>PMoF Overview – Proposed libfabric extensions  for the future</vt:lpstr>
      <vt:lpstr>PMoF Overview  – Proposed libfabric extensions  – example sequences</vt:lpstr>
      <vt:lpstr>PMoF Overview  – Proposed libfabric extensions  – example sequences</vt:lpstr>
      <vt:lpstr>PMoF Overview  – Proposed libfabric extensions  – example sequences</vt:lpstr>
      <vt:lpstr>PMoF Overview  – Proposed libfabric extensions  – example sequences</vt:lpstr>
      <vt:lpstr>PowerPoint Presentation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28pt Light Title of Presentation Title of Presentation Line Two</dc:title>
  <dc:creator>chet.r.douglas@intel.com</dc:creator>
  <cp:keywords>CTPClassification=CTP_IC:VisualMarkings=</cp:keywords>
  <cp:lastModifiedBy>Douglas, Chet R</cp:lastModifiedBy>
  <cp:revision>640</cp:revision>
  <dcterms:created xsi:type="dcterms:W3CDTF">2013-08-14T20:28:15Z</dcterms:created>
  <dcterms:modified xsi:type="dcterms:W3CDTF">2017-08-08T19:16:24Z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2f88b06e-20c9-457e-a79c-e8bc1e633574</vt:lpwstr>
  </property>
  <property fmtid="{D5CDD505-2E9C-101B-9397-08002B2CF9AE}" pid="3" name="CTP_BU">
    <vt:lpwstr>DATACENTER SOLUTIONS GROUP</vt:lpwstr>
  </property>
  <property fmtid="{D5CDD505-2E9C-101B-9397-08002B2CF9AE}" pid="4" name="CTP_TimeStamp">
    <vt:lpwstr>2017-08-08 19:16:19Z</vt:lpwstr>
  </property>
  <property fmtid="{D5CDD505-2E9C-101B-9397-08002B2CF9AE}" pid="5" name="CTPClassification">
    <vt:lpwstr>CTP_IC</vt:lpwstr>
  </property>
</Properties>
</file>