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7" r:id="rId3"/>
    <p:sldId id="329" r:id="rId4"/>
    <p:sldId id="319" r:id="rId5"/>
    <p:sldId id="320" r:id="rId6"/>
    <p:sldId id="321" r:id="rId7"/>
    <p:sldId id="322" r:id="rId8"/>
    <p:sldId id="323" r:id="rId9"/>
    <p:sldId id="315" r:id="rId10"/>
    <p:sldId id="301" r:id="rId11"/>
    <p:sldId id="260" r:id="rId12"/>
    <p:sldId id="282" r:id="rId13"/>
    <p:sldId id="293" r:id="rId14"/>
    <p:sldId id="286" r:id="rId15"/>
    <p:sldId id="324" r:id="rId16"/>
    <p:sldId id="339" r:id="rId17"/>
    <p:sldId id="331" r:id="rId18"/>
    <p:sldId id="340" r:id="rId19"/>
    <p:sldId id="336" r:id="rId20"/>
    <p:sldId id="334" r:id="rId21"/>
    <p:sldId id="341" r:id="rId22"/>
    <p:sldId id="271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Grun" initials="PG" lastIdx="1" clrIdx="0">
    <p:extLst>
      <p:ext uri="{19B8F6BF-5375-455C-9EA6-DF929625EA0E}">
        <p15:presenceInfo xmlns:p15="http://schemas.microsoft.com/office/powerpoint/2012/main" userId="S-1-5-21-1123561945-492894223-1417001333-24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  <a:srgbClr val="0F3896"/>
    <a:srgbClr val="FF7F00"/>
    <a:srgbClr val="F8FF15"/>
    <a:srgbClr val="FF4100"/>
    <a:srgbClr val="0D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93" d="100"/>
          <a:sy n="93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8965021-B63C-4B54-9424-E491620E2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19775" y="8705850"/>
            <a:ext cx="9159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chemeClr val="bg2"/>
                </a:solidFill>
              </a:rPr>
              <a:t>August </a:t>
            </a:r>
            <a:r>
              <a:rPr lang="is-IS" dirty="0">
                <a:solidFill>
                  <a:schemeClr val="bg2"/>
                </a:solidFill>
              </a:rPr>
              <a:t>2017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55575"/>
            <a:ext cx="1143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2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2626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needs to convey the overlap between OFIWG</a:t>
            </a:r>
            <a:r>
              <a:rPr lang="en-US" baseline="0" dirty="0"/>
              <a:t> as a developer of an API and (OFA+IBTA) as a developer of the verbs API.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Persistent memory is</a:t>
            </a:r>
            <a:r>
              <a:rPr lang="en-US" baseline="0" dirty="0"/>
              <a:t> (or soon will) change the landscape.  We in the networking community are preparing for the ground shift.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87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Taxonomy</a:t>
            </a:r>
            <a:r>
              <a:rPr lang="en-US" baseline="0" dirty="0"/>
              <a:t> – let’s be clear on the different access methods.  For this talk today, we’re not talking about NVMe/F – we’re talking about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34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don’t yet know much about how PM is going to be deployed, but these two use cases are a good start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57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Remote memory use</a:t>
            </a:r>
            <a:r>
              <a:rPr lang="en-US" baseline="0" dirty="0"/>
              <a:t> case.  Remote persistent memory appears as a fabric-attached service which is shared by number of clients.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87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Remote memory use</a:t>
            </a:r>
            <a:r>
              <a:rPr lang="en-US" baseline="0" dirty="0"/>
              <a:t> case.  Remote persistent memory appears as a fabric-attached service which is shared by number of clients.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6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Remote memory use</a:t>
            </a:r>
            <a:r>
              <a:rPr lang="en-US" baseline="0" dirty="0"/>
              <a:t> case.  Remote persistent memory appears as a fabric-attached service which is shared by number of clients.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93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those two use cases, there are some things we already know we’re going to need to do.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Augusut </a:t>
            </a:r>
            <a:r>
              <a:rPr lang="is-IS" altLang="en-US"/>
              <a:t>2017</a:t>
            </a:r>
            <a:endParaRPr lang="en-US" altLang="en-US"/>
          </a:p>
          <a:p>
            <a:pPr>
              <a:defRPr/>
            </a:pPr>
            <a:fld id="{1B98DCB0-B0A2-4F76-860A-004220BA460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84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5CEBFFF8-0534-4E5B-8D3A-DBB8E2818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22271"/>
            <a:ext cx="7772400" cy="314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39725" indent="-339725">
              <a:buFont typeface="Arial"/>
              <a:buChar char="•"/>
              <a:defRPr>
                <a:solidFill>
                  <a:srgbClr val="0D3896"/>
                </a:solidFill>
              </a:defRPr>
            </a:lvl1pPr>
            <a:lvl2pPr>
              <a:buFont typeface="Arial"/>
              <a:buChar char="•"/>
              <a:defRPr>
                <a:solidFill>
                  <a:schemeClr val="accent3"/>
                </a:solidFill>
              </a:defRPr>
            </a:lvl2pPr>
            <a:lvl3pPr>
              <a:buFont typeface="Arial"/>
              <a:buChar char="•"/>
              <a:defRPr>
                <a:solidFill>
                  <a:schemeClr val="accent3"/>
                </a:solidFill>
              </a:defRPr>
            </a:lvl3pPr>
            <a:lvl5pPr>
              <a:buFont typeface="Arial"/>
              <a:buChar char="•"/>
              <a:defRPr/>
            </a:lvl5pPr>
            <a:lvl6pPr marL="800100" indent="-342900">
              <a:buFont typeface="Wingdings" charset="2"/>
              <a:buChar char="§"/>
              <a:defRPr>
                <a:solidFill>
                  <a:srgbClr val="0D3896"/>
                </a:solidFill>
              </a:defRPr>
            </a:lvl6pPr>
            <a:lvl7pPr marL="1262063" indent="-347663">
              <a:buFont typeface="Courier New"/>
              <a:buChar char="o"/>
              <a:defRPr>
                <a:solidFill>
                  <a:srgbClr val="0D3896"/>
                </a:solidFill>
              </a:defRPr>
            </a:lvl7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31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B213-765B-41AA-957E-2AF9911CB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24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51" y="779587"/>
            <a:ext cx="8398093" cy="3997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5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CED1-58AE-477C-8287-9DEDED669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9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3088" y="222250"/>
            <a:ext cx="6597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22400"/>
            <a:ext cx="7772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E272F19F-2CD7-4EC0-BC25-3923B5F23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9075"/>
            <a:ext cx="13541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7F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7F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7F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7F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0D389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rgbClr val="0D3896"/>
          </a:solidFill>
          <a:latin typeface="+mn-lt"/>
          <a:ea typeface="+mn-ea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D3896"/>
          </a:solidFill>
          <a:latin typeface="+mn-lt"/>
          <a:ea typeface="ヒラギノ角ゴ Pro W3" charset="-128"/>
          <a:cs typeface="ヒラギノ角ゴ Pro W3" charset="-128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7F00"/>
          </a:solidFill>
          <a:latin typeface="+mn-lt"/>
          <a:ea typeface="ヒラギノ角ゴ Pro W3" charset="-128"/>
          <a:cs typeface="ヒラギノ角ゴ Pro W3" charset="0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ヒラギノ角ゴ Pro W3" charset="-128"/>
          <a:cs typeface="ヒラギノ角ゴ Pro W3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en-US" dirty="0"/>
              <a:t>Persistent Memory over Fabrics</a:t>
            </a: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Rob Davis, Mellanox Technologies</a:t>
            </a:r>
          </a:p>
          <a:p>
            <a:r>
              <a:rPr lang="en-US" altLang="en-US" dirty="0"/>
              <a:t>Chet Douglas, Intel</a:t>
            </a:r>
          </a:p>
          <a:p>
            <a:r>
              <a:rPr lang="en-US" altLang="en-US" dirty="0"/>
              <a:t>Paul Grun, Cray, Inc</a:t>
            </a:r>
          </a:p>
          <a:p>
            <a:r>
              <a:rPr lang="en-US" altLang="en-US" dirty="0"/>
              <a:t>Tom Talpey, Microsoft</a:t>
            </a: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D389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rgbClr val="0D389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0D389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2"/>
                </a:solidFill>
              </a:rPr>
              <a:t>Flash Memory Summit </a:t>
            </a:r>
            <a:r>
              <a:rPr lang="is-IS" altLang="en-US" sz="1000">
                <a:solidFill>
                  <a:schemeClr val="bg2"/>
                </a:solidFill>
              </a:rPr>
              <a:t>2017</a:t>
            </a:r>
            <a:endParaRPr lang="en-US" altLang="en-US" sz="100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2"/>
                </a:solidFill>
              </a:rPr>
              <a:t>Santa Clara, CA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D389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rgbClr val="0D389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0D389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0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fld id="{14098674-D984-4412-9E7C-489C92A6F05F}" type="slidenum">
              <a:rPr lang="en-US" altLang="en-US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0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one argues with this…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04800" y="2290001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014946" y="2448235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flipH="1">
            <a:off x="5941259" y="1884713"/>
            <a:ext cx="110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remote storage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3692227" y="1884713"/>
            <a:ext cx="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remote PM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2308140" y="1885681"/>
            <a:ext cx="66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local mem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3428" y="2472264"/>
            <a:ext cx="665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latency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9607" y="2464570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pS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489938" y="2449114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4526" y="2497490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mS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6224020" y="2687646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100" dirty="0"/>
              <a:t>Data Storage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7693" y="2667792"/>
            <a:ext cx="2056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Access, Data Sharing…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0926" y="3294387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What happens when apps can access shared information at near-memory speeds?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How will apps evolve to take advantage of pools of global, shared, PM?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What happens when apps evolve in the ways that they access, share and consume data?</a:t>
            </a:r>
          </a:p>
        </p:txBody>
      </p:sp>
      <p:sp>
        <p:nvSpPr>
          <p:cNvPr id="25" name="Left-Right Arrow 18"/>
          <p:cNvSpPr/>
          <p:nvPr/>
        </p:nvSpPr>
        <p:spPr bwMode="auto">
          <a:xfrm>
            <a:off x="4246157" y="2645116"/>
            <a:ext cx="1882793" cy="309258"/>
          </a:xfrm>
          <a:prstGeom prst="leftArrow">
            <a:avLst/>
          </a:prstGeom>
          <a:gradFill>
            <a:gsLst>
              <a:gs pos="19000">
                <a:srgbClr val="FFFF00"/>
              </a:gs>
              <a:gs pos="50000">
                <a:srgbClr val="FFC000">
                  <a:lumMod val="85000"/>
                </a:srgbClr>
              </a:gs>
              <a:gs pos="87000">
                <a:srgbClr val="FFFF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152" y="1264466"/>
            <a:ext cx="741516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Persistent memory changes the way that applications store, access, communicate and share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9816" y="4559342"/>
            <a:ext cx="623741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should network architects do to prepare?</a:t>
            </a:r>
          </a:p>
        </p:txBody>
      </p:sp>
    </p:spTree>
    <p:extLst>
      <p:ext uri="{BB962C8B-B14F-4D97-AF65-F5344CB8AC3E}">
        <p14:creationId xmlns:p14="http://schemas.microsoft.com/office/powerpoint/2010/main" val="272330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Focus on memory operations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97905" y="2893419"/>
            <a:ext cx="1651035" cy="1055578"/>
          </a:xfrm>
          <a:prstGeom prst="round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cxnSp>
        <p:nvCxnSpPr>
          <p:cNvPr id="5" name="Elbow Connector 4"/>
          <p:cNvCxnSpPr>
            <a:stCxn id="13" idx="2"/>
            <a:endCxn id="11" idx="1"/>
          </p:cNvCxnSpPr>
          <p:nvPr/>
        </p:nvCxnSpPr>
        <p:spPr>
          <a:xfrm rot="16200000" flipH="1">
            <a:off x="2962535" y="3073054"/>
            <a:ext cx="181781" cy="514526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Rounded Rectangle 5"/>
          <p:cNvSpPr/>
          <p:nvPr/>
        </p:nvSpPr>
        <p:spPr>
          <a:xfrm>
            <a:off x="1601320" y="2141420"/>
            <a:ext cx="725777" cy="412230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kern="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storage client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64208" y="2553650"/>
            <a:ext cx="1" cy="380976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Rectangle 7"/>
          <p:cNvSpPr/>
          <p:nvPr/>
        </p:nvSpPr>
        <p:spPr>
          <a:xfrm>
            <a:off x="1908244" y="4114789"/>
            <a:ext cx="830356" cy="42756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NIC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48829" y="2934626"/>
            <a:ext cx="630758" cy="300038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file system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3197" y="2918194"/>
            <a:ext cx="127494" cy="1006028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DIMM</a:t>
            </a:r>
            <a:r>
              <a:rPr lang="en-US" sz="750" kern="0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0688" y="2918194"/>
            <a:ext cx="148822" cy="1006028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DIMM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71683" y="2141420"/>
            <a:ext cx="987827" cy="412230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kern="0" dirty="0">
                <a:solidFill>
                  <a:prstClr val="white"/>
                </a:solidFill>
                <a:latin typeface="Calibri"/>
              </a:rPr>
              <a:t>user or kernel  app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80800" y="2939389"/>
            <a:ext cx="630723" cy="300038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100" kern="0" dirty="0">
                <a:solidFill>
                  <a:prstClr val="black"/>
                </a:solidFill>
                <a:latin typeface="Calibri"/>
              </a:rPr>
              <a:t>virtual switch</a:t>
            </a:r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2796162" y="2584723"/>
            <a:ext cx="0" cy="354666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Elbow Connector 14"/>
          <p:cNvCxnSpPr>
            <a:endCxn id="9" idx="2"/>
          </p:cNvCxnSpPr>
          <p:nvPr/>
        </p:nvCxnSpPr>
        <p:spPr>
          <a:xfrm rot="5400000" flipH="1" flipV="1">
            <a:off x="1791161" y="3402953"/>
            <a:ext cx="341336" cy="475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headEnd type="arrow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Elbow Connector 15"/>
          <p:cNvCxnSpPr>
            <a:stCxn id="13" idx="2"/>
          </p:cNvCxnSpPr>
          <p:nvPr/>
        </p:nvCxnSpPr>
        <p:spPr>
          <a:xfrm rot="5400000">
            <a:off x="2630259" y="3405330"/>
            <a:ext cx="331807" cy="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312025" y="2330807"/>
            <a:ext cx="857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POSIX I/F</a:t>
            </a: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>
            <a:off x="1169334" y="2457765"/>
            <a:ext cx="712795" cy="321861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3684636" y="2357443"/>
            <a:ext cx="100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dirty="0">
                <a:solidFill>
                  <a:prstClr val="black"/>
                </a:solidFill>
                <a:ea typeface="MS PGothic" pitchFamily="34" charset="-128"/>
              </a:rPr>
              <a:t>load/store, </a:t>
            </a:r>
            <a:r>
              <a:rPr lang="en-US" sz="1200" dirty="0" err="1">
                <a:solidFill>
                  <a:prstClr val="black"/>
                </a:solidFill>
                <a:ea typeface="MS PGothic" pitchFamily="34" charset="-128"/>
              </a:rPr>
              <a:t>memcopy</a:t>
            </a:r>
            <a:r>
              <a:rPr lang="en-US" sz="1200" dirty="0">
                <a:solidFill>
                  <a:prstClr val="black"/>
                </a:solidFill>
                <a:ea typeface="MS PGothic" pitchFamily="34" charset="-128"/>
              </a:rPr>
              <a:t>…</a:t>
            </a:r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 flipH="1">
            <a:off x="2818684" y="2588276"/>
            <a:ext cx="865952" cy="21614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Rounded Rectangle 20"/>
          <p:cNvSpPr/>
          <p:nvPr/>
        </p:nvSpPr>
        <p:spPr>
          <a:xfrm>
            <a:off x="1661247" y="3571235"/>
            <a:ext cx="1324351" cy="19899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100" kern="0" dirty="0">
                <a:solidFill>
                  <a:prstClr val="black"/>
                </a:solidFill>
                <a:latin typeface="Calibri"/>
              </a:rPr>
              <a:t>provider</a:t>
            </a:r>
          </a:p>
        </p:txBody>
      </p:sp>
      <p:cxnSp>
        <p:nvCxnSpPr>
          <p:cNvPr id="22" name="Straight Arrow Connector 21"/>
          <p:cNvCxnSpPr>
            <a:stCxn id="21" idx="2"/>
            <a:endCxn id="8" idx="0"/>
          </p:cNvCxnSpPr>
          <p:nvPr/>
        </p:nvCxnSpPr>
        <p:spPr>
          <a:xfrm flipH="1">
            <a:off x="2323422" y="3770229"/>
            <a:ext cx="1" cy="3445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Rectangle 22"/>
          <p:cNvSpPr/>
          <p:nvPr/>
        </p:nvSpPr>
        <p:spPr>
          <a:xfrm>
            <a:off x="3924170" y="2918194"/>
            <a:ext cx="127494" cy="10060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NVDIMM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21661" y="2918194"/>
            <a:ext cx="148822" cy="10060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NVDIMM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7102" y="3047927"/>
            <a:ext cx="773336" cy="74656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NVM</a:t>
            </a: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devices</a:t>
            </a: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(SSDs…)</a:t>
            </a:r>
          </a:p>
        </p:txBody>
      </p:sp>
      <p:cxnSp>
        <p:nvCxnSpPr>
          <p:cNvPr id="26" name="Elbow Connector 25"/>
          <p:cNvCxnSpPr>
            <a:stCxn id="9" idx="2"/>
            <a:endCxn id="25" idx="3"/>
          </p:cNvCxnSpPr>
          <p:nvPr/>
        </p:nvCxnSpPr>
        <p:spPr>
          <a:xfrm rot="5400000">
            <a:off x="1544051" y="3001051"/>
            <a:ext cx="186545" cy="653770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Elbow Connector 26"/>
          <p:cNvCxnSpPr>
            <a:stCxn id="8" idx="2"/>
            <a:endCxn id="28" idx="1"/>
          </p:cNvCxnSpPr>
          <p:nvPr/>
        </p:nvCxnSpPr>
        <p:spPr>
          <a:xfrm rot="16200000" flipH="1">
            <a:off x="3308217" y="3557558"/>
            <a:ext cx="148539" cy="2118128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TextBox 27"/>
          <p:cNvSpPr txBox="1"/>
          <p:nvPr/>
        </p:nvSpPr>
        <p:spPr>
          <a:xfrm>
            <a:off x="4441550" y="4537003"/>
            <a:ext cx="417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400" kern="0" dirty="0">
                <a:solidFill>
                  <a:srgbClr val="000000"/>
                </a:solidFill>
              </a:rPr>
              <a:t>remote storage class memory, persistent memory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4733" y="926106"/>
            <a:ext cx="3784867" cy="847153"/>
          </a:xfrm>
          <a:prstGeom prst="rect">
            <a:avLst/>
          </a:prstGeom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endParaRPr lang="en-US" sz="1400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888866" y="1212774"/>
            <a:ext cx="1816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bg1">
                    <a:lumMod val="65000"/>
                  </a:schemeClr>
                </a:solidFill>
              </a:rPr>
              <a:t>Storage</a:t>
            </a:r>
          </a:p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- object, file, block</a:t>
            </a:r>
          </a:p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- storage class mem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40566" y="1178406"/>
            <a:ext cx="18183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Memory</a:t>
            </a:r>
          </a:p>
          <a:p>
            <a:pPr algn="l"/>
            <a:r>
              <a:rPr lang="en-US" sz="1400" dirty="0"/>
              <a:t>- persistent memory</a:t>
            </a:r>
          </a:p>
        </p:txBody>
      </p:sp>
      <p:cxnSp>
        <p:nvCxnSpPr>
          <p:cNvPr id="44" name="Elbow Connector 43"/>
          <p:cNvCxnSpPr>
            <a:stCxn id="32" idx="2"/>
            <a:endCxn id="12" idx="0"/>
          </p:cNvCxnSpPr>
          <p:nvPr/>
        </p:nvCxnSpPr>
        <p:spPr bwMode="auto">
          <a:xfrm rot="5400000">
            <a:off x="2937784" y="1729440"/>
            <a:ext cx="439794" cy="38416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Elbow Connector 45"/>
          <p:cNvCxnSpPr>
            <a:stCxn id="31" idx="2"/>
            <a:endCxn id="6" idx="0"/>
          </p:cNvCxnSpPr>
          <p:nvPr/>
        </p:nvCxnSpPr>
        <p:spPr bwMode="auto">
          <a:xfrm rot="16200000" flipH="1">
            <a:off x="1739621" y="1916831"/>
            <a:ext cx="282315" cy="16686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09133" y="1836197"/>
            <a:ext cx="2966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Think about accessing PM using memory paradigms, as opposed to storage paradigms…</a:t>
            </a:r>
          </a:p>
          <a:p>
            <a:endParaRPr lang="en-US" sz="1600" dirty="0"/>
          </a:p>
          <a:p>
            <a:r>
              <a:rPr lang="en-US" sz="1600" dirty="0"/>
              <a:t>…even if the data at the far end is stored as a memory mapped file.</a:t>
            </a:r>
          </a:p>
        </p:txBody>
      </p:sp>
    </p:spTree>
    <p:extLst>
      <p:ext uri="{BB962C8B-B14F-4D97-AF65-F5344CB8AC3E}">
        <p14:creationId xmlns:p14="http://schemas.microsoft.com/office/powerpoint/2010/main" val="347342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Simultaneous Equations to Solve</a:t>
            </a:r>
            <a:endParaRPr lang="en-US" b="0" dirty="0"/>
          </a:p>
        </p:txBody>
      </p:sp>
      <p:cxnSp>
        <p:nvCxnSpPr>
          <p:cNvPr id="111" name="Straight Arrow Connector 110"/>
          <p:cNvCxnSpPr>
            <a:stCxn id="142" idx="2"/>
            <a:endCxn id="140" idx="0"/>
          </p:cNvCxnSpPr>
          <p:nvPr/>
        </p:nvCxnSpPr>
        <p:spPr>
          <a:xfrm>
            <a:off x="4318802" y="1903590"/>
            <a:ext cx="0" cy="66522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0" name="Rectangle 139"/>
          <p:cNvSpPr/>
          <p:nvPr/>
        </p:nvSpPr>
        <p:spPr>
          <a:xfrm flipH="1">
            <a:off x="4020737" y="2568815"/>
            <a:ext cx="596130" cy="29301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srgbClr val="000000"/>
                </a:solidFill>
                <a:latin typeface="Calibri"/>
              </a:rPr>
              <a:t>API</a:t>
            </a:r>
          </a:p>
        </p:txBody>
      </p:sp>
      <p:sp>
        <p:nvSpPr>
          <p:cNvPr id="142" name="Rounded Rectangle 141"/>
          <p:cNvSpPr/>
          <p:nvPr/>
        </p:nvSpPr>
        <p:spPr>
          <a:xfrm flipH="1">
            <a:off x="3366735" y="1473060"/>
            <a:ext cx="1904134" cy="43053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user app, middleware, languages…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cxnSp>
        <p:nvCxnSpPr>
          <p:cNvPr id="102" name="Straight Arrow Connector 101"/>
          <p:cNvCxnSpPr>
            <a:stCxn id="140" idx="2"/>
            <a:endCxn id="54" idx="0"/>
          </p:cNvCxnSpPr>
          <p:nvPr/>
        </p:nvCxnSpPr>
        <p:spPr>
          <a:xfrm>
            <a:off x="4318802" y="2861832"/>
            <a:ext cx="0" cy="79132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TextBox 3"/>
          <p:cNvSpPr txBox="1"/>
          <p:nvPr/>
        </p:nvSpPr>
        <p:spPr>
          <a:xfrm>
            <a:off x="310241" y="1561367"/>
            <a:ext cx="22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Consumer of network services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54035" y="2588365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Fabric Independent</a:t>
            </a:r>
          </a:p>
        </p:txBody>
      </p:sp>
      <p:sp>
        <p:nvSpPr>
          <p:cNvPr id="69" name="Left Brace 68"/>
          <p:cNvSpPr/>
          <p:nvPr/>
        </p:nvSpPr>
        <p:spPr bwMode="auto">
          <a:xfrm>
            <a:off x="2668886" y="3378820"/>
            <a:ext cx="189187" cy="150541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6553" y="3933868"/>
            <a:ext cx="191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Different Providers for different fabrics</a:t>
            </a:r>
          </a:p>
        </p:txBody>
      </p:sp>
      <p:cxnSp>
        <p:nvCxnSpPr>
          <p:cNvPr id="78" name="Straight Arrow Connector 77"/>
          <p:cNvCxnSpPr>
            <a:stCxn id="140" idx="2"/>
            <a:endCxn id="77" idx="0"/>
          </p:cNvCxnSpPr>
          <p:nvPr/>
        </p:nvCxnSpPr>
        <p:spPr>
          <a:xfrm flipH="1">
            <a:off x="3450206" y="2861832"/>
            <a:ext cx="868596" cy="79132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9" name="Rectangle 138"/>
          <p:cNvSpPr/>
          <p:nvPr/>
        </p:nvSpPr>
        <p:spPr>
          <a:xfrm flipH="1">
            <a:off x="3909818" y="4181476"/>
            <a:ext cx="817969" cy="448601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H/W device</a:t>
            </a:r>
          </a:p>
        </p:txBody>
      </p:sp>
      <p:sp>
        <p:nvSpPr>
          <p:cNvPr id="54" name="Rectangle 53"/>
          <p:cNvSpPr/>
          <p:nvPr/>
        </p:nvSpPr>
        <p:spPr>
          <a:xfrm flipH="1">
            <a:off x="3909624" y="3653158"/>
            <a:ext cx="818357" cy="3673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srgbClr val="000000"/>
                </a:solidFill>
                <a:latin typeface="Calibri"/>
              </a:rPr>
              <a:t>Provider</a:t>
            </a:r>
          </a:p>
        </p:txBody>
      </p:sp>
      <p:sp>
        <p:nvSpPr>
          <p:cNvPr id="76" name="Rectangle 75"/>
          <p:cNvSpPr/>
          <p:nvPr/>
        </p:nvSpPr>
        <p:spPr>
          <a:xfrm flipH="1">
            <a:off x="3041114" y="4181476"/>
            <a:ext cx="817969" cy="448601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H/W device</a:t>
            </a:r>
          </a:p>
        </p:txBody>
      </p:sp>
      <p:sp>
        <p:nvSpPr>
          <p:cNvPr id="77" name="Rectangle 76"/>
          <p:cNvSpPr/>
          <p:nvPr/>
        </p:nvSpPr>
        <p:spPr>
          <a:xfrm flipH="1">
            <a:off x="3041028" y="3653158"/>
            <a:ext cx="818357" cy="3673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srgbClr val="000000"/>
                </a:solidFill>
                <a:latin typeface="Calibri"/>
              </a:rPr>
              <a:t>Provider</a:t>
            </a:r>
          </a:p>
        </p:txBody>
      </p:sp>
      <p:sp>
        <p:nvSpPr>
          <p:cNvPr id="91" name="Rectangle 90"/>
          <p:cNvSpPr/>
          <p:nvPr/>
        </p:nvSpPr>
        <p:spPr>
          <a:xfrm flipH="1">
            <a:off x="5091350" y="4181476"/>
            <a:ext cx="817969" cy="448601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H/W device</a:t>
            </a:r>
          </a:p>
        </p:txBody>
      </p:sp>
      <p:sp>
        <p:nvSpPr>
          <p:cNvPr id="92" name="Rectangle 91"/>
          <p:cNvSpPr/>
          <p:nvPr/>
        </p:nvSpPr>
        <p:spPr>
          <a:xfrm flipH="1">
            <a:off x="5091264" y="3653158"/>
            <a:ext cx="818357" cy="3673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srgbClr val="000000"/>
                </a:solidFill>
                <a:latin typeface="Calibri"/>
              </a:rPr>
              <a:t>Provider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67709" y="38512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cxnSp>
        <p:nvCxnSpPr>
          <p:cNvPr id="108" name="Straight Arrow Connector 107"/>
          <p:cNvCxnSpPr>
            <a:stCxn id="140" idx="2"/>
            <a:endCxn id="92" idx="0"/>
          </p:cNvCxnSpPr>
          <p:nvPr/>
        </p:nvCxnSpPr>
        <p:spPr>
          <a:xfrm>
            <a:off x="4318802" y="2861832"/>
            <a:ext cx="1181640" cy="79132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2" name="TextBox 81"/>
          <p:cNvSpPr txBox="1"/>
          <p:nvPr/>
        </p:nvSpPr>
        <p:spPr>
          <a:xfrm>
            <a:off x="6137023" y="2422936"/>
            <a:ext cx="272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Define the functions to be exported upward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137023" y="3758894"/>
            <a:ext cx="272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Implement APIs for the fabrics of interest</a:t>
            </a:r>
          </a:p>
        </p:txBody>
      </p:sp>
      <p:cxnSp>
        <p:nvCxnSpPr>
          <p:cNvPr id="8" name="Straight Connector 7"/>
          <p:cNvCxnSpPr>
            <a:stCxn id="67" idx="0"/>
            <a:endCxn id="67" idx="0"/>
          </p:cNvCxnSpPr>
          <p:nvPr/>
        </p:nvCxnSpPr>
        <p:spPr bwMode="auto">
          <a:xfrm>
            <a:off x="2839098" y="229715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668886" y="2297152"/>
            <a:ext cx="3419680" cy="836342"/>
            <a:chOff x="2668886" y="2297152"/>
            <a:chExt cx="3419680" cy="836342"/>
          </a:xfrm>
        </p:grpSpPr>
        <p:sp>
          <p:nvSpPr>
            <p:cNvPr id="67" name="Left Brace 66"/>
            <p:cNvSpPr/>
            <p:nvPr/>
          </p:nvSpPr>
          <p:spPr bwMode="auto">
            <a:xfrm>
              <a:off x="2668886" y="2297152"/>
              <a:ext cx="170212" cy="836342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858073" y="2297152"/>
              <a:ext cx="32304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2858073" y="3133494"/>
              <a:ext cx="32304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2858073" y="3378820"/>
            <a:ext cx="32304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858073" y="4884234"/>
            <a:ext cx="32304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137023" y="1416378"/>
            <a:ext cx="272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Let consumers drive the requirements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74620" y="1324825"/>
            <a:ext cx="3413946" cy="727001"/>
            <a:chOff x="2674620" y="1324825"/>
            <a:chExt cx="3413946" cy="727001"/>
          </a:xfrm>
        </p:grpSpPr>
        <p:sp>
          <p:nvSpPr>
            <p:cNvPr id="3" name="Left Brace 2"/>
            <p:cNvSpPr/>
            <p:nvPr/>
          </p:nvSpPr>
          <p:spPr bwMode="auto">
            <a:xfrm>
              <a:off x="2674620" y="1324825"/>
              <a:ext cx="164478" cy="72700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2858073" y="1324825"/>
              <a:ext cx="32304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858073" y="2049657"/>
              <a:ext cx="32304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7555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Use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902742" y="1758837"/>
            <a:ext cx="2217267" cy="2552809"/>
            <a:chOff x="556753" y="1569721"/>
            <a:chExt cx="2217267" cy="2552809"/>
          </a:xfrm>
        </p:grpSpPr>
        <p:sp>
          <p:nvSpPr>
            <p:cNvPr id="66" name="Rounded Rectangle 3"/>
            <p:cNvSpPr/>
            <p:nvPr/>
          </p:nvSpPr>
          <p:spPr>
            <a:xfrm>
              <a:off x="569278" y="1574260"/>
              <a:ext cx="764954" cy="1135379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945863" y="2119310"/>
              <a:ext cx="11784" cy="917957"/>
            </a:xfrm>
            <a:prstGeom prst="straightConnector1">
              <a:avLst/>
            </a:prstGeom>
            <a:noFill/>
            <a:ln w="25400" cap="flat" cmpd="sng" algn="ctr">
              <a:solidFill>
                <a:srgbClr val="3C6FBD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" name="Rectangle 25"/>
            <p:cNvSpPr/>
            <p:nvPr/>
          </p:nvSpPr>
          <p:spPr>
            <a:xfrm>
              <a:off x="569278" y="3037267"/>
              <a:ext cx="764954" cy="26696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NVDIMM </a:t>
              </a:r>
            </a:p>
          </p:txBody>
        </p:sp>
        <p:sp>
          <p:nvSpPr>
            <p:cNvPr id="37" name="Rounded Rectangle 3"/>
            <p:cNvSpPr/>
            <p:nvPr/>
          </p:nvSpPr>
          <p:spPr>
            <a:xfrm>
              <a:off x="2009066" y="1569721"/>
              <a:ext cx="764954" cy="1135379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38" name="Rounded Rectangle 11"/>
            <p:cNvSpPr/>
            <p:nvPr/>
          </p:nvSpPr>
          <p:spPr>
            <a:xfrm>
              <a:off x="2093272" y="1707080"/>
              <a:ext cx="596542" cy="412230"/>
            </a:xfrm>
            <a:prstGeom prst="roundRect">
              <a:avLst/>
            </a:prstGeom>
            <a:gradFill rotWithShape="1">
              <a:gsLst>
                <a:gs pos="0">
                  <a:srgbClr val="3C6FBD">
                    <a:tint val="100000"/>
                    <a:shade val="100000"/>
                    <a:satMod val="130000"/>
                  </a:srgbClr>
                </a:gs>
                <a:gs pos="100000">
                  <a:srgbClr val="3C6F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r>
                <a:rPr lang="en-US" sz="1600" kern="0" dirty="0">
                  <a:solidFill>
                    <a:prstClr val="white"/>
                  </a:solidFill>
                  <a:latin typeface="Calibri"/>
                </a:rPr>
                <a:t>app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2380840" y="2119310"/>
              <a:ext cx="21406" cy="917957"/>
            </a:xfrm>
            <a:prstGeom prst="straightConnector1">
              <a:avLst/>
            </a:prstGeom>
            <a:noFill/>
            <a:ln w="25400" cap="flat" cmpd="sng" algn="ctr">
              <a:solidFill>
                <a:srgbClr val="3C6FBD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0" name="Rectangle 39"/>
            <p:cNvSpPr/>
            <p:nvPr/>
          </p:nvSpPr>
          <p:spPr>
            <a:xfrm>
              <a:off x="2009066" y="3037267"/>
              <a:ext cx="764954" cy="26696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NVDIMM </a:t>
              </a:r>
            </a:p>
          </p:txBody>
        </p:sp>
        <p:cxnSp>
          <p:nvCxnSpPr>
            <p:cNvPr id="43" name="Straight Arrow Connector 42"/>
            <p:cNvCxnSpPr>
              <a:stCxn id="64" idx="2"/>
              <a:endCxn id="26" idx="0"/>
            </p:cNvCxnSpPr>
            <p:nvPr/>
          </p:nvCxnSpPr>
          <p:spPr bwMode="auto">
            <a:xfrm flipH="1">
              <a:off x="951755" y="2557566"/>
              <a:ext cx="1439788" cy="4797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>
              <a:stCxn id="67" idx="2"/>
              <a:endCxn id="40" idx="0"/>
            </p:cNvCxnSpPr>
            <p:nvPr/>
          </p:nvCxnSpPr>
          <p:spPr bwMode="auto">
            <a:xfrm>
              <a:off x="951756" y="2557566"/>
              <a:ext cx="1439787" cy="4797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6753" y="3537755"/>
              <a:ext cx="2204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Replication</a:t>
              </a:r>
            </a:p>
            <a:p>
              <a:pPr algn="ctr"/>
              <a:r>
                <a:rPr lang="en-US" sz="1400" dirty="0"/>
                <a:t>High Availability use case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44586" y="2290600"/>
              <a:ext cx="493914" cy="26696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endParaRPr lang="en-US" sz="9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4798" y="2290600"/>
              <a:ext cx="493915" cy="26696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endParaRPr lang="en-US" sz="9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Rounded Rectangle 11"/>
            <p:cNvSpPr/>
            <p:nvPr/>
          </p:nvSpPr>
          <p:spPr>
            <a:xfrm>
              <a:off x="653484" y="1731298"/>
              <a:ext cx="596542" cy="412230"/>
            </a:xfrm>
            <a:prstGeom prst="roundRect">
              <a:avLst/>
            </a:prstGeom>
            <a:gradFill rotWithShape="1">
              <a:gsLst>
                <a:gs pos="0">
                  <a:srgbClr val="3C6FBD">
                    <a:tint val="100000"/>
                    <a:shade val="100000"/>
                    <a:satMod val="130000"/>
                  </a:srgbClr>
                </a:gs>
                <a:gs pos="100000">
                  <a:srgbClr val="3C6F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r>
                <a:rPr lang="en-US" sz="1600" kern="0" dirty="0">
                  <a:solidFill>
                    <a:prstClr val="white"/>
                  </a:solidFill>
                  <a:latin typeface="Calibri"/>
                </a:rPr>
                <a:t>app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29654" y="1436539"/>
            <a:ext cx="3141367" cy="3197405"/>
            <a:chOff x="4690754" y="1436539"/>
            <a:chExt cx="3141367" cy="3197405"/>
          </a:xfrm>
        </p:grpSpPr>
        <p:cxnSp>
          <p:nvCxnSpPr>
            <p:cNvPr id="7" name="Straight Connector 6"/>
            <p:cNvCxnSpPr>
              <a:stCxn id="82" idx="0"/>
            </p:cNvCxnSpPr>
            <p:nvPr/>
          </p:nvCxnSpPr>
          <p:spPr bwMode="auto">
            <a:xfrm flipH="1">
              <a:off x="6763265" y="1584067"/>
              <a:ext cx="515162" cy="7065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 rot="5400000">
              <a:off x="5219901" y="1831380"/>
              <a:ext cx="1877492" cy="1836205"/>
              <a:chOff x="3282702" y="1954900"/>
              <a:chExt cx="3020538" cy="1995699"/>
            </a:xfrm>
          </p:grpSpPr>
          <p:sp>
            <p:nvSpPr>
              <p:cNvPr id="36" name="Cloud 35"/>
              <p:cNvSpPr/>
              <p:nvPr/>
            </p:nvSpPr>
            <p:spPr>
              <a:xfrm>
                <a:off x="3282702" y="1954900"/>
                <a:ext cx="3020538" cy="1995699"/>
              </a:xfrm>
              <a:prstGeom prst="cloud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1016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3456820" y="2017762"/>
                <a:ext cx="2645856" cy="1782318"/>
              </a:xfrm>
              <a:prstGeom prst="cloud">
                <a:avLst/>
              </a:prstGeom>
              <a:gradFill flip="none" rotWithShape="1">
                <a:gsLst>
                  <a:gs pos="52000">
                    <a:sysClr val="window" lastClr="FFFFFF"/>
                  </a:gs>
                  <a:gs pos="9000">
                    <a:srgbClr val="4BACC6">
                      <a:lumMod val="60000"/>
                      <a:lumOff val="40000"/>
                    </a:srgbClr>
                  </a:gs>
                  <a:gs pos="93000">
                    <a:srgbClr val="4BACC6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776726" y="2108012"/>
              <a:ext cx="891540" cy="1271618"/>
              <a:chOff x="5618518" y="2557565"/>
              <a:chExt cx="891540" cy="1271618"/>
            </a:xfrm>
          </p:grpSpPr>
          <p:sp>
            <p:nvSpPr>
              <p:cNvPr id="53" name="Rounded Rectangle 3"/>
              <p:cNvSpPr/>
              <p:nvPr/>
            </p:nvSpPr>
            <p:spPr>
              <a:xfrm>
                <a:off x="5618518" y="2557565"/>
                <a:ext cx="891540" cy="883431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latin typeface="Calibri"/>
                  </a:rPr>
                  <a:t> global shared memory service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692143" y="3562217"/>
                <a:ext cx="744290" cy="26696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/>
                <a:r>
                  <a:rPr lang="en-US" sz="1100" kern="0" dirty="0">
                    <a:solidFill>
                      <a:prstClr val="black"/>
                    </a:solidFill>
                    <a:latin typeface="Calibri"/>
                  </a:rPr>
                  <a:t>NVDIMM </a:t>
                </a:r>
              </a:p>
            </p:txBody>
          </p:sp>
          <p:cxnSp>
            <p:nvCxnSpPr>
              <p:cNvPr id="57" name="Straight Connector 56"/>
              <p:cNvCxnSpPr>
                <a:stCxn id="54" idx="0"/>
                <a:endCxn id="53" idx="2"/>
              </p:cNvCxnSpPr>
              <p:nvPr/>
            </p:nvCxnSpPr>
            <p:spPr bwMode="auto">
              <a:xfrm flipV="1">
                <a:off x="6064288" y="3440996"/>
                <a:ext cx="0" cy="1212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9" name="Group 88"/>
            <p:cNvGrpSpPr/>
            <p:nvPr/>
          </p:nvGrpSpPr>
          <p:grpSpPr>
            <a:xfrm>
              <a:off x="6856892" y="1436539"/>
              <a:ext cx="845485" cy="737748"/>
              <a:chOff x="7118544" y="1164771"/>
              <a:chExt cx="764954" cy="686890"/>
            </a:xfrm>
          </p:grpSpPr>
          <p:sp>
            <p:nvSpPr>
              <p:cNvPr id="81" name="Rounded Rectangle 3"/>
              <p:cNvSpPr/>
              <p:nvPr/>
            </p:nvSpPr>
            <p:spPr>
              <a:xfrm>
                <a:off x="7118544" y="1164771"/>
                <a:ext cx="764954" cy="686890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82" name="Rounded Rectangle 11"/>
              <p:cNvSpPr/>
              <p:nvPr/>
            </p:nvSpPr>
            <p:spPr>
              <a:xfrm>
                <a:off x="7252971" y="1302129"/>
                <a:ext cx="493914" cy="412230"/>
              </a:xfrm>
              <a:prstGeom prst="roundRect">
                <a:avLst/>
              </a:prstGeom>
              <a:gradFill rotWithShape="1">
                <a:gsLst>
                  <a:gs pos="0">
                    <a:srgbClr val="3C6FBD">
                      <a:tint val="100000"/>
                      <a:shade val="100000"/>
                      <a:satMod val="130000"/>
                    </a:srgbClr>
                  </a:gs>
                  <a:gs pos="100000">
                    <a:srgbClr val="3C6F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/>
                <a:r>
                  <a:rPr lang="en-US" sz="1400" kern="0" dirty="0">
                    <a:solidFill>
                      <a:prstClr val="white"/>
                    </a:solidFill>
                    <a:latin typeface="Calibri"/>
                  </a:rPr>
                  <a:t>app</a:t>
                </a: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4820013" y="4049169"/>
              <a:ext cx="3012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Shared PM</a:t>
              </a:r>
            </a:p>
            <a:p>
              <a:pPr algn="ctr"/>
              <a:r>
                <a:rPr lang="en-US" sz="1400" dirty="0"/>
                <a:t>Remote Access, Storage use cases</a:t>
              </a:r>
            </a:p>
          </p:txBody>
        </p:sp>
        <p:cxnSp>
          <p:nvCxnSpPr>
            <p:cNvPr id="9" name="Straight Connector 8"/>
            <p:cNvCxnSpPr>
              <a:stCxn id="78" idx="0"/>
            </p:cNvCxnSpPr>
            <p:nvPr/>
          </p:nvCxnSpPr>
          <p:spPr bwMode="auto">
            <a:xfrm>
              <a:off x="5113497" y="1573842"/>
              <a:ext cx="480702" cy="7377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0" name="Group 89"/>
            <p:cNvGrpSpPr/>
            <p:nvPr/>
          </p:nvGrpSpPr>
          <p:grpSpPr>
            <a:xfrm>
              <a:off x="4690754" y="1573842"/>
              <a:ext cx="845485" cy="737748"/>
              <a:chOff x="4064489" y="1164771"/>
              <a:chExt cx="764954" cy="686890"/>
            </a:xfrm>
          </p:grpSpPr>
          <p:sp>
            <p:nvSpPr>
              <p:cNvPr id="78" name="Rounded Rectangle 3"/>
              <p:cNvSpPr/>
              <p:nvPr/>
            </p:nvSpPr>
            <p:spPr>
              <a:xfrm>
                <a:off x="4064489" y="1164771"/>
                <a:ext cx="764954" cy="686890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79" name="Rounded Rectangle 11"/>
              <p:cNvSpPr/>
              <p:nvPr/>
            </p:nvSpPr>
            <p:spPr>
              <a:xfrm>
                <a:off x="4198916" y="1302129"/>
                <a:ext cx="493914" cy="412230"/>
              </a:xfrm>
              <a:prstGeom prst="roundRect">
                <a:avLst/>
              </a:prstGeom>
              <a:gradFill rotWithShape="1">
                <a:gsLst>
                  <a:gs pos="0">
                    <a:srgbClr val="3C6FBD">
                      <a:tint val="100000"/>
                      <a:shade val="100000"/>
                      <a:satMod val="130000"/>
                    </a:srgbClr>
                  </a:gs>
                  <a:gs pos="100000">
                    <a:srgbClr val="3C6F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/>
                <a:r>
                  <a:rPr lang="en-US" sz="1400" kern="0" dirty="0">
                    <a:solidFill>
                      <a:prstClr val="white"/>
                    </a:solidFill>
                    <a:latin typeface="Calibri"/>
                  </a:rPr>
                  <a:t>app</a:t>
                </a:r>
              </a:p>
            </p:txBody>
          </p:sp>
        </p:grpSp>
        <p:cxnSp>
          <p:nvCxnSpPr>
            <p:cNvPr id="12" name="Straight Connector 11"/>
            <p:cNvCxnSpPr>
              <a:stCxn id="86" idx="1"/>
            </p:cNvCxnSpPr>
            <p:nvPr/>
          </p:nvCxnSpPr>
          <p:spPr bwMode="auto">
            <a:xfrm flipV="1">
              <a:off x="4969153" y="2797416"/>
              <a:ext cx="625046" cy="797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8" name="Group 87"/>
            <p:cNvGrpSpPr/>
            <p:nvPr/>
          </p:nvGrpSpPr>
          <p:grpSpPr>
            <a:xfrm>
              <a:off x="4820574" y="3225693"/>
              <a:ext cx="845485" cy="737748"/>
              <a:chOff x="4446966" y="3927991"/>
              <a:chExt cx="764954" cy="686890"/>
            </a:xfrm>
          </p:grpSpPr>
          <p:sp>
            <p:nvSpPr>
              <p:cNvPr id="85" name="Rounded Rectangle 3"/>
              <p:cNvSpPr/>
              <p:nvPr/>
            </p:nvSpPr>
            <p:spPr>
              <a:xfrm>
                <a:off x="4446966" y="3927991"/>
                <a:ext cx="764954" cy="686890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86" name="Rounded Rectangle 11"/>
              <p:cNvSpPr/>
              <p:nvPr/>
            </p:nvSpPr>
            <p:spPr>
              <a:xfrm>
                <a:off x="4581393" y="4065349"/>
                <a:ext cx="493914" cy="412230"/>
              </a:xfrm>
              <a:prstGeom prst="roundRect">
                <a:avLst/>
              </a:prstGeom>
              <a:gradFill rotWithShape="1">
                <a:gsLst>
                  <a:gs pos="0">
                    <a:srgbClr val="3C6FBD">
                      <a:tint val="100000"/>
                      <a:shade val="100000"/>
                      <a:satMod val="130000"/>
                    </a:srgbClr>
                  </a:gs>
                  <a:gs pos="100000">
                    <a:srgbClr val="3C6F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/>
                <a:r>
                  <a:rPr lang="en-US" sz="1400" kern="0" dirty="0">
                    <a:solidFill>
                      <a:prstClr val="white"/>
                    </a:solidFill>
                    <a:latin typeface="Calibri"/>
                  </a:rPr>
                  <a:t>app</a:t>
                </a:r>
              </a:p>
            </p:txBody>
          </p:sp>
        </p:grpSp>
        <p:cxnSp>
          <p:nvCxnSpPr>
            <p:cNvPr id="14" name="Straight Connector 13"/>
            <p:cNvCxnSpPr>
              <a:stCxn id="84" idx="3"/>
            </p:cNvCxnSpPr>
            <p:nvPr/>
          </p:nvCxnSpPr>
          <p:spPr bwMode="auto">
            <a:xfrm flipH="1" flipV="1">
              <a:off x="6668266" y="3052054"/>
              <a:ext cx="883116" cy="5425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7" name="Group 86"/>
            <p:cNvGrpSpPr/>
            <p:nvPr/>
          </p:nvGrpSpPr>
          <p:grpSpPr>
            <a:xfrm>
              <a:off x="6856892" y="3225693"/>
              <a:ext cx="845485" cy="737748"/>
              <a:chOff x="6872680" y="3584546"/>
              <a:chExt cx="764954" cy="686890"/>
            </a:xfrm>
          </p:grpSpPr>
          <p:sp>
            <p:nvSpPr>
              <p:cNvPr id="83" name="Rounded Rectangle 3"/>
              <p:cNvSpPr/>
              <p:nvPr/>
            </p:nvSpPr>
            <p:spPr>
              <a:xfrm>
                <a:off x="6872680" y="3584546"/>
                <a:ext cx="764954" cy="686890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84" name="Rounded Rectangle 11"/>
              <p:cNvSpPr/>
              <p:nvPr/>
            </p:nvSpPr>
            <p:spPr>
              <a:xfrm>
                <a:off x="7007107" y="3721904"/>
                <a:ext cx="493914" cy="412230"/>
              </a:xfrm>
              <a:prstGeom prst="roundRect">
                <a:avLst/>
              </a:prstGeom>
              <a:gradFill rotWithShape="1">
                <a:gsLst>
                  <a:gs pos="0">
                    <a:srgbClr val="3C6FBD">
                      <a:tint val="100000"/>
                      <a:shade val="100000"/>
                      <a:satMod val="130000"/>
                    </a:srgbClr>
                  </a:gs>
                  <a:gs pos="100000">
                    <a:srgbClr val="3C6F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3C6F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900"/>
                <a:r>
                  <a:rPr lang="en-US" sz="1400" kern="0" dirty="0">
                    <a:solidFill>
                      <a:prstClr val="white"/>
                    </a:solidFill>
                    <a:latin typeface="Calibri"/>
                  </a:rPr>
                  <a:t>app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62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117080" y="4311948"/>
            <a:ext cx="572157" cy="212768"/>
            <a:chOff x="6065520" y="4169793"/>
            <a:chExt cx="572157" cy="212768"/>
          </a:xfrm>
        </p:grpSpPr>
        <p:sp>
          <p:nvSpPr>
            <p:cNvPr id="97" name="Rectangle 96"/>
            <p:cNvSpPr/>
            <p:nvPr/>
          </p:nvSpPr>
          <p:spPr bwMode="auto">
            <a:xfrm>
              <a:off x="6065520" y="4169793"/>
              <a:ext cx="236220" cy="2127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401457" y="4169793"/>
              <a:ext cx="236220" cy="2127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they work</a:t>
            </a:r>
            <a:endParaRPr lang="en-US" b="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cxnSp>
        <p:nvCxnSpPr>
          <p:cNvPr id="69" name="Straight Arrow Connector 68"/>
          <p:cNvCxnSpPr>
            <a:stCxn id="86" idx="1"/>
            <a:endCxn id="82" idx="3"/>
          </p:cNvCxnSpPr>
          <p:nvPr/>
        </p:nvCxnSpPr>
        <p:spPr bwMode="auto">
          <a:xfrm flipV="1">
            <a:off x="4183720" y="1687290"/>
            <a:ext cx="1123666" cy="10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Rectangle 81"/>
          <p:cNvSpPr/>
          <p:nvPr/>
        </p:nvSpPr>
        <p:spPr>
          <a:xfrm flipH="1">
            <a:off x="5307386" y="1306223"/>
            <a:ext cx="669213" cy="76213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kern="0" dirty="0">
                <a:latin typeface="Calibri"/>
              </a:rPr>
              <a:t>mem ctrl,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kern="0" dirty="0">
                <a:latin typeface="Calibri"/>
              </a:rPr>
              <a:t>library</a:t>
            </a:r>
          </a:p>
        </p:txBody>
      </p:sp>
      <p:sp>
        <p:nvSpPr>
          <p:cNvPr id="86" name="Rounded Rectangle 85"/>
          <p:cNvSpPr/>
          <p:nvPr/>
        </p:nvSpPr>
        <p:spPr>
          <a:xfrm flipH="1">
            <a:off x="3641121" y="1542743"/>
            <a:ext cx="542599" cy="310062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prstClr val="white"/>
                </a:solidFill>
                <a:latin typeface="Calibri"/>
              </a:rPr>
              <a:t>user</a:t>
            </a:r>
          </a:p>
        </p:txBody>
      </p:sp>
      <p:cxnSp>
        <p:nvCxnSpPr>
          <p:cNvPr id="93" name="Straight Arrow Connector 92"/>
          <p:cNvCxnSpPr>
            <a:stCxn id="82" idx="1"/>
            <a:endCxn id="57" idx="1"/>
          </p:cNvCxnSpPr>
          <p:nvPr/>
        </p:nvCxnSpPr>
        <p:spPr bwMode="auto">
          <a:xfrm>
            <a:off x="5976599" y="1687290"/>
            <a:ext cx="943265" cy="10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347871" y="995913"/>
            <a:ext cx="6639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050" i="1" dirty="0"/>
              <a:t>store, </a:t>
            </a:r>
          </a:p>
          <a:p>
            <a:pPr algn="ctr"/>
            <a:r>
              <a:rPr lang="en-US" sz="1050" i="1" dirty="0"/>
              <a:t>store,</a:t>
            </a:r>
          </a:p>
          <a:p>
            <a:pPr algn="ctr"/>
            <a:r>
              <a:rPr lang="en-US" sz="1050" i="1" dirty="0"/>
              <a:t>store,</a:t>
            </a:r>
          </a:p>
          <a:p>
            <a:pPr algn="ctr"/>
            <a:r>
              <a:rPr lang="en-US" sz="1050" b="1" dirty="0"/>
              <a:t>commit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19864" y="1562028"/>
            <a:ext cx="678310" cy="2714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Local</a:t>
            </a:r>
          </a:p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NVDIMM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55844" y="2489914"/>
            <a:ext cx="678310" cy="2714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Remote</a:t>
            </a:r>
          </a:p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NVDIMM </a:t>
            </a:r>
          </a:p>
        </p:txBody>
      </p:sp>
      <p:cxnSp>
        <p:nvCxnSpPr>
          <p:cNvPr id="60" name="Straight Arrow Connector 59"/>
          <p:cNvCxnSpPr>
            <a:stCxn id="82" idx="1"/>
            <a:endCxn id="73" idx="1"/>
          </p:cNvCxnSpPr>
          <p:nvPr/>
        </p:nvCxnSpPr>
        <p:spPr bwMode="auto">
          <a:xfrm>
            <a:off x="5976599" y="1687290"/>
            <a:ext cx="2079245" cy="938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Connector: Elbow 62"/>
          <p:cNvCxnSpPr>
            <a:stCxn id="73" idx="2"/>
            <a:endCxn id="86" idx="2"/>
          </p:cNvCxnSpPr>
          <p:nvPr/>
        </p:nvCxnSpPr>
        <p:spPr bwMode="auto">
          <a:xfrm rot="5400000" flipH="1">
            <a:off x="5699410" y="65816"/>
            <a:ext cx="908600" cy="4482579"/>
          </a:xfrm>
          <a:prstGeom prst="bentConnector3">
            <a:avLst>
              <a:gd name="adj1" fmla="val -115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307386" y="2720947"/>
            <a:ext cx="80182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completion</a:t>
            </a:r>
          </a:p>
        </p:txBody>
      </p:sp>
      <p:sp>
        <p:nvSpPr>
          <p:cNvPr id="80" name="Rounded Rectangle 85"/>
          <p:cNvSpPr/>
          <p:nvPr/>
        </p:nvSpPr>
        <p:spPr>
          <a:xfrm flipH="1">
            <a:off x="595418" y="3503764"/>
            <a:ext cx="542599" cy="310062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prstClr val="white"/>
                </a:solidFill>
                <a:latin typeface="Calibri"/>
              </a:rPr>
              <a:t>user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088176" y="4253225"/>
            <a:ext cx="678310" cy="2714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Remote</a:t>
            </a:r>
          </a:p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NVDIMM </a:t>
            </a:r>
          </a:p>
        </p:txBody>
      </p:sp>
      <p:cxnSp>
        <p:nvCxnSpPr>
          <p:cNvPr id="89" name="Straight Arrow Connector 88"/>
          <p:cNvCxnSpPr>
            <a:stCxn id="80" idx="1"/>
            <a:endCxn id="88" idx="1"/>
          </p:cNvCxnSpPr>
          <p:nvPr/>
        </p:nvCxnSpPr>
        <p:spPr bwMode="auto">
          <a:xfrm>
            <a:off x="1138017" y="3658795"/>
            <a:ext cx="950159" cy="730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Connector: Elbow 89"/>
          <p:cNvCxnSpPr>
            <a:stCxn id="97" idx="2"/>
            <a:endCxn id="80" idx="2"/>
          </p:cNvCxnSpPr>
          <p:nvPr/>
        </p:nvCxnSpPr>
        <p:spPr bwMode="auto">
          <a:xfrm rot="5400000" flipH="1">
            <a:off x="1195509" y="3485035"/>
            <a:ext cx="710890" cy="1368473"/>
          </a:xfrm>
          <a:prstGeom prst="bentConnector3">
            <a:avLst>
              <a:gd name="adj1" fmla="val -321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1138018" y="4608015"/>
            <a:ext cx="86754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completion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6712" y="1504362"/>
            <a:ext cx="317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Availability Use Case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66188" y="3478771"/>
            <a:ext cx="417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Remote Shared Memory Use Case</a:t>
            </a:r>
          </a:p>
        </p:txBody>
      </p:sp>
      <p:sp>
        <p:nvSpPr>
          <p:cNvPr id="94" name="Rounded Rectangle 85"/>
          <p:cNvSpPr/>
          <p:nvPr/>
        </p:nvSpPr>
        <p:spPr>
          <a:xfrm flipH="1">
            <a:off x="3874306" y="3503679"/>
            <a:ext cx="542599" cy="310062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prstClr val="white"/>
                </a:solidFill>
                <a:latin typeface="Calibri"/>
              </a:rPr>
              <a:t>user</a:t>
            </a:r>
          </a:p>
        </p:txBody>
      </p:sp>
      <p:cxnSp>
        <p:nvCxnSpPr>
          <p:cNvPr id="68" name="Straight Arrow Connector 67"/>
          <p:cNvCxnSpPr>
            <a:stCxn id="88" idx="3"/>
            <a:endCxn id="94" idx="3"/>
          </p:cNvCxnSpPr>
          <p:nvPr/>
        </p:nvCxnSpPr>
        <p:spPr bwMode="auto">
          <a:xfrm flipV="1">
            <a:off x="2766486" y="3658710"/>
            <a:ext cx="1107820" cy="730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436197" y="391896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put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959400" y="3842022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get</a:t>
            </a:r>
          </a:p>
        </p:txBody>
      </p:sp>
      <p:cxnSp>
        <p:nvCxnSpPr>
          <p:cNvPr id="76" name="Connector: Elbow 75"/>
          <p:cNvCxnSpPr>
            <a:stCxn id="94" idx="2"/>
            <a:endCxn id="102" idx="2"/>
          </p:cNvCxnSpPr>
          <p:nvPr/>
        </p:nvCxnSpPr>
        <p:spPr bwMode="auto">
          <a:xfrm rot="5400000">
            <a:off x="3002879" y="3381989"/>
            <a:ext cx="710975" cy="1574478"/>
          </a:xfrm>
          <a:prstGeom prst="bentConnector3">
            <a:avLst>
              <a:gd name="adj1" fmla="val 1321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2968895" y="4616350"/>
            <a:ext cx="56137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notice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50502" y="1999034"/>
            <a:ext cx="63991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i="1" dirty="0"/>
              <a:t>write, </a:t>
            </a:r>
          </a:p>
          <a:p>
            <a:pPr algn="ctr"/>
            <a:r>
              <a:rPr lang="en-US" i="1" dirty="0"/>
              <a:t>write,</a:t>
            </a:r>
          </a:p>
          <a:p>
            <a:pPr algn="ctr"/>
            <a:r>
              <a:rPr lang="en-US" i="1" dirty="0"/>
              <a:t>write,</a:t>
            </a:r>
          </a:p>
          <a:p>
            <a:pPr algn="ctr"/>
            <a:r>
              <a:rPr lang="en-US" b="1" dirty="0"/>
              <a:t>commit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07826" y="995913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i="1" dirty="0"/>
              <a:t>store, </a:t>
            </a:r>
          </a:p>
          <a:p>
            <a:pPr algn="ctr"/>
            <a:r>
              <a:rPr lang="en-US" i="1" dirty="0"/>
              <a:t>store,</a:t>
            </a:r>
          </a:p>
          <a:p>
            <a:pPr algn="ctr"/>
            <a:r>
              <a:rPr lang="en-US" i="1" dirty="0"/>
              <a:t>store,</a:t>
            </a:r>
          </a:p>
          <a:p>
            <a:pPr algn="ctr"/>
            <a:r>
              <a:rPr lang="en-US" b="1" dirty="0"/>
              <a:t>flush</a:t>
            </a:r>
          </a:p>
        </p:txBody>
      </p:sp>
    </p:spTree>
    <p:extLst>
      <p:ext uri="{BB962C8B-B14F-4D97-AF65-F5344CB8AC3E}">
        <p14:creationId xmlns:p14="http://schemas.microsoft.com/office/powerpoint/2010/main" val="68941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29"/>
          <p:cNvSpPr/>
          <p:nvPr/>
        </p:nvSpPr>
        <p:spPr>
          <a:xfrm>
            <a:off x="3160120" y="1549824"/>
            <a:ext cx="1588886" cy="1946701"/>
          </a:xfrm>
          <a:prstGeom prst="cloud">
            <a:avLst/>
          </a:prstGeom>
          <a:gradFill flip="none" rotWithShape="1">
            <a:gsLst>
              <a:gs pos="52000">
                <a:sysClr val="window" lastClr="FFFFFF"/>
              </a:gs>
              <a:gs pos="9000">
                <a:srgbClr val="4BACC6">
                  <a:lumMod val="60000"/>
                  <a:lumOff val="40000"/>
                </a:srgbClr>
              </a:gs>
              <a:gs pos="93000">
                <a:srgbClr val="4BACC6">
                  <a:lumMod val="60000"/>
                  <a:lumOff val="4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PM - A Closer Look</a:t>
            </a:r>
            <a:endParaRPr lang="en-US" b="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70325" y="1394793"/>
            <a:ext cx="5294367" cy="1723287"/>
            <a:chOff x="1470325" y="1394793"/>
            <a:chExt cx="5294367" cy="1723287"/>
          </a:xfrm>
        </p:grpSpPr>
        <p:sp>
          <p:nvSpPr>
            <p:cNvPr id="36" name="Rectangle 35"/>
            <p:cNvSpPr/>
            <p:nvPr/>
          </p:nvSpPr>
          <p:spPr>
            <a:xfrm>
              <a:off x="3645108" y="1954464"/>
              <a:ext cx="678310" cy="27149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r>
                <a:rPr lang="en-US" sz="900" kern="0" dirty="0">
                  <a:solidFill>
                    <a:prstClr val="black"/>
                  </a:solidFill>
                  <a:latin typeface="Calibri"/>
                </a:rPr>
                <a:t>Remote</a:t>
              </a:r>
            </a:p>
            <a:p>
              <a:pPr algn="ctr" defTabSz="342900"/>
              <a:r>
                <a:rPr lang="en-US" sz="900" kern="0" dirty="0">
                  <a:solidFill>
                    <a:prstClr val="black"/>
                  </a:solidFill>
                  <a:latin typeface="Calibri"/>
                </a:rPr>
                <a:t>NVDIMM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686483" y="2784165"/>
              <a:ext cx="572157" cy="212768"/>
              <a:chOff x="6065520" y="4169793"/>
              <a:chExt cx="572157" cy="212768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6065520" y="4169793"/>
                <a:ext cx="236220" cy="2127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401457" y="4169793"/>
                <a:ext cx="236220" cy="2127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37" name="Straight Arrow Connector 36"/>
            <p:cNvCxnSpPr>
              <a:stCxn id="35" idx="1"/>
              <a:endCxn id="36" idx="1"/>
            </p:cNvCxnSpPr>
            <p:nvPr/>
          </p:nvCxnSpPr>
          <p:spPr bwMode="auto">
            <a:xfrm>
              <a:off x="2270133" y="1599689"/>
              <a:ext cx="1374975" cy="4905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Connector: Elbow 37"/>
            <p:cNvCxnSpPr>
              <a:stCxn id="54" idx="1"/>
              <a:endCxn id="61" idx="2"/>
            </p:cNvCxnSpPr>
            <p:nvPr/>
          </p:nvCxnSpPr>
          <p:spPr bwMode="auto">
            <a:xfrm rot="10800000">
              <a:off x="2054777" y="1796718"/>
              <a:ext cx="1631707" cy="82763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2583189" y="2484513"/>
              <a:ext cx="4475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valid</a:t>
              </a:r>
            </a:p>
          </p:txBody>
        </p:sp>
        <p:sp>
          <p:nvSpPr>
            <p:cNvPr id="41" name="Rounded Rectangle 85"/>
            <p:cNvSpPr/>
            <p:nvPr/>
          </p:nvSpPr>
          <p:spPr>
            <a:xfrm flipH="1">
              <a:off x="6222093" y="1394793"/>
              <a:ext cx="542599" cy="310062"/>
            </a:xfrm>
            <a:prstGeom prst="roundRect">
              <a:avLst/>
            </a:prstGeom>
            <a:gradFill rotWithShape="1">
              <a:gsLst>
                <a:gs pos="0">
                  <a:srgbClr val="3C6FBD">
                    <a:tint val="100000"/>
                    <a:shade val="100000"/>
                    <a:satMod val="130000"/>
                  </a:srgbClr>
                </a:gs>
                <a:gs pos="100000">
                  <a:srgbClr val="3C6F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r>
                <a:rPr lang="en-US" sz="1400" kern="0" dirty="0">
                  <a:solidFill>
                    <a:prstClr val="white"/>
                  </a:solidFill>
                  <a:latin typeface="Calibri"/>
                </a:rPr>
                <a:t>user</a:t>
              </a:r>
            </a:p>
          </p:txBody>
        </p:sp>
        <p:cxnSp>
          <p:nvCxnSpPr>
            <p:cNvPr id="42" name="Straight Arrow Connector 41"/>
            <p:cNvCxnSpPr>
              <a:stCxn id="36" idx="3"/>
              <a:endCxn id="41" idx="3"/>
            </p:cNvCxnSpPr>
            <p:nvPr/>
          </p:nvCxnSpPr>
          <p:spPr bwMode="auto">
            <a:xfrm flipV="1">
              <a:off x="4323418" y="1549824"/>
              <a:ext cx="1898675" cy="5403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487009" y="1549824"/>
              <a:ext cx="6399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put</a:t>
              </a:r>
            </a:p>
            <a:p>
              <a:pPr algn="ctr"/>
              <a:r>
                <a:rPr lang="en-US" dirty="0"/>
                <a:t>put</a:t>
              </a:r>
            </a:p>
            <a:p>
              <a:pPr algn="ctr"/>
              <a:r>
                <a:rPr lang="en-US" dirty="0"/>
                <a:t>put</a:t>
              </a:r>
            </a:p>
            <a:p>
              <a:pPr algn="ctr"/>
              <a:r>
                <a:rPr lang="en-US" b="1" dirty="0"/>
                <a:t>commit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69256" y="1721838"/>
              <a:ext cx="36099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get</a:t>
              </a:r>
            </a:p>
          </p:txBody>
        </p:sp>
        <p:cxnSp>
          <p:nvCxnSpPr>
            <p:cNvPr id="45" name="Connector: Elbow 44"/>
            <p:cNvCxnSpPr>
              <a:stCxn id="41" idx="2"/>
              <a:endCxn id="47" idx="1"/>
            </p:cNvCxnSpPr>
            <p:nvPr/>
          </p:nvCxnSpPr>
          <p:spPr bwMode="auto">
            <a:xfrm rot="5400000">
              <a:off x="4862905" y="1160820"/>
              <a:ext cx="1086453" cy="217452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4787503" y="2657991"/>
              <a:ext cx="52450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notice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686483" y="2517966"/>
              <a:ext cx="572157" cy="212768"/>
              <a:chOff x="6065520" y="4169793"/>
              <a:chExt cx="572157" cy="212768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6065520" y="4169793"/>
                <a:ext cx="236220" cy="2127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401457" y="4169793"/>
                <a:ext cx="236220" cy="2127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600729" y="1583949"/>
              <a:ext cx="572157" cy="212768"/>
              <a:chOff x="6065520" y="4169793"/>
              <a:chExt cx="572157" cy="212768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6065520" y="4169793"/>
                <a:ext cx="236220" cy="2127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401457" y="4169793"/>
                <a:ext cx="236220" cy="2127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17" name="Connector: Elbow 16"/>
            <p:cNvCxnSpPr>
              <a:stCxn id="33" idx="1"/>
              <a:endCxn id="59" idx="2"/>
            </p:cNvCxnSpPr>
            <p:nvPr/>
          </p:nvCxnSpPr>
          <p:spPr bwMode="auto">
            <a:xfrm rot="10800000">
              <a:off x="1718839" y="1796717"/>
              <a:ext cx="1967644" cy="109383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2438117" y="2746736"/>
              <a:ext cx="7377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persistent</a:t>
              </a:r>
            </a:p>
          </p:txBody>
        </p:sp>
        <p:cxnSp>
          <p:nvCxnSpPr>
            <p:cNvPr id="20" name="Straight Arrow Connector 19"/>
            <p:cNvCxnSpPr>
              <a:stCxn id="36" idx="2"/>
              <a:endCxn id="47" idx="0"/>
            </p:cNvCxnSpPr>
            <p:nvPr/>
          </p:nvCxnSpPr>
          <p:spPr bwMode="auto">
            <a:xfrm>
              <a:off x="3984263" y="2225955"/>
              <a:ext cx="0" cy="238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 flipH="1">
              <a:off x="3649657" y="2464535"/>
              <a:ext cx="669213" cy="65354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kern="0" dirty="0">
                  <a:latin typeface="Calibri"/>
                </a:rPr>
                <a:t>node</a:t>
              </a:r>
            </a:p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kern="0" dirty="0" err="1">
                  <a:latin typeface="Calibri"/>
                </a:rPr>
                <a:t>cntlr</a:t>
              </a:r>
              <a:endParaRPr lang="en-US" sz="1350" kern="0" dirty="0">
                <a:latin typeface="Calibri"/>
              </a:endParaRPr>
            </a:p>
          </p:txBody>
        </p:sp>
        <p:sp>
          <p:nvSpPr>
            <p:cNvPr id="35" name="Rounded Rectangle 85"/>
            <p:cNvSpPr/>
            <p:nvPr/>
          </p:nvSpPr>
          <p:spPr>
            <a:xfrm flipH="1">
              <a:off x="1470325" y="1399285"/>
              <a:ext cx="799808" cy="400808"/>
            </a:xfrm>
            <a:prstGeom prst="roundRect">
              <a:avLst/>
            </a:prstGeom>
            <a:gradFill rotWithShape="1">
              <a:gsLst>
                <a:gs pos="0">
                  <a:srgbClr val="3C6FBD">
                    <a:tint val="100000"/>
                    <a:shade val="100000"/>
                    <a:satMod val="130000"/>
                  </a:srgbClr>
                </a:gs>
                <a:gs pos="100000">
                  <a:srgbClr val="3C6F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/>
              <a:r>
                <a:rPr lang="en-US" sz="1400" kern="0" dirty="0">
                  <a:solidFill>
                    <a:prstClr val="white"/>
                  </a:solidFill>
                  <a:latin typeface="Calibri"/>
                </a:rPr>
                <a:t>user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18838" y="4053016"/>
            <a:ext cx="5761119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sz="1600" dirty="0"/>
              <a:t>API Requirement: Distinguish between data which </a:t>
            </a:r>
            <a:r>
              <a:rPr lang="en-US" sz="1600" i="1" dirty="0"/>
              <a:t>is globally valid</a:t>
            </a:r>
            <a:r>
              <a:rPr lang="en-US" sz="1600" dirty="0"/>
              <a:t>, and data which </a:t>
            </a:r>
            <a:r>
              <a:rPr lang="en-US" sz="1600" i="1" dirty="0"/>
              <a:t>has been made persistent</a:t>
            </a:r>
          </a:p>
        </p:txBody>
      </p:sp>
    </p:spTree>
    <p:extLst>
      <p:ext uri="{BB962C8B-B14F-4D97-AF65-F5344CB8AC3E}">
        <p14:creationId xmlns:p14="http://schemas.microsoft.com/office/powerpoint/2010/main" val="38337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7" y="222250"/>
            <a:ext cx="676545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Beginnings of a List of API </a:t>
            </a:r>
            <a:r>
              <a:rPr lang="en-US" dirty="0" err="1"/>
              <a:t>Reqmts</a:t>
            </a:r>
            <a:endParaRPr lang="en-US" b="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44099" y="1817377"/>
            <a:ext cx="449100" cy="1410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endParaRPr lang="en-US" sz="9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71493" y="2248444"/>
            <a:ext cx="378818" cy="110543"/>
            <a:chOff x="6065520" y="4169793"/>
            <a:chExt cx="572157" cy="212768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065520" y="4169793"/>
              <a:ext cx="236220" cy="2127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01457" y="4169793"/>
              <a:ext cx="236220" cy="2127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37" name="Straight Arrow Connector 36"/>
          <p:cNvCxnSpPr>
            <a:stCxn id="35" idx="1"/>
            <a:endCxn id="36" idx="1"/>
          </p:cNvCxnSpPr>
          <p:nvPr/>
        </p:nvCxnSpPr>
        <p:spPr bwMode="auto">
          <a:xfrm>
            <a:off x="1563262" y="1633055"/>
            <a:ext cx="580837" cy="254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Connector: Elbow 37"/>
          <p:cNvCxnSpPr>
            <a:stCxn id="54" idx="1"/>
            <a:endCxn id="61" idx="2"/>
          </p:cNvCxnSpPr>
          <p:nvPr/>
        </p:nvCxnSpPr>
        <p:spPr bwMode="auto">
          <a:xfrm rot="10800000">
            <a:off x="1420679" y="1735421"/>
            <a:ext cx="750815" cy="4299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Rounded Rectangle 85"/>
          <p:cNvSpPr/>
          <p:nvPr/>
        </p:nvSpPr>
        <p:spPr>
          <a:xfrm flipH="1">
            <a:off x="3006806" y="1526602"/>
            <a:ext cx="543697" cy="208818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prstClr val="white"/>
                </a:solidFill>
                <a:latin typeface="Calibri"/>
              </a:rPr>
              <a:t>user</a:t>
            </a:r>
          </a:p>
        </p:txBody>
      </p:sp>
      <p:cxnSp>
        <p:nvCxnSpPr>
          <p:cNvPr id="42" name="Straight Arrow Connector 41"/>
          <p:cNvCxnSpPr>
            <a:stCxn id="36" idx="3"/>
            <a:endCxn id="41" idx="3"/>
          </p:cNvCxnSpPr>
          <p:nvPr/>
        </p:nvCxnSpPr>
        <p:spPr bwMode="auto">
          <a:xfrm flipV="1">
            <a:off x="2593199" y="1631011"/>
            <a:ext cx="413607" cy="256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Connector: Elbow 44"/>
          <p:cNvCxnSpPr>
            <a:stCxn id="41" idx="2"/>
            <a:endCxn id="47" idx="1"/>
          </p:cNvCxnSpPr>
          <p:nvPr/>
        </p:nvCxnSpPr>
        <p:spPr bwMode="auto">
          <a:xfrm rot="5400000">
            <a:off x="2676054" y="1649554"/>
            <a:ext cx="516735" cy="68846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2171493" y="2110141"/>
            <a:ext cx="378818" cy="110543"/>
            <a:chOff x="6065520" y="4169793"/>
            <a:chExt cx="572157" cy="212768"/>
          </a:xfrm>
        </p:grpSpPr>
        <p:sp>
          <p:nvSpPr>
            <p:cNvPr id="54" name="Rectangle 53"/>
            <p:cNvSpPr/>
            <p:nvPr/>
          </p:nvSpPr>
          <p:spPr bwMode="auto">
            <a:xfrm>
              <a:off x="6065520" y="4169793"/>
              <a:ext cx="236220" cy="2127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01457" y="4169793"/>
              <a:ext cx="236220" cy="2127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20059" y="1624877"/>
            <a:ext cx="378818" cy="110543"/>
            <a:chOff x="6065520" y="4169793"/>
            <a:chExt cx="572157" cy="212768"/>
          </a:xfrm>
        </p:grpSpPr>
        <p:sp>
          <p:nvSpPr>
            <p:cNvPr id="59" name="Rectangle 58"/>
            <p:cNvSpPr/>
            <p:nvPr/>
          </p:nvSpPr>
          <p:spPr bwMode="auto">
            <a:xfrm>
              <a:off x="6065520" y="4169793"/>
              <a:ext cx="236220" cy="2127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401457" y="4169793"/>
              <a:ext cx="236220" cy="2127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17" name="Connector: Elbow 16"/>
          <p:cNvCxnSpPr>
            <a:stCxn id="33" idx="1"/>
            <a:endCxn id="59" idx="2"/>
          </p:cNvCxnSpPr>
          <p:nvPr/>
        </p:nvCxnSpPr>
        <p:spPr bwMode="auto">
          <a:xfrm rot="10800000">
            <a:off x="1198259" y="1735420"/>
            <a:ext cx="973235" cy="56829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36" idx="2"/>
            <a:endCxn id="47" idx="0"/>
          </p:cNvCxnSpPr>
          <p:nvPr/>
        </p:nvCxnSpPr>
        <p:spPr bwMode="auto">
          <a:xfrm>
            <a:off x="2368649" y="1958428"/>
            <a:ext cx="0" cy="1239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7" name="Rectangle 46"/>
          <p:cNvSpPr/>
          <p:nvPr/>
        </p:nvSpPr>
        <p:spPr>
          <a:xfrm flipH="1">
            <a:off x="2147111" y="2082382"/>
            <a:ext cx="443077" cy="339546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kern="0" dirty="0">
              <a:latin typeface="Calibri"/>
            </a:endParaRPr>
          </a:p>
        </p:txBody>
      </p:sp>
      <p:sp>
        <p:nvSpPr>
          <p:cNvPr id="35" name="Rounded Rectangle 85"/>
          <p:cNvSpPr/>
          <p:nvPr/>
        </p:nvSpPr>
        <p:spPr>
          <a:xfrm flipH="1">
            <a:off x="1033720" y="1528936"/>
            <a:ext cx="529542" cy="208238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prstClr val="white"/>
                </a:solidFill>
                <a:latin typeface="Calibri"/>
              </a:rPr>
              <a:t>user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759" y="3141697"/>
            <a:ext cx="82092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Applications Requirements – a starting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to force flushes of local caches to remote persistent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non-cached writes to remote to persistent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the persistence characteristics of a remote memory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Distinguish between data which is globally valid and data which is remotely persistent</a:t>
            </a:r>
          </a:p>
        </p:txBody>
      </p:sp>
      <p:cxnSp>
        <p:nvCxnSpPr>
          <p:cNvPr id="40" name="Straight Arrow Connector 39"/>
          <p:cNvCxnSpPr>
            <a:stCxn id="50" idx="1"/>
            <a:endCxn id="48" idx="3"/>
          </p:cNvCxnSpPr>
          <p:nvPr/>
        </p:nvCxnSpPr>
        <p:spPr bwMode="auto">
          <a:xfrm>
            <a:off x="5694959" y="1598995"/>
            <a:ext cx="543696" cy="1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>
          <a:xfrm flipH="1">
            <a:off x="6238655" y="1451821"/>
            <a:ext cx="470859" cy="29822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kern="0" dirty="0">
              <a:latin typeface="Calibri"/>
            </a:endParaRPr>
          </a:p>
        </p:txBody>
      </p:sp>
      <p:sp>
        <p:nvSpPr>
          <p:cNvPr id="50" name="Rounded Rectangle 85"/>
          <p:cNvSpPr/>
          <p:nvPr/>
        </p:nvSpPr>
        <p:spPr>
          <a:xfrm flipH="1">
            <a:off x="5066270" y="1493813"/>
            <a:ext cx="628689" cy="210364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kern="0" dirty="0">
                <a:solidFill>
                  <a:prstClr val="white"/>
                </a:solidFill>
                <a:latin typeface="Calibri"/>
              </a:rPr>
              <a:t>user</a:t>
            </a:r>
          </a:p>
        </p:txBody>
      </p:sp>
      <p:cxnSp>
        <p:nvCxnSpPr>
          <p:cNvPr id="51" name="Straight Arrow Connector 50"/>
          <p:cNvCxnSpPr>
            <a:stCxn id="48" idx="1"/>
            <a:endCxn id="56" idx="1"/>
          </p:cNvCxnSpPr>
          <p:nvPr/>
        </p:nvCxnSpPr>
        <p:spPr bwMode="auto">
          <a:xfrm>
            <a:off x="6709514" y="1600933"/>
            <a:ext cx="441260" cy="5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7150774" y="1507764"/>
            <a:ext cx="477260" cy="1964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900" kern="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950050" y="2179051"/>
            <a:ext cx="477260" cy="1964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endParaRPr lang="en-US" sz="9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>
            <a:stCxn id="48" idx="1"/>
            <a:endCxn id="57" idx="1"/>
          </p:cNvCxnSpPr>
          <p:nvPr/>
        </p:nvCxnSpPr>
        <p:spPr bwMode="auto">
          <a:xfrm>
            <a:off x="6709514" y="1600933"/>
            <a:ext cx="1240536" cy="676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Connector: Elbow 61"/>
          <p:cNvCxnSpPr>
            <a:stCxn id="57" idx="2"/>
            <a:endCxn id="50" idx="2"/>
          </p:cNvCxnSpPr>
          <p:nvPr/>
        </p:nvCxnSpPr>
        <p:spPr bwMode="auto">
          <a:xfrm rot="5400000" flipH="1">
            <a:off x="6449004" y="635787"/>
            <a:ext cx="671286" cy="2808066"/>
          </a:xfrm>
          <a:prstGeom prst="bentConnector3">
            <a:avLst>
              <a:gd name="adj1" fmla="val -340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7023859" y="1702135"/>
            <a:ext cx="769020" cy="785691"/>
            <a:chOff x="3282702" y="1954900"/>
            <a:chExt cx="3020538" cy="1995699"/>
          </a:xfrm>
        </p:grpSpPr>
        <p:sp>
          <p:nvSpPr>
            <p:cNvPr id="66" name="Cloud 65"/>
            <p:cNvSpPr/>
            <p:nvPr/>
          </p:nvSpPr>
          <p:spPr>
            <a:xfrm>
              <a:off x="3282702" y="1954900"/>
              <a:ext cx="3020538" cy="1995699"/>
            </a:xfrm>
            <a:prstGeom prst="cloud">
              <a:avLst/>
            </a:prstGeom>
            <a:solidFill>
              <a:srgbClr val="4BACC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016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Cloud 66"/>
            <p:cNvSpPr/>
            <p:nvPr/>
          </p:nvSpPr>
          <p:spPr>
            <a:xfrm>
              <a:off x="3481534" y="1954900"/>
              <a:ext cx="2645856" cy="1782318"/>
            </a:xfrm>
            <a:prstGeom prst="cloud">
              <a:avLst/>
            </a:prstGeom>
            <a:gradFill flip="none" rotWithShape="1">
              <a:gsLst>
                <a:gs pos="52000">
                  <a:sysClr val="window" lastClr="FFFFFF"/>
                </a:gs>
                <a:gs pos="9000">
                  <a:srgbClr val="4BACC6">
                    <a:lumMod val="60000"/>
                    <a:lumOff val="40000"/>
                  </a:srgbClr>
                </a:gs>
                <a:gs pos="93000">
                  <a:srgbClr val="4BACC6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0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85077" y="1506769"/>
            <a:ext cx="0" cy="288032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48012" y="1506769"/>
            <a:ext cx="0" cy="288032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37667" y="1617467"/>
            <a:ext cx="1352874" cy="34819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9924" y="1134434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Consumer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509540" y="1506769"/>
            <a:ext cx="0" cy="2880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93315" y="2002931"/>
            <a:ext cx="2016225" cy="4937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835638">
            <a:off x="3277480" y="1559149"/>
            <a:ext cx="112723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/>
              <a:t>PUT w/ Commit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93315" y="2121642"/>
            <a:ext cx="2016225" cy="4937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93314" y="2264759"/>
            <a:ext cx="2016225" cy="4937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854967">
            <a:off x="5197929" y="2025187"/>
            <a:ext cx="498855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Write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493314" y="2496638"/>
            <a:ext cx="2016225" cy="118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493313" y="2649038"/>
            <a:ext cx="2016225" cy="118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851" y="2792155"/>
            <a:ext cx="2016225" cy="118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98780" y="2975202"/>
            <a:ext cx="2016225" cy="4937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772352">
            <a:off x="5122588" y="2989310"/>
            <a:ext cx="64953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Commit</a:t>
            </a:r>
          </a:p>
        </p:txBody>
      </p:sp>
      <p:sp>
        <p:nvSpPr>
          <p:cNvPr id="43" name="TextBox 42"/>
          <p:cNvSpPr txBox="1"/>
          <p:nvPr/>
        </p:nvSpPr>
        <p:spPr>
          <a:xfrm rot="21302345">
            <a:off x="5250026" y="2510570"/>
            <a:ext cx="394660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ack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496710" y="3996493"/>
            <a:ext cx="2016225" cy="118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1399091">
            <a:off x="5012782" y="3820254"/>
            <a:ext cx="869149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Completion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137667" y="4139610"/>
            <a:ext cx="1357202" cy="96427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1399091">
            <a:off x="3325527" y="3966339"/>
            <a:ext cx="838691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/>
              <a:t>completion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3698344" y="3983341"/>
            <a:ext cx="203079" cy="13037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09659" y="4706433"/>
            <a:ext cx="380447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API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7" y="222250"/>
            <a:ext cx="6732501" cy="857250"/>
          </a:xfrm>
        </p:spPr>
        <p:txBody>
          <a:bodyPr/>
          <a:lstStyle/>
          <a:p>
            <a:r>
              <a:rPr lang="en-US" dirty="0"/>
              <a:t>Basic API Features (example)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000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Flash Memory Summit </a:t>
            </a:r>
            <a:r>
              <a:rPr lang="is-IS" sz="1000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2017</a:t>
            </a:r>
            <a:endParaRPr lang="en-US" sz="1000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  <a:p>
            <a:r>
              <a:rPr lang="en-US" sz="1000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Santa Clara, CA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040005" y="4686300"/>
            <a:ext cx="1905000" cy="3429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altLang="en-US"/>
          </a:p>
          <a:p>
            <a:pPr algn="r">
              <a:defRPr/>
            </a:pPr>
            <a:fld id="{DD539DA7-AFFD-4B35-B987-662A9A3D7BDC}" type="slidenum">
              <a:rPr lang="en-US" altLang="en-US" smtClean="0"/>
              <a:pPr algn="r">
                <a:defRPr/>
              </a:pPr>
              <a:t>17</a:t>
            </a:fld>
            <a:endParaRPr lang="en-US" altLang="en-US"/>
          </a:p>
        </p:txBody>
      </p:sp>
      <p:sp>
        <p:nvSpPr>
          <p:cNvPr id="39" name="Left Brace 38"/>
          <p:cNvSpPr/>
          <p:nvPr/>
        </p:nvSpPr>
        <p:spPr>
          <a:xfrm rot="16200000">
            <a:off x="6080983" y="2971774"/>
            <a:ext cx="279619" cy="33549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20360" y="4789057"/>
            <a:ext cx="107112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Magic Happens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469" y="2048873"/>
            <a:ext cx="2482253" cy="20621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sz="1600" dirty="0"/>
              <a:t>Plenty of work to be done to define the semantics of the API</a:t>
            </a:r>
          </a:p>
          <a:p>
            <a:endParaRPr lang="en-US" sz="1600" dirty="0"/>
          </a:p>
          <a:p>
            <a:r>
              <a:rPr lang="en-US" sz="1600" dirty="0"/>
              <a:t>Lots more to figure out how to implement the semantics over a given wire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872901" y="1527361"/>
            <a:ext cx="0" cy="2880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08887" y="1065184"/>
            <a:ext cx="96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persistence domain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19299" y="2816076"/>
            <a:ext cx="1352874" cy="34819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512935" y="3465359"/>
            <a:ext cx="1385331" cy="3345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772352">
            <a:off x="7133156" y="3479467"/>
            <a:ext cx="64953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Commit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504076" y="3845591"/>
            <a:ext cx="1379933" cy="974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131900" y="3030471"/>
            <a:ext cx="1357202" cy="96427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1399091">
            <a:off x="3319760" y="2857200"/>
            <a:ext cx="838691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/>
              <a:t>completion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15313" y="1034407"/>
            <a:ext cx="114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provider, </a:t>
            </a:r>
            <a:br>
              <a:rPr lang="en-US" sz="1200" dirty="0"/>
            </a:br>
            <a:r>
              <a:rPr lang="en-US" sz="1200" dirty="0"/>
              <a:t>fabric adapter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04222" y="1034407"/>
            <a:ext cx="114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provider, </a:t>
            </a:r>
            <a:br>
              <a:rPr lang="en-US" sz="1200" dirty="0"/>
            </a:br>
            <a:r>
              <a:rPr lang="en-US" sz="1200" dirty="0"/>
              <a:t>fabric adapter</a:t>
            </a:r>
          </a:p>
        </p:txBody>
      </p:sp>
    </p:spTree>
    <p:extLst>
      <p:ext uri="{BB962C8B-B14F-4D97-AF65-F5344CB8AC3E}">
        <p14:creationId xmlns:p14="http://schemas.microsoft.com/office/powerpoint/2010/main" val="265587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8494" y="37318"/>
            <a:ext cx="6597650" cy="857250"/>
          </a:xfrm>
        </p:spPr>
        <p:txBody>
          <a:bodyPr/>
          <a:lstStyle/>
          <a:p>
            <a:r>
              <a:rPr lang="en-US" dirty="0"/>
              <a:t>Fabric Implementations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77050" y="4721468"/>
            <a:ext cx="1905000" cy="342900"/>
          </a:xfrm>
        </p:spPr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686300"/>
            <a:ext cx="1905000" cy="342900"/>
          </a:xfrm>
        </p:spPr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421" y="2059475"/>
            <a:ext cx="2341759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algn="l"/>
            <a:r>
              <a:rPr lang="en-US" sz="1600" dirty="0"/>
              <a:t>Utilize FLUSH to force previous writes on the connection to be made durable before the flush is completed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61738" y="1557184"/>
            <a:ext cx="0" cy="26244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3755" y="1034525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consumer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2687" y="999706"/>
            <a:ext cx="114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provider, </a:t>
            </a:r>
            <a:br>
              <a:rPr lang="en-US" sz="1200" dirty="0"/>
            </a:br>
            <a:r>
              <a:rPr lang="en-US" sz="1200" dirty="0"/>
              <a:t>fabric adapter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5411" y="984511"/>
            <a:ext cx="11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provider, </a:t>
            </a:r>
          </a:p>
          <a:p>
            <a:pPr algn="ctr"/>
            <a:r>
              <a:rPr lang="en-US" sz="1200" dirty="0"/>
              <a:t>fabric adapter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9512" y="984511"/>
            <a:ext cx="132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remote </a:t>
            </a:r>
          </a:p>
          <a:p>
            <a:pPr algn="ctr"/>
            <a:r>
              <a:rPr lang="en-US" sz="1200" dirty="0"/>
              <a:t>mem subsystem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0887" y="984511"/>
            <a:ext cx="66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remote</a:t>
            </a:r>
          </a:p>
          <a:p>
            <a:pPr algn="ctr"/>
            <a:r>
              <a:rPr lang="en-US" sz="1200" dirty="0"/>
              <a:t>pmem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3779110" y="3735512"/>
            <a:ext cx="235985" cy="125547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47605" y="4525457"/>
            <a:ext cx="38985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API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5089983" y="3783293"/>
            <a:ext cx="279108" cy="1203044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28385" y="4496151"/>
            <a:ext cx="61106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fabric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specific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7066549" y="3114033"/>
            <a:ext cx="276931" cy="25415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73611" y="4535012"/>
            <a:ext cx="6463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platform</a:t>
            </a:r>
          </a:p>
          <a:p>
            <a:pPr algn="ctr"/>
            <a:r>
              <a:rPr lang="en-US" dirty="0"/>
              <a:t>specific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62037" y="2239664"/>
            <a:ext cx="1312156" cy="976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55519">
            <a:off x="3441539" y="2061200"/>
            <a:ext cx="992579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PUT w/ Commit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61738" y="1710777"/>
            <a:ext cx="1318913" cy="1160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350732">
            <a:off x="3730079" y="1747332"/>
            <a:ext cx="41549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PUT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77720" y="1835213"/>
            <a:ext cx="1304926" cy="1383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350732">
            <a:off x="5006932" y="1882113"/>
            <a:ext cx="45397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rgbClr val="0070C0"/>
                </a:solidFill>
              </a:rPr>
              <a:t>Write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82646" y="2000809"/>
            <a:ext cx="1301209" cy="1173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350732">
            <a:off x="6199798" y="2048185"/>
            <a:ext cx="6783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PCIe </a:t>
            </a:r>
            <a:r>
              <a:rPr lang="en-US" sz="900" dirty="0" err="1"/>
              <a:t>Wrt</a:t>
            </a:r>
            <a:endParaRPr lang="en-US" sz="9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177042" y="2136839"/>
            <a:ext cx="1291711" cy="1437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404700">
            <a:off x="7274600" y="2201094"/>
            <a:ext cx="1063112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US" dirty="0" err="1"/>
              <a:t>Asynch</a:t>
            </a:r>
            <a:r>
              <a:rPr lang="en-US" dirty="0"/>
              <a:t> Mem </a:t>
            </a:r>
            <a:r>
              <a:rPr lang="en-US" dirty="0" err="1"/>
              <a:t>Wrt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60777" y="1900586"/>
            <a:ext cx="1320450" cy="1106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71863" y="2035091"/>
            <a:ext cx="1310783" cy="12211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82646" y="2188936"/>
            <a:ext cx="1298753" cy="1329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84461" y="2357139"/>
            <a:ext cx="1271371" cy="1345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80651" y="2383259"/>
            <a:ext cx="1301995" cy="16418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350732">
            <a:off x="5000520" y="2240243"/>
            <a:ext cx="466794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rgbClr val="0070C0"/>
                </a:solidFill>
              </a:rPr>
              <a:t>Flush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86727" y="2582395"/>
            <a:ext cx="1297128" cy="1431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350732">
            <a:off x="5994613" y="2453767"/>
            <a:ext cx="108876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PCIe Flushing Rd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181399" y="2290163"/>
            <a:ext cx="1277869" cy="4387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89519" y="2505592"/>
            <a:ext cx="1286276" cy="4719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881989" y="3037819"/>
            <a:ext cx="1314788" cy="2319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0993131">
            <a:off x="6020262" y="2913013"/>
            <a:ext cx="103746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Flushing Rd </a:t>
            </a:r>
            <a:r>
              <a:rPr lang="en-US" sz="900" dirty="0" err="1"/>
              <a:t>Rsp</a:t>
            </a:r>
            <a:endParaRPr lang="en-US" sz="9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574839" y="2605397"/>
            <a:ext cx="1307807" cy="14152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350732">
            <a:off x="4910752" y="2462381"/>
            <a:ext cx="64633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rgbClr val="0070C0"/>
                </a:solidFill>
              </a:rPr>
              <a:t>NP Write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882646" y="3319537"/>
            <a:ext cx="1301209" cy="1625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405662">
            <a:off x="6116442" y="3218740"/>
            <a:ext cx="84510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NP PCIe </a:t>
            </a:r>
            <a:r>
              <a:rPr lang="en-US" sz="900" dirty="0" err="1"/>
              <a:t>Wrt</a:t>
            </a:r>
            <a:endParaRPr lang="en-US" sz="900" dirty="0"/>
          </a:p>
        </p:txBody>
      </p:sp>
      <p:sp>
        <p:nvSpPr>
          <p:cNvPr id="66" name="TextBox 65"/>
          <p:cNvSpPr txBox="1"/>
          <p:nvPr/>
        </p:nvSpPr>
        <p:spPr>
          <a:xfrm rot="454384">
            <a:off x="7358534" y="3390025"/>
            <a:ext cx="103105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Synch Mem </a:t>
            </a:r>
            <a:r>
              <a:rPr lang="en-US" sz="900" dirty="0" err="1"/>
              <a:t>Wrt</a:t>
            </a:r>
            <a:endParaRPr lang="en-US" sz="9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189534" y="3502079"/>
            <a:ext cx="1286260" cy="16678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568420" y="3303940"/>
            <a:ext cx="1314226" cy="20852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21015798">
            <a:off x="4724804" y="3200877"/>
            <a:ext cx="101822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rgbClr val="0070C0"/>
                </a:solidFill>
              </a:rPr>
              <a:t>Flush Response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269361" y="3516919"/>
            <a:ext cx="1297798" cy="2668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20866101">
            <a:off x="3553749" y="3437564"/>
            <a:ext cx="768159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Completion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7183855" y="3701135"/>
            <a:ext cx="1271978" cy="2169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881989" y="3939983"/>
            <a:ext cx="1295047" cy="1914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21050552">
            <a:off x="5952935" y="3812527"/>
            <a:ext cx="117211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NP PCIe Write </a:t>
            </a:r>
            <a:r>
              <a:rPr lang="en-US" sz="900" dirty="0" err="1"/>
              <a:t>Rsp</a:t>
            </a:r>
            <a:endParaRPr lang="en-US" sz="900" dirty="0"/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4581436" y="1547450"/>
            <a:ext cx="0" cy="26552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8468754" y="1547450"/>
            <a:ext cx="0" cy="2655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7195340" y="1589989"/>
            <a:ext cx="0" cy="2655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5882646" y="1562868"/>
            <a:ext cx="0" cy="26552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0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8494" y="37318"/>
            <a:ext cx="6597650" cy="857250"/>
          </a:xfrm>
        </p:spPr>
        <p:txBody>
          <a:bodyPr/>
          <a:lstStyle/>
          <a:p>
            <a:r>
              <a:rPr lang="en-US" dirty="0"/>
              <a:t>Alternate Fabric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77050" y="4721468"/>
            <a:ext cx="1905000" cy="342900"/>
          </a:xfrm>
        </p:spPr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686300"/>
            <a:ext cx="1905000" cy="342900"/>
          </a:xfrm>
        </p:spPr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61738" y="1557184"/>
            <a:ext cx="0" cy="26244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3755" y="1034525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consumer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2687" y="999706"/>
            <a:ext cx="114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provider, </a:t>
            </a:r>
            <a:br>
              <a:rPr lang="en-US" sz="1200" dirty="0"/>
            </a:br>
            <a:r>
              <a:rPr lang="en-US" sz="1200" dirty="0"/>
              <a:t>fabric adapter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5411" y="984511"/>
            <a:ext cx="11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provider, </a:t>
            </a:r>
          </a:p>
          <a:p>
            <a:pPr algn="ctr"/>
            <a:r>
              <a:rPr lang="en-US" sz="1200" dirty="0"/>
              <a:t>fabric adapter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9512" y="984511"/>
            <a:ext cx="132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remote </a:t>
            </a:r>
          </a:p>
          <a:p>
            <a:pPr algn="ctr"/>
            <a:r>
              <a:rPr lang="en-US" sz="1200" dirty="0"/>
              <a:t>mem subsystem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0887" y="984511"/>
            <a:ext cx="66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remote</a:t>
            </a:r>
          </a:p>
          <a:p>
            <a:pPr algn="ctr"/>
            <a:r>
              <a:rPr lang="en-US" sz="1200" dirty="0"/>
              <a:t>pmem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3779110" y="3735512"/>
            <a:ext cx="235985" cy="125547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47605" y="4525457"/>
            <a:ext cx="38985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API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5089983" y="3783293"/>
            <a:ext cx="279108" cy="1203044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28385" y="4496151"/>
            <a:ext cx="61106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fabric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specific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7066549" y="3114033"/>
            <a:ext cx="276931" cy="25415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73611" y="4535012"/>
            <a:ext cx="6463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platform</a:t>
            </a:r>
          </a:p>
          <a:p>
            <a:pPr algn="ctr"/>
            <a:r>
              <a:rPr lang="en-US" dirty="0"/>
              <a:t>specific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62037" y="2239664"/>
            <a:ext cx="1312156" cy="976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55519">
            <a:off x="3441539" y="2061200"/>
            <a:ext cx="992579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PUT w/ Commit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61738" y="1710777"/>
            <a:ext cx="1318913" cy="1160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350732">
            <a:off x="3730079" y="1747332"/>
            <a:ext cx="41549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PUT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77720" y="1835213"/>
            <a:ext cx="1304926" cy="1383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350732">
            <a:off x="5006932" y="1882113"/>
            <a:ext cx="45397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rgbClr val="0070C0"/>
                </a:solidFill>
              </a:rPr>
              <a:t>Write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82646" y="2000809"/>
            <a:ext cx="1301209" cy="1173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350732">
            <a:off x="6199798" y="2048185"/>
            <a:ext cx="6783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PCIe </a:t>
            </a:r>
            <a:r>
              <a:rPr lang="en-US" sz="900" dirty="0" err="1"/>
              <a:t>Wrt</a:t>
            </a:r>
            <a:endParaRPr lang="en-US" sz="9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177042" y="2136839"/>
            <a:ext cx="1291711" cy="1437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404700">
            <a:off x="7274600" y="2201094"/>
            <a:ext cx="1063112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US" dirty="0" err="1"/>
              <a:t>Asynch</a:t>
            </a:r>
            <a:r>
              <a:rPr lang="en-US" dirty="0"/>
              <a:t> Mem </a:t>
            </a:r>
            <a:r>
              <a:rPr lang="en-US" dirty="0" err="1"/>
              <a:t>Wrt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60777" y="1900586"/>
            <a:ext cx="1320450" cy="1106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71863" y="2035091"/>
            <a:ext cx="1310783" cy="12211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82646" y="2188936"/>
            <a:ext cx="1298753" cy="1329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84461" y="2357139"/>
            <a:ext cx="1271371" cy="1345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80651" y="2383259"/>
            <a:ext cx="1301995" cy="16418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350732">
            <a:off x="4718392" y="2240243"/>
            <a:ext cx="103105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rgbClr val="0070C0"/>
                </a:solidFill>
              </a:rPr>
              <a:t>Write w/ Commit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86727" y="2582395"/>
            <a:ext cx="1297128" cy="1431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350732">
            <a:off x="5994613" y="2453767"/>
            <a:ext cx="108876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PCIe Flushing Rd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181399" y="2290163"/>
            <a:ext cx="1277869" cy="4387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89519" y="2505592"/>
            <a:ext cx="1286276" cy="4719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881989" y="3037819"/>
            <a:ext cx="1314788" cy="2319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0993131">
            <a:off x="6020262" y="2913013"/>
            <a:ext cx="103746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Flushing Rd </a:t>
            </a:r>
            <a:r>
              <a:rPr lang="en-US" sz="900" dirty="0" err="1"/>
              <a:t>Rsp</a:t>
            </a:r>
            <a:endParaRPr lang="en-US" sz="9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882646" y="3319537"/>
            <a:ext cx="1322181" cy="893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123236" y="3158489"/>
            <a:ext cx="84510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NP PCIe </a:t>
            </a:r>
            <a:r>
              <a:rPr lang="en-US" sz="900" dirty="0" err="1"/>
              <a:t>Wrt</a:t>
            </a:r>
            <a:endParaRPr lang="en-US" sz="900" dirty="0"/>
          </a:p>
        </p:txBody>
      </p:sp>
      <p:sp>
        <p:nvSpPr>
          <p:cNvPr id="66" name="TextBox 65"/>
          <p:cNvSpPr txBox="1"/>
          <p:nvPr/>
        </p:nvSpPr>
        <p:spPr>
          <a:xfrm rot="383662">
            <a:off x="7295806" y="3270649"/>
            <a:ext cx="103105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Synch Mem </a:t>
            </a:r>
            <a:r>
              <a:rPr lang="en-US" sz="900" dirty="0" err="1"/>
              <a:t>Wrt</a:t>
            </a:r>
            <a:endParaRPr lang="en-US" sz="9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182493" y="3419464"/>
            <a:ext cx="1273339" cy="1476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567158" y="3852577"/>
            <a:ext cx="1315488" cy="13726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21180897">
            <a:off x="4724804" y="3728412"/>
            <a:ext cx="101822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rgbClr val="0070C0"/>
                </a:solidFill>
              </a:rPr>
              <a:t>Flush Response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243086" y="4016317"/>
            <a:ext cx="1324073" cy="932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21353052">
            <a:off x="3524379" y="3859493"/>
            <a:ext cx="768159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Completion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7200802" y="3609693"/>
            <a:ext cx="1255031" cy="9658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876382" y="3707132"/>
            <a:ext cx="1300654" cy="11381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21313869">
            <a:off x="5946809" y="3538697"/>
            <a:ext cx="117211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900" dirty="0"/>
              <a:t>NP PCIe Write </a:t>
            </a:r>
            <a:r>
              <a:rPr lang="en-US" sz="900" dirty="0" err="1"/>
              <a:t>Rsp</a:t>
            </a:r>
            <a:endParaRPr lang="en-US" sz="900" dirty="0"/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4581436" y="1547450"/>
            <a:ext cx="0" cy="26552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8468754" y="1547450"/>
            <a:ext cx="0" cy="2655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7195340" y="1589989"/>
            <a:ext cx="0" cy="2655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5882646" y="1562868"/>
            <a:ext cx="0" cy="26552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1665" y="1768803"/>
            <a:ext cx="2066530" cy="1569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sz="1600" dirty="0"/>
              <a:t>An alternative approach:</a:t>
            </a:r>
          </a:p>
          <a:p>
            <a:r>
              <a:rPr lang="en-US" sz="1600" dirty="0"/>
              <a:t>combine the FLUSH and following WRITE into a WRITE w/ COMMIT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32185" y="2491725"/>
            <a:ext cx="2342270" cy="66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7619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1378198"/>
            <a:ext cx="7772400" cy="3149729"/>
          </a:xfrm>
        </p:spPr>
        <p:txBody>
          <a:bodyPr/>
          <a:lstStyle/>
          <a:p>
            <a:r>
              <a:rPr lang="en-US" sz="1600" dirty="0"/>
              <a:t>The Promise of Persistent Memory over Fabrics</a:t>
            </a:r>
          </a:p>
          <a:p>
            <a:pPr lvl="1"/>
            <a:r>
              <a:rPr lang="en-US" sz="1600" dirty="0">
                <a:solidFill>
                  <a:srgbClr val="0D3896"/>
                </a:solidFill>
                <a:cs typeface="+mn-cs"/>
              </a:rPr>
              <a:t>Driving new application models</a:t>
            </a:r>
          </a:p>
          <a:p>
            <a:endParaRPr lang="en-US" sz="1600" dirty="0"/>
          </a:p>
          <a:p>
            <a:r>
              <a:rPr lang="en-US" sz="1600" dirty="0"/>
              <a:t>How to Get There</a:t>
            </a:r>
          </a:p>
          <a:p>
            <a:pPr lvl="1"/>
            <a:r>
              <a:rPr lang="en-US" sz="1600" dirty="0">
                <a:solidFill>
                  <a:srgbClr val="0D3896"/>
                </a:solidFill>
                <a:cs typeface="+mn-cs"/>
              </a:rPr>
              <a:t>An Emerging Ecosystem  </a:t>
            </a:r>
          </a:p>
          <a:p>
            <a:pPr lvl="1"/>
            <a:r>
              <a:rPr lang="en-US" sz="1600" dirty="0">
                <a:solidFill>
                  <a:srgbClr val="0D3896"/>
                </a:solidFill>
                <a:cs typeface="+mn-cs"/>
              </a:rPr>
              <a:t>Encouraging Innovation</a:t>
            </a:r>
          </a:p>
          <a:p>
            <a:pPr lvl="1"/>
            <a:r>
              <a:rPr lang="en-US" sz="1600" dirty="0">
                <a:solidFill>
                  <a:srgbClr val="0D3896"/>
                </a:solidFill>
                <a:cs typeface="+mn-cs"/>
              </a:rPr>
              <a:t>Describing an API</a:t>
            </a:r>
          </a:p>
          <a:p>
            <a:endParaRPr lang="en-US" sz="1600" dirty="0"/>
          </a:p>
          <a:p>
            <a:r>
              <a:rPr lang="en-US" sz="1600" dirty="0"/>
              <a:t>API Implementations</a:t>
            </a:r>
          </a:p>
          <a:p>
            <a:pPr lvl="1"/>
            <a:r>
              <a:rPr lang="en-US" sz="1600" dirty="0">
                <a:solidFill>
                  <a:srgbClr val="0D3896"/>
                </a:solidFill>
                <a:cs typeface="+mn-cs"/>
              </a:rPr>
              <a:t>Flush/commit is the way to go</a:t>
            </a:r>
          </a:p>
          <a:p>
            <a:pPr lvl="1"/>
            <a:r>
              <a:rPr lang="en-US" sz="1600" dirty="0">
                <a:solidFill>
                  <a:srgbClr val="0D3896"/>
                </a:solidFill>
                <a:cs typeface="+mn-cs"/>
              </a:rPr>
              <a:t>But how to optimize these operations?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273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08216" y="29303"/>
            <a:ext cx="6597650" cy="857250"/>
          </a:xfrm>
        </p:spPr>
        <p:txBody>
          <a:bodyPr/>
          <a:lstStyle/>
          <a:p>
            <a:r>
              <a:rPr lang="en-US" dirty="0"/>
              <a:t>Fabric Implementations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686300"/>
            <a:ext cx="1905000" cy="342900"/>
          </a:xfrm>
        </p:spPr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98" y="2044060"/>
            <a:ext cx="7965989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algn="l"/>
            <a:r>
              <a:rPr lang="en-US" sz="1800" dirty="0"/>
              <a:t>Challenge to the industry is to extend the existing fabric protocols to provide: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/>
              <a:t>Efficient, low overhead PMEM semantics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/>
              <a:t>Simple provider fabric adapter implementation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/>
              <a:t>Flexible, extensible across common fabric types</a:t>
            </a:r>
          </a:p>
        </p:txBody>
      </p:sp>
    </p:spTree>
    <p:extLst>
      <p:ext uri="{BB962C8B-B14F-4D97-AF65-F5344CB8AC3E}">
        <p14:creationId xmlns:p14="http://schemas.microsoft.com/office/powerpoint/2010/main" val="302772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940908" y="1833374"/>
            <a:ext cx="3097427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2800" dirty="0"/>
              <a:t>Q &amp; A, Discussion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92693" y="2733417"/>
            <a:ext cx="4584357" cy="13144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rgbClr val="0D38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rgbClr val="0D3896"/>
                </a:solidFill>
                <a:latin typeface="+mn-lt"/>
                <a:ea typeface="+mn-ea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D3896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7F00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7F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/>
              <a:t>Rob Davis, Mellanox Technologies</a:t>
            </a:r>
          </a:p>
          <a:p>
            <a:pPr eaLnBrk="1" hangingPunct="1"/>
            <a:r>
              <a:rPr lang="en-US" altLang="en-US" sz="2000" kern="0" dirty="0"/>
              <a:t>Chet Douglas, Intel</a:t>
            </a:r>
          </a:p>
          <a:p>
            <a:pPr eaLnBrk="1" hangingPunct="1"/>
            <a:r>
              <a:rPr lang="en-US" altLang="en-US" sz="2000" kern="0" dirty="0"/>
              <a:t>Paul Grun, Cray, Inc</a:t>
            </a:r>
          </a:p>
          <a:p>
            <a:pPr eaLnBrk="1" hangingPunct="1"/>
            <a:r>
              <a:rPr lang="en-US" altLang="en-US" sz="2000" kern="0" dirty="0"/>
              <a:t>Tom Talpey, Microsoft</a:t>
            </a:r>
          </a:p>
        </p:txBody>
      </p:sp>
    </p:spTree>
    <p:extLst>
      <p:ext uri="{BB962C8B-B14F-4D97-AF65-F5344CB8AC3E}">
        <p14:creationId xmlns:p14="http://schemas.microsoft.com/office/powerpoint/2010/main" val="1223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Memory (PM)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439"/>
            <a:ext cx="4038600" cy="3394472"/>
          </a:xfrm>
        </p:spPr>
        <p:txBody>
          <a:bodyPr/>
          <a:lstStyle/>
          <a:p>
            <a:r>
              <a:rPr lang="en-US" sz="1800" dirty="0"/>
              <a:t>Persistent Memory (PM) Benefits</a:t>
            </a:r>
          </a:p>
          <a:p>
            <a:pPr lvl="1"/>
            <a:r>
              <a:rPr lang="en-US" sz="1500" dirty="0"/>
              <a:t>Considerably faster than NAND Flash</a:t>
            </a:r>
          </a:p>
          <a:p>
            <a:pPr lvl="1"/>
            <a:r>
              <a:rPr lang="en-US" sz="1500" dirty="0"/>
              <a:t>Performance accessible via PCIe or DDR interfaces</a:t>
            </a:r>
          </a:p>
          <a:p>
            <a:pPr lvl="1"/>
            <a:r>
              <a:rPr lang="en-US" sz="1500" dirty="0"/>
              <a:t>Lower cost/bit than DRAM</a:t>
            </a:r>
          </a:p>
          <a:p>
            <a:pPr lvl="1"/>
            <a:r>
              <a:rPr lang="en-US" sz="1500" dirty="0"/>
              <a:t>Significantly denser than DRAM</a:t>
            </a:r>
            <a:endParaRPr lang="en-US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CED1-58AE-477C-8287-9DEDED669D4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15" y="1308027"/>
            <a:ext cx="3052727" cy="34579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97292" y="1822377"/>
            <a:ext cx="1314450" cy="1543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0" name="TextBox 9"/>
          <p:cNvSpPr txBox="1"/>
          <p:nvPr/>
        </p:nvSpPr>
        <p:spPr>
          <a:xfrm>
            <a:off x="7541852" y="1579445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781565" y="2800674"/>
            <a:ext cx="924053" cy="277402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0688" y="2729046"/>
            <a:ext cx="91410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Leading Edge PM </a:t>
            </a:r>
            <a:r>
              <a:rPr lang="en-US" sz="850" b="1" dirty="0">
                <a:solidFill>
                  <a:schemeClr val="bg1"/>
                </a:solidFill>
              </a:rPr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9710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Needs High Availability (HA)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657350" y="1788342"/>
            <a:ext cx="5647135" cy="1714500"/>
            <a:chOff x="685800" y="3505200"/>
            <a:chExt cx="7529513" cy="2286000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62" b="31685"/>
            <a:stretch>
              <a:fillRect/>
            </a:stretch>
          </p:blipFill>
          <p:spPr bwMode="auto">
            <a:xfrm>
              <a:off x="685800" y="3505200"/>
              <a:ext cx="752951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73" t="30363" r="4871" b="63312"/>
            <a:stretch>
              <a:fillRect/>
            </a:stretch>
          </p:blipFill>
          <p:spPr bwMode="auto">
            <a:xfrm>
              <a:off x="2590800" y="3505200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" t="30363" r="78749" b="64577"/>
            <a:stretch>
              <a:fillRect/>
            </a:stretch>
          </p:blipFill>
          <p:spPr bwMode="auto">
            <a:xfrm>
              <a:off x="5257800" y="3505200"/>
              <a:ext cx="134416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1" t="23958" r="10175" b="61459"/>
          <a:stretch>
            <a:fillRect/>
          </a:stretch>
        </p:blipFill>
        <p:spPr bwMode="auto">
          <a:xfrm>
            <a:off x="1943101" y="2896814"/>
            <a:ext cx="1270397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1" t="23958" r="10175" b="61459"/>
          <a:stretch>
            <a:fillRect/>
          </a:stretch>
        </p:blipFill>
        <p:spPr bwMode="auto">
          <a:xfrm>
            <a:off x="5772151" y="2896814"/>
            <a:ext cx="1270397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971800" y="3646909"/>
          <a:ext cx="3086100" cy="713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728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6131" marR="66131" marT="33086" marB="330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PM</a:t>
                      </a:r>
                    </a:p>
                  </a:txBody>
                  <a:tcPr marL="66131" marR="66131" marT="33086" marB="330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NAND</a:t>
                      </a:r>
                    </a:p>
                  </a:txBody>
                  <a:tcPr marL="66131" marR="66131" marT="33086" marB="3308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en-US" sz="1100" b="1" dirty="0"/>
                        <a:t>Read Latency</a:t>
                      </a:r>
                    </a:p>
                  </a:txBody>
                  <a:tcPr marL="66131" marR="66131" marT="33086" marB="3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~100ns</a:t>
                      </a:r>
                    </a:p>
                  </a:txBody>
                  <a:tcPr marL="66131" marR="66131" marT="33086" marB="3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~20,000ns</a:t>
                      </a:r>
                    </a:p>
                  </a:txBody>
                  <a:tcPr marL="66131" marR="66131" marT="33086" marB="330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en-US" sz="1100" b="1" dirty="0"/>
                        <a:t>Write Latency</a:t>
                      </a:r>
                    </a:p>
                  </a:txBody>
                  <a:tcPr marL="66131" marR="66131" marT="33086" marB="3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~500ns</a:t>
                      </a:r>
                    </a:p>
                  </a:txBody>
                  <a:tcPr marL="66131" marR="66131" marT="33086" marB="3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~50,000ns</a:t>
                      </a:r>
                    </a:p>
                  </a:txBody>
                  <a:tcPr marL="66131" marR="66131" marT="33086" marB="330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86100" y="2188392"/>
            <a:ext cx="2800350" cy="628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3945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Enabled by 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Compute Disaggregation</a:t>
            </a:r>
          </a:p>
          <a:p>
            <a:r>
              <a:rPr lang="en-US" sz="2000" dirty="0"/>
              <a:t>Scale out file/object systems</a:t>
            </a:r>
          </a:p>
          <a:p>
            <a:r>
              <a:rPr lang="en-US" sz="2000" dirty="0"/>
              <a:t>In-Memory Database</a:t>
            </a:r>
          </a:p>
          <a:p>
            <a:r>
              <a:rPr lang="en-US" sz="2000" dirty="0"/>
              <a:t>Machine learning</a:t>
            </a:r>
          </a:p>
          <a:p>
            <a:r>
              <a:rPr lang="en-US" sz="2000" dirty="0"/>
              <a:t>Hyperconverged Infrastructure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34377" r="45316" b="14581"/>
          <a:stretch>
            <a:fillRect/>
          </a:stretch>
        </p:blipFill>
        <p:spPr bwMode="auto">
          <a:xfrm>
            <a:off x="5224012" y="1552888"/>
            <a:ext cx="3074025" cy="245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451988" y="3635511"/>
            <a:ext cx="2846049" cy="279020"/>
            <a:chOff x="1828800" y="5029200"/>
            <a:chExt cx="5650060" cy="474663"/>
          </a:xfrm>
        </p:grpSpPr>
        <p:pic>
          <p:nvPicPr>
            <p:cNvPr id="14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41" t="23958" r="10175" b="61459"/>
            <a:stretch>
              <a:fillRect/>
            </a:stretch>
          </p:blipFill>
          <p:spPr bwMode="auto">
            <a:xfrm>
              <a:off x="1828800" y="5029200"/>
              <a:ext cx="145906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41" t="23958" r="10175" b="61459"/>
            <a:stretch>
              <a:fillRect/>
            </a:stretch>
          </p:blipFill>
          <p:spPr bwMode="auto">
            <a:xfrm>
              <a:off x="3657600" y="5029200"/>
              <a:ext cx="145906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41" t="23958" r="10175" b="61459"/>
            <a:stretch>
              <a:fillRect/>
            </a:stretch>
          </p:blipFill>
          <p:spPr bwMode="auto">
            <a:xfrm>
              <a:off x="6019800" y="5029200"/>
              <a:ext cx="145906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74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Compute Disaggregation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53" y="1387012"/>
            <a:ext cx="7806488" cy="3082246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7404670" y="3069278"/>
            <a:ext cx="476250" cy="285750"/>
            <a:chOff x="7873999" y="4076700"/>
            <a:chExt cx="635244" cy="381000"/>
          </a:xfrm>
        </p:grpSpPr>
        <p:sp>
          <p:nvSpPr>
            <p:cNvPr id="11" name="Right Arrow 10"/>
            <p:cNvSpPr/>
            <p:nvPr/>
          </p:nvSpPr>
          <p:spPr>
            <a:xfrm flipH="1">
              <a:off x="7873999" y="4076700"/>
              <a:ext cx="635244" cy="3810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algn="ctr">
                <a:defRPr/>
              </a:pPr>
              <a:endParaRPr lang="en-US" sz="450" dirty="0"/>
            </a:p>
          </p:txBody>
        </p: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7883255" y="4151784"/>
              <a:ext cx="246403" cy="2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6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382186" y="1722025"/>
            <a:ext cx="570012" cy="158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10" y="1722025"/>
            <a:ext cx="4709607" cy="22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7" y="222250"/>
            <a:ext cx="7074881" cy="857250"/>
          </a:xfrm>
        </p:spPr>
        <p:txBody>
          <a:bodyPr/>
          <a:lstStyle/>
          <a:p>
            <a:r>
              <a:rPr lang="en-US" dirty="0"/>
              <a:t>Core Requirements for Networked 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2271"/>
            <a:ext cx="4923890" cy="3149729"/>
          </a:xfrm>
        </p:spPr>
        <p:txBody>
          <a:bodyPr/>
          <a:lstStyle/>
          <a:p>
            <a:r>
              <a:rPr lang="en-US" sz="2000" dirty="0"/>
              <a:t>PM is really fast </a:t>
            </a:r>
          </a:p>
          <a:p>
            <a:pPr lvl="1"/>
            <a:r>
              <a:rPr lang="en-US" sz="1800" dirty="0">
                <a:solidFill>
                  <a:srgbClr val="0D3896"/>
                </a:solidFill>
              </a:rPr>
              <a:t>Needs ultra low-latency networking</a:t>
            </a:r>
          </a:p>
          <a:p>
            <a:r>
              <a:rPr lang="en-US" sz="2000" dirty="0"/>
              <a:t>PM has very high bandwidth</a:t>
            </a:r>
          </a:p>
          <a:p>
            <a:pPr lvl="1"/>
            <a:r>
              <a:rPr lang="en-US" sz="1800" dirty="0">
                <a:solidFill>
                  <a:srgbClr val="0D3896"/>
                </a:solidFill>
              </a:rPr>
              <a:t>Needs ultra efficient, transport offload, high bandwidth networks</a:t>
            </a:r>
          </a:p>
          <a:p>
            <a:pPr lvl="1"/>
            <a:r>
              <a:rPr lang="en-US" sz="1800" dirty="0">
                <a:solidFill>
                  <a:srgbClr val="0D3896"/>
                </a:solidFill>
              </a:rPr>
              <a:t>Remote accesses must not add significant latency</a:t>
            </a:r>
          </a:p>
          <a:p>
            <a:r>
              <a:rPr lang="en-US" sz="2000" dirty="0"/>
              <a:t>PM networking requires: </a:t>
            </a:r>
          </a:p>
          <a:p>
            <a:pPr lvl="1"/>
            <a:r>
              <a:rPr lang="en-US" sz="1800" dirty="0">
                <a:solidFill>
                  <a:srgbClr val="0D3896"/>
                </a:solidFill>
              </a:rPr>
              <a:t>Predictability, Fairness, Very Low Packet Loss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Flash Memory Summit </a:t>
            </a:r>
            <a:r>
              <a:rPr lang="is-IS" dirty="0"/>
              <a:t>2017</a:t>
            </a:r>
            <a:endParaRPr lang="en-US" dirty="0"/>
          </a:p>
          <a:p>
            <a:pPr>
              <a:defRPr/>
            </a:pPr>
            <a:r>
              <a:rPr lang="en-US" dirty="0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578868" y="1680092"/>
          <a:ext cx="3086100" cy="713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728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6131" marR="66131" marT="33086" marB="330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PM</a:t>
                      </a:r>
                    </a:p>
                  </a:txBody>
                  <a:tcPr marL="66131" marR="66131" marT="33086" marB="330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NAND</a:t>
                      </a:r>
                    </a:p>
                  </a:txBody>
                  <a:tcPr marL="66131" marR="66131" marT="33086" marB="3308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en-US" sz="1100" b="1" dirty="0"/>
                        <a:t>Read Latency</a:t>
                      </a:r>
                    </a:p>
                  </a:txBody>
                  <a:tcPr marL="66131" marR="66131" marT="33086" marB="3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~100ns</a:t>
                      </a:r>
                    </a:p>
                  </a:txBody>
                  <a:tcPr marL="66131" marR="66131" marT="33086" marB="3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~20,000ns</a:t>
                      </a:r>
                    </a:p>
                  </a:txBody>
                  <a:tcPr marL="66131" marR="66131" marT="33086" marB="330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en-US" sz="1100" b="1" dirty="0"/>
                        <a:t>Write Latency</a:t>
                      </a:r>
                    </a:p>
                  </a:txBody>
                  <a:tcPr marL="66131" marR="66131" marT="33086" marB="3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~500ns</a:t>
                      </a:r>
                    </a:p>
                  </a:txBody>
                  <a:tcPr marL="66131" marR="66131" marT="33086" marB="3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~50,000ns</a:t>
                      </a:r>
                    </a:p>
                  </a:txBody>
                  <a:tcPr marL="66131" marR="66131" marT="33086" marB="330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47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Get There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HGST live demo at FMS 2015</a:t>
            </a:r>
          </a:p>
          <a:p>
            <a:r>
              <a:rPr lang="en-US" altLang="en-US" sz="2400" dirty="0"/>
              <a:t>PM based Key-Value store over 100Gb/s fabric</a:t>
            </a:r>
          </a:p>
          <a:p>
            <a:r>
              <a:rPr lang="en-US" altLang="en-US" sz="2400" dirty="0"/>
              <a:t>Key-Value Store fetch from non-volatile memory in 5usec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13" t="15292" r="4987" b="7445"/>
          <a:stretch/>
        </p:blipFill>
        <p:spPr>
          <a:xfrm>
            <a:off x="2649770" y="2866490"/>
            <a:ext cx="5271606" cy="21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3088" y="222250"/>
            <a:ext cx="7020826" cy="857250"/>
          </a:xfrm>
        </p:spPr>
        <p:txBody>
          <a:bodyPr/>
          <a:lstStyle/>
          <a:p>
            <a:r>
              <a:rPr lang="en-US" dirty="0"/>
              <a:t>How to get there – the PM Ecosystem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9832" y="4615765"/>
            <a:ext cx="1905000" cy="342900"/>
          </a:xfrm>
        </p:spPr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flipH="1">
            <a:off x="1578750" y="2164080"/>
            <a:ext cx="3553416" cy="571500"/>
          </a:xfrm>
          <a:prstGeom prst="round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ＭＳ Ｐゴシック" pitchFamily="34" charset="-128"/>
              </a:rPr>
              <a:t>APIs</a:t>
            </a:r>
          </a:p>
          <a:p>
            <a:pPr algn="ctr" defTabSz="342900"/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libfabric</a:t>
            </a:r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ＭＳ Ｐゴシック" pitchFamily="34" charset="-128"/>
              </a:rPr>
              <a:t>, Verbs, NVMF, ND, NDK</a:t>
            </a:r>
          </a:p>
        </p:txBody>
      </p:sp>
      <p:sp>
        <p:nvSpPr>
          <p:cNvPr id="25" name="Rounded Rectangle 24"/>
          <p:cNvSpPr/>
          <p:nvPr/>
        </p:nvSpPr>
        <p:spPr>
          <a:xfrm flipH="1">
            <a:off x="1578750" y="4340830"/>
            <a:ext cx="3529593" cy="5715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Persistent Memory Media,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Form Factors</a:t>
            </a:r>
          </a:p>
        </p:txBody>
      </p:sp>
      <p:sp>
        <p:nvSpPr>
          <p:cNvPr id="52" name="Rounded Rectangle 51"/>
          <p:cNvSpPr/>
          <p:nvPr/>
        </p:nvSpPr>
        <p:spPr>
          <a:xfrm flipH="1">
            <a:off x="1578750" y="1376467"/>
            <a:ext cx="1467715" cy="673313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600" u="sng" kern="0" dirty="0">
                <a:latin typeface="Calibri"/>
                <a:ea typeface="ＭＳ Ｐゴシック" pitchFamily="34" charset="-128"/>
              </a:rPr>
              <a:t>Memory</a:t>
            </a:r>
          </a:p>
        </p:txBody>
      </p:sp>
      <p:sp>
        <p:nvSpPr>
          <p:cNvPr id="40" name="Rounded Rectangle 39"/>
          <p:cNvSpPr/>
          <p:nvPr/>
        </p:nvSpPr>
        <p:spPr>
          <a:xfrm flipH="1">
            <a:off x="3155085" y="1367761"/>
            <a:ext cx="1977079" cy="682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Storage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object, file, block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42" name="Rounded Rectangle 41"/>
          <p:cNvSpPr/>
          <p:nvPr/>
        </p:nvSpPr>
        <p:spPr>
          <a:xfrm flipH="1">
            <a:off x="1578750" y="3443943"/>
            <a:ext cx="977574" cy="77543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H/W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5426920" y="1391484"/>
            <a:ext cx="228600" cy="65829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0" dirty="0"/>
          </a:p>
        </p:txBody>
      </p:sp>
      <p:sp>
        <p:nvSpPr>
          <p:cNvPr id="22" name="TextBox 21"/>
          <p:cNvSpPr txBox="1"/>
          <p:nvPr/>
        </p:nvSpPr>
        <p:spPr>
          <a:xfrm>
            <a:off x="5694852" y="1466778"/>
            <a:ext cx="361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SNIA, OSVs. Language writers, App developers, middleware providers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5426920" y="2157847"/>
            <a:ext cx="228600" cy="634883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0" dirty="0"/>
          </a:p>
        </p:txBody>
      </p:sp>
      <p:sp>
        <p:nvSpPr>
          <p:cNvPr id="34" name="TextBox 33"/>
          <p:cNvSpPr txBox="1"/>
          <p:nvPr/>
        </p:nvSpPr>
        <p:spPr>
          <a:xfrm>
            <a:off x="5661432" y="2225137"/>
            <a:ext cx="364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IBTA, OpenFabrics Alliance, NVMe Inc,</a:t>
            </a:r>
          </a:p>
          <a:p>
            <a:r>
              <a:rPr lang="en-US" sz="1400" dirty="0"/>
              <a:t>Linux, Windows…</a:t>
            </a:r>
          </a:p>
        </p:txBody>
      </p:sp>
      <p:sp>
        <p:nvSpPr>
          <p:cNvPr id="35" name="Right Brace 34"/>
          <p:cNvSpPr/>
          <p:nvPr/>
        </p:nvSpPr>
        <p:spPr>
          <a:xfrm>
            <a:off x="5426920" y="2900798"/>
            <a:ext cx="228600" cy="133021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0" dirty="0"/>
          </a:p>
        </p:txBody>
      </p:sp>
      <p:sp>
        <p:nvSpPr>
          <p:cNvPr id="36" name="TextBox 35"/>
          <p:cNvSpPr txBox="1"/>
          <p:nvPr/>
        </p:nvSpPr>
        <p:spPr>
          <a:xfrm>
            <a:off x="5655520" y="3413760"/>
            <a:ext cx="346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IETF, IBTA, OS drivers, N/W Vendors…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5447809" y="4340829"/>
            <a:ext cx="247045" cy="58332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0" dirty="0"/>
          </a:p>
        </p:txBody>
      </p:sp>
      <p:sp>
        <p:nvSpPr>
          <p:cNvPr id="38" name="TextBox 37"/>
          <p:cNvSpPr txBox="1"/>
          <p:nvPr/>
        </p:nvSpPr>
        <p:spPr>
          <a:xfrm>
            <a:off x="5694854" y="4472581"/>
            <a:ext cx="253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Vendors, JEDEC…</a:t>
            </a:r>
          </a:p>
        </p:txBody>
      </p:sp>
      <p:sp>
        <p:nvSpPr>
          <p:cNvPr id="26" name="Rounded Rectangle 41"/>
          <p:cNvSpPr/>
          <p:nvPr/>
        </p:nvSpPr>
        <p:spPr>
          <a:xfrm flipH="1">
            <a:off x="2685176" y="3432936"/>
            <a:ext cx="977574" cy="77543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H/W</a:t>
            </a:r>
          </a:p>
        </p:txBody>
      </p:sp>
      <p:sp>
        <p:nvSpPr>
          <p:cNvPr id="27" name="Rounded Rectangle 41"/>
          <p:cNvSpPr/>
          <p:nvPr/>
        </p:nvSpPr>
        <p:spPr>
          <a:xfrm flipH="1">
            <a:off x="4154592" y="3454950"/>
            <a:ext cx="977574" cy="77543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H/W</a:t>
            </a:r>
          </a:p>
        </p:txBody>
      </p:sp>
      <p:sp>
        <p:nvSpPr>
          <p:cNvPr id="28" name="Rounded Rectangle 41"/>
          <p:cNvSpPr/>
          <p:nvPr/>
        </p:nvSpPr>
        <p:spPr>
          <a:xfrm flipH="1">
            <a:off x="1578750" y="2823094"/>
            <a:ext cx="977574" cy="528773"/>
          </a:xfrm>
          <a:prstGeom prst="round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ＭＳ Ｐゴシック" pitchFamily="34" charset="-128"/>
              </a:rPr>
              <a:t>provider</a:t>
            </a:r>
          </a:p>
        </p:txBody>
      </p:sp>
      <p:sp>
        <p:nvSpPr>
          <p:cNvPr id="29" name="Rounded Rectangle 41"/>
          <p:cNvSpPr/>
          <p:nvPr/>
        </p:nvSpPr>
        <p:spPr>
          <a:xfrm flipH="1">
            <a:off x="2685175" y="2812087"/>
            <a:ext cx="977574" cy="528773"/>
          </a:xfrm>
          <a:prstGeom prst="round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ＭＳ Ｐゴシック" pitchFamily="34" charset="-128"/>
              </a:rPr>
              <a:t>provider</a:t>
            </a:r>
          </a:p>
        </p:txBody>
      </p:sp>
      <p:sp>
        <p:nvSpPr>
          <p:cNvPr id="30" name="Rounded Rectangle 41"/>
          <p:cNvSpPr/>
          <p:nvPr/>
        </p:nvSpPr>
        <p:spPr>
          <a:xfrm flipH="1">
            <a:off x="4154592" y="2834101"/>
            <a:ext cx="977574" cy="528773"/>
          </a:xfrm>
          <a:prstGeom prst="round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ＭＳ Ｐゴシック" pitchFamily="34" charset="-128"/>
              </a:rPr>
              <a:t>provider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1105" y="3635986"/>
            <a:ext cx="56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1105" y="2891807"/>
            <a:ext cx="56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975" y="2331308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Today’s Focus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054443" y="1828800"/>
            <a:ext cx="788645" cy="5025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6312053"/>
      </p:ext>
    </p:extLst>
  </p:cSld>
  <p:clrMapOvr>
    <a:masterClrMapping/>
  </p:clrMapOvr>
</p:sld>
</file>

<file path=ppt/theme/theme1.xml><?xml version="1.0" encoding="utf-8"?>
<a:theme xmlns:a="http://schemas.openxmlformats.org/drawingml/2006/main" name="FlashMemorySummit_2010_Template_lightblueB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AE8BAB6B-2E94-F24F-9DFD-76EC82895554}" vid="{65DE18A1-35DB-AF43-9D24-1F6441F46BD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28559</TotalTime>
  <Words>1393</Words>
  <Application>Microsoft Office PowerPoint</Application>
  <PresentationFormat>On-screen Show (16:9)</PresentationFormat>
  <Paragraphs>407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Courier New</vt:lpstr>
      <vt:lpstr>Times</vt:lpstr>
      <vt:lpstr>Wingdings</vt:lpstr>
      <vt:lpstr>ヒラギノ角ゴ Pro W3</vt:lpstr>
      <vt:lpstr>FlashMemorySummit_2010_Template_lightblueBG</vt:lpstr>
      <vt:lpstr>Persistent Memory over Fabrics</vt:lpstr>
      <vt:lpstr>Agenda</vt:lpstr>
      <vt:lpstr>Persistent Memory (PM)</vt:lpstr>
      <vt:lpstr>PM Needs High Availability (HA)</vt:lpstr>
      <vt:lpstr>Applications Enabled by PM</vt:lpstr>
      <vt:lpstr>Compute Disaggregation </vt:lpstr>
      <vt:lpstr>Core Requirements for Networked PM</vt:lpstr>
      <vt:lpstr>We Can Get There</vt:lpstr>
      <vt:lpstr>How to get there – the PM Ecosystem</vt:lpstr>
      <vt:lpstr>No one argues with this…</vt:lpstr>
      <vt:lpstr>Focus on memory operations</vt:lpstr>
      <vt:lpstr>Simultaneous Equations to Solve</vt:lpstr>
      <vt:lpstr>Representative Use Cases</vt:lpstr>
      <vt:lpstr>How they work</vt:lpstr>
      <vt:lpstr>Shared PM - A Closer Look</vt:lpstr>
      <vt:lpstr>The Beginnings of a List of API Reqmts</vt:lpstr>
      <vt:lpstr>Basic API Features (example)</vt:lpstr>
      <vt:lpstr>Fabric Implementations</vt:lpstr>
      <vt:lpstr>Alternate Fabric Implementation</vt:lpstr>
      <vt:lpstr>Fabric Implementations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Dave Barnes</dc:creator>
  <cp:keywords>CTPClassification=CTP_PUBLIC:VisualMarkings=</cp:keywords>
  <cp:lastModifiedBy>Paul Grun</cp:lastModifiedBy>
  <cp:revision>113</cp:revision>
  <dcterms:created xsi:type="dcterms:W3CDTF">2017-06-09T18:01:43Z</dcterms:created>
  <dcterms:modified xsi:type="dcterms:W3CDTF">2017-08-09T18:49:23Z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8369e8ef-9355-4801-a8d7-beda0c0e3b9f</vt:lpwstr>
  </property>
  <property fmtid="{D5CDD505-2E9C-101B-9397-08002B2CF9AE}" pid="3" name="CTP_TimeStamp">
    <vt:lpwstr>2017-08-04 19:43:56Z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