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2" r:id="rId3"/>
    <p:sldId id="260" r:id="rId4"/>
    <p:sldId id="275" r:id="rId5"/>
    <p:sldId id="307" r:id="rId6"/>
    <p:sldId id="290" r:id="rId7"/>
    <p:sldId id="278" r:id="rId8"/>
    <p:sldId id="317" r:id="rId9"/>
    <p:sldId id="299" r:id="rId10"/>
    <p:sldId id="300" r:id="rId11"/>
    <p:sldId id="302" r:id="rId12"/>
    <p:sldId id="308" r:id="rId13"/>
    <p:sldId id="320" r:id="rId14"/>
    <p:sldId id="309" r:id="rId15"/>
    <p:sldId id="314" r:id="rId16"/>
    <p:sldId id="265" r:id="rId17"/>
    <p:sldId id="319" r:id="rId18"/>
    <p:sldId id="282" r:id="rId19"/>
    <p:sldId id="277" r:id="rId20"/>
    <p:sldId id="276" r:id="rId21"/>
    <p:sldId id="264" r:id="rId22"/>
    <p:sldId id="285" r:id="rId23"/>
    <p:sldId id="267" r:id="rId24"/>
    <p:sldId id="289" r:id="rId25"/>
    <p:sldId id="259" r:id="rId26"/>
    <p:sldId id="288" r:id="rId27"/>
  </p:sldIdLst>
  <p:sldSz cx="9144000" cy="6858000" type="screen4x3"/>
  <p:notesSz cx="7077075" cy="9383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5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Grun" initials="PG" lastIdx="7" clrIdx="0">
    <p:extLst>
      <p:ext uri="{19B8F6BF-5375-455C-9EA6-DF929625EA0E}">
        <p15:presenceInfo xmlns:p15="http://schemas.microsoft.com/office/powerpoint/2012/main" userId="S-1-5-21-1123561945-492894223-1417001333-24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B0F0"/>
    <a:srgbClr val="00708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85006" autoAdjust="0"/>
  </p:normalViewPr>
  <p:slideViewPr>
    <p:cSldViewPr>
      <p:cViewPr varScale="1">
        <p:scale>
          <a:sx n="76" d="100"/>
          <a:sy n="76" d="100"/>
        </p:scale>
        <p:origin x="164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70" d="100"/>
          <a:sy n="70" d="100"/>
        </p:scale>
        <p:origin x="-3198" y="-66"/>
      </p:cViewPr>
      <p:guideLst>
        <p:guide orient="horz" pos="2955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14T14:31:06.200" idx="7">
    <p:pos x="10" y="10"/>
    <p:text>Add windows logo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C5C15DB-11A6-4112-B189-B4B63969769D}" type="datetimeFigureOut">
              <a:rPr lang="en-US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22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4008438" y="89122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429B67-5F41-4671-BF3C-3A74F4BD2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2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70C0810-4D61-476D-85B9-67DD24F29068}" type="datetimeFigureOut">
              <a:rPr lang="en-US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7700"/>
            <a:ext cx="5661025" cy="422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22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22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FF1A404-780B-445D-9205-D143319E6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17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FDF3EA-9C45-4FB6-8360-B20F215DDAF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42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Managing complexity is what engineers do best, usually by partitioning large, sticky problems into small, manageable chunks.</a:t>
            </a:r>
          </a:p>
          <a:p>
            <a:r>
              <a:rPr lang="en-US" dirty="0" smtClean="0"/>
              <a:t>ND, NDK are Windows</a:t>
            </a:r>
            <a:r>
              <a:rPr lang="en-US" baseline="0" dirty="0" smtClean="0"/>
              <a:t> APIs for driving fabric devices, similar to </a:t>
            </a:r>
            <a:r>
              <a:rPr lang="en-US" dirty="0" smtClean="0"/>
              <a:t>verbs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1A404-780B-445D-9205-D143319E649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1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begins by understanding who</a:t>
            </a:r>
            <a:r>
              <a:rPr lang="en-US" baseline="0" dirty="0" smtClean="0"/>
              <a:t> the consumers are, and what they need.</a:t>
            </a:r>
          </a:p>
          <a:p>
            <a:r>
              <a:rPr lang="en-US" baseline="0" dirty="0" smtClean="0"/>
              <a:t>Consumers are characterized by, among other things, the way that the NVM device is accessed.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Is it accessed using some sort of block-based I/O protocol?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Is it accessed using memory semantics?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Not all NVM devices are created equal; some don’t have the latency characteristics needed to respond well as remote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1A404-780B-445D-9205-D143319E649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06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en-US" baseline="0" dirty="0" smtClean="0"/>
              <a:t> point:  NVM services are exported to the consumer via a series of APIs.  The API, in turn, defines the features that are available to the consumer.</a:t>
            </a:r>
          </a:p>
          <a:p>
            <a:r>
              <a:rPr lang="en-US" baseline="0" dirty="0" smtClean="0"/>
              <a:t>There are several organizations involved in developing network APIs for NVM, which are by-and-large harmonious.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85F8E-4804-4A67-B4BA-001C059D099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54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Clearly there is lots of work to do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1A404-780B-445D-9205-D143319E649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73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Updates and current topics in the </a:t>
            </a:r>
            <a:r>
              <a:rPr lang="en-US" dirty="0" err="1"/>
              <a:t>NVMe</a:t>
            </a:r>
            <a:r>
              <a:rPr lang="en-US" dirty="0"/>
              <a:t> Standards body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1A404-780B-445D-9205-D143319E649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2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1A404-780B-445D-9205-D143319E649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0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NVDIMM-P user slower media</a:t>
            </a:r>
            <a:r>
              <a:rPr lang="en-US" baseline="0" dirty="0"/>
              <a:t> than NVDIMM-N but less overhead than </a:t>
            </a:r>
            <a:r>
              <a:rPr lang="en-US" baseline="0" dirty="0" err="1"/>
              <a:t>NVMe</a:t>
            </a:r>
            <a:r>
              <a:rPr lang="en-US" baseline="0" dirty="0"/>
              <a:t>.</a:t>
            </a:r>
          </a:p>
          <a:p>
            <a:r>
              <a:rPr lang="en-US" baseline="0" dirty="0"/>
              <a:t>NVDIMM-P may present memory semantics to the CPU/OS but underneath it may be using block media (NAND).</a:t>
            </a:r>
          </a:p>
          <a:p>
            <a:r>
              <a:rPr lang="en-US" baseline="0" dirty="0"/>
              <a:t>NVDIMM-N stores data as </a:t>
            </a:r>
            <a:r>
              <a:rPr lang="en-US" baseline="0" dirty="0" err="1"/>
              <a:t>cachelines</a:t>
            </a:r>
            <a:r>
              <a:rPr lang="en-US" baseline="0" dirty="0"/>
              <a:t>. Impossible to get good ECC and DI out of that. Also no DMA engines in a DIMM form factor.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1A404-780B-445D-9205-D143319E649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7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right now this</a:t>
            </a:r>
            <a:r>
              <a:rPr lang="en-US" baseline="0" dirty="0"/>
              <a:t> is only x86_64.</a:t>
            </a:r>
          </a:p>
          <a:p>
            <a:r>
              <a:rPr lang="en-US" baseline="0" dirty="0"/>
              <a:t>Mention that I have PMEM performance data for NVMDIMM-N in my other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1A404-780B-445D-9205-D143319E649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96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would the user prefer to write.</a:t>
            </a:r>
          </a:p>
          <a:p>
            <a:r>
              <a:rPr lang="en-US" dirty="0"/>
              <a:t>Slide</a:t>
            </a:r>
            <a:r>
              <a:rPr lang="en-US" baseline="0" dirty="0"/>
              <a:t> showing how hard it is to code without </a:t>
            </a:r>
            <a:r>
              <a:rPr lang="en-US" baseline="0" dirty="0" err="1"/>
              <a:t>glibc</a:t>
            </a:r>
            <a:r>
              <a:rPr lang="en-US" baseline="0" dirty="0"/>
              <a:t> and discussing </a:t>
            </a:r>
            <a:r>
              <a:rPr lang="en-US" baseline="0" dirty="0" err="1"/>
              <a:t>nvml</a:t>
            </a:r>
            <a:r>
              <a:rPr lang="en-US" baseline="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Library support that is portable across OS and ARCH. NVML is a start.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Bindings for all common languages.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Compiler, assembler and linker support in the most popular toolchains.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1A404-780B-445D-9205-D143319E649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68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done, lots still to do</a:t>
            </a:r>
          </a:p>
          <a:p>
            <a:r>
              <a:rPr lang="en-US" dirty="0"/>
              <a:t>Not quite a Sisyphean task but there is a lot of</a:t>
            </a:r>
            <a:r>
              <a:rPr lang="en-US" baseline="0" dirty="0"/>
              <a:t> work to be 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1A404-780B-445D-9205-D143319E649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48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</a:t>
            </a:r>
            <a:r>
              <a:rPr lang="en-US" baseline="0" dirty="0"/>
              <a:t> to add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1A404-780B-445D-9205-D143319E649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53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come a long way baby! Can give ourselves a slap on the</a:t>
            </a:r>
            <a:r>
              <a:rPr lang="en-US" baseline="0" dirty="0"/>
              <a:t> back.</a:t>
            </a:r>
            <a:endParaRPr lang="en-US" dirty="0"/>
          </a:p>
          <a:p>
            <a:endParaRPr lang="en-US" dirty="0"/>
          </a:p>
          <a:p>
            <a:r>
              <a:rPr lang="en-US" dirty="0"/>
              <a:t>Leased at 3200 a month (28000 in today’s money)</a:t>
            </a:r>
          </a:p>
          <a:p>
            <a:r>
              <a:rPr lang="en-US" dirty="0"/>
              <a:t>About</a:t>
            </a:r>
            <a:r>
              <a:rPr lang="en-US" baseline="0" dirty="0"/>
              <a:t> 5MB</a:t>
            </a:r>
          </a:p>
          <a:p>
            <a:r>
              <a:rPr lang="en-US" baseline="0" dirty="0"/>
              <a:t>7bit characters!!</a:t>
            </a:r>
          </a:p>
          <a:p>
            <a:r>
              <a:rPr lang="en-US" baseline="0" dirty="0"/>
              <a:t>1200 rpm</a:t>
            </a:r>
          </a:p>
          <a:p>
            <a:r>
              <a:rPr lang="en-US" baseline="0" dirty="0"/>
              <a:t>Seek ~600ms</a:t>
            </a:r>
            <a:endParaRPr lang="en-US" dirty="0"/>
          </a:p>
          <a:p>
            <a:r>
              <a:rPr lang="en-US" dirty="0"/>
              <a:t>http://www.snopes.com/photos/technology/storage.asp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1A404-780B-445D-9205-D143319E649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three things from PMEM. </a:t>
            </a:r>
          </a:p>
          <a:p>
            <a:r>
              <a:rPr lang="en-US" dirty="0"/>
              <a:t>Low latency access</a:t>
            </a:r>
          </a:p>
          <a:p>
            <a:r>
              <a:rPr lang="en-US" dirty="0"/>
              <a:t>memory sematic access</a:t>
            </a:r>
          </a:p>
          <a:p>
            <a:r>
              <a:rPr lang="en-US" dirty="0"/>
              <a:t>Storage </a:t>
            </a:r>
            <a:r>
              <a:rPr lang="en-US" dirty="0" smtClean="0"/>
              <a:t>features</a:t>
            </a:r>
            <a:r>
              <a:rPr lang="en-US" baseline="0" dirty="0" smtClean="0"/>
              <a:t> – persistence, DI, RAID, replacement in field etc.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 If you don’t need low latency then don’t bother with PMEM (a </a:t>
            </a:r>
            <a:r>
              <a:rPr lang="en-US" baseline="0" dirty="0" err="1"/>
              <a:t>mmap’ed</a:t>
            </a:r>
            <a:r>
              <a:rPr lang="en-US" baseline="0" dirty="0"/>
              <a:t> SSD will do the job just fine). Maybe mention sub10us though we can cover that later.</a:t>
            </a:r>
          </a:p>
          <a:p>
            <a:r>
              <a:rPr lang="en-US" baseline="0" dirty="0"/>
              <a:t>For storage features touch on RAID, replacement of FRUs and data-integrity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1A404-780B-445D-9205-D143319E649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8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</a:t>
            </a:r>
            <a:r>
              <a:rPr lang="en-US" dirty="0" err="1"/>
              <a:t>NVMe</a:t>
            </a:r>
            <a:r>
              <a:rPr lang="en-US" baseline="0" dirty="0"/>
              <a:t> is adding memory semantics</a:t>
            </a:r>
          </a:p>
          <a:p>
            <a:r>
              <a:rPr lang="en-US" baseline="0" dirty="0"/>
              <a:t>Mention that PMEM is all about persistence near (in time) to the processor. Nobody should store data in PMEM unless that plan to process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1A404-780B-445D-9205-D143319E649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93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1A404-780B-445D-9205-D143319E649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7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PMEM Jigsaw</a:t>
            </a:r>
          </a:p>
          <a:p>
            <a:r>
              <a:rPr lang="en-US" dirty="0"/>
              <a:t>Progress</a:t>
            </a:r>
            <a:r>
              <a:rPr lang="en-US" baseline="0" dirty="0"/>
              <a:t> being made on each of the pieces</a:t>
            </a:r>
          </a:p>
          <a:p>
            <a:r>
              <a:rPr lang="en-US" baseline="0" dirty="0"/>
              <a:t>All the outer pieces need to be in place to deliver on the last (middle) piece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1A404-780B-445D-9205-D143319E649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86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a complex problem, with lots of moving parts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1A404-780B-445D-9205-D143319E649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83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r>
              <a:rPr lang="en-US" baseline="0" dirty="0" smtClean="0"/>
              <a:t> to add to the complexity, we have to deal with both NAND and PM devices that can be sited anywhere.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Also</a:t>
            </a:r>
            <a:r>
              <a:rPr lang="en-US" baseline="0" dirty="0" smtClean="0"/>
              <a:t> mention that CPU vendors are the ones who decide what comes out of their processors.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Mention other interfaces including: NVLINK, CAPI, RAPID-IO</a:t>
            </a:r>
            <a:endParaRPr lang="en-US" baseline="0" dirty="0" smtClean="0"/>
          </a:p>
          <a:p>
            <a:r>
              <a:rPr lang="en-US" baseline="0" dirty="0" smtClean="0"/>
              <a:t>Under ‘fabrics’, we are describing the organizations that play a significant role in influencing the fabric implementation, not just the purveyors of the hardware.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1A404-780B-445D-9205-D143319E649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4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75641" r="4478" b="-3159"/>
          <a:stretch>
            <a:fillRect/>
          </a:stretch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5795962"/>
            <a:ext cx="9144000" cy="1138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048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8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934200" y="563880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D300F4-5B44-46AD-9E8C-3142A18460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0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CED1-58AE-477C-8287-9DEDED669D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0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1E8DA-3F00-4D8C-9371-97AAE4EC5A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0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19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DF49-087E-4C40-B9A0-024BBE5D8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8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181600"/>
            <a:ext cx="9144000" cy="1066800"/>
          </a:xfrm>
          <a:prstGeom prst="rect">
            <a:avLst/>
          </a:prstGeom>
          <a:gradFill>
            <a:gsLst>
              <a:gs pos="0">
                <a:srgbClr val="6EB0D8"/>
              </a:gs>
              <a:gs pos="26000">
                <a:srgbClr val="BCDCEF"/>
              </a:gs>
              <a:gs pos="58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1200"/>
              </a:spcBef>
              <a:defRPr/>
            </a:lvl2pPr>
            <a:lvl3pPr marL="460375" indent="-239713">
              <a:spcBef>
                <a:spcPts val="60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CE4E5-8F0C-4EE4-939A-EA63C6B9741B}" type="slidenum">
              <a:rPr lang="en-US" smtClean="0">
                <a:solidFill>
                  <a:srgbClr val="003B6E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B6E">
                  <a:tint val="75000"/>
                </a:srgbClr>
              </a:solidFill>
            </a:endParaRPr>
          </a:p>
        </p:txBody>
      </p:sp>
      <p:pic>
        <p:nvPicPr>
          <p:cNvPr id="11" name="Picture 10" descr="swish_medBlu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6339834" y="0"/>
            <a:ext cx="2804166" cy="25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0" y="1143000"/>
            <a:ext cx="8686800" cy="18288"/>
          </a:xfrm>
          <a:prstGeom prst="rect">
            <a:avLst/>
          </a:prstGeom>
          <a:gradFill>
            <a:gsLst>
              <a:gs pos="0">
                <a:schemeClr val="tx1"/>
              </a:gs>
              <a:gs pos="88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4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8" r="4964" b="19868"/>
          <a:stretch>
            <a:fillRect/>
          </a:stretch>
        </p:blipFill>
        <p:spPr bwMode="auto">
          <a:xfrm>
            <a:off x="0" y="4724400"/>
            <a:ext cx="91440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10400" y="5807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291123-700D-463C-8875-BBB108B4BD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1371600" y="6421438"/>
            <a:ext cx="66294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 Storage  Developer Conference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Rights Reserved.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72200"/>
            <a:ext cx="1401043" cy="6164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4" r:id="rId3"/>
    <p:sldLayoutId id="2147483755" r:id="rId4"/>
    <p:sldLayoutId id="2147483756" r:id="rId5"/>
    <p:sldLayoutId id="2147483759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2238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2238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2238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2238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2238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2238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2238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2238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2238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2237F"/>
        </a:buClr>
        <a:buSzPct val="75000"/>
        <a:buFont typeface="Wingdings" pitchFamily="2" charset="2"/>
        <a:buChar char="r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7E159"/>
        </a:buClr>
        <a:buSzPct val="75000"/>
        <a:buFont typeface="Wingdings" pitchFamily="2" charset="2"/>
        <a:buChar char="r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r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2BE52"/>
        </a:buClr>
        <a:buSzPct val="75000"/>
        <a:buFont typeface="Wingdings" pitchFamily="2" charset="2"/>
        <a:buChar char="r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2237F"/>
        </a:buClr>
        <a:buSzPct val="75000"/>
        <a:buFont typeface="Wingdings" pitchFamily="2" charset="2"/>
        <a:buChar char="r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2237F"/>
        </a:buClr>
        <a:buSzPct val="75000"/>
        <a:buFont typeface="Wingdings" pitchFamily="2" charset="2"/>
        <a:buChar char="r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2237F"/>
        </a:buClr>
        <a:buSzPct val="75000"/>
        <a:buFont typeface="Wingdings" pitchFamily="2" charset="2"/>
        <a:buChar char="r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2237F"/>
        </a:buClr>
        <a:buSzPct val="75000"/>
        <a:buFont typeface="Wingdings" pitchFamily="2" charset="2"/>
        <a:buChar char="r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2237F"/>
        </a:buClr>
        <a:buSzPct val="75000"/>
        <a:buFont typeface="Wingdings" pitchFamily="2" charset="2"/>
        <a:buChar char="r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13" Type="http://schemas.openxmlformats.org/officeDocument/2006/relationships/image" Target="../media/image48.png"/><Relationship Id="rId3" Type="http://schemas.openxmlformats.org/officeDocument/2006/relationships/image" Target="../media/image39.jpeg"/><Relationship Id="rId7" Type="http://schemas.openxmlformats.org/officeDocument/2006/relationships/image" Target="../media/image38.png"/><Relationship Id="rId12" Type="http://schemas.openxmlformats.org/officeDocument/2006/relationships/image" Target="../media/image4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6.jpg"/><Relationship Id="rId5" Type="http://schemas.openxmlformats.org/officeDocument/2006/relationships/image" Target="../media/image41.jpeg"/><Relationship Id="rId10" Type="http://schemas.openxmlformats.org/officeDocument/2006/relationships/image" Target="../media/image45.jpeg"/><Relationship Id="rId4" Type="http://schemas.openxmlformats.org/officeDocument/2006/relationships/image" Target="../media/image40.jpe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Access to Persistent Memory – The State of the Nation(s)!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52237F"/>
                </a:solidFill>
                <a:latin typeface="Arial" charset="0"/>
                <a:cs typeface="Arial" charset="0"/>
              </a:rPr>
              <a:t>Stephen Bates, Paul Grun,</a:t>
            </a:r>
            <a:br>
              <a:rPr lang="en-US" altLang="en-US" b="1" dirty="0">
                <a:solidFill>
                  <a:srgbClr val="52237F"/>
                </a:solidFill>
                <a:latin typeface="Arial" charset="0"/>
                <a:cs typeface="Arial" charset="0"/>
              </a:rPr>
            </a:br>
            <a:r>
              <a:rPr lang="en-US" altLang="en-US" b="1" dirty="0">
                <a:solidFill>
                  <a:srgbClr val="52237F"/>
                </a:solidFill>
                <a:latin typeface="Arial" charset="0"/>
                <a:cs typeface="Arial" charset="0"/>
              </a:rPr>
              <a:t>Tom Talpey, Doug Voigt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/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b="1" dirty="0">
                <a:solidFill>
                  <a:srgbClr val="52237F"/>
                </a:solidFill>
                <a:latin typeface="Arial" charset="0"/>
                <a:cs typeface="Arial" charset="0"/>
              </a:rPr>
              <a:t>Microsemi, Cray, Microsoft, HPE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19" y="1185332"/>
            <a:ext cx="1444797" cy="731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</a:t>
            </a:r>
            <a:r>
              <a:rPr lang="en-US" dirty="0" smtClean="0"/>
              <a:t>does PM sit?</a:t>
            </a:r>
            <a:br>
              <a:rPr lang="en-US" dirty="0" smtClean="0"/>
            </a:br>
            <a:r>
              <a:rPr lang="en-US" sz="2000" dirty="0" smtClean="0"/>
              <a:t>(Answer – anywhere it wants to)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5883275"/>
            <a:ext cx="2133600" cy="365125"/>
          </a:xfrm>
        </p:spPr>
        <p:txBody>
          <a:bodyPr/>
          <a:lstStyle/>
          <a:p>
            <a:fld id="{2ABCE4E5-8F0C-4EE4-939A-EA63C6B9741B}" type="slidenum">
              <a:rPr lang="en-US" smtClean="0">
                <a:solidFill>
                  <a:srgbClr val="003B6E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003B6E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1527220"/>
            <a:ext cx="1435994" cy="1068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CPU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728625" y="1371600"/>
            <a:ext cx="881975" cy="1654934"/>
            <a:chOff x="7728625" y="1544077"/>
            <a:chExt cx="881975" cy="1654934"/>
          </a:xfrm>
        </p:grpSpPr>
        <p:sp>
          <p:nvSpPr>
            <p:cNvPr id="7" name="Rectangle 6"/>
            <p:cNvSpPr/>
            <p:nvPr/>
          </p:nvSpPr>
          <p:spPr>
            <a:xfrm>
              <a:off x="7728625" y="2716053"/>
              <a:ext cx="881975" cy="4829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DRAM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728625" y="1544077"/>
              <a:ext cx="881975" cy="482958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0" dirty="0">
                  <a:solidFill>
                    <a:prstClr val="black"/>
                  </a:solidFill>
                  <a:latin typeface="Calibri"/>
                </a:rPr>
                <a:t>PM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28625" y="2130065"/>
              <a:ext cx="881975" cy="482958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0" dirty="0">
                  <a:solidFill>
                    <a:prstClr val="black"/>
                  </a:solidFill>
                  <a:latin typeface="Calibri"/>
                </a:rPr>
                <a:t>NAND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5410200" y="2596166"/>
            <a:ext cx="0" cy="1749380"/>
          </a:xfrm>
          <a:prstGeom prst="straightConnector1">
            <a:avLst/>
          </a:prstGeom>
          <a:ln w="317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48200" y="4345546"/>
            <a:ext cx="960548" cy="48295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NAND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91200" y="2596166"/>
            <a:ext cx="0" cy="2635876"/>
          </a:xfrm>
          <a:prstGeom prst="straightConnector1">
            <a:avLst/>
          </a:prstGeom>
          <a:ln w="317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029200" y="5232042"/>
            <a:ext cx="960548" cy="48295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PM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97216" y="2471601"/>
            <a:ext cx="1013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Fabric</a:t>
            </a:r>
            <a:endParaRPr lang="en-US" sz="18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642057" y="2340737"/>
            <a:ext cx="3158542" cy="0"/>
          </a:xfrm>
          <a:prstGeom prst="straightConnector1">
            <a:avLst/>
          </a:prstGeom>
          <a:ln w="31750">
            <a:solidFill>
              <a:schemeClr val="accent6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9" idx="3"/>
          </p:cNvCxnSpPr>
          <p:nvPr/>
        </p:nvCxnSpPr>
        <p:spPr>
          <a:xfrm flipH="1" flipV="1">
            <a:off x="1642055" y="1765479"/>
            <a:ext cx="3158546" cy="16519"/>
          </a:xfrm>
          <a:prstGeom prst="straightConnector1">
            <a:avLst/>
          </a:prstGeom>
          <a:ln w="31750">
            <a:solidFill>
              <a:schemeClr val="accent6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60925" y="2202288"/>
            <a:ext cx="881129" cy="48295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PM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0926" y="1524000"/>
            <a:ext cx="881129" cy="48295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NAND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48200" y="3383196"/>
            <a:ext cx="901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PCIe</a:t>
            </a:r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81" y="4098940"/>
            <a:ext cx="1135063" cy="3138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84" y="3480961"/>
            <a:ext cx="1705665" cy="1279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92" y="3176076"/>
            <a:ext cx="1103299" cy="1005539"/>
          </a:xfrm>
          <a:prstGeom prst="rect">
            <a:avLst/>
          </a:prstGeom>
        </p:spPr>
      </p:pic>
      <p:sp>
        <p:nvSpPr>
          <p:cNvPr id="31" name="Left-Right Arrow 30"/>
          <p:cNvSpPr/>
          <p:nvPr/>
        </p:nvSpPr>
        <p:spPr>
          <a:xfrm>
            <a:off x="6204982" y="1895657"/>
            <a:ext cx="1523643" cy="5859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DDR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74276" y="3657600"/>
            <a:ext cx="1198614" cy="3362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6200000">
            <a:off x="2370177" y="1964618"/>
            <a:ext cx="1029186" cy="3233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5" y="4405953"/>
            <a:ext cx="1152481" cy="6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Rationalizing the Problem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300F4-5B44-46AD-9E8C-3142A184608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 flipH="1">
            <a:off x="2285999" y="2286000"/>
            <a:ext cx="3505200" cy="7620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APIs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OFI,  Verbs, NVMF, ND, NDK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flipH="1">
            <a:off x="2285998" y="3220345"/>
            <a:ext cx="887829" cy="1706613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network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 flipH="1">
            <a:off x="2297749" y="5188333"/>
            <a:ext cx="3481700" cy="7620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Non-volatile Media,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Form Factors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 flipH="1">
            <a:off x="2285999" y="1235849"/>
            <a:ext cx="1447800" cy="89775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 smtClean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byte-addressable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 flipH="1">
            <a:off x="3962400" y="1224240"/>
            <a:ext cx="1767166" cy="909359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>
                <a:solidFill>
                  <a:schemeClr val="tx1"/>
                </a:solidFill>
              </a:rPr>
              <a:t>S</a:t>
            </a:r>
            <a:r>
              <a:rPr lang="en-US" sz="1400" u="sng" dirty="0" smtClean="0">
                <a:solidFill>
                  <a:schemeClr val="tx1"/>
                </a:solidFill>
              </a:rPr>
              <a:t>torage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object, file, block…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 flipH="1">
            <a:off x="3594685" y="3220345"/>
            <a:ext cx="887829" cy="1706613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I/O bus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 flipH="1">
            <a:off x="4903371" y="3204579"/>
            <a:ext cx="887829" cy="1706613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memory bus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591" y="1509642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NVM consumers</a:t>
            </a:r>
            <a:endParaRPr lang="en-US" dirty="0"/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7010400" y="5807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DD300F4-5B44-46AD-9E8C-3142A184608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1" name="Right Brace 20"/>
          <p:cNvSpPr/>
          <p:nvPr/>
        </p:nvSpPr>
        <p:spPr>
          <a:xfrm>
            <a:off x="6184204" y="1255872"/>
            <a:ext cx="304800" cy="877728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46932" y="1503595"/>
            <a:ext cx="2049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SNIA, OSVs …</a:t>
            </a:r>
            <a:endParaRPr lang="en-US" dirty="0"/>
          </a:p>
        </p:txBody>
      </p:sp>
      <p:sp>
        <p:nvSpPr>
          <p:cNvPr id="33" name="Right Brace 32"/>
          <p:cNvSpPr/>
          <p:nvPr/>
        </p:nvSpPr>
        <p:spPr>
          <a:xfrm>
            <a:off x="6184204" y="2277690"/>
            <a:ext cx="304800" cy="84651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96887" y="2154157"/>
            <a:ext cx="2257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OpenFabrics Alliance, NVMe Inc,</a:t>
            </a:r>
          </a:p>
          <a:p>
            <a:r>
              <a:rPr lang="en-US" dirty="0" smtClean="0"/>
              <a:t>Linux,</a:t>
            </a:r>
          </a:p>
          <a:p>
            <a:r>
              <a:rPr lang="en-US" dirty="0" smtClean="0"/>
              <a:t>Windows…</a:t>
            </a:r>
            <a:endParaRPr lang="en-US" dirty="0"/>
          </a:p>
        </p:txBody>
      </p:sp>
      <p:sp>
        <p:nvSpPr>
          <p:cNvPr id="35" name="Right Brace 34"/>
          <p:cNvSpPr/>
          <p:nvPr/>
        </p:nvSpPr>
        <p:spPr>
          <a:xfrm>
            <a:off x="6212056" y="3268290"/>
            <a:ext cx="276947" cy="1658668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496887" y="3810000"/>
            <a:ext cx="225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IETF, IBTA, PCIe SIG, OS drivers…</a:t>
            </a:r>
            <a:endParaRPr lang="en-US" dirty="0"/>
          </a:p>
        </p:txBody>
      </p:sp>
      <p:sp>
        <p:nvSpPr>
          <p:cNvPr id="37" name="Right Brace 36"/>
          <p:cNvSpPr/>
          <p:nvPr/>
        </p:nvSpPr>
        <p:spPr>
          <a:xfrm>
            <a:off x="6212056" y="5188332"/>
            <a:ext cx="329393" cy="777765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541449" y="5407937"/>
            <a:ext cx="2257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Vendors, JEDEC…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7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Consumers of NVM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1E8DA-3F00-4D8C-9371-97AAE4EC5A1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19271" y="3047186"/>
            <a:ext cx="2201380" cy="140743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cxnSp>
        <p:nvCxnSpPr>
          <p:cNvPr id="5" name="Elbow Connector 4"/>
          <p:cNvCxnSpPr>
            <a:stCxn id="13" idx="2"/>
            <a:endCxn id="11" idx="1"/>
          </p:cNvCxnSpPr>
          <p:nvPr/>
        </p:nvCxnSpPr>
        <p:spPr>
          <a:xfrm rot="16200000" flipH="1">
            <a:off x="4034294" y="3248883"/>
            <a:ext cx="242375" cy="76166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Rounded Rectangle 5"/>
          <p:cNvSpPr/>
          <p:nvPr/>
        </p:nvSpPr>
        <p:spPr>
          <a:xfrm>
            <a:off x="2257157" y="1421951"/>
            <a:ext cx="967702" cy="549640"/>
          </a:xfrm>
          <a:prstGeom prst="round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prstClr val="white"/>
                </a:solidFill>
                <a:latin typeface="Calibri"/>
              </a:rPr>
              <a:t>storage client</a:t>
            </a:r>
          </a:p>
        </p:txBody>
      </p:sp>
      <p:cxnSp>
        <p:nvCxnSpPr>
          <p:cNvPr id="7" name="Straight Arrow Connector 6"/>
          <p:cNvCxnSpPr>
            <a:stCxn id="6" idx="2"/>
            <a:endCxn id="9" idx="0"/>
          </p:cNvCxnSpPr>
          <p:nvPr/>
        </p:nvCxnSpPr>
        <p:spPr>
          <a:xfrm>
            <a:off x="2741008" y="1971591"/>
            <a:ext cx="0" cy="1130538"/>
          </a:xfrm>
          <a:prstGeom prst="straightConnector1">
            <a:avLst/>
          </a:prstGeom>
          <a:noFill/>
          <a:ln w="25400" cap="flat" cmpd="sng" algn="ctr">
            <a:solidFill>
              <a:srgbClr val="3C6F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Rectangle 7"/>
          <p:cNvSpPr/>
          <p:nvPr/>
        </p:nvSpPr>
        <p:spPr>
          <a:xfrm>
            <a:off x="2983505" y="4903819"/>
            <a:ext cx="554945" cy="285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65857" y="3102129"/>
            <a:ext cx="750302" cy="400050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 system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6326" y="3080219"/>
            <a:ext cx="169992" cy="1341370"/>
          </a:xfrm>
          <a:prstGeom prst="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DIMM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36314" y="3080219"/>
            <a:ext cx="198429" cy="1341370"/>
          </a:xfrm>
          <a:prstGeom prst="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DIMM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17640" y="1421951"/>
            <a:ext cx="714017" cy="549640"/>
          </a:xfrm>
          <a:prstGeom prst="round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prstClr val="white"/>
                </a:solidFill>
                <a:latin typeface="Calibri"/>
              </a:rPr>
              <a:t>user app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29799" y="3108479"/>
            <a:ext cx="689698" cy="400050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virtual switch</a:t>
            </a:r>
          </a:p>
        </p:txBody>
      </p:sp>
      <p:cxnSp>
        <p:nvCxnSpPr>
          <p:cNvPr id="14" name="Straight Arrow Connector 13"/>
          <p:cNvCxnSpPr>
            <a:stCxn id="12" idx="2"/>
            <a:endCxn id="13" idx="0"/>
          </p:cNvCxnSpPr>
          <p:nvPr/>
        </p:nvCxnSpPr>
        <p:spPr>
          <a:xfrm flipH="1">
            <a:off x="3774648" y="1971591"/>
            <a:ext cx="1" cy="1136888"/>
          </a:xfrm>
          <a:prstGeom prst="straightConnector1">
            <a:avLst/>
          </a:prstGeom>
          <a:noFill/>
          <a:ln w="25400" cap="flat" cmpd="sng" algn="ctr">
            <a:solidFill>
              <a:srgbClr val="3C6F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" name="Elbow Connector 14"/>
          <p:cNvCxnSpPr>
            <a:endCxn id="9" idx="2"/>
          </p:cNvCxnSpPr>
          <p:nvPr/>
        </p:nvCxnSpPr>
        <p:spPr>
          <a:xfrm rot="16200000" flipV="1">
            <a:off x="2591198" y="3651990"/>
            <a:ext cx="442411" cy="142789"/>
          </a:xfrm>
          <a:prstGeom prst="bentConnector3">
            <a:avLst>
              <a:gd name="adj1" fmla="val 44560"/>
            </a:avLst>
          </a:prstGeom>
          <a:noFill/>
          <a:ln w="25400" cap="flat" cmpd="sng" algn="ctr">
            <a:solidFill>
              <a:schemeClr val="tx1"/>
            </a:solidFill>
            <a:prstDash val="solid"/>
            <a:headEnd type="arrow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Elbow Connector 15"/>
          <p:cNvCxnSpPr>
            <a:stCxn id="13" idx="2"/>
          </p:cNvCxnSpPr>
          <p:nvPr/>
        </p:nvCxnSpPr>
        <p:spPr>
          <a:xfrm rot="5400000">
            <a:off x="3427260" y="3609903"/>
            <a:ext cx="448763" cy="246014"/>
          </a:xfrm>
          <a:prstGeom prst="bentConnector3">
            <a:avLst>
              <a:gd name="adj1" fmla="val 55458"/>
            </a:avLst>
          </a:prstGeom>
          <a:noFill/>
          <a:ln w="25400" cap="flat" cmpd="sng" algn="ctr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TextBox 16"/>
          <p:cNvSpPr txBox="1"/>
          <p:nvPr/>
        </p:nvSpPr>
        <p:spPr>
          <a:xfrm>
            <a:off x="1290657" y="2074278"/>
            <a:ext cx="1143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POSIX read or write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211594" y="2411836"/>
            <a:ext cx="400817" cy="18566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TextBox 18"/>
          <p:cNvSpPr txBox="1"/>
          <p:nvPr/>
        </p:nvSpPr>
        <p:spPr>
          <a:xfrm>
            <a:off x="4340556" y="1996468"/>
            <a:ext cx="1143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load/store,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memcopy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…</a:t>
            </a:r>
            <a:endParaRPr lang="en-US" sz="1400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20" name="Straight Connector 19"/>
          <p:cNvCxnSpPr>
            <a:stCxn id="19" idx="1"/>
          </p:cNvCxnSpPr>
          <p:nvPr/>
        </p:nvCxnSpPr>
        <p:spPr>
          <a:xfrm flipH="1">
            <a:off x="3896711" y="2258078"/>
            <a:ext cx="443845" cy="38027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Rounded Rectangle 20"/>
          <p:cNvSpPr/>
          <p:nvPr/>
        </p:nvSpPr>
        <p:spPr>
          <a:xfrm>
            <a:off x="2365855" y="3950940"/>
            <a:ext cx="1765801" cy="265325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provider</a:t>
            </a:r>
          </a:p>
        </p:txBody>
      </p:sp>
      <p:cxnSp>
        <p:nvCxnSpPr>
          <p:cNvPr id="22" name="Straight Arrow Connector 21"/>
          <p:cNvCxnSpPr>
            <a:stCxn id="21" idx="2"/>
            <a:endCxn id="8" idx="0"/>
          </p:cNvCxnSpPr>
          <p:nvPr/>
        </p:nvCxnSpPr>
        <p:spPr>
          <a:xfrm>
            <a:off x="3248756" y="4216265"/>
            <a:ext cx="12222" cy="68755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3" name="Group 22"/>
          <p:cNvGrpSpPr/>
          <p:nvPr/>
        </p:nvGrpSpPr>
        <p:grpSpPr>
          <a:xfrm>
            <a:off x="7924800" y="98802"/>
            <a:ext cx="1152730" cy="945395"/>
            <a:chOff x="3470623" y="2493770"/>
            <a:chExt cx="2143125" cy="2133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0623" y="2493770"/>
              <a:ext cx="2143125" cy="2133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18138" y="3442348"/>
              <a:ext cx="1524000" cy="58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Apps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354290" y="3080219"/>
            <a:ext cx="169992" cy="134137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NVDIMM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84278" y="3080219"/>
            <a:ext cx="198429" cy="134137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NVDIMM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8200" y="3253196"/>
            <a:ext cx="1031114" cy="99541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NV</a:t>
            </a:r>
            <a:r>
              <a:rPr lang="en-US" sz="1800" kern="0" dirty="0" smtClean="0">
                <a:solidFill>
                  <a:prstClr val="black"/>
                </a:solidFill>
                <a:latin typeface="Calibri"/>
              </a:rPr>
              <a:t>M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devices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prstClr val="black"/>
                </a:solidFill>
                <a:latin typeface="Calibri"/>
              </a:rPr>
              <a:t>(SSDs…)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9" name="Elbow Connector 28"/>
          <p:cNvCxnSpPr>
            <a:stCxn id="9" idx="2"/>
            <a:endCxn id="28" idx="3"/>
          </p:cNvCxnSpPr>
          <p:nvPr/>
        </p:nvCxnSpPr>
        <p:spPr>
          <a:xfrm rot="5400000">
            <a:off x="2180798" y="3190695"/>
            <a:ext cx="248726" cy="87169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Elbow Connector 43"/>
          <p:cNvCxnSpPr>
            <a:stCxn id="8" idx="2"/>
          </p:cNvCxnSpPr>
          <p:nvPr/>
        </p:nvCxnSpPr>
        <p:spPr>
          <a:xfrm rot="16200000" flipH="1">
            <a:off x="3796769" y="4653778"/>
            <a:ext cx="203754" cy="1275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6" name="TextBox 45"/>
          <p:cNvSpPr txBox="1"/>
          <p:nvPr/>
        </p:nvSpPr>
        <p:spPr>
          <a:xfrm>
            <a:off x="4632121" y="5224046"/>
            <a:ext cx="3802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 NVM device (storage, memory)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09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View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1E8DA-3F00-4D8C-9371-97AAE4EC5A1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971378" y="3364428"/>
            <a:ext cx="2659914" cy="1299746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50" dirty="0"/>
          </a:p>
        </p:txBody>
      </p:sp>
      <p:sp>
        <p:nvSpPr>
          <p:cNvPr id="5" name="Rounded Rectangle 4"/>
          <p:cNvSpPr/>
          <p:nvPr/>
        </p:nvSpPr>
        <p:spPr>
          <a:xfrm>
            <a:off x="3971378" y="1614854"/>
            <a:ext cx="2655179" cy="1483006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5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67574" y="2225644"/>
            <a:ext cx="9525" cy="2694384"/>
          </a:xfrm>
          <a:prstGeom prst="line">
            <a:avLst/>
          </a:prstGeom>
          <a:ln w="19050" cmpd="sng">
            <a:solidFill>
              <a:schemeClr val="tx1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141690" y="2062553"/>
            <a:ext cx="2085975" cy="40005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PM Aware Apps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64528" y="3353713"/>
            <a:ext cx="2662030" cy="131046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50" dirty="0"/>
          </a:p>
        </p:txBody>
      </p:sp>
      <p:sp>
        <p:nvSpPr>
          <p:cNvPr id="9" name="Rectangle 8"/>
          <p:cNvSpPr/>
          <p:nvPr/>
        </p:nvSpPr>
        <p:spPr>
          <a:xfrm>
            <a:off x="4176847" y="4920028"/>
            <a:ext cx="2091333" cy="419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PM Device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34612" y="4457647"/>
            <a:ext cx="0" cy="46238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223225" y="2453463"/>
            <a:ext cx="11854" cy="145121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51739" y="2062553"/>
            <a:ext cx="228600" cy="400050"/>
          </a:xfrm>
          <a:prstGeom prst="rect">
            <a:avLst/>
          </a:prstGeom>
          <a:pattFill prst="pct5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50" dirty="0"/>
          </a:p>
        </p:txBody>
      </p:sp>
      <p:sp>
        <p:nvSpPr>
          <p:cNvPr id="13" name="Rectangle 12"/>
          <p:cNvSpPr/>
          <p:nvPr/>
        </p:nvSpPr>
        <p:spPr>
          <a:xfrm>
            <a:off x="5885421" y="4928363"/>
            <a:ext cx="228600" cy="400050"/>
          </a:xfrm>
          <a:prstGeom prst="rect">
            <a:avLst/>
          </a:prstGeom>
          <a:pattFill prst="pct5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50" dirty="0"/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4545414" y="2423957"/>
            <a:ext cx="713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30213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430213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D5B5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430213" eaLnBrk="0" hangingPunct="0">
              <a:spcBef>
                <a:spcPct val="20000"/>
              </a:spcBef>
              <a:buSzPct val="60000"/>
              <a:buBlip>
                <a:blip r:embed="rId4"/>
              </a:buBlip>
              <a:defRPr sz="1600">
                <a:solidFill>
                  <a:srgbClr val="38006A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430213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430213" eaLnBrk="0" hangingPunct="0">
              <a:spcBef>
                <a:spcPct val="20000"/>
              </a:spcBef>
              <a:buFont typeface="Arial" pitchFamily="34" charset="0"/>
              <a:buChar char="-"/>
              <a:defRPr sz="12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30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30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30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30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300"/>
              </a:spcAft>
              <a:buNone/>
            </a:pPr>
            <a:r>
              <a:rPr lang="en-US" altLang="en-US" sz="1200" dirty="0">
                <a:solidFill>
                  <a:schemeClr val="tx1"/>
                </a:solidFill>
                <a:latin typeface="HP Simplified"/>
                <a:ea typeface="HP Simplified"/>
                <a:cs typeface="HP Simplified"/>
              </a:rPr>
              <a:t>File APIs</a:t>
            </a: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5953719" y="2405086"/>
            <a:ext cx="5202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30213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430213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D5B5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430213" eaLnBrk="0" hangingPunct="0">
              <a:spcBef>
                <a:spcPct val="20000"/>
              </a:spcBef>
              <a:buSzPct val="60000"/>
              <a:buBlip>
                <a:blip r:embed="rId4"/>
              </a:buBlip>
              <a:defRPr sz="1600">
                <a:solidFill>
                  <a:srgbClr val="38006A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430213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430213" eaLnBrk="0" hangingPunct="0">
              <a:spcBef>
                <a:spcPct val="20000"/>
              </a:spcBef>
              <a:buFont typeface="Arial" pitchFamily="34" charset="0"/>
              <a:buChar char="-"/>
              <a:defRPr sz="12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30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30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30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30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300"/>
              </a:spcAft>
              <a:buNone/>
            </a:pPr>
            <a:r>
              <a:rPr lang="en-US" altLang="en-US" sz="1200" dirty="0" err="1">
                <a:solidFill>
                  <a:schemeClr val="tx1"/>
                </a:solidFill>
                <a:latin typeface="HP Simplified"/>
                <a:ea typeface="HP Simplified"/>
                <a:cs typeface="HP Simplified"/>
              </a:rPr>
              <a:t>Ld</a:t>
            </a:r>
            <a:r>
              <a:rPr lang="en-US" altLang="en-US" sz="1200" dirty="0">
                <a:solidFill>
                  <a:schemeClr val="tx1"/>
                </a:solidFill>
                <a:latin typeface="HP Simplified"/>
                <a:ea typeface="HP Simplified"/>
                <a:cs typeface="HP Simplified"/>
              </a:rPr>
              <a:t>/St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141690" y="1647080"/>
            <a:ext cx="1439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30213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430213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D5B5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430213" eaLnBrk="0" hangingPunct="0">
              <a:spcBef>
                <a:spcPct val="20000"/>
              </a:spcBef>
              <a:buSzPct val="60000"/>
              <a:buBlip>
                <a:blip r:embed="rId4"/>
              </a:buBlip>
              <a:defRPr sz="1600">
                <a:solidFill>
                  <a:srgbClr val="38006A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430213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430213" eaLnBrk="0" hangingPunct="0">
              <a:spcBef>
                <a:spcPct val="20000"/>
              </a:spcBef>
              <a:buFont typeface="Arial" pitchFamily="34" charset="0"/>
              <a:buChar char="-"/>
              <a:defRPr sz="12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30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30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30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30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"/>
              </a:spcAft>
              <a:buNone/>
            </a:pPr>
            <a:r>
              <a:rPr lang="en-US" altLang="en-US" sz="1800" dirty="0">
                <a:solidFill>
                  <a:schemeClr val="bg1"/>
                </a:solidFill>
                <a:latin typeface="HP Simplified"/>
                <a:ea typeface="HP Simplified"/>
                <a:cs typeface="HP Simplified"/>
              </a:rPr>
              <a:t>User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4033049" y="3355163"/>
            <a:ext cx="1628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430213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430213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D5B5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defTabSz="430213" eaLnBrk="0" hangingPunct="0">
              <a:spcBef>
                <a:spcPct val="20000"/>
              </a:spcBef>
              <a:buSzPct val="60000"/>
              <a:buBlip>
                <a:blip r:embed="rId4"/>
              </a:buBlip>
              <a:defRPr sz="1600">
                <a:solidFill>
                  <a:srgbClr val="38006A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defTabSz="430213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defTabSz="430213" eaLnBrk="0" hangingPunct="0">
              <a:spcBef>
                <a:spcPct val="20000"/>
              </a:spcBef>
              <a:buFont typeface="Arial" pitchFamily="34" charset="0"/>
              <a:buChar char="-"/>
              <a:defRPr sz="12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30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30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30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30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rgbClr val="38006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"/>
              </a:spcAft>
              <a:buNone/>
            </a:pPr>
            <a:r>
              <a:rPr lang="en-US" altLang="en-US" sz="1800" dirty="0">
                <a:solidFill>
                  <a:schemeClr val="bg1"/>
                </a:solidFill>
                <a:latin typeface="HP Simplified"/>
                <a:ea typeface="HP Simplified"/>
                <a:cs typeface="HP Simplified"/>
              </a:rPr>
              <a:t>Kernel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5581188" y="3914617"/>
            <a:ext cx="871539" cy="54303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prstDash val="sysDash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rIns="0" bIns="0" anchor="ctr" anchorCtr="1"/>
          <a:lstStyle/>
          <a:p>
            <a:pPr algn="ctr">
              <a:defRPr/>
            </a:pPr>
            <a:endParaRPr lang="en-US" sz="788" b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31045" y="3899245"/>
            <a:ext cx="1428750" cy="5667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PM Aware File Systems</a:t>
            </a:r>
          </a:p>
        </p:txBody>
      </p:sp>
      <p:sp>
        <p:nvSpPr>
          <p:cNvPr id="20" name="Rounded Rectangle 3"/>
          <p:cNvSpPr>
            <a:spLocks noChangeArrowheads="1"/>
          </p:cNvSpPr>
          <p:nvPr/>
        </p:nvSpPr>
        <p:spPr bwMode="auto">
          <a:xfrm>
            <a:off x="4156573" y="2681003"/>
            <a:ext cx="2275880" cy="245431"/>
          </a:xfrm>
          <a:prstGeom prst="roundRect">
            <a:avLst>
              <a:gd name="adj" fmla="val 16667"/>
            </a:avLst>
          </a:prstGeom>
          <a:solidFill>
            <a:srgbClr val="C8473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cs typeface="Arial" panose="020B0604020202020204" pitchFamily="34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5930041" y="3953493"/>
            <a:ext cx="55840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 dirty="0">
                <a:solidFill>
                  <a:srgbClr val="000000"/>
                </a:solidFill>
              </a:rPr>
              <a:t>MMU</a:t>
            </a:r>
          </a:p>
          <a:p>
            <a:pPr algn="ctr"/>
            <a:r>
              <a:rPr lang="en-US" altLang="en-US" sz="900" b="1" dirty="0">
                <a:solidFill>
                  <a:srgbClr val="000000"/>
                </a:solidFill>
              </a:rPr>
              <a:t>Mapp</a:t>
            </a:r>
          </a:p>
          <a:p>
            <a:pPr algn="ctr"/>
            <a:r>
              <a:rPr lang="en-US" altLang="en-US" sz="900" b="1" dirty="0" err="1">
                <a:solidFill>
                  <a:srgbClr val="000000"/>
                </a:solidFill>
              </a:rPr>
              <a:t>ings</a:t>
            </a:r>
            <a:endParaRPr lang="en-US" altLang="en-US" sz="900" b="1" dirty="0">
              <a:solidFill>
                <a:srgbClr val="000000"/>
              </a:solidFill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882496" y="2489911"/>
            <a:ext cx="2133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/>
              <a:t>PM data structure</a:t>
            </a:r>
            <a:br>
              <a:rPr lang="en-US" altLang="en-US" sz="1800" b="1" dirty="0"/>
            </a:br>
            <a:r>
              <a:rPr lang="en-US" altLang="en-US" sz="1800" b="1" dirty="0"/>
              <a:t>libraries</a:t>
            </a:r>
          </a:p>
        </p:txBody>
      </p:sp>
      <p:cxnSp>
        <p:nvCxnSpPr>
          <p:cNvPr id="23" name="Straight Arrow Connector 5"/>
          <p:cNvCxnSpPr>
            <a:cxnSpLocks noChangeShapeType="1"/>
          </p:cNvCxnSpPr>
          <p:nvPr/>
        </p:nvCxnSpPr>
        <p:spPr bwMode="auto">
          <a:xfrm flipH="1">
            <a:off x="6473991" y="4182515"/>
            <a:ext cx="615993" cy="10146"/>
          </a:xfrm>
          <a:prstGeom prst="straightConnector1">
            <a:avLst/>
          </a:prstGeom>
          <a:noFill/>
          <a:ln w="38100">
            <a:solidFill>
              <a:srgbClr val="C8473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6740777" y="3830897"/>
            <a:ext cx="24032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/>
              <a:t>Middleware features</a:t>
            </a:r>
          </a:p>
          <a:p>
            <a:pPr algn="ctr" eaLnBrk="1" hangingPunct="1"/>
            <a:r>
              <a:rPr lang="en-US" altLang="en-US" sz="1800" b="1" dirty="0"/>
              <a:t>e.g. RAID</a:t>
            </a:r>
          </a:p>
        </p:txBody>
      </p:sp>
      <p:cxnSp>
        <p:nvCxnSpPr>
          <p:cNvPr id="25" name="Straight Arrow Connector 5"/>
          <p:cNvCxnSpPr>
            <a:cxnSpLocks noChangeShapeType="1"/>
          </p:cNvCxnSpPr>
          <p:nvPr/>
        </p:nvCxnSpPr>
        <p:spPr bwMode="auto">
          <a:xfrm flipH="1">
            <a:off x="6415613" y="2813077"/>
            <a:ext cx="615993" cy="10146"/>
          </a:xfrm>
          <a:prstGeom prst="straightConnector1">
            <a:avLst/>
          </a:prstGeom>
          <a:noFill/>
          <a:ln w="38100">
            <a:solidFill>
              <a:srgbClr val="C8473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Content Placeholder 16"/>
          <p:cNvSpPr txBox="1">
            <a:spLocks/>
          </p:cNvSpPr>
          <p:nvPr/>
        </p:nvSpPr>
        <p:spPr>
          <a:xfrm>
            <a:off x="232748" y="1674649"/>
            <a:ext cx="3511037" cy="14495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7E159"/>
              </a:buClr>
              <a:buSzPct val="75000"/>
              <a:buFont typeface="Wingdings" pitchFamily="2" charset="2"/>
              <a:buChar char="r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r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2BE52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SNIA NVMP</a:t>
            </a:r>
          </a:p>
          <a:p>
            <a:pPr lvl="1">
              <a:buClr>
                <a:schemeClr val="tx1"/>
              </a:buClr>
            </a:pPr>
            <a:r>
              <a:rPr lang="en-US" sz="1800" kern="0" dirty="0"/>
              <a:t>Describe application visible behaviors</a:t>
            </a:r>
          </a:p>
          <a:p>
            <a:pPr lvl="1">
              <a:buClr>
                <a:schemeClr val="tx1"/>
              </a:buClr>
            </a:pPr>
            <a:r>
              <a:rPr lang="en-US" sz="1800" kern="0" dirty="0" smtClean="0"/>
              <a:t>APIs </a:t>
            </a:r>
            <a:r>
              <a:rPr lang="en-US" sz="1800" kern="0" dirty="0"/>
              <a:t>align with </a:t>
            </a:r>
            <a:r>
              <a:rPr lang="en-US" sz="1800" kern="0" dirty="0" smtClean="0"/>
              <a:t>OSs</a:t>
            </a:r>
            <a:endParaRPr lang="en-US" sz="1800" dirty="0"/>
          </a:p>
        </p:txBody>
      </p:sp>
      <p:sp>
        <p:nvSpPr>
          <p:cNvPr id="27" name="Content Placeholder 16"/>
          <p:cNvSpPr txBox="1">
            <a:spLocks/>
          </p:cNvSpPr>
          <p:nvPr/>
        </p:nvSpPr>
        <p:spPr>
          <a:xfrm>
            <a:off x="232748" y="3352800"/>
            <a:ext cx="3511037" cy="17246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7E159"/>
              </a:buClr>
              <a:buSzPct val="75000"/>
              <a:buFont typeface="Wingdings" pitchFamily="2" charset="2"/>
              <a:buChar char="r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r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2BE52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PM </a:t>
            </a:r>
            <a:r>
              <a:rPr lang="en-US" sz="1800" dirty="0"/>
              <a:t>File System Actions</a:t>
            </a:r>
          </a:p>
          <a:p>
            <a:pPr lvl="1">
              <a:buClr>
                <a:schemeClr val="tx1"/>
              </a:buClr>
            </a:pPr>
            <a:r>
              <a:rPr lang="en-US" sz="1800" kern="0" dirty="0"/>
              <a:t>Map – expose PM directly to applications</a:t>
            </a:r>
          </a:p>
          <a:p>
            <a:pPr lvl="1">
              <a:buClr>
                <a:schemeClr val="tx1"/>
              </a:buClr>
            </a:pPr>
            <a:r>
              <a:rPr lang="en-US" sz="1800" kern="0" dirty="0"/>
              <a:t>Optimized Flush – make data persistent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924800" y="98802"/>
            <a:ext cx="1152730" cy="945395"/>
            <a:chOff x="3470623" y="2493770"/>
            <a:chExt cx="2143125" cy="21336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0623" y="2493770"/>
              <a:ext cx="2143125" cy="21336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718138" y="3442348"/>
              <a:ext cx="1524000" cy="58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Apps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6570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528" y="228600"/>
            <a:ext cx="8037823" cy="815975"/>
          </a:xfrm>
        </p:spPr>
        <p:txBody>
          <a:bodyPr/>
          <a:lstStyle/>
          <a:p>
            <a:r>
              <a:rPr lang="en-US" sz="2800" dirty="0" smtClean="0"/>
              <a:t>Possible Stack for NVM Access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05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743D33A-93A5-4BFF-80F7-CA11B1D5A4D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cxnSp>
        <p:nvCxnSpPr>
          <p:cNvPr id="132" name="Elbow Connector 131"/>
          <p:cNvCxnSpPr>
            <a:endCxn id="142" idx="0"/>
          </p:cNvCxnSpPr>
          <p:nvPr/>
        </p:nvCxnSpPr>
        <p:spPr>
          <a:xfrm rot="5400000">
            <a:off x="625600" y="3327690"/>
            <a:ext cx="1591900" cy="137596"/>
          </a:xfrm>
          <a:prstGeom prst="bentConnector3">
            <a:avLst>
              <a:gd name="adj1" fmla="val 35334"/>
            </a:avLst>
          </a:prstGeom>
          <a:noFill/>
          <a:ln w="25400" cap="flat" cmpd="sng" algn="ctr">
            <a:solidFill>
              <a:srgbClr val="3C6F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5" name="Rounded Rectangle 134"/>
          <p:cNvSpPr/>
          <p:nvPr/>
        </p:nvSpPr>
        <p:spPr>
          <a:xfrm>
            <a:off x="258037" y="1414481"/>
            <a:ext cx="2149114" cy="262171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50000">
                <a:sysClr val="window" lastClr="FFFFFF">
                  <a:lumMod val="85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</a:gsLst>
            <a:lin ang="54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kernel application</a:t>
            </a:r>
          </a:p>
        </p:txBody>
      </p:sp>
      <p:sp>
        <p:nvSpPr>
          <p:cNvPr id="137" name="Left Brace 136"/>
          <p:cNvSpPr/>
          <p:nvPr/>
        </p:nvSpPr>
        <p:spPr>
          <a:xfrm rot="16200000">
            <a:off x="2651713" y="4191531"/>
            <a:ext cx="292037" cy="1383300"/>
          </a:xfrm>
          <a:prstGeom prst="leftBrace">
            <a:avLst>
              <a:gd name="adj1" fmla="val 47156"/>
              <a:gd name="adj2" fmla="val 50000"/>
            </a:avLst>
          </a:prstGeom>
          <a:noFill/>
          <a:ln w="3175" cap="flat" cmpd="sng" algn="ctr">
            <a:solidFill>
              <a:srgbClr val="3C6FBD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8" name="Straight Connector 137"/>
          <p:cNvCxnSpPr>
            <a:endCxn id="137" idx="2"/>
          </p:cNvCxnSpPr>
          <p:nvPr/>
        </p:nvCxnSpPr>
        <p:spPr>
          <a:xfrm>
            <a:off x="3489380" y="1857421"/>
            <a:ext cx="2" cy="2879742"/>
          </a:xfrm>
          <a:prstGeom prst="line">
            <a:avLst/>
          </a:prstGeom>
          <a:noFill/>
          <a:ln w="3175" cap="flat" cmpd="sng" algn="ctr">
            <a:solidFill>
              <a:srgbClr val="3C6FBD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9" name="Straight Connector 138"/>
          <p:cNvCxnSpPr>
            <a:endCxn id="140" idx="2"/>
          </p:cNvCxnSpPr>
          <p:nvPr/>
        </p:nvCxnSpPr>
        <p:spPr>
          <a:xfrm>
            <a:off x="2116714" y="1857421"/>
            <a:ext cx="0" cy="2879739"/>
          </a:xfrm>
          <a:prstGeom prst="line">
            <a:avLst/>
          </a:prstGeom>
          <a:noFill/>
          <a:ln w="3175" cap="flat" cmpd="sng" algn="ctr">
            <a:solidFill>
              <a:srgbClr val="3C6FBD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0" name="Left Brace 139"/>
          <p:cNvSpPr/>
          <p:nvPr/>
        </p:nvSpPr>
        <p:spPr>
          <a:xfrm rot="16200000">
            <a:off x="1003257" y="3915740"/>
            <a:ext cx="292037" cy="1934877"/>
          </a:xfrm>
          <a:prstGeom prst="leftBrace">
            <a:avLst>
              <a:gd name="adj1" fmla="val 47156"/>
              <a:gd name="adj2" fmla="val 50000"/>
            </a:avLst>
          </a:prstGeom>
          <a:noFill/>
          <a:ln w="3175" cap="flat" cmpd="sng" algn="ctr">
            <a:solidFill>
              <a:srgbClr val="3C6FBD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1" name="Straight Connector 140"/>
          <p:cNvCxnSpPr>
            <a:endCxn id="140" idx="0"/>
          </p:cNvCxnSpPr>
          <p:nvPr/>
        </p:nvCxnSpPr>
        <p:spPr>
          <a:xfrm>
            <a:off x="181836" y="1857420"/>
            <a:ext cx="1" cy="2879740"/>
          </a:xfrm>
          <a:prstGeom prst="line">
            <a:avLst/>
          </a:prstGeom>
          <a:noFill/>
          <a:ln w="3175" cap="flat" cmpd="sng" algn="ctr">
            <a:solidFill>
              <a:srgbClr val="3C6FBD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2" name="Rectangle 141"/>
          <p:cNvSpPr/>
          <p:nvPr/>
        </p:nvSpPr>
        <p:spPr>
          <a:xfrm>
            <a:off x="1020037" y="4192438"/>
            <a:ext cx="665430" cy="29547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SSD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263123" y="1851156"/>
            <a:ext cx="1733162" cy="268593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50000">
                <a:sysClr val="window" lastClr="FFFFFF">
                  <a:lumMod val="85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</a:gsLst>
            <a:lin ang="54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VFS / Block Layer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03091" y="4192438"/>
            <a:ext cx="642013" cy="295471"/>
          </a:xfrm>
          <a:prstGeom prst="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HBA</a:t>
            </a:r>
          </a:p>
        </p:txBody>
      </p:sp>
      <p:cxnSp>
        <p:nvCxnSpPr>
          <p:cNvPr id="145" name="Straight Arrow Connector 144"/>
          <p:cNvCxnSpPr>
            <a:endCxn id="144" idx="0"/>
          </p:cNvCxnSpPr>
          <p:nvPr/>
        </p:nvCxnSpPr>
        <p:spPr>
          <a:xfrm>
            <a:off x="624097" y="2588757"/>
            <a:ext cx="1" cy="1603681"/>
          </a:xfrm>
          <a:prstGeom prst="straightConnector1">
            <a:avLst/>
          </a:prstGeom>
          <a:noFill/>
          <a:ln w="25400" cap="flat" cmpd="sng" algn="ctr">
            <a:solidFill>
              <a:srgbClr val="3C6F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6" name="TextBox 145"/>
          <p:cNvSpPr txBox="1"/>
          <p:nvPr/>
        </p:nvSpPr>
        <p:spPr>
          <a:xfrm>
            <a:off x="652950" y="5002156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local I/O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1324836" y="2375420"/>
            <a:ext cx="665430" cy="225119"/>
          </a:xfrm>
          <a:prstGeom prst="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NVMe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258035" y="2375420"/>
            <a:ext cx="732124" cy="225119"/>
          </a:xfrm>
          <a:prstGeom prst="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SCSI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162315" y="5002156"/>
            <a:ext cx="1300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local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byte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addressable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2407151" y="2375420"/>
            <a:ext cx="822685" cy="225119"/>
          </a:xfrm>
          <a:prstGeom prst="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ulp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1829618" y="4192438"/>
            <a:ext cx="1581236" cy="296512"/>
            <a:chOff x="1923964" y="4495800"/>
            <a:chExt cx="1581236" cy="382342"/>
          </a:xfrm>
        </p:grpSpPr>
        <p:sp>
          <p:nvSpPr>
            <p:cNvPr id="152" name="Rectangle 151"/>
            <p:cNvSpPr/>
            <p:nvPr/>
          </p:nvSpPr>
          <p:spPr>
            <a:xfrm>
              <a:off x="2910679" y="4495800"/>
              <a:ext cx="594521" cy="381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3C6F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SSD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923964" y="4497142"/>
              <a:ext cx="904206" cy="381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3C6F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NVDIMM</a:t>
              </a:r>
            </a:p>
          </p:txBody>
        </p:sp>
      </p:grpSp>
      <p:sp>
        <p:nvSpPr>
          <p:cNvPr id="154" name="Rounded Rectangle 153"/>
          <p:cNvSpPr/>
          <p:nvPr/>
        </p:nvSpPr>
        <p:spPr>
          <a:xfrm>
            <a:off x="2179769" y="1831861"/>
            <a:ext cx="1246558" cy="290869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50000">
                <a:sysClr val="window" lastClr="FFFFFF">
                  <a:lumMod val="85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</a:gsLst>
            <a:lin ang="54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byte access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03092" y="3689478"/>
            <a:ext cx="1382376" cy="241047"/>
          </a:xfrm>
          <a:prstGeom prst="roundRect">
            <a:avLst/>
          </a:prstGeom>
          <a:solidFill>
            <a:sysClr val="window" lastClr="FFFFFF"/>
          </a:solidFill>
          <a:ln>
            <a:solidFill>
              <a:srgbClr val="005195"/>
            </a:solidFill>
            <a:prstDash val="dash"/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rPr>
              <a:t>PCIe</a:t>
            </a:r>
          </a:p>
        </p:txBody>
      </p:sp>
      <p:grpSp>
        <p:nvGrpSpPr>
          <p:cNvPr id="157" name="Group 156"/>
          <p:cNvGrpSpPr/>
          <p:nvPr/>
        </p:nvGrpSpPr>
        <p:grpSpPr>
          <a:xfrm>
            <a:off x="1830688" y="3670191"/>
            <a:ext cx="1579097" cy="281482"/>
            <a:chOff x="1923964" y="4049753"/>
            <a:chExt cx="1579097" cy="281482"/>
          </a:xfrm>
        </p:grpSpPr>
        <p:sp>
          <p:nvSpPr>
            <p:cNvPr id="158" name="TextBox 157"/>
            <p:cNvSpPr txBox="1"/>
            <p:nvPr/>
          </p:nvSpPr>
          <p:spPr>
            <a:xfrm>
              <a:off x="1923964" y="4064000"/>
              <a:ext cx="904206" cy="267235"/>
            </a:xfrm>
            <a:prstGeom prst="roundRect">
              <a:avLst/>
            </a:prstGeom>
            <a:solidFill>
              <a:sysClr val="window" lastClr="FFFFFF"/>
            </a:solidFill>
            <a:ln>
              <a:solidFill>
                <a:srgbClr val="005195"/>
              </a:solidFill>
              <a:prstDash val="dash"/>
            </a:ln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mem bus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2910678" y="4049753"/>
              <a:ext cx="592383" cy="281482"/>
            </a:xfrm>
            <a:prstGeom prst="roundRect">
              <a:avLst/>
            </a:prstGeom>
            <a:solidFill>
              <a:sysClr val="window" lastClr="FFFFFF"/>
            </a:solidFill>
            <a:ln>
              <a:solidFill>
                <a:srgbClr val="005195"/>
              </a:solidFill>
              <a:prstDash val="dash"/>
            </a:ln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</a:rPr>
                <a:t>PCIe</a:t>
              </a:r>
            </a:p>
          </p:txBody>
        </p:sp>
      </p:grpSp>
      <p:cxnSp>
        <p:nvCxnSpPr>
          <p:cNvPr id="160" name="Straight Arrow Connector 159"/>
          <p:cNvCxnSpPr>
            <a:stCxn id="159" idx="2"/>
            <a:endCxn id="152" idx="0"/>
          </p:cNvCxnSpPr>
          <p:nvPr/>
        </p:nvCxnSpPr>
        <p:spPr>
          <a:xfrm>
            <a:off x="3113594" y="3951673"/>
            <a:ext cx="0" cy="240765"/>
          </a:xfrm>
          <a:prstGeom prst="straightConnector1">
            <a:avLst/>
          </a:prstGeom>
          <a:noFill/>
          <a:ln w="25400" cap="flat" cmpd="sng" algn="ctr">
            <a:solidFill>
              <a:srgbClr val="3C6F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1" name="Straight Arrow Connector 160"/>
          <p:cNvCxnSpPr>
            <a:stCxn id="153" idx="0"/>
            <a:endCxn id="158" idx="2"/>
          </p:cNvCxnSpPr>
          <p:nvPr/>
        </p:nvCxnSpPr>
        <p:spPr>
          <a:xfrm flipV="1">
            <a:off x="2281721" y="3951673"/>
            <a:ext cx="1070" cy="241806"/>
          </a:xfrm>
          <a:prstGeom prst="straightConnector1">
            <a:avLst/>
          </a:prstGeom>
          <a:noFill/>
          <a:ln w="25400" cap="flat" cmpd="sng" algn="ctr">
            <a:solidFill>
              <a:srgbClr val="3C6FBD"/>
            </a:solidFill>
            <a:prstDash val="solid"/>
            <a:headEnd type="triangl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2" name="Elbow Connector 161"/>
          <p:cNvCxnSpPr/>
          <p:nvPr/>
        </p:nvCxnSpPr>
        <p:spPr>
          <a:xfrm rot="5400000">
            <a:off x="2009210" y="3059165"/>
            <a:ext cx="1069652" cy="152400"/>
          </a:xfrm>
          <a:prstGeom prst="bentConnector3">
            <a:avLst/>
          </a:prstGeom>
          <a:noFill/>
          <a:ln w="25400" cap="flat" cmpd="sng" algn="ctr">
            <a:solidFill>
              <a:srgbClr val="3C6F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3" name="Elbow Connector 162"/>
          <p:cNvCxnSpPr>
            <a:endCxn id="159" idx="0"/>
          </p:cNvCxnSpPr>
          <p:nvPr/>
        </p:nvCxnSpPr>
        <p:spPr>
          <a:xfrm rot="16200000" flipH="1">
            <a:off x="2522589" y="3079186"/>
            <a:ext cx="1069652" cy="112358"/>
          </a:xfrm>
          <a:prstGeom prst="bentConnector3">
            <a:avLst/>
          </a:prstGeom>
          <a:noFill/>
          <a:ln w="25400" cap="flat" cmpd="sng" algn="ctr">
            <a:solidFill>
              <a:srgbClr val="3C6F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4" name="Elbow Connector 163"/>
          <p:cNvCxnSpPr/>
          <p:nvPr/>
        </p:nvCxnSpPr>
        <p:spPr>
          <a:xfrm rot="16200000" flipH="1">
            <a:off x="1375651" y="3055576"/>
            <a:ext cx="1069652" cy="159578"/>
          </a:xfrm>
          <a:prstGeom prst="bentConnector3">
            <a:avLst/>
          </a:prstGeom>
          <a:noFill/>
          <a:ln w="25400" cap="flat" cmpd="sng" algn="ctr">
            <a:solidFill>
              <a:srgbClr val="3C6F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5" name="Rounded Rectangle 164"/>
          <p:cNvSpPr/>
          <p:nvPr/>
        </p:nvSpPr>
        <p:spPr>
          <a:xfrm>
            <a:off x="2467836" y="1414481"/>
            <a:ext cx="914399" cy="262171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50000">
                <a:sysClr val="window" lastClr="FFFFFF">
                  <a:lumMod val="85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</a:gsLst>
            <a:lin ang="54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app</a:t>
            </a:r>
          </a:p>
        </p:txBody>
      </p:sp>
      <p:cxnSp>
        <p:nvCxnSpPr>
          <p:cNvPr id="166" name="Straight Arrow Connector 165"/>
          <p:cNvCxnSpPr>
            <a:stCxn id="168" idx="2"/>
          </p:cNvCxnSpPr>
          <p:nvPr/>
        </p:nvCxnSpPr>
        <p:spPr>
          <a:xfrm flipH="1">
            <a:off x="4537582" y="2122729"/>
            <a:ext cx="3962" cy="881559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7" name="TextBox 166"/>
          <p:cNvSpPr txBox="1"/>
          <p:nvPr/>
        </p:nvSpPr>
        <p:spPr>
          <a:xfrm flipH="1">
            <a:off x="3866292" y="5002156"/>
            <a:ext cx="1300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remote</a:t>
            </a:r>
          </a:p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byte</a:t>
            </a:r>
          </a:p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addressable</a:t>
            </a:r>
            <a:endParaRPr lang="en-US" sz="1600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8" name="Rounded Rectangle 167"/>
          <p:cNvSpPr/>
          <p:nvPr/>
        </p:nvSpPr>
        <p:spPr>
          <a:xfrm flipH="1">
            <a:off x="3779545" y="1819552"/>
            <a:ext cx="1523999" cy="303177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50000">
                <a:sysClr val="window" lastClr="FFFFFF">
                  <a:lumMod val="85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</a:gsLst>
            <a:lin ang="54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byte access</a:t>
            </a:r>
          </a:p>
        </p:txBody>
      </p:sp>
      <p:sp>
        <p:nvSpPr>
          <p:cNvPr id="169" name="Left Brace 168"/>
          <p:cNvSpPr/>
          <p:nvPr/>
        </p:nvSpPr>
        <p:spPr>
          <a:xfrm rot="5400000" flipH="1">
            <a:off x="4370453" y="4024086"/>
            <a:ext cx="292037" cy="1700252"/>
          </a:xfrm>
          <a:prstGeom prst="leftBrace">
            <a:avLst>
              <a:gd name="adj1" fmla="val 40099"/>
              <a:gd name="adj2" fmla="val 50000"/>
            </a:avLst>
          </a:prstGeom>
          <a:noFill/>
          <a:ln w="3175" cap="flat" cmpd="sng" algn="ctr">
            <a:solidFill>
              <a:srgbClr val="3C6FBD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0" name="Straight Connector 169"/>
          <p:cNvCxnSpPr>
            <a:endCxn id="169" idx="2"/>
          </p:cNvCxnSpPr>
          <p:nvPr/>
        </p:nvCxnSpPr>
        <p:spPr>
          <a:xfrm flipH="1">
            <a:off x="3666346" y="1848453"/>
            <a:ext cx="8625" cy="2879741"/>
          </a:xfrm>
          <a:prstGeom prst="line">
            <a:avLst/>
          </a:prstGeom>
          <a:noFill/>
          <a:ln w="3175" cap="flat" cmpd="sng" algn="ctr">
            <a:solidFill>
              <a:srgbClr val="3C6FBD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1" name="Straight Arrow Connector 170"/>
          <p:cNvCxnSpPr>
            <a:stCxn id="201" idx="2"/>
          </p:cNvCxnSpPr>
          <p:nvPr/>
        </p:nvCxnSpPr>
        <p:spPr>
          <a:xfrm flipH="1">
            <a:off x="5985402" y="3659038"/>
            <a:ext cx="0" cy="534441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2" name="Straight Arrow Connector 171"/>
          <p:cNvCxnSpPr>
            <a:endCxn id="201" idx="0"/>
          </p:cNvCxnSpPr>
          <p:nvPr/>
        </p:nvCxnSpPr>
        <p:spPr>
          <a:xfrm flipH="1">
            <a:off x="5985402" y="3004288"/>
            <a:ext cx="6117" cy="473412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5" name="Rectangle 174"/>
          <p:cNvSpPr/>
          <p:nvPr/>
        </p:nvSpPr>
        <p:spPr>
          <a:xfrm flipH="1">
            <a:off x="5444241" y="2996121"/>
            <a:ext cx="1719769" cy="23592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latin typeface="Calibri"/>
              </a:rPr>
              <a:t>kfabric</a:t>
            </a:r>
          </a:p>
        </p:txBody>
      </p:sp>
      <p:sp>
        <p:nvSpPr>
          <p:cNvPr id="176" name="Rectangle 175"/>
          <p:cNvSpPr/>
          <p:nvPr/>
        </p:nvSpPr>
        <p:spPr>
          <a:xfrm flipH="1">
            <a:off x="6847221" y="3473251"/>
            <a:ext cx="1219200" cy="16464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kverbs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7" name="Straight Arrow Connector 176"/>
          <p:cNvCxnSpPr>
            <a:stCxn id="176" idx="2"/>
            <a:endCxn id="181" idx="0"/>
          </p:cNvCxnSpPr>
          <p:nvPr/>
        </p:nvCxnSpPr>
        <p:spPr>
          <a:xfrm>
            <a:off x="7456821" y="3637896"/>
            <a:ext cx="431763" cy="554542"/>
          </a:xfrm>
          <a:prstGeom prst="straightConnector1">
            <a:avLst/>
          </a:prstGeom>
          <a:noFill/>
          <a:ln w="25400" cap="flat" cmpd="sng" algn="ctr">
            <a:solidFill>
              <a:srgbClr val="3C6F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8" name="Straight Arrow Connector 177"/>
          <p:cNvCxnSpPr>
            <a:stCxn id="176" idx="2"/>
            <a:endCxn id="182" idx="0"/>
          </p:cNvCxnSpPr>
          <p:nvPr/>
        </p:nvCxnSpPr>
        <p:spPr>
          <a:xfrm flipH="1">
            <a:off x="7006966" y="3637896"/>
            <a:ext cx="449855" cy="554542"/>
          </a:xfrm>
          <a:prstGeom prst="straightConnector1">
            <a:avLst/>
          </a:prstGeom>
          <a:noFill/>
          <a:ln w="25400" cap="flat" cmpd="sng" algn="ctr">
            <a:solidFill>
              <a:srgbClr val="3C6F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1" name="Rectangle 180"/>
          <p:cNvSpPr/>
          <p:nvPr/>
        </p:nvSpPr>
        <p:spPr>
          <a:xfrm flipH="1">
            <a:off x="7523776" y="4192438"/>
            <a:ext cx="729617" cy="295471"/>
          </a:xfrm>
          <a:prstGeom prst="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HCA</a:t>
            </a:r>
          </a:p>
        </p:txBody>
      </p:sp>
      <p:sp>
        <p:nvSpPr>
          <p:cNvPr id="182" name="Rectangle 181"/>
          <p:cNvSpPr/>
          <p:nvPr/>
        </p:nvSpPr>
        <p:spPr>
          <a:xfrm flipH="1">
            <a:off x="6561819" y="4192438"/>
            <a:ext cx="890294" cy="295471"/>
          </a:xfrm>
          <a:prstGeom prst="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NIC, RNIC</a:t>
            </a:r>
          </a:p>
        </p:txBody>
      </p:sp>
      <p:sp>
        <p:nvSpPr>
          <p:cNvPr id="185" name="Rectangle 184"/>
          <p:cNvSpPr/>
          <p:nvPr/>
        </p:nvSpPr>
        <p:spPr>
          <a:xfrm flipH="1">
            <a:off x="5791202" y="2253723"/>
            <a:ext cx="2438398" cy="394799"/>
          </a:xfrm>
          <a:prstGeom prst="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prstClr val="white"/>
                </a:solidFill>
                <a:latin typeface="Calibri"/>
              </a:rPr>
              <a:t>SRP, iSER, NVMe/F, </a:t>
            </a:r>
            <a:r>
              <a:rPr lang="en-US" sz="1200" kern="0" dirty="0" err="1">
                <a:solidFill>
                  <a:prstClr val="white"/>
                </a:solidFill>
                <a:latin typeface="Calibri"/>
              </a:rPr>
              <a:t>NFSoRDMA</a:t>
            </a:r>
            <a:r>
              <a:rPr lang="en-US" sz="1200" kern="0" dirty="0">
                <a:solidFill>
                  <a:prstClr val="white"/>
                </a:solidFill>
                <a:latin typeface="Calibri"/>
              </a:rPr>
              <a:t>, SMB Direct, LNET/LND,…</a:t>
            </a:r>
          </a:p>
        </p:txBody>
      </p:sp>
      <p:cxnSp>
        <p:nvCxnSpPr>
          <p:cNvPr id="186" name="Straight Arrow Connector 185"/>
          <p:cNvCxnSpPr/>
          <p:nvPr/>
        </p:nvCxnSpPr>
        <p:spPr>
          <a:xfrm flipH="1">
            <a:off x="7788932" y="2648522"/>
            <a:ext cx="721" cy="829809"/>
          </a:xfrm>
          <a:prstGeom prst="straightConnector1">
            <a:avLst/>
          </a:prstGeom>
          <a:noFill/>
          <a:ln w="25400" cap="flat" cmpd="sng" algn="ctr">
            <a:solidFill>
              <a:srgbClr val="3C6F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7" name="Rounded Rectangle 186"/>
          <p:cNvSpPr/>
          <p:nvPr/>
        </p:nvSpPr>
        <p:spPr>
          <a:xfrm flipH="1">
            <a:off x="5429651" y="1815216"/>
            <a:ext cx="3570694" cy="303063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50000">
                <a:sysClr val="window" lastClr="FFFFFF">
                  <a:lumMod val="85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</a:gsLst>
            <a:lin ang="54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VFS / Block I/O / Network FS / LNET</a:t>
            </a:r>
          </a:p>
        </p:txBody>
      </p:sp>
      <p:cxnSp>
        <p:nvCxnSpPr>
          <p:cNvPr id="188" name="Straight Arrow Connector 187"/>
          <p:cNvCxnSpPr>
            <a:stCxn id="195" idx="2"/>
            <a:endCxn id="190" idx="0"/>
          </p:cNvCxnSpPr>
          <p:nvPr/>
        </p:nvCxnSpPr>
        <p:spPr>
          <a:xfrm>
            <a:off x="8623694" y="3211751"/>
            <a:ext cx="0" cy="980687"/>
          </a:xfrm>
          <a:prstGeom prst="straightConnector1">
            <a:avLst/>
          </a:prstGeom>
          <a:noFill/>
          <a:ln w="25400" cap="flat" cmpd="sng" algn="ctr">
            <a:solidFill>
              <a:srgbClr val="3C6F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0" name="Rectangle 189"/>
          <p:cNvSpPr/>
          <p:nvPr/>
        </p:nvSpPr>
        <p:spPr>
          <a:xfrm flipH="1">
            <a:off x="8346469" y="4192438"/>
            <a:ext cx="554450" cy="295471"/>
          </a:xfrm>
          <a:prstGeom prst="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NIC</a:t>
            </a:r>
          </a:p>
        </p:txBody>
      </p:sp>
      <p:sp>
        <p:nvSpPr>
          <p:cNvPr id="192" name="Rectangle 191"/>
          <p:cNvSpPr/>
          <p:nvPr/>
        </p:nvSpPr>
        <p:spPr>
          <a:xfrm flipH="1">
            <a:off x="8345156" y="2253723"/>
            <a:ext cx="557077" cy="394799"/>
          </a:xfrm>
          <a:prstGeom prst="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prstClr val="white"/>
                </a:solidFill>
                <a:latin typeface="Calibri"/>
              </a:rPr>
              <a:t>iSCSI</a:t>
            </a:r>
          </a:p>
        </p:txBody>
      </p:sp>
      <p:cxnSp>
        <p:nvCxnSpPr>
          <p:cNvPr id="193" name="Straight Arrow Connector 192"/>
          <p:cNvCxnSpPr>
            <a:stCxn id="192" idx="2"/>
            <a:endCxn id="195" idx="0"/>
          </p:cNvCxnSpPr>
          <p:nvPr/>
        </p:nvCxnSpPr>
        <p:spPr>
          <a:xfrm>
            <a:off x="8623694" y="2648522"/>
            <a:ext cx="0" cy="352189"/>
          </a:xfrm>
          <a:prstGeom prst="straightConnector1">
            <a:avLst/>
          </a:prstGeom>
          <a:noFill/>
          <a:ln w="25400" cap="flat" cmpd="sng" algn="ctr">
            <a:solidFill>
              <a:srgbClr val="3C6F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4" name="TextBox 193"/>
          <p:cNvSpPr txBox="1"/>
          <p:nvPr/>
        </p:nvSpPr>
        <p:spPr>
          <a:xfrm flipH="1">
            <a:off x="6644458" y="5002156"/>
            <a:ext cx="1157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remote I/O</a:t>
            </a:r>
          </a:p>
        </p:txBody>
      </p:sp>
      <p:sp>
        <p:nvSpPr>
          <p:cNvPr id="195" name="Rectangle 194"/>
          <p:cNvSpPr/>
          <p:nvPr/>
        </p:nvSpPr>
        <p:spPr>
          <a:xfrm flipH="1">
            <a:off x="8255788" y="3000711"/>
            <a:ext cx="735812" cy="21104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sockets</a:t>
            </a:r>
          </a:p>
        </p:txBody>
      </p:sp>
      <p:sp>
        <p:nvSpPr>
          <p:cNvPr id="196" name="Left Brace 195"/>
          <p:cNvSpPr/>
          <p:nvPr/>
        </p:nvSpPr>
        <p:spPr>
          <a:xfrm rot="5400000" flipH="1">
            <a:off x="7075552" y="3019239"/>
            <a:ext cx="292037" cy="3709947"/>
          </a:xfrm>
          <a:prstGeom prst="leftBrace">
            <a:avLst>
              <a:gd name="adj1" fmla="val 47156"/>
              <a:gd name="adj2" fmla="val 50000"/>
            </a:avLst>
          </a:prstGeom>
          <a:noFill/>
          <a:ln w="3175" cap="flat" cmpd="sng" algn="ctr">
            <a:solidFill>
              <a:srgbClr val="3C6FBD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7" name="Straight Connector 196"/>
          <p:cNvCxnSpPr>
            <a:endCxn id="196" idx="2"/>
          </p:cNvCxnSpPr>
          <p:nvPr/>
        </p:nvCxnSpPr>
        <p:spPr>
          <a:xfrm flipH="1">
            <a:off x="5366597" y="1848453"/>
            <a:ext cx="1" cy="2879741"/>
          </a:xfrm>
          <a:prstGeom prst="line">
            <a:avLst/>
          </a:prstGeom>
          <a:noFill/>
          <a:ln w="3175" cap="flat" cmpd="sng" algn="ctr">
            <a:solidFill>
              <a:srgbClr val="3C6FBD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8" name="Straight Connector 197"/>
          <p:cNvCxnSpPr>
            <a:endCxn id="196" idx="0"/>
          </p:cNvCxnSpPr>
          <p:nvPr/>
        </p:nvCxnSpPr>
        <p:spPr>
          <a:xfrm flipH="1">
            <a:off x="9076544" y="1848453"/>
            <a:ext cx="1" cy="2879741"/>
          </a:xfrm>
          <a:prstGeom prst="line">
            <a:avLst/>
          </a:prstGeom>
          <a:noFill/>
          <a:ln w="3175" cap="flat" cmpd="sng" algn="ctr">
            <a:solidFill>
              <a:srgbClr val="3C6FBD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9" name="Straight Arrow Connector 198"/>
          <p:cNvCxnSpPr/>
          <p:nvPr/>
        </p:nvCxnSpPr>
        <p:spPr>
          <a:xfrm>
            <a:off x="6482099" y="2648522"/>
            <a:ext cx="6884" cy="355766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0" name="Straight Arrow Connector 199"/>
          <p:cNvCxnSpPr/>
          <p:nvPr/>
        </p:nvCxnSpPr>
        <p:spPr>
          <a:xfrm flipH="1">
            <a:off x="6996832" y="3239224"/>
            <a:ext cx="0" cy="239107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1" name="Rectangle 200"/>
          <p:cNvSpPr/>
          <p:nvPr/>
        </p:nvSpPr>
        <p:spPr>
          <a:xfrm flipH="1">
            <a:off x="5444242" y="3477700"/>
            <a:ext cx="1082321" cy="1813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latin typeface="Calibri"/>
              </a:rPr>
              <a:t>provider</a:t>
            </a:r>
          </a:p>
        </p:txBody>
      </p:sp>
      <p:sp>
        <p:nvSpPr>
          <p:cNvPr id="202" name="Rectangle 201"/>
          <p:cNvSpPr/>
          <p:nvPr/>
        </p:nvSpPr>
        <p:spPr>
          <a:xfrm flipH="1">
            <a:off x="3779438" y="4192438"/>
            <a:ext cx="2690449" cy="295471"/>
          </a:xfrm>
          <a:prstGeom prst="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fabric-specific device</a:t>
            </a:r>
          </a:p>
        </p:txBody>
      </p:sp>
      <p:sp>
        <p:nvSpPr>
          <p:cNvPr id="203" name="Rectangle 202"/>
          <p:cNvSpPr/>
          <p:nvPr/>
        </p:nvSpPr>
        <p:spPr>
          <a:xfrm flipH="1">
            <a:off x="4148032" y="2988762"/>
            <a:ext cx="787024" cy="25580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latin typeface="Calibri"/>
              </a:rPr>
              <a:t>libfabric</a:t>
            </a:r>
          </a:p>
        </p:txBody>
      </p:sp>
      <p:sp>
        <p:nvSpPr>
          <p:cNvPr id="204" name="Rounded Rectangle 203"/>
          <p:cNvSpPr/>
          <p:nvPr/>
        </p:nvSpPr>
        <p:spPr>
          <a:xfrm flipH="1">
            <a:off x="4733145" y="1414481"/>
            <a:ext cx="4262295" cy="262171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50000">
                <a:sysClr val="window" lastClr="FFFFFF">
                  <a:lumMod val="85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</a:gsLst>
            <a:lin ang="54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kernel application</a:t>
            </a:r>
          </a:p>
        </p:txBody>
      </p:sp>
      <p:sp>
        <p:nvSpPr>
          <p:cNvPr id="205" name="Rounded Rectangle 204"/>
          <p:cNvSpPr/>
          <p:nvPr/>
        </p:nvSpPr>
        <p:spPr>
          <a:xfrm flipH="1">
            <a:off x="3779545" y="1414481"/>
            <a:ext cx="914400" cy="262171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50000">
                <a:sysClr val="window" lastClr="FFFFFF">
                  <a:lumMod val="85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</a:gsLst>
            <a:lin ang="54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app</a:t>
            </a:r>
          </a:p>
        </p:txBody>
      </p:sp>
      <p:sp>
        <p:nvSpPr>
          <p:cNvPr id="206" name="Rectangle 205"/>
          <p:cNvSpPr/>
          <p:nvPr/>
        </p:nvSpPr>
        <p:spPr>
          <a:xfrm flipH="1">
            <a:off x="3916622" y="3478331"/>
            <a:ext cx="1249844" cy="18070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latin typeface="Calibri"/>
              </a:rPr>
              <a:t>provider</a:t>
            </a:r>
          </a:p>
        </p:txBody>
      </p:sp>
      <p:cxnSp>
        <p:nvCxnSpPr>
          <p:cNvPr id="207" name="Straight Arrow Connector 206"/>
          <p:cNvCxnSpPr/>
          <p:nvPr/>
        </p:nvCxnSpPr>
        <p:spPr>
          <a:xfrm flipH="1">
            <a:off x="5644671" y="2122730"/>
            <a:ext cx="0" cy="881558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8" name="Straight Arrow Connector 207"/>
          <p:cNvCxnSpPr>
            <a:stCxn id="203" idx="2"/>
            <a:endCxn id="206" idx="0"/>
          </p:cNvCxnSpPr>
          <p:nvPr/>
        </p:nvCxnSpPr>
        <p:spPr>
          <a:xfrm>
            <a:off x="4541544" y="3244571"/>
            <a:ext cx="0" cy="23376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9" name="Straight Arrow Connector 208"/>
          <p:cNvCxnSpPr>
            <a:stCxn id="206" idx="2"/>
          </p:cNvCxnSpPr>
          <p:nvPr/>
        </p:nvCxnSpPr>
        <p:spPr>
          <a:xfrm flipH="1">
            <a:off x="4537581" y="3659038"/>
            <a:ext cx="3963" cy="5334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692" y="21772"/>
            <a:ext cx="1187108" cy="118117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779545" y="2880098"/>
            <a:ext cx="5288255" cy="937957"/>
          </a:xfrm>
          <a:prstGeom prst="roundRect">
            <a:avLst/>
          </a:prstGeom>
          <a:solidFill>
            <a:schemeClr val="bg1">
              <a:lumMod val="75000"/>
              <a:alpha val="45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APIs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" name="Can 101"/>
          <p:cNvSpPr/>
          <p:nvPr/>
        </p:nvSpPr>
        <p:spPr>
          <a:xfrm>
            <a:off x="421358" y="4572000"/>
            <a:ext cx="412145" cy="230139"/>
          </a:xfrm>
          <a:prstGeom prst="can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7243" y="58070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60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rot="16200000" flipH="1">
            <a:off x="6767829" y="2687031"/>
            <a:ext cx="11786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7072629" y="2687031"/>
            <a:ext cx="11786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Fabrics for NVM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7243" y="5807075"/>
            <a:ext cx="2133600" cy="365125"/>
          </a:xfrm>
        </p:spPr>
        <p:txBody>
          <a:bodyPr/>
          <a:lstStyle/>
          <a:p>
            <a:pPr>
              <a:defRPr/>
            </a:pPr>
            <a:fld id="{3251E8DA-3F00-4D8C-9371-97AAE4EC5A1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161379" y="3120196"/>
            <a:ext cx="1752600" cy="11368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44422" y="2269534"/>
            <a:ext cx="967702" cy="549640"/>
          </a:xfrm>
          <a:prstGeom prst="round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prstClr val="white"/>
                </a:solidFill>
                <a:latin typeface="Calibri"/>
              </a:rPr>
              <a:t>storage client</a:t>
            </a: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4728273" y="2819174"/>
            <a:ext cx="0" cy="301022"/>
          </a:xfrm>
          <a:prstGeom prst="straightConnector1">
            <a:avLst/>
          </a:prstGeom>
          <a:noFill/>
          <a:ln w="25400" cap="flat" cmpd="sng" algn="ctr">
            <a:solidFill>
              <a:srgbClr val="3C6F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Rectangle 7"/>
          <p:cNvSpPr/>
          <p:nvPr/>
        </p:nvSpPr>
        <p:spPr>
          <a:xfrm>
            <a:off x="4818370" y="4133624"/>
            <a:ext cx="554945" cy="285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52505" y="2269534"/>
            <a:ext cx="714017" cy="549640"/>
          </a:xfrm>
          <a:prstGeom prst="roundRect">
            <a:avLst/>
          </a:prstGeom>
          <a:gradFill rotWithShape="1">
            <a:gsLst>
              <a:gs pos="0">
                <a:srgbClr val="3C6FBD">
                  <a:tint val="100000"/>
                  <a:shade val="100000"/>
                  <a:satMod val="130000"/>
                </a:srgbClr>
              </a:gs>
              <a:gs pos="100000">
                <a:srgbClr val="3C6F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prstClr val="white"/>
                </a:solidFill>
                <a:latin typeface="Calibri"/>
              </a:rPr>
              <a:t>user app</a:t>
            </a: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>
            <a:off x="5609513" y="2819174"/>
            <a:ext cx="1" cy="301022"/>
          </a:xfrm>
          <a:prstGeom prst="straightConnector1">
            <a:avLst/>
          </a:prstGeom>
          <a:noFill/>
          <a:ln w="25400" cap="flat" cmpd="sng" algn="ctr">
            <a:solidFill>
              <a:srgbClr val="3C6F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Oval 26"/>
          <p:cNvSpPr/>
          <p:nvPr/>
        </p:nvSpPr>
        <p:spPr>
          <a:xfrm>
            <a:off x="4268602" y="3310288"/>
            <a:ext cx="1539480" cy="499486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NVM client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880922" y="3120196"/>
            <a:ext cx="1181100" cy="11368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194000" y="4133624"/>
            <a:ext cx="554945" cy="2857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</a:t>
            </a:r>
          </a:p>
        </p:txBody>
      </p:sp>
      <p:sp>
        <p:nvSpPr>
          <p:cNvPr id="38" name="Oval 37"/>
          <p:cNvSpPr/>
          <p:nvPr/>
        </p:nvSpPr>
        <p:spPr>
          <a:xfrm>
            <a:off x="6952734" y="3310288"/>
            <a:ext cx="1037476" cy="499486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NVM server</a:t>
            </a:r>
          </a:p>
        </p:txBody>
      </p:sp>
      <p:sp>
        <p:nvSpPr>
          <p:cNvPr id="42" name="Oval 41"/>
          <p:cNvSpPr/>
          <p:nvPr/>
        </p:nvSpPr>
        <p:spPr>
          <a:xfrm rot="16200000">
            <a:off x="7395272" y="2400075"/>
            <a:ext cx="152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955915" y="2082938"/>
            <a:ext cx="1031114" cy="58339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NV</a:t>
            </a:r>
            <a:r>
              <a:rPr lang="en-US" sz="1800" kern="0" dirty="0" smtClean="0">
                <a:solidFill>
                  <a:prstClr val="black"/>
                </a:solidFill>
                <a:latin typeface="Calibri"/>
              </a:rPr>
              <a:t>M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device(s)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66591" y="1981200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I/O bus</a:t>
            </a:r>
          </a:p>
          <a:p>
            <a:r>
              <a:rPr lang="en-US" sz="1200" dirty="0"/>
              <a:t>m</a:t>
            </a:r>
            <a:r>
              <a:rPr lang="en-US" sz="1200" dirty="0" smtClean="0"/>
              <a:t>em bus</a:t>
            </a:r>
            <a:endParaRPr lang="en-US" sz="1200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8071834" y="2442865"/>
            <a:ext cx="219994" cy="376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8" idx="2"/>
            <a:endCxn id="35" idx="2"/>
          </p:cNvCxnSpPr>
          <p:nvPr/>
        </p:nvCxnSpPr>
        <p:spPr>
          <a:xfrm rot="16200000" flipH="1">
            <a:off x="6283658" y="3231559"/>
            <a:ext cx="12700" cy="2375630"/>
          </a:xfrm>
          <a:prstGeom prst="bentConnector3">
            <a:avLst>
              <a:gd name="adj1" fmla="val 180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16"/>
          <p:cNvSpPr txBox="1">
            <a:spLocks/>
          </p:cNvSpPr>
          <p:nvPr/>
        </p:nvSpPr>
        <p:spPr>
          <a:xfrm>
            <a:off x="145197" y="1857153"/>
            <a:ext cx="4038600" cy="28384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7E159"/>
              </a:buClr>
              <a:buSzPct val="75000"/>
              <a:buFont typeface="Wingdings" pitchFamily="2" charset="2"/>
              <a:buChar char="r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r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2BE52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Add persistence semantics to RDMA protocols</a:t>
            </a:r>
          </a:p>
          <a:p>
            <a:pPr lvl="1">
              <a:buClrTx/>
            </a:pPr>
            <a:r>
              <a:rPr lang="en-US" sz="1800" kern="0" dirty="0" smtClean="0"/>
              <a:t>Register persistent memory regions</a:t>
            </a:r>
          </a:p>
          <a:p>
            <a:pPr lvl="1">
              <a:buClrTx/>
            </a:pPr>
            <a:r>
              <a:rPr lang="en-US" sz="1800" kern="0" dirty="0" smtClean="0"/>
              <a:t>Completion semantics to ensure persistence, consistency</a:t>
            </a:r>
          </a:p>
          <a:p>
            <a:pPr lvl="1">
              <a:buClrTx/>
            </a:pPr>
            <a:r>
              <a:rPr lang="en-US" sz="1800" kern="0" dirty="0" smtClean="0"/>
              <a:t>Client control of persistence</a:t>
            </a:r>
          </a:p>
          <a:p>
            <a:r>
              <a:rPr lang="en-US" sz="2000" kern="0" dirty="0" smtClean="0"/>
              <a:t>Solve the “write-hole” problem</a:t>
            </a:r>
          </a:p>
          <a:p>
            <a:r>
              <a:rPr lang="en-US" sz="2000" kern="0" dirty="0" smtClean="0"/>
              <a:t>Lots of Initiatives underway!</a:t>
            </a:r>
            <a:endParaRPr lang="en-US" sz="2000" kern="0" dirty="0"/>
          </a:p>
        </p:txBody>
      </p:sp>
      <p:sp>
        <p:nvSpPr>
          <p:cNvPr id="56" name="TextBox 55"/>
          <p:cNvSpPr txBox="1"/>
          <p:nvPr/>
        </p:nvSpPr>
        <p:spPr>
          <a:xfrm>
            <a:off x="4255833" y="4893617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Can we make this work for </a:t>
            </a:r>
            <a:r>
              <a:rPr lang="en-US" b="1" dirty="0" smtClean="0">
                <a:solidFill>
                  <a:srgbClr val="FF0000"/>
                </a:solidFill>
              </a:rPr>
              <a:t>NVDIMMs? NVMe </a:t>
            </a:r>
            <a:r>
              <a:rPr lang="en-US" b="1" dirty="0">
                <a:solidFill>
                  <a:srgbClr val="FF0000"/>
                </a:solidFill>
              </a:rPr>
              <a:t>SSDs with CMBs?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692" y="21772"/>
            <a:ext cx="1187108" cy="11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45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Math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NVMe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    RDMA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-------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AWESOME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PM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    RDMA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--------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AWESOME</a:t>
            </a:r>
            <a:r>
              <a:rPr lang="en-US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300F4-5B44-46AD-9E8C-3142A184608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45697"/>
            <a:ext cx="4571999" cy="3035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692" y="21772"/>
            <a:ext cx="1187108" cy="11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5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…continuing down the stack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6CED1-58AE-477C-8287-9DEDED669D4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 flipH="1">
            <a:off x="2285999" y="2286000"/>
            <a:ext cx="3505200" cy="7620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APIs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-OFI,  Verbs, NVMe/F…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flipH="1">
            <a:off x="2285998" y="3220345"/>
            <a:ext cx="887829" cy="1706613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network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flipH="1">
            <a:off x="2297749" y="5188333"/>
            <a:ext cx="3481700" cy="7620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Non-volatile Media,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Form Factors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flipH="1">
            <a:off x="2285999" y="1235849"/>
            <a:ext cx="1447800" cy="89775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 smtClean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byte-addressable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flipH="1">
            <a:off x="3962400" y="1224240"/>
            <a:ext cx="1767166" cy="909359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u="sng" dirty="0">
                <a:solidFill>
                  <a:schemeClr val="tx1"/>
                </a:solidFill>
              </a:rPr>
              <a:t>S</a:t>
            </a:r>
            <a:r>
              <a:rPr lang="en-US" sz="1400" u="sng" dirty="0" smtClean="0">
                <a:solidFill>
                  <a:schemeClr val="tx1"/>
                </a:solidFill>
              </a:rPr>
              <a:t>torage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-object, file, block…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flipH="1">
            <a:off x="3594685" y="3220345"/>
            <a:ext cx="887829" cy="1706613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I/O bus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flipH="1">
            <a:off x="4903371" y="3204579"/>
            <a:ext cx="887829" cy="1706613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memory bus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918" y="1295400"/>
            <a:ext cx="1245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NVM</a:t>
            </a:r>
          </a:p>
          <a:p>
            <a:pPr algn="ctr"/>
            <a:r>
              <a:rPr lang="en-US" dirty="0" smtClean="0"/>
              <a:t> consumers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47738" y="35052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5039" y="1316481"/>
            <a:ext cx="257151" cy="4215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6124" y="1352134"/>
            <a:ext cx="230135" cy="3772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0000">
            <a:off x="5386587" y="1366583"/>
            <a:ext cx="257151" cy="4215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601336" y="2368642"/>
            <a:ext cx="257152" cy="421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222391" y="2368642"/>
            <a:ext cx="257151" cy="4215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75271">
            <a:off x="1888609" y="2591698"/>
            <a:ext cx="257151" cy="4069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11115">
            <a:off x="2028847" y="3289863"/>
            <a:ext cx="257151" cy="4069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4729" flipH="1">
            <a:off x="5896033" y="1602247"/>
            <a:ext cx="257151" cy="4215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8885" flipH="1">
            <a:off x="5827139" y="2248050"/>
            <a:ext cx="259397" cy="4252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3111" y="1319954"/>
            <a:ext cx="257151" cy="4215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565634" y="2345649"/>
            <a:ext cx="257152" cy="4215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0000">
            <a:off x="2592699" y="3482564"/>
            <a:ext cx="230135" cy="3772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6564" y="1289827"/>
            <a:ext cx="257151" cy="421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206690" y="2337616"/>
            <a:ext cx="257152" cy="42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95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NVMe over Fabrics – Present an NVMe block device to a client over </a:t>
            </a:r>
            <a:r>
              <a:rPr lang="en-US" sz="2400" dirty="0" smtClean="0"/>
              <a:t>RDMA or </a:t>
            </a:r>
            <a:r>
              <a:rPr lang="en-US" sz="2400" dirty="0" err="1" smtClean="0"/>
              <a:t>Fibre</a:t>
            </a:r>
            <a:r>
              <a:rPr lang="en-US" sz="2400" dirty="0" smtClean="0"/>
              <a:t> Channel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NVMe Controller Memory Buffers – Standardize (persistent) PCIe memory on NVMe devices</a:t>
            </a:r>
            <a:r>
              <a:rPr lang="en-US" sz="2400" dirty="0" smtClean="0"/>
              <a:t>. NVDIMM-N on PCIe bus?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LightNVM</a:t>
            </a:r>
            <a:r>
              <a:rPr lang="en-US" sz="2400" dirty="0"/>
              <a:t> – </a:t>
            </a:r>
            <a:r>
              <a:rPr lang="en-US" sz="2400" dirty="0" smtClean="0"/>
              <a:t>A low-level SSD </a:t>
            </a:r>
            <a:r>
              <a:rPr lang="en-US" sz="2400" dirty="0"/>
              <a:t>interface that is more aligned to the underlying media (NAND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5749100"/>
            <a:ext cx="2133600" cy="365125"/>
          </a:xfrm>
        </p:spPr>
        <p:txBody>
          <a:bodyPr/>
          <a:lstStyle/>
          <a:p>
            <a:fld id="{2ABCE4E5-8F0C-4EE4-939A-EA63C6B9741B}" type="slidenum">
              <a:rPr lang="en-US" smtClean="0">
                <a:solidFill>
                  <a:srgbClr val="003B6E">
                    <a:tint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003B6E">
                  <a:tint val="75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769"/>
            <a:ext cx="2514600" cy="6952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3155"/>
            <a:ext cx="1600200" cy="1158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0692" y="21772"/>
            <a:ext cx="1187108" cy="11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83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816278"/>
              </p:ext>
            </p:extLst>
          </p:nvPr>
        </p:nvGraphicFramePr>
        <p:xfrm>
          <a:off x="606657" y="1618615"/>
          <a:ext cx="82296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9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62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Vendors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DRAM</a:t>
                      </a:r>
                      <a:br>
                        <a:rPr lang="en-US" sz="1400" b="1" dirty="0"/>
                      </a:br>
                      <a:r>
                        <a:rPr lang="en-US" sz="1400" b="1" dirty="0"/>
                        <a:t>Drop-In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Everspin</a:t>
                      </a:r>
                      <a:r>
                        <a:rPr lang="en-US" sz="1400" dirty="0"/>
                        <a:t/>
                      </a:r>
                      <a:br>
                        <a:rPr lang="en-US" sz="1400" dirty="0"/>
                      </a:br>
                      <a:r>
                        <a:rPr lang="en-US" sz="1400" dirty="0"/>
                        <a:t>Micron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Toshiba/SK</a:t>
                      </a:r>
                      <a:r>
                        <a:rPr lang="en-US" sz="1400" baseline="0" dirty="0"/>
                        <a:t> Hynix</a:t>
                      </a:r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DRAM lik</a:t>
                      </a:r>
                      <a:r>
                        <a:rPr lang="en-US" sz="1400" baseline="0" dirty="0"/>
                        <a:t>e latency</a:t>
                      </a:r>
                      <a:br>
                        <a:rPr lang="en-US" sz="1400" baseline="0" dirty="0"/>
                      </a:br>
                      <a:r>
                        <a:rPr lang="en-US" sz="1400" dirty="0"/>
                        <a:t>Super-Cap Replacement</a:t>
                      </a:r>
                    </a:p>
                    <a:p>
                      <a:pPr algn="ctr"/>
                      <a:r>
                        <a:rPr lang="en-US" sz="1400" dirty="0"/>
                        <a:t>Not for bulk storage</a:t>
                      </a:r>
                    </a:p>
                    <a:p>
                      <a:pPr algn="ctr"/>
                      <a:r>
                        <a:rPr lang="en-US" sz="1400" b="1" dirty="0"/>
                        <a:t>Memory 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Storage</a:t>
                      </a:r>
                      <a:r>
                        <a:rPr lang="en-US" sz="1400" b="1" baseline="0" dirty="0" smtClean="0"/>
                        <a:t> Class Memory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Micron-Intel</a:t>
                      </a:r>
                    </a:p>
                    <a:p>
                      <a:pPr algn="ctr"/>
                      <a:r>
                        <a:rPr lang="en-US" sz="1400" dirty="0"/>
                        <a:t>SanDisk</a:t>
                      </a:r>
                    </a:p>
                    <a:p>
                      <a:pPr algn="ctr"/>
                      <a:r>
                        <a:rPr lang="en-US" sz="1400" dirty="0"/>
                        <a:t>Toshiba</a:t>
                      </a:r>
                    </a:p>
                    <a:p>
                      <a:pPr algn="ctr"/>
                      <a:r>
                        <a:rPr lang="en-US" sz="1400" dirty="0"/>
                        <a:t>Crossbar</a:t>
                      </a:r>
                    </a:p>
                    <a:p>
                      <a:pPr algn="ctr"/>
                      <a:r>
                        <a:rPr lang="en-US" sz="1400" dirty="0" err="1"/>
                        <a:t>Nantero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Faster than NAND,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Cheaper/Slower</a:t>
                      </a:r>
                      <a:r>
                        <a:rPr lang="en-US" sz="1400" baseline="0" dirty="0"/>
                        <a:t> than DRAM</a:t>
                      </a:r>
                    </a:p>
                    <a:p>
                      <a:pPr algn="ctr"/>
                      <a:r>
                        <a:rPr lang="en-US" sz="1400" baseline="0" dirty="0"/>
                        <a:t>Byte Addressable</a:t>
                      </a:r>
                      <a:br>
                        <a:rPr lang="en-US" sz="1400" baseline="0" dirty="0"/>
                      </a:br>
                      <a:r>
                        <a:rPr lang="en-US" sz="1400" b="1" baseline="0" dirty="0"/>
                        <a:t>Block and Memory Interfaces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Micron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Toshiba</a:t>
                      </a:r>
                    </a:p>
                    <a:p>
                      <a:pPr algn="ctr"/>
                      <a:r>
                        <a:rPr lang="en-US" sz="1400" dirty="0"/>
                        <a:t>SanDisk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SK Hynix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Samsung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Lowest cost</a:t>
                      </a:r>
                    </a:p>
                    <a:p>
                      <a:pPr algn="ctr"/>
                      <a:r>
                        <a:rPr lang="en-US" sz="1400" dirty="0"/>
                        <a:t>Slow (for NVM)</a:t>
                      </a:r>
                    </a:p>
                    <a:p>
                      <a:pPr algn="ctr"/>
                      <a:r>
                        <a:rPr lang="en-US" sz="1400" dirty="0"/>
                        <a:t>Not</a:t>
                      </a:r>
                      <a:r>
                        <a:rPr lang="en-US" sz="1400" baseline="0" dirty="0"/>
                        <a:t> byte addressable</a:t>
                      </a:r>
                    </a:p>
                    <a:p>
                      <a:pPr algn="ctr"/>
                      <a:r>
                        <a:rPr lang="en-US" sz="1400" baseline="0" dirty="0"/>
                        <a:t>cheap and plentiful</a:t>
                      </a:r>
                      <a:br>
                        <a:rPr lang="en-US" sz="1400" baseline="0" dirty="0"/>
                      </a:br>
                      <a:r>
                        <a:rPr lang="en-US" sz="1400" b="1" baseline="0" dirty="0"/>
                        <a:t>Block Interface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CE4E5-8F0C-4EE4-939A-EA63C6B9741B}" type="slidenum">
              <a:rPr lang="en-US" smtClean="0">
                <a:solidFill>
                  <a:srgbClr val="003B6E">
                    <a:tint val="75000"/>
                  </a:srgbClr>
                </a:solidFill>
              </a:rPr>
              <a:pPr/>
              <a:t>19</a:t>
            </a:fld>
            <a:endParaRPr lang="en-US" dirty="0">
              <a:solidFill>
                <a:srgbClr val="003B6E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20673"/>
            <a:ext cx="1368657" cy="136522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074257" y="1999615"/>
            <a:ext cx="0" cy="1828800"/>
          </a:xfrm>
          <a:prstGeom prst="straightConnector1">
            <a:avLst/>
          </a:prstGeom>
          <a:ln w="31750">
            <a:solidFill>
              <a:srgbClr val="00708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74257" y="3996690"/>
            <a:ext cx="0" cy="1279525"/>
          </a:xfrm>
          <a:prstGeom prst="straightConnector1">
            <a:avLst/>
          </a:prstGeom>
          <a:ln w="31750">
            <a:solidFill>
              <a:srgbClr val="00708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74257" y="2744738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PM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36157" y="440426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NOT</a:t>
            </a:r>
            <a:br>
              <a:rPr lang="en-US" b="1" dirty="0" smtClean="0"/>
            </a:br>
            <a:r>
              <a:rPr lang="en-US" b="1" dirty="0" smtClean="0"/>
              <a:t>PM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9057" y="1999615"/>
            <a:ext cx="0" cy="3352800"/>
          </a:xfrm>
          <a:prstGeom prst="straightConnector1">
            <a:avLst/>
          </a:prstGeom>
          <a:ln w="31750">
            <a:solidFill>
              <a:srgbClr val="00708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152400" y="3555572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NVM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339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Suspects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300F4-5B44-46AD-9E8C-3142A184608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84"/>
          <a:stretch/>
        </p:blipFill>
        <p:spPr>
          <a:xfrm>
            <a:off x="533400" y="1550751"/>
            <a:ext cx="1879600" cy="18020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50751"/>
            <a:ext cx="1828800" cy="182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3433572"/>
            <a:ext cx="1879600" cy="528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Stephen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Bates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Microsemi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3433572"/>
            <a:ext cx="1901758" cy="528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Paul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Grun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Cray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5437" y="3433572"/>
            <a:ext cx="1837944" cy="528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Tom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Talpey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Microsoft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50121" y="3414764"/>
            <a:ext cx="1901758" cy="547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Voigt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HPE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9959" r="-1108" b="19759"/>
          <a:stretch/>
        </p:blipFill>
        <p:spPr>
          <a:xfrm>
            <a:off x="7050121" y="1565778"/>
            <a:ext cx="1923037" cy="1802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84" r="1475" b="-1484"/>
          <a:stretch/>
        </p:blipFill>
        <p:spPr>
          <a:xfrm>
            <a:off x="2815579" y="1550750"/>
            <a:ext cx="1908822" cy="180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88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29" y="4375666"/>
            <a:ext cx="1735665" cy="1609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1832277"/>
            <a:ext cx="2000250" cy="1202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208" y="1723872"/>
            <a:ext cx="2153128" cy="1025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</a:t>
            </a:r>
            <a:r>
              <a:rPr lang="en-US" dirty="0"/>
              <a:t>Form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300F4-5B44-46AD-9E8C-3142A184608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2011509"/>
            <a:ext cx="2198077" cy="961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686" y="280412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NVDIMM-N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39411"/>
            <a:ext cx="1368657" cy="1365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096000" y="1404638"/>
            <a:ext cx="2743200" cy="73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33208" y="3129242"/>
            <a:ext cx="4105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NVDIMM-P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39497" y="1197202"/>
            <a:ext cx="228600" cy="4708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3491597"/>
            <a:ext cx="8836257" cy="147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6316"/>
            <a:ext cx="1671160" cy="13638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6249" y="5600357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Not-NAND </a:t>
            </a:r>
            <a:r>
              <a:rPr lang="en-US" b="1" dirty="0" err="1" smtClean="0"/>
              <a:t>NVMe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57536" y="5495684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NAND </a:t>
            </a:r>
            <a:r>
              <a:rPr lang="en-US" b="1" dirty="0" err="1"/>
              <a:t>NVMe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45" y="4112404"/>
            <a:ext cx="2312375" cy="13011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70" y="960627"/>
            <a:ext cx="2133370" cy="1600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482" y="3784903"/>
            <a:ext cx="2543175" cy="15304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87" y="3737176"/>
            <a:ext cx="1563814" cy="10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03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</a:t>
            </a:r>
            <a:r>
              <a:rPr lang="en-US" dirty="0"/>
              <a:t>Form Factors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223665"/>
              </p:ext>
            </p:extLst>
          </p:nvPr>
        </p:nvGraphicFramePr>
        <p:xfrm>
          <a:off x="457200" y="1600200"/>
          <a:ext cx="8305801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26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Form-Factor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Memory</a:t>
                      </a:r>
                      <a:br>
                        <a:rPr lang="en-US" dirty="0"/>
                      </a:br>
                      <a:r>
                        <a:rPr lang="en-US" dirty="0"/>
                        <a:t>Semantics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Storage</a:t>
                      </a:r>
                      <a:br>
                        <a:rPr lang="en-US" dirty="0"/>
                      </a:br>
                      <a:r>
                        <a:rPr lang="en-US" dirty="0"/>
                        <a:t>Features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NVDIMM-N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DRAM/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NVDIMM-P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NAND/</a:t>
                      </a:r>
                      <a:br>
                        <a:rPr lang="en-US" sz="1600" dirty="0"/>
                      </a:br>
                      <a:r>
                        <a:rPr lang="en-US" sz="1600" dirty="0" smtClean="0"/>
                        <a:t>PM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Non-NAND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 err="1"/>
                        <a:t>NVMe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DRAM/</a:t>
                      </a:r>
                      <a:br>
                        <a:rPr lang="en-US" sz="1600" dirty="0"/>
                      </a:br>
                      <a:r>
                        <a:rPr lang="en-US" sz="1600" dirty="0" smtClean="0"/>
                        <a:t>PM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NAND </a:t>
                      </a:r>
                      <a:r>
                        <a:rPr lang="en-US" sz="1600" dirty="0" err="1"/>
                        <a:t>NVMe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NAND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300F4-5B44-46AD-9E8C-3142A184608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20673"/>
            <a:ext cx="1368657" cy="1365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2468" y="2286000"/>
            <a:ext cx="457632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79" y="3488432"/>
            <a:ext cx="397747" cy="3977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39" y="3965024"/>
            <a:ext cx="558290" cy="53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2286000"/>
            <a:ext cx="457632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49" y="2886472"/>
            <a:ext cx="397747" cy="3977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48" y="3459034"/>
            <a:ext cx="397747" cy="3977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61" y="3965024"/>
            <a:ext cx="558290" cy="533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81" y="2886472"/>
            <a:ext cx="397747" cy="3977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09" y="2266294"/>
            <a:ext cx="558290" cy="533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4238" y="3445971"/>
            <a:ext cx="457632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4296" y="4041224"/>
            <a:ext cx="457632" cy="457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78" y="2879606"/>
            <a:ext cx="397747" cy="3977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4953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Form factors </a:t>
            </a:r>
            <a:r>
              <a:rPr lang="en-US" sz="1800" b="1" dirty="0" smtClean="0">
                <a:solidFill>
                  <a:srgbClr val="FF0000"/>
                </a:solidFill>
              </a:rPr>
              <a:t>impact Features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(No DMA engines on a DIMM!)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46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Scenarios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62460" y="1014661"/>
            <a:ext cx="4267200" cy="4957864"/>
          </a:xfrm>
        </p:spPr>
        <p:txBody>
          <a:bodyPr/>
          <a:lstStyle/>
          <a:p>
            <a:r>
              <a:rPr lang="en-US" sz="2400" dirty="0" smtClean="0"/>
              <a:t>PM region </a:t>
            </a:r>
            <a:r>
              <a:rPr lang="en-US" sz="2400" dirty="0"/>
              <a:t>as a </a:t>
            </a:r>
            <a:r>
              <a:rPr lang="en-US" sz="2400" dirty="0" smtClean="0"/>
              <a:t>block </a:t>
            </a:r>
            <a:r>
              <a:rPr lang="en-US" sz="2400" dirty="0"/>
              <a:t>device (a la persistent ram disk).</a:t>
            </a:r>
          </a:p>
          <a:p>
            <a:r>
              <a:rPr lang="en-US" sz="2400" dirty="0"/>
              <a:t>Filesystems </a:t>
            </a:r>
            <a:r>
              <a:rPr lang="en-US" sz="2400" dirty="0" smtClean="0"/>
              <a:t>support: </a:t>
            </a:r>
            <a:r>
              <a:rPr lang="en-US" sz="2400" dirty="0"/>
              <a:t>direct access to the </a:t>
            </a:r>
            <a:r>
              <a:rPr lang="en-US" sz="2400" dirty="0" smtClean="0"/>
              <a:t>memory (</a:t>
            </a:r>
            <a:r>
              <a:rPr lang="en-US" sz="2400" dirty="0" err="1" smtClean="0"/>
              <a:t>e.g</a:t>
            </a:r>
            <a:r>
              <a:rPr lang="en-US" sz="2400" dirty="0" smtClean="0"/>
              <a:t> DAX), PM aware FS (e.g. m1fs).</a:t>
            </a:r>
            <a:endParaRPr lang="en-US" sz="2400" dirty="0"/>
          </a:p>
          <a:p>
            <a:r>
              <a:rPr lang="en-US" sz="2400" dirty="0"/>
              <a:t>You can put your files, databases etc. on top.</a:t>
            </a:r>
          </a:p>
          <a:p>
            <a:r>
              <a:rPr lang="en-US" sz="2400" b="1" dirty="0"/>
              <a:t>Remember we are crawling right now!</a:t>
            </a:r>
          </a:p>
          <a:p>
            <a:r>
              <a:rPr lang="en-US" sz="2400" dirty="0"/>
              <a:t>Soon: Shared persistent memory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6CED1-58AE-477C-8287-9DEDED669D4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97264"/>
            <a:ext cx="1202477" cy="11994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47" y="206664"/>
            <a:ext cx="822751" cy="9748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0100" y="1974537"/>
            <a:ext cx="4572000" cy="3429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46" y="97264"/>
            <a:ext cx="3283254" cy="111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55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37089" y="1410582"/>
            <a:ext cx="3627455" cy="4204363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1371600"/>
            <a:ext cx="3840145" cy="1600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 and Toolchains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(“Hello, PMEM World!\n”);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37090" y="1602714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section .text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global _start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edx,len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ecx,msg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ebx,1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eax,4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0x80 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eax,1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0x80 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section .data 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'Hello, PMEM World!',0xa 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equ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$ 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300F4-5B44-46AD-9E8C-3142A184608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294" y="3923237"/>
            <a:ext cx="48407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Make it easy for applications to utilize </a:t>
            </a:r>
            <a:r>
              <a:rPr lang="en-US" sz="2800" b="1" dirty="0" smtClean="0">
                <a:solidFill>
                  <a:srgbClr val="0070C0"/>
                </a:solidFill>
              </a:rPr>
              <a:t>PM, regardless of OS and ARCH!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9147" y="1987034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Vs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817" y="88150"/>
            <a:ext cx="1226366" cy="1226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042542"/>
            <a:ext cx="3840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EASY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7089" y="1072028"/>
            <a:ext cx="3627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7C80"/>
                </a:solidFill>
              </a:rPr>
              <a:t>HARD</a:t>
            </a:r>
            <a:endParaRPr lang="en-US" b="1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7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Arms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6CED1-58AE-477C-8287-9DEDED669D4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4" y="1295400"/>
            <a:ext cx="862303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98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Call to Arms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403725"/>
          </a:xfrm>
        </p:spPr>
        <p:txBody>
          <a:bodyPr/>
          <a:lstStyle/>
          <a:p>
            <a:r>
              <a:rPr lang="en-US" altLang="en-US" b="1" dirty="0">
                <a:latin typeface="Arial" charset="0"/>
                <a:cs typeface="Arial" charset="0"/>
              </a:rPr>
              <a:t>Libraries and Toolchains</a:t>
            </a:r>
            <a:r>
              <a:rPr lang="en-US" altLang="en-US" dirty="0">
                <a:latin typeface="Arial" charset="0"/>
                <a:cs typeface="Arial" charset="0"/>
              </a:rPr>
              <a:t>: NVML for non-x86, integration into </a:t>
            </a:r>
            <a:r>
              <a:rPr lang="en-US" altLang="en-US" dirty="0" err="1">
                <a:latin typeface="Arial" charset="0"/>
                <a:cs typeface="Arial" charset="0"/>
              </a:rPr>
              <a:t>glibc</a:t>
            </a:r>
            <a:r>
              <a:rPr lang="en-US" altLang="en-US" dirty="0">
                <a:latin typeface="Arial" charset="0"/>
                <a:cs typeface="Arial" charset="0"/>
              </a:rPr>
              <a:t>/</a:t>
            </a:r>
            <a:r>
              <a:rPr lang="en-US" altLang="en-US" dirty="0" err="1">
                <a:latin typeface="Arial" charset="0"/>
                <a:cs typeface="Arial" charset="0"/>
              </a:rPr>
              <a:t>gcc</a:t>
            </a:r>
            <a:r>
              <a:rPr lang="en-US" altLang="en-US" dirty="0">
                <a:latin typeface="Arial" charset="0"/>
                <a:cs typeface="Arial" charset="0"/>
              </a:rPr>
              <a:t> etc.</a:t>
            </a:r>
          </a:p>
          <a:p>
            <a:r>
              <a:rPr lang="en-US" altLang="en-US" b="1" dirty="0">
                <a:latin typeface="Arial" charset="0"/>
                <a:cs typeface="Arial" charset="0"/>
              </a:rPr>
              <a:t>Media &amp; Form Factors</a:t>
            </a:r>
            <a:r>
              <a:rPr lang="en-US" altLang="en-US" dirty="0">
                <a:latin typeface="Arial" charset="0"/>
                <a:cs typeface="Arial" charset="0"/>
              </a:rPr>
              <a:t>: Production </a:t>
            </a:r>
            <a:r>
              <a:rPr lang="en-US" altLang="en-US" dirty="0" smtClean="0">
                <a:latin typeface="Arial" charset="0"/>
                <a:cs typeface="Arial" charset="0"/>
              </a:rPr>
              <a:t>PM, </a:t>
            </a:r>
            <a:r>
              <a:rPr lang="en-US" altLang="en-US" dirty="0">
                <a:latin typeface="Arial" charset="0"/>
                <a:cs typeface="Arial" charset="0"/>
              </a:rPr>
              <a:t>appropriate </a:t>
            </a:r>
            <a:r>
              <a:rPr lang="en-US" altLang="en-US" dirty="0" smtClean="0">
                <a:latin typeface="Arial" charset="0"/>
                <a:cs typeface="Arial" charset="0"/>
              </a:rPr>
              <a:t>PM </a:t>
            </a:r>
            <a:r>
              <a:rPr lang="en-US" altLang="en-US" dirty="0">
                <a:latin typeface="Arial" charset="0"/>
                <a:cs typeface="Arial" charset="0"/>
              </a:rPr>
              <a:t>form factors.</a:t>
            </a:r>
          </a:p>
          <a:p>
            <a:r>
              <a:rPr lang="en-US" altLang="en-US" b="1" dirty="0">
                <a:latin typeface="Arial" charset="0"/>
                <a:cs typeface="Arial" charset="0"/>
              </a:rPr>
              <a:t>Protocols and Interconnect</a:t>
            </a:r>
            <a:r>
              <a:rPr lang="en-US" altLang="en-US" dirty="0">
                <a:latin typeface="Arial" charset="0"/>
                <a:cs typeface="Arial" charset="0"/>
              </a:rPr>
              <a:t>: Enhancements to </a:t>
            </a:r>
            <a:r>
              <a:rPr lang="en-US" altLang="en-US" dirty="0" err="1">
                <a:latin typeface="Arial" charset="0"/>
                <a:cs typeface="Arial" charset="0"/>
              </a:rPr>
              <a:t>NVMe</a:t>
            </a:r>
            <a:r>
              <a:rPr lang="en-US" altLang="en-US" dirty="0">
                <a:latin typeface="Arial" charset="0"/>
                <a:cs typeface="Arial" charset="0"/>
              </a:rPr>
              <a:t> and RDMA, </a:t>
            </a:r>
            <a:r>
              <a:rPr lang="en-US" altLang="en-US" dirty="0" smtClean="0">
                <a:latin typeface="Arial" charset="0"/>
                <a:cs typeface="Arial" charset="0"/>
              </a:rPr>
              <a:t>PM over Fabrics, standardization </a:t>
            </a:r>
            <a:r>
              <a:rPr lang="en-US" altLang="en-US" dirty="0">
                <a:latin typeface="Arial" charset="0"/>
                <a:cs typeface="Arial" charset="0"/>
              </a:rPr>
              <a:t>of memory channels.</a:t>
            </a:r>
          </a:p>
          <a:p>
            <a:r>
              <a:rPr lang="en-US" altLang="en-US" b="1" dirty="0">
                <a:latin typeface="Arial" charset="0"/>
                <a:cs typeface="Arial" charset="0"/>
              </a:rPr>
              <a:t>OS Support</a:t>
            </a:r>
            <a:r>
              <a:rPr lang="en-US" altLang="en-US" dirty="0">
                <a:latin typeface="Arial" charset="0"/>
                <a:cs typeface="Arial" charset="0"/>
              </a:rPr>
              <a:t>: ISA updates, DAX devices, Other OS, new OSes?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52237F"/>
              </a:buClr>
              <a:buSzPct val="75000"/>
              <a:buFont typeface="Wingdings" pitchFamily="2" charset="2"/>
              <a:buChar char="r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7E159"/>
              </a:buClr>
              <a:buSzPct val="75000"/>
              <a:buFont typeface="Wingdings" pitchFamily="2" charset="2"/>
              <a:buChar char="r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r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2BE52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88369F8-5335-4CC4-8FD7-BB971DB7413D}" type="slidenum">
              <a:rPr lang="en-US" altLang="en-US" sz="9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9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almost walking! Help out if you </a:t>
            </a:r>
            <a:r>
              <a:rPr lang="en-US" dirty="0" smtClean="0"/>
              <a:t>can</a:t>
            </a:r>
            <a:endParaRPr lang="en-US" dirty="0"/>
          </a:p>
          <a:p>
            <a:r>
              <a:rPr lang="en-US" dirty="0"/>
              <a:t>If you want sub 10us access to persistent data </a:t>
            </a:r>
            <a:r>
              <a:rPr lang="en-US" dirty="0" smtClean="0"/>
              <a:t>then PM may </a:t>
            </a:r>
            <a:r>
              <a:rPr lang="en-US" dirty="0"/>
              <a:t>be for </a:t>
            </a:r>
            <a:r>
              <a:rPr lang="en-US" dirty="0" smtClean="0"/>
              <a:t>you</a:t>
            </a:r>
            <a:endParaRPr lang="en-US" dirty="0"/>
          </a:p>
          <a:p>
            <a:r>
              <a:rPr lang="en-US" dirty="0"/>
              <a:t>The CPU vendors have a lot of say in the interconnect but some open options exist </a:t>
            </a:r>
            <a:r>
              <a:rPr lang="en-US" dirty="0" smtClean="0"/>
              <a:t>too</a:t>
            </a:r>
            <a:endParaRPr lang="en-US" dirty="0"/>
          </a:p>
          <a:p>
            <a:r>
              <a:rPr lang="en-US" dirty="0"/>
              <a:t>Toolchains, libraries and OSes are </a:t>
            </a:r>
            <a:r>
              <a:rPr lang="en-US" dirty="0" smtClean="0"/>
              <a:t>adapting</a:t>
            </a:r>
            <a:endParaRPr lang="en-US" dirty="0"/>
          </a:p>
          <a:p>
            <a:r>
              <a:rPr lang="en-US" dirty="0"/>
              <a:t>New applications will complete the jigsaw and lead to revenue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300F4-5B44-46AD-9E8C-3142A184608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1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Come a Long Way, Baby!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300F4-5B44-46AD-9E8C-3142A184608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90600"/>
            <a:ext cx="4985367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5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Memory (PM)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300F4-5B44-46AD-9E8C-3142A184608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04800" y="1371600"/>
            <a:ext cx="2388871" cy="3067110"/>
            <a:chOff x="381000" y="1371600"/>
            <a:chExt cx="2388871" cy="3067110"/>
          </a:xfrm>
        </p:grpSpPr>
        <p:pic>
          <p:nvPicPr>
            <p:cNvPr id="1026" name="Picture 2" descr="https://cdn.vectorstock.com/i/composite/94,69/stopwatch-vector-79946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371600"/>
              <a:ext cx="238887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81001" y="4038600"/>
              <a:ext cx="2388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Low Latency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71800" y="1674876"/>
            <a:ext cx="2954655" cy="2763834"/>
            <a:chOff x="3276600" y="1674876"/>
            <a:chExt cx="2954655" cy="27638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1674876"/>
              <a:ext cx="2954655" cy="236372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276600" y="4038600"/>
              <a:ext cx="2954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Memory Semantics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98856" y="1752600"/>
            <a:ext cx="2954655" cy="2686110"/>
            <a:chOff x="6098856" y="1752600"/>
            <a:chExt cx="2954655" cy="268611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784" y="1752600"/>
              <a:ext cx="2590800" cy="19431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098856" y="4038600"/>
              <a:ext cx="2954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Storage Features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29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NVM</a:t>
            </a:r>
            <a:r>
              <a:rPr lang="en-US" sz="2000" dirty="0"/>
              <a:t> – </a:t>
            </a:r>
            <a:r>
              <a:rPr lang="en-US" sz="2000" dirty="0" smtClean="0"/>
              <a:t>Non-Volatile Memory. All types, including </a:t>
            </a:r>
            <a:r>
              <a:rPr lang="en-US" sz="2000" dirty="0"/>
              <a:t>those that are not </a:t>
            </a:r>
            <a:r>
              <a:rPr lang="en-US" sz="2000" dirty="0" smtClean="0"/>
              <a:t>byte-addressable</a:t>
            </a:r>
          </a:p>
          <a:p>
            <a:pPr lvl="0"/>
            <a:r>
              <a:rPr lang="en-US" sz="2000" b="1" dirty="0" smtClean="0"/>
              <a:t>PM</a:t>
            </a:r>
            <a:r>
              <a:rPr lang="en-US" sz="2000" dirty="0" smtClean="0"/>
              <a:t> – Persistent Memory. Sometimes PMEM is used but we use PM in this talk</a:t>
            </a:r>
          </a:p>
          <a:p>
            <a:r>
              <a:rPr lang="en-US" sz="2000" b="1" dirty="0" smtClean="0"/>
              <a:t>NVMe</a:t>
            </a:r>
            <a:r>
              <a:rPr lang="en-US" sz="2000" dirty="0" smtClean="0"/>
              <a:t> – NVM Express. A block protocol to run over PCIe, RDMA or </a:t>
            </a:r>
            <a:r>
              <a:rPr lang="en-US" sz="2000" dirty="0" err="1" smtClean="0"/>
              <a:t>Fibre</a:t>
            </a:r>
            <a:r>
              <a:rPr lang="en-US" sz="2000" dirty="0" smtClean="0"/>
              <a:t> Channel. A SATA/SAS replacement.</a:t>
            </a:r>
          </a:p>
          <a:p>
            <a:r>
              <a:rPr lang="en-US" sz="2000" b="1" dirty="0" smtClean="0"/>
              <a:t>NVMP</a:t>
            </a:r>
            <a:r>
              <a:rPr lang="en-US" sz="2000" dirty="0" smtClean="0"/>
              <a:t> – NVM Programming Model. Application-visible NVM behavior</a:t>
            </a:r>
          </a:p>
          <a:p>
            <a:r>
              <a:rPr lang="en-US" sz="2000" b="1" dirty="0" err="1" smtClean="0"/>
              <a:t>NVMf</a:t>
            </a:r>
            <a:r>
              <a:rPr lang="en-US" sz="2000" dirty="0" smtClean="0"/>
              <a:t> </a:t>
            </a:r>
            <a:r>
              <a:rPr lang="en-US" sz="2000" dirty="0" smtClean="0"/>
              <a:t>– NVMe over Fabrics. NVMe extended over fabrics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300F4-5B44-46AD-9E8C-3142A184608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9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Low Latency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840788"/>
              </p:ext>
            </p:extLst>
          </p:nvPr>
        </p:nvGraphicFramePr>
        <p:xfrm>
          <a:off x="457200" y="155798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6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67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L1 Cache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L2 Cache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DRAM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</a:t>
                      </a:r>
                      <a:r>
                        <a:rPr lang="en-US" dirty="0" smtClean="0"/>
                        <a:t>PM Opportunity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NVMe</a:t>
                      </a:r>
                      <a:r>
                        <a:rPr lang="en-US" baseline="0" dirty="0"/>
                        <a:t> DRAM SSD 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20,</a:t>
                      </a:r>
                      <a:r>
                        <a:rPr lang="en-US" baseline="0" dirty="0"/>
                        <a:t>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NVMe</a:t>
                      </a:r>
                      <a:r>
                        <a:rPr lang="en-US" dirty="0"/>
                        <a:t> NAND</a:t>
                      </a:r>
                      <a:r>
                        <a:rPr lang="en-US" baseline="0" dirty="0"/>
                        <a:t> SSD 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300,</a:t>
                      </a:r>
                      <a:r>
                        <a:rPr lang="en-US" baseline="0" dirty="0"/>
                        <a:t>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SAS HDD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12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52237F"/>
              </a:buClr>
              <a:buSzPct val="75000"/>
              <a:buFont typeface="Wingdings" pitchFamily="2" charset="2"/>
              <a:buChar char="r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7E159"/>
              </a:buClr>
              <a:buSzPct val="75000"/>
              <a:buFont typeface="Wingdings" pitchFamily="2" charset="2"/>
              <a:buChar char="r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r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2BE52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237F"/>
              </a:buClr>
              <a:buSzPct val="75000"/>
              <a:buFont typeface="Wingdings" pitchFamily="2" charset="2"/>
              <a:buChar char="r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9906B2D-DD5A-4316-8D1A-A5E0A3C631BA}" type="slidenum">
              <a:rPr lang="en-US" altLang="en-US" sz="9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900"/>
          </a:p>
        </p:txBody>
      </p:sp>
      <p:sp>
        <p:nvSpPr>
          <p:cNvPr id="3" name="TextBox 2"/>
          <p:cNvSpPr txBox="1"/>
          <p:nvPr/>
        </p:nvSpPr>
        <p:spPr>
          <a:xfrm>
            <a:off x="190500" y="4688756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NVMe</a:t>
            </a:r>
            <a:r>
              <a:rPr lang="en-US" sz="2000" b="1" dirty="0"/>
              <a:t> SSDs </a:t>
            </a:r>
            <a:r>
              <a:rPr lang="en-US" sz="2000" b="1" dirty="0" smtClean="0"/>
              <a:t>are (relatively) high </a:t>
            </a:r>
            <a:r>
              <a:rPr lang="en-US" sz="2000" b="1" dirty="0"/>
              <a:t>latency!</a:t>
            </a:r>
          </a:p>
          <a:p>
            <a:pPr algn="ctr"/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PM </a:t>
            </a:r>
            <a:r>
              <a:rPr lang="en-US" sz="2000" b="1" dirty="0"/>
              <a:t>provides persistence at </a:t>
            </a:r>
            <a:r>
              <a:rPr lang="en-US" sz="2000" b="1" dirty="0" smtClean="0"/>
              <a:t>memory-like speeds </a:t>
            </a:r>
            <a:r>
              <a:rPr lang="en-US" sz="2000" b="1" dirty="0"/>
              <a:t>and </a:t>
            </a:r>
            <a:r>
              <a:rPr lang="en-US" sz="2000" b="1" dirty="0" smtClean="0"/>
              <a:t>semantics</a:t>
            </a:r>
            <a:endParaRPr lang="en-US" sz="1800" b="1" dirty="0"/>
          </a:p>
        </p:txBody>
      </p:sp>
      <p:sp>
        <p:nvSpPr>
          <p:cNvPr id="4" name="Right Arrow 3"/>
          <p:cNvSpPr/>
          <p:nvPr/>
        </p:nvSpPr>
        <p:spPr>
          <a:xfrm>
            <a:off x="0" y="2971800"/>
            <a:ext cx="457200" cy="5283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3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</a:t>
            </a:r>
            <a:r>
              <a:rPr lang="en-US" dirty="0" smtClean="0"/>
              <a:t>We?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300F4-5B44-46AD-9E8C-3142A184608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24" y="1334971"/>
            <a:ext cx="7086600" cy="4508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3"/>
          <a:stretch/>
        </p:blipFill>
        <p:spPr>
          <a:xfrm>
            <a:off x="1371600" y="1752600"/>
            <a:ext cx="2160107" cy="20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7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Needed?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9400" y="5638800"/>
            <a:ext cx="2133600" cy="365125"/>
          </a:xfrm>
        </p:spPr>
        <p:txBody>
          <a:bodyPr/>
          <a:lstStyle/>
          <a:p>
            <a:pPr>
              <a:defRPr/>
            </a:pPr>
            <a:fld id="{CDD300F4-5B44-46AD-9E8C-3142A184608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3400" y="1016047"/>
            <a:ext cx="2434417" cy="2426301"/>
            <a:chOff x="1598419" y="964598"/>
            <a:chExt cx="2434417" cy="24263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419" y="964598"/>
              <a:ext cx="2434417" cy="242630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097242" y="1734833"/>
              <a:ext cx="152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Media &amp;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Form-Factors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63471" y="1016047"/>
            <a:ext cx="2438493" cy="2426301"/>
            <a:chOff x="4876800" y="964598"/>
            <a:chExt cx="2438493" cy="24263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964598"/>
              <a:ext cx="2438493" cy="242630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81600" y="1734833"/>
              <a:ext cx="152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Protocols &amp; Inter-</a:t>
              </a:r>
              <a:br>
                <a:rPr lang="en-US" sz="2000" b="1" dirty="0">
                  <a:solidFill>
                    <a:schemeClr val="bg1"/>
                  </a:solidFill>
                </a:rPr>
              </a:br>
              <a:r>
                <a:rPr lang="en-US" sz="2000" b="1" dirty="0">
                  <a:solidFill>
                    <a:schemeClr val="bg1"/>
                  </a:solidFill>
                </a:rPr>
                <a:t>connect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1" y="3495921"/>
            <a:ext cx="2431357" cy="24263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3549" y="4492231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OS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Support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386435" y="3599243"/>
            <a:ext cx="2426301" cy="2420592"/>
            <a:chOff x="4419600" y="3499490"/>
            <a:chExt cx="2426301" cy="24205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3499490"/>
              <a:ext cx="2426301" cy="242059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00565" y="4278425"/>
              <a:ext cx="152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Libraries &amp; Toolchain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23" y="2493770"/>
            <a:ext cx="2143125" cy="2133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18137" y="3442348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Apps</a:t>
            </a:r>
          </a:p>
        </p:txBody>
      </p:sp>
    </p:spTree>
    <p:extLst>
      <p:ext uri="{BB962C8B-B14F-4D97-AF65-F5344CB8AC3E}">
        <p14:creationId xmlns:p14="http://schemas.microsoft.com/office/powerpoint/2010/main" val="3005126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Moving </a:t>
            </a:r>
            <a:r>
              <a:rPr lang="en-US" dirty="0"/>
              <a:t>P</a:t>
            </a:r>
            <a:r>
              <a:rPr lang="en-US" dirty="0" smtClean="0"/>
              <a:t>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D300F4-5B44-46AD-9E8C-3142A184608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 flipH="1">
            <a:off x="2743200" y="2362200"/>
            <a:ext cx="4419600" cy="102871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APIs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flipH="1">
            <a:off x="2743200" y="3441035"/>
            <a:ext cx="4419600" cy="102871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Drivers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Communications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 Infrastructure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 flipH="1">
            <a:off x="2743200" y="4610088"/>
            <a:ext cx="4419600" cy="102871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Non-volatile Media,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Form Factors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15" y="4769464"/>
            <a:ext cx="712336" cy="70996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609030" y="4862834"/>
            <a:ext cx="146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Media &amp;</a:t>
            </a:r>
          </a:p>
          <a:p>
            <a:r>
              <a:rPr lang="en-US" sz="1400" b="1" dirty="0"/>
              <a:t>Form-Factors</a:t>
            </a:r>
          </a:p>
        </p:txBody>
      </p:sp>
      <p:sp>
        <p:nvSpPr>
          <p:cNvPr id="52" name="Rounded Rectangle 51"/>
          <p:cNvSpPr/>
          <p:nvPr/>
        </p:nvSpPr>
        <p:spPr>
          <a:xfrm flipH="1">
            <a:off x="2743200" y="1243371"/>
            <a:ext cx="4419600" cy="102871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 User space apps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Kernel space apps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Communications middleware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93868"/>
            <a:ext cx="730967" cy="727718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609030" y="1603839"/>
            <a:ext cx="800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Apps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19" y="2521576"/>
            <a:ext cx="713529" cy="709961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601254" y="2683264"/>
            <a:ext cx="173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Protocols &amp; </a:t>
            </a:r>
            <a:endParaRPr lang="en-US" sz="1400" b="1" dirty="0" smtClean="0"/>
          </a:p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62" name="Rounded Rectangle 61"/>
          <p:cNvSpPr/>
          <p:nvPr/>
        </p:nvSpPr>
        <p:spPr>
          <a:xfrm flipH="1">
            <a:off x="1721832" y="2800174"/>
            <a:ext cx="932108" cy="283862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65" y="3776610"/>
            <a:ext cx="711441" cy="70996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721832" y="4534898"/>
            <a:ext cx="97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OS</a:t>
            </a:r>
            <a:br>
              <a:rPr lang="en-US" sz="1400" b="1" dirty="0"/>
            </a:br>
            <a:r>
              <a:rPr lang="en-US" sz="1400" b="1" dirty="0"/>
              <a:t>Support</a:t>
            </a:r>
          </a:p>
        </p:txBody>
      </p:sp>
      <p:sp>
        <p:nvSpPr>
          <p:cNvPr id="74" name="Rounded Rectangle 73"/>
          <p:cNvSpPr/>
          <p:nvPr/>
        </p:nvSpPr>
        <p:spPr>
          <a:xfrm flipH="1">
            <a:off x="689543" y="1242164"/>
            <a:ext cx="932108" cy="30480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60338" y="2813330"/>
            <a:ext cx="1011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Libraries &amp; Toolchain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06459" y="1588450"/>
            <a:ext cx="1280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Consumers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406459" y="3270946"/>
            <a:ext cx="1432741" cy="346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406459" y="4955167"/>
            <a:ext cx="1432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Media, </a:t>
            </a:r>
          </a:p>
          <a:p>
            <a:r>
              <a:rPr lang="en-US" dirty="0" smtClean="0"/>
              <a:t>Form Factors</a:t>
            </a:r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>
            <a:off x="7227939" y="2368284"/>
            <a:ext cx="178520" cy="21014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19" y="3614922"/>
            <a:ext cx="713529" cy="70996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601254" y="3776610"/>
            <a:ext cx="173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Protocols &amp; </a:t>
            </a:r>
            <a:endParaRPr lang="en-US" sz="1400" b="1" dirty="0" smtClean="0"/>
          </a:p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5" y="2225196"/>
            <a:ext cx="709849" cy="57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39760"/>
      </p:ext>
    </p:extLst>
  </p:cSld>
  <p:clrMapOvr>
    <a:masterClrMapping/>
  </p:clrMapOvr>
</p:sld>
</file>

<file path=ppt/theme/theme1.xml><?xml version="1.0" encoding="utf-8"?>
<a:theme xmlns:a="http://schemas.openxmlformats.org/drawingml/2006/main" name="SDC2015_ppt_template">
  <a:themeElements>
    <a:clrScheme name="SDC_Slides_08_Template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DC_Slides_08_Template_4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DC_Slides_08_Template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C_Slides_08_Template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C_Slides_08_Template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C_Slides_08_Template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C_Slides_08_Template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C_Slides_08_Template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C_Slides_08_Template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C_Slides_08_Template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C_Slides_08_Template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C_Slides_08_Template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C_Slides_08_Template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C_Slides_08_Template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SDC2015_ppt_template</Template>
  <TotalTime>10863</TotalTime>
  <Words>1617</Words>
  <Application>Microsoft Office PowerPoint</Application>
  <PresentationFormat>On-screen Show (4:3)</PresentationFormat>
  <Paragraphs>423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ＭＳ Ｐゴシック</vt:lpstr>
      <vt:lpstr>ＭＳ Ｐゴシック</vt:lpstr>
      <vt:lpstr>Arial</vt:lpstr>
      <vt:lpstr>Calibri</vt:lpstr>
      <vt:lpstr>Courier New</vt:lpstr>
      <vt:lpstr>Gill Sans MT</vt:lpstr>
      <vt:lpstr>HP Simplified</vt:lpstr>
      <vt:lpstr>Wingdings</vt:lpstr>
      <vt:lpstr>SDC2015_ppt_template</vt:lpstr>
      <vt:lpstr>Application Access to Persistent Memory – The State of the Nation(s)!</vt:lpstr>
      <vt:lpstr>The Suspects</vt:lpstr>
      <vt:lpstr>We’ve Come a Long Way, Baby!</vt:lpstr>
      <vt:lpstr>Persistent Memory (PM)</vt:lpstr>
      <vt:lpstr>Taxonomy</vt:lpstr>
      <vt:lpstr>Low Latency</vt:lpstr>
      <vt:lpstr>Where Are We?</vt:lpstr>
      <vt:lpstr>What is Needed?</vt:lpstr>
      <vt:lpstr>Lots of Moving Parts</vt:lpstr>
      <vt:lpstr>Where does PM sit? (Answer – anywhere it wants to)</vt:lpstr>
      <vt:lpstr>Rationalizing the Problem Space</vt:lpstr>
      <vt:lpstr>Start with Consumers of NVM Services</vt:lpstr>
      <vt:lpstr>Application View</vt:lpstr>
      <vt:lpstr>Possible Stack for NVM Access</vt:lpstr>
      <vt:lpstr>Optimizing Fabrics for NVM</vt:lpstr>
      <vt:lpstr>Simple Math</vt:lpstr>
      <vt:lpstr>…continuing down the stack</vt:lpstr>
      <vt:lpstr>PowerPoint Presentation</vt:lpstr>
      <vt:lpstr>Media</vt:lpstr>
      <vt:lpstr>PM Form Factors</vt:lpstr>
      <vt:lpstr>PM Form Factors</vt:lpstr>
      <vt:lpstr>PM Scenarios</vt:lpstr>
      <vt:lpstr>Libraries and Toolchains</vt:lpstr>
      <vt:lpstr>Call to Arms</vt:lpstr>
      <vt:lpstr>Call to Arms</vt:lpstr>
      <vt:lpstr>Conclusions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Stephen Bates</dc:creator>
  <cp:keywords>SNIA</cp:keywords>
  <cp:lastModifiedBy>Stephen Bates</cp:lastModifiedBy>
  <cp:revision>110</cp:revision>
  <dcterms:created xsi:type="dcterms:W3CDTF">2016-06-02T15:35:50Z</dcterms:created>
  <dcterms:modified xsi:type="dcterms:W3CDTF">2016-09-20T13:38:18Z</dcterms:modified>
</cp:coreProperties>
</file>