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  <p:sldMasterId id="2147483708" r:id="rId2"/>
    <p:sldMasterId id="2147483721" r:id="rId3"/>
  </p:sldMasterIdLst>
  <p:notesMasterIdLst>
    <p:notesMasterId r:id="rId24"/>
  </p:notesMasterIdLst>
  <p:sldIdLst>
    <p:sldId id="256" r:id="rId4"/>
    <p:sldId id="257" r:id="rId5"/>
    <p:sldId id="259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58" r:id="rId17"/>
    <p:sldId id="277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206" autoAdjust="0"/>
  </p:normalViewPr>
  <p:slideViewPr>
    <p:cSldViewPr snapToGrid="0" snapToObjects="1" showGuides="1">
      <p:cViewPr varScale="1">
        <p:scale>
          <a:sx n="145" d="100"/>
          <a:sy n="145" d="100"/>
        </p:scale>
        <p:origin x="-1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E61AA-3486-5647-9DFD-80DCDA7F1F8C}" type="datetimeFigureOut">
              <a:rPr lang="en-US" smtClean="0"/>
              <a:t>1/8/14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F7CE5-417E-A749-A7A4-B12BBCAC9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41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85D2E58-C7EB-3046-B1DE-11DFCE85A488}" type="slidenum">
              <a:rPr lang="en-US" sz="1200">
                <a:solidFill>
                  <a:srgbClr val="000000"/>
                </a:solidFill>
              </a:rPr>
              <a:pPr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2780BB0-422A-214B-8D48-9BFDF95F6256}" type="slidenum">
              <a:rPr lang="en-US" sz="1200">
                <a:solidFill>
                  <a:srgbClr val="000000"/>
                </a:solidFill>
              </a:rPr>
              <a:pPr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FB3047-0680-CA47-B770-A57CCE1A714A}" type="slidenum">
              <a:rPr lang="en-US" sz="1200">
                <a:solidFill>
                  <a:srgbClr val="000000"/>
                </a:solidFill>
              </a:rPr>
              <a:pPr/>
              <a:t>10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117986-DDB5-AC47-B77B-34E435E24562}" type="slidenum">
              <a:rPr lang="en-US" sz="1200">
                <a:solidFill>
                  <a:srgbClr val="000000"/>
                </a:solidFill>
              </a:rPr>
              <a:pPr/>
              <a:t>12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Fun statistics:</a:t>
            </a:r>
          </a:p>
          <a:p>
            <a:pPr>
              <a:buFontTx/>
              <a:buChar char="-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Open MPI LOC for RDMA CM: ~2800</a:t>
            </a:r>
          </a:p>
          <a:p>
            <a:pPr>
              <a:buFontTx/>
              <a:buChar char="-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Open MPI LOC for ALL OF MX: ~2300</a:t>
            </a:r>
          </a:p>
          <a:p>
            <a:pPr>
              <a:buFontTx/>
              <a:buChar char="-"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904CCA-9CB1-C445-87F6-85E48EA19F5C}" type="slidenum">
              <a:rPr lang="en-US" sz="1200">
                <a:solidFill>
                  <a:srgbClr val="000000"/>
                </a:solidFill>
              </a:rPr>
              <a:pPr/>
              <a:t>13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  <a:cs typeface="ＭＳ Ｐゴシック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/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E03DC-486A-6946-9D7B-364A32D0C846}" type="datetime1">
              <a:rPr lang="en-US"/>
              <a:pPr>
                <a:defRPr/>
              </a:pPr>
              <a:t>1/8/14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9D969-F39D-F047-9428-2EB3EC2D8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0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5604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767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767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60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83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95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583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581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28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36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0764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769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8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6EB51-DA4F-4346-8AD4-D62E6186EB51}" type="datetime1">
              <a:rPr lang="en-US"/>
              <a:pPr>
                <a:defRPr/>
              </a:pPr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29F4F-966D-EE42-9C9A-9D7D8263A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767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767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161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39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97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844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79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664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89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327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151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8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A3F63-EDAA-6244-92C9-4D7EBC55CBA4}" type="datetime1">
              <a:rPr lang="en-US"/>
              <a:pPr>
                <a:defRPr/>
              </a:pPr>
              <a:t>1/8/14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EBC7-52E7-8C4D-B064-3B7CC5E59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497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8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3FEB3-2F22-1648-96CF-BA86E942345E}" type="datetime1">
              <a:rPr lang="en-US"/>
              <a:pPr>
                <a:defRPr/>
              </a:pPr>
              <a:t>1/8/14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66F8-644D-2F4A-B7EF-EB4B1A3A0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2CE7F-A552-DC41-B736-74A81F446881}" type="datetime1">
              <a:rPr lang="en-US"/>
              <a:pPr>
                <a:defRPr/>
              </a:pPr>
              <a:t>1/8/14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9DBF2-8434-3342-B5C3-06F04B478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FF349-1EB0-784C-864A-F9A516CB1E67}" type="datetime1">
              <a:rPr lang="en-US"/>
              <a:pPr>
                <a:defRPr/>
              </a:pPr>
              <a:t>1/8/14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28231-68A0-B449-935A-5B9117925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ABF4B-740E-544E-A42C-F367C685C7CE}" type="datetime1">
              <a:rPr lang="en-US"/>
              <a:pPr>
                <a:defRPr/>
              </a:pPr>
              <a:t>1/8/14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C409-C091-E341-80DA-B01760E64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90F30-45CA-0642-8214-05DC178DA9E5}" type="datetime1">
              <a:rPr lang="en-US"/>
              <a:pPr>
                <a:defRPr/>
              </a:pPr>
              <a:t>1/8/14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DA919-5BB7-E046-A51E-510A426D7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2400" y="2362200"/>
            <a:ext cx="8839200" cy="1295400"/>
            <a:chOff x="288" y="1632"/>
            <a:chExt cx="5232" cy="81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288" y="1632"/>
              <a:ext cx="5232" cy="81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63500" dist="117432" dir="4604261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316" y="1656"/>
              <a:ext cx="5171" cy="7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pic>
        <p:nvPicPr>
          <p:cNvPr id="7" name="Picture 10" descr="openmpi_logo-on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763" y="204788"/>
            <a:ext cx="2020887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itchFamily="-65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438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524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133600" y="6248400"/>
            <a:ext cx="4876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accent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80AA409A-C63A-F847-A94A-FA859160D45A}" type="slidenum">
              <a:rPr lang="en-US">
                <a:solidFill>
                  <a:srgbClr val="5B87F2"/>
                </a:solidFill>
                <a:latin typeface="Arial" charset="0"/>
                <a:ea typeface="ＭＳ Ｐゴシック" charset="0"/>
                <a:cs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5B87F2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70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1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4" Type="http://schemas.openxmlformats.org/officeDocument/2006/relationships/image" Target="../media/image4.png"/><Relationship Id="rId15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  <a:cs typeface="ＭＳ Ｐゴシック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ea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DC124D-0937-5943-B068-9165A8089C28}" type="datetime1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1/8/14</a:t>
            </a:fld>
            <a:endParaRPr lang="en-US"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white"/>
                </a:solidFill>
                <a:latin typeface="Arial" charset="0"/>
              </a:rPr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a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42C39A-6F79-D64A-803F-250EA23CF952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</a:endParaRP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ompi logo watermark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1828800"/>
            <a:ext cx="498157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2"/>
          <p:cNvGrpSpPr>
            <a:grpSpLocks/>
          </p:cNvGrpSpPr>
          <p:nvPr/>
        </p:nvGrpSpPr>
        <p:grpSpPr bwMode="auto">
          <a:xfrm>
            <a:off x="152400" y="304800"/>
            <a:ext cx="8839200" cy="1295400"/>
            <a:chOff x="288" y="1632"/>
            <a:chExt cx="5232" cy="816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288" y="1632"/>
              <a:ext cx="5232" cy="81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63500" dist="117432" dir="4604261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316" y="1656"/>
              <a:ext cx="5171" cy="7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7CC3"/>
                </a:gs>
                <a:gs pos="100000">
                  <a:srgbClr val="011F3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611938"/>
            <a:ext cx="27908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</a:rPr>
              <a:t>Sonoma OpenFabrics Workshop, March 2009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482013" y="6611938"/>
            <a:ext cx="661987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</a:rPr>
              <a:t>Slide </a:t>
            </a:r>
            <a:fld id="{70B730C7-0F89-3D4E-A52A-DC369A33F465}" type="slidenum">
              <a:rPr lang="en-US" sz="1000">
                <a:solidFill>
                  <a:srgbClr val="000000"/>
                </a:solidFill>
              </a:rPr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>
              <a:solidFill>
                <a:srgbClr val="000000"/>
              </a:solidFill>
            </a:endParaRPr>
          </a:p>
        </p:txBody>
      </p:sp>
      <p:pic>
        <p:nvPicPr>
          <p:cNvPr id="1032" name="Picture 8" descr="cisco-log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0" y="6662738"/>
            <a:ext cx="368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Font typeface="Arial" charset="0"/>
        <a:buChar char="•"/>
        <a:defRPr sz="3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2B4B8-2DBE-6544-B348-4DC0296AE15B}" type="datetimeFigureOut">
              <a:rPr lang="en-US" smtClean="0"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E83BD-74A0-DD41-9579-67869993F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3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(Old) MPI Community feedback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 Squyres</a:t>
            </a:r>
          </a:p>
          <a:p>
            <a:r>
              <a:rPr lang="en-US" dirty="0" smtClean="0"/>
              <a:t>Cisco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2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5. Stack / API Portability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Windows API very different than Linux API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Solaris API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close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to Linux API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OMPI uses side effects to determine portability</a:t>
            </a:r>
          </a:p>
          <a:p>
            <a:pPr>
              <a:buFont typeface="Aria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Standardize 1 API for all platforms / OSs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Standardize way for per-platform extensions</a:t>
            </a:r>
          </a:p>
          <a:p>
            <a:pPr>
              <a:buFont typeface="Aria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Keep slow, well-announced ABI changes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Innovation is good, ISVs need time to react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MPI needs to be able to adapt at run-time</a:t>
            </a:r>
          </a:p>
        </p:txBody>
      </p:sp>
      <p:sp>
        <p:nvSpPr>
          <p:cNvPr id="4" name="5-Point Star 3"/>
          <p:cNvSpPr/>
          <p:nvPr/>
        </p:nvSpPr>
        <p:spPr bwMode="auto">
          <a:xfrm>
            <a:off x="1143000" y="762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6. Reliable Connectionless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Connection-oriented does not scale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N</a:t>
            </a:r>
            <a:r>
              <a:rPr lang="en-US" baseline="30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</a:rPr>
              <a:t> use of resources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XRC helps, but is quite complex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Datagram support in general is lacking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Mellanox HCAs need 2 UD QPs to get full BW</a:t>
            </a:r>
          </a:p>
          <a:p>
            <a:pPr>
              <a:buFont typeface="Aria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Need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RD (or something like it)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Must still maintain RC-like high performance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Mix of hardware+middleware might work (MX)</a:t>
            </a:r>
          </a:p>
        </p:txBody>
      </p:sp>
      <p:sp>
        <p:nvSpPr>
          <p:cNvPr id="4" name="5-Point Star 3"/>
          <p:cNvSpPr/>
          <p:nvPr/>
        </p:nvSpPr>
        <p:spPr bwMode="auto">
          <a:xfrm>
            <a:off x="838200" y="762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7. S/R Registered Memory Utilization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257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S/R receiver buffer utilization can be poor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Hard to balance resource consumption (memory) between MPI and application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Frequent app complaint: </a:t>
            </a:r>
            <a:r>
              <a:rPr lang="ja-JP" altLang="en-US">
                <a:latin typeface="Arial" charset="0"/>
                <a:ea typeface="ＭＳ Ｐゴシック" charset="0"/>
              </a:rPr>
              <a:t>“</a:t>
            </a:r>
            <a:r>
              <a:rPr lang="en-US">
                <a:latin typeface="Arial" charset="0"/>
                <a:ea typeface="ＭＳ Ｐゴシック" charset="0"/>
              </a:rPr>
              <a:t>MPI takes too much memory</a:t>
            </a:r>
            <a:r>
              <a:rPr lang="ja-JP" altLang="en-US">
                <a:latin typeface="Arial" charset="0"/>
                <a:ea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Fixed size receive buffers ignore actual incoming size</a:t>
            </a:r>
            <a:endParaRPr lang="en-US">
              <a:latin typeface="Arial" charset="0"/>
              <a:ea typeface="ＭＳ Ｐゴシック" charset="0"/>
              <a:sym typeface="Wingdings" charset="0"/>
            </a:endParaRPr>
          </a:p>
          <a:p>
            <a:pPr>
              <a:buFont typeface="Aria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Post a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“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slab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”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of memory for receives 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Pack received messages more efficiently</a:t>
            </a: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5-Point Star 3"/>
          <p:cNvSpPr/>
          <p:nvPr/>
        </p:nvSpPr>
        <p:spPr bwMode="auto">
          <a:xfrm>
            <a:off x="381000" y="762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8.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CM’s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(Far) Too Complex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Effectively requires a progress thread for incoming connections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Or MPI implements all the timeout/retry code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Significant ULP complexity required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OMPI: 2,800 LOC just for RDMA CM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OMPI: 2,300 LOC for </a:t>
            </a:r>
            <a:r>
              <a:rPr lang="en-US" i="1" u="sng">
                <a:latin typeface="Arial" charset="0"/>
                <a:ea typeface="ＭＳ Ｐゴシック" charset="0"/>
              </a:rPr>
              <a:t>all of MX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Want a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higher-level API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Middleware, kernel – doesn</a:t>
            </a:r>
            <a:r>
              <a:rPr lang="ja-JP" altLang="en-US">
                <a:latin typeface="Arial" charset="0"/>
                <a:ea typeface="ＭＳ Ｐゴシック" charset="0"/>
              </a:rPr>
              <a:t>’</a:t>
            </a:r>
            <a:r>
              <a:rPr lang="en-US">
                <a:latin typeface="Arial" charset="0"/>
                <a:ea typeface="ＭＳ Ｐゴシック" charset="0"/>
              </a:rPr>
              <a:t>t matter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Simple non-blocking connect and accept</a:t>
            </a:r>
          </a:p>
          <a:p>
            <a:pPr lvl="1">
              <a:lnSpc>
                <a:spcPct val="90000"/>
              </a:lnSpc>
            </a:pPr>
            <a:r>
              <a:rPr lang="en-US" i="1" u="sng">
                <a:latin typeface="Arial" charset="0"/>
                <a:ea typeface="ＭＳ Ｐゴシック" charset="0"/>
              </a:rPr>
              <a:t>Handle all connection progression</a:t>
            </a:r>
          </a:p>
        </p:txBody>
      </p:sp>
      <p:sp>
        <p:nvSpPr>
          <p:cNvPr id="5" name="5-Point Star 4"/>
          <p:cNvSpPr/>
          <p:nvPr/>
        </p:nvSpPr>
        <p:spPr bwMode="auto">
          <a:xfrm>
            <a:off x="762000" y="762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241" y="244158"/>
            <a:ext cx="8627242" cy="1339850"/>
          </a:xfrm>
        </p:spPr>
        <p:txBody>
          <a:bodyPr>
            <a:noAutofit/>
          </a:bodyPr>
          <a:lstStyle/>
          <a:p>
            <a:r>
              <a:rPr lang="en-US" sz="3600" dirty="0" smtClean="0"/>
              <a:t>2010 OF Sonoma Workshop MPI Panel</a:t>
            </a:r>
            <a:br>
              <a:rPr lang="en-US" sz="3600" dirty="0" smtClean="0"/>
            </a:br>
            <a:r>
              <a:rPr lang="en-US" sz="3600" dirty="0" smtClean="0"/>
              <a:t>Cisco + Microsoft presentation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Panel: how to make take verbs to </a:t>
            </a:r>
            <a:r>
              <a:rPr lang="en-US" dirty="0" err="1" smtClean="0"/>
              <a:t>exascale</a:t>
            </a:r>
            <a:endParaRPr lang="en-US" dirty="0" smtClean="0"/>
          </a:p>
          <a:p>
            <a:pPr lvl="1"/>
            <a:r>
              <a:rPr lang="en-US" dirty="0" smtClean="0"/>
              <a:t>“Updates on MPI’s and </a:t>
            </a:r>
            <a:r>
              <a:rPr lang="en-US" dirty="0" err="1" smtClean="0"/>
              <a:t>Exascale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Fab </a:t>
            </a:r>
            <a:r>
              <a:rPr lang="en-US" dirty="0" err="1" smtClean="0"/>
              <a:t>Tillier</a:t>
            </a:r>
            <a:r>
              <a:rPr lang="en-US" dirty="0" smtClean="0"/>
              <a:t>/Microsoft and I were chatting about what we were going to say</a:t>
            </a:r>
          </a:p>
          <a:p>
            <a:pPr lvl="1"/>
            <a:r>
              <a:rPr lang="en-US" dirty="0" smtClean="0"/>
              <a:t>Turns out we were going to say the same things</a:t>
            </a:r>
          </a:p>
          <a:p>
            <a:pPr lvl="1"/>
            <a:r>
              <a:rPr lang="en-US" dirty="0" smtClean="0"/>
              <a:t>So we combined into a single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58859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MPI and the Exascale</a:t>
            </a: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Jeffrey M. Squyres, Cisco Systems</a:t>
            </a:r>
          </a:p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Fabian Tillier, Microsoft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  <a:ea typeface="Arial" charset="0"/>
              </a:rPr>
              <a:t>www.openfabrics.org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EA1E8F-8BD9-604D-B39A-F98C499F34C8}" type="slidenum">
              <a:rPr lang="en-US"/>
              <a:pPr/>
              <a:t>15</a:t>
            </a:fld>
            <a:endParaRPr lang="en-US"/>
          </a:p>
        </p:txBody>
      </p:sp>
      <p:sp>
        <p:nvSpPr>
          <p:cNvPr id="12294" name="TextBox 5"/>
          <p:cNvSpPr txBox="1">
            <a:spLocks noChangeArrowheads="1"/>
          </p:cNvSpPr>
          <p:nvPr/>
        </p:nvSpPr>
        <p:spPr bwMode="auto">
          <a:xfrm>
            <a:off x="2057400" y="5297488"/>
            <a:ext cx="6629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6D6E71"/>
                </a:solidFill>
                <a:latin typeface="Calibri" charset="0"/>
                <a:ea typeface="ＭＳ Ｐゴシック" charset="-128"/>
                <a:cs typeface="ＭＳ Ｐゴシック" charset="-128"/>
              </a:rPr>
              <a:t>16 March 2010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6"/>
          <p:cNvSpPr>
            <a:spLocks noGrp="1"/>
          </p:cNvSpPr>
          <p:nvPr>
            <p:ph type="title"/>
          </p:nvPr>
        </p:nvSpPr>
        <p:spPr>
          <a:xfrm>
            <a:off x="457200" y="228600"/>
            <a:ext cx="78486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Our scope: MPI</a:t>
            </a:r>
          </a:p>
        </p:txBody>
      </p:sp>
      <p:sp>
        <p:nvSpPr>
          <p:cNvPr id="13315" name="Content Placeholder 27"/>
          <p:cNvSpPr>
            <a:spLocks noGrp="1"/>
          </p:cNvSpPr>
          <p:nvPr>
            <p:ph idx="1"/>
          </p:nvPr>
        </p:nvSpPr>
        <p:spPr>
          <a:xfrm>
            <a:off x="457200" y="1601788"/>
            <a:ext cx="8686800" cy="464661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Leave hardware, power, runtime systems, </a:t>
            </a:r>
            <a:r>
              <a:rPr lang="en-US" dirty="0" err="1" smtClean="0">
                <a:latin typeface="Arial" charset="0"/>
                <a:ea typeface="ＭＳ Ｐゴシック" charset="-128"/>
              </a:rPr>
              <a:t>filesystems</a:t>
            </a:r>
            <a:r>
              <a:rPr lang="en-US" dirty="0" smtClean="0">
                <a:latin typeface="Arial" charset="0"/>
                <a:ea typeface="ＭＳ Ｐゴシック" charset="-128"/>
              </a:rPr>
              <a:t>, etc. to others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-128"/>
              </a:rPr>
              <a:t>We’re MPI + software wonks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</a:rPr>
              <a:t>Assume: we know little about what a </a:t>
            </a:r>
            <a:r>
              <a:rPr lang="en-US" dirty="0" err="1" smtClean="0">
                <a:latin typeface="Arial" charset="0"/>
                <a:ea typeface="ＭＳ Ｐゴシック" charset="-128"/>
              </a:rPr>
              <a:t>lottaflops</a:t>
            </a:r>
            <a:r>
              <a:rPr lang="en-US" dirty="0" smtClean="0">
                <a:latin typeface="Arial" charset="0"/>
                <a:ea typeface="ＭＳ Ｐゴシック" charset="-128"/>
              </a:rPr>
              <a:t> system will look like (yet)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-128"/>
              </a:rPr>
              <a:t>So let’s make further assumptions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-128"/>
              </a:rPr>
              <a:t>If you’re looking at these slides in 5 years, please try not to laugh if we ended up being dreadfully wrong</a:t>
            </a:r>
          </a:p>
        </p:txBody>
      </p:sp>
      <p:sp>
        <p:nvSpPr>
          <p:cNvPr id="13316" name="Slide Number Placeholder 2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C32689-4E83-7642-9E9E-746DE9E38342}" type="slidenum">
              <a:rPr lang="en-US"/>
              <a:pPr/>
              <a:t>16</a:t>
            </a:fld>
            <a:endParaRPr lang="en-US"/>
          </a:p>
        </p:txBody>
      </p:sp>
      <p:sp>
        <p:nvSpPr>
          <p:cNvPr id="13317" name="Footer Placeholder 29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  <a:ea typeface="Arial" charset="0"/>
              </a:rPr>
              <a:t>www.openfabrics.org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Assumptions</a:t>
            </a:r>
          </a:p>
        </p:txBody>
      </p:sp>
      <p:sp>
        <p:nvSpPr>
          <p:cNvPr id="14339" name="Content Placeholder 27"/>
          <p:cNvSpPr>
            <a:spLocks noGrp="1"/>
          </p:cNvSpPr>
          <p:nvPr>
            <p:ph idx="1"/>
          </p:nvPr>
        </p:nvSpPr>
        <p:spPr>
          <a:xfrm>
            <a:off x="457200" y="1601788"/>
            <a:ext cx="8686800" cy="4646612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Assume: MPI will be used in some way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Otherwise this panel would be meaningless </a:t>
            </a:r>
            <a:r>
              <a:rPr lang="en-US" smtClean="0">
                <a:latin typeface="Arial" charset="0"/>
                <a:ea typeface="ＭＳ Ｐゴシック" charset="-128"/>
                <a:sym typeface="Wingdings" charset="2"/>
              </a:rPr>
              <a:t>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Either:</a:t>
            </a:r>
          </a:p>
          <a:p>
            <a:pPr lvl="2" eaLnBrk="1" hangingPunct="1"/>
            <a:r>
              <a:rPr lang="en-US" smtClean="0">
                <a:latin typeface="Arial" charset="0"/>
                <a:ea typeface="ＭＳ Ｐゴシック" charset="-128"/>
              </a:rPr>
              <a:t>Directly in applications as today</a:t>
            </a:r>
          </a:p>
          <a:p>
            <a:pPr lvl="2" eaLnBrk="1" hangingPunct="1"/>
            <a:r>
              <a:rPr lang="en-US" smtClean="0">
                <a:latin typeface="Arial" charset="0"/>
                <a:ea typeface="ＭＳ Ｐゴシック" charset="-128"/>
              </a:rPr>
              <a:t>Underlying transport for something else (PGAS, etc.)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MPI has spent 15+ years optimizing parallel communications; it would be silly to throw it away</a:t>
            </a:r>
          </a:p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Assume: system will be a hierarchy of some kind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Memory, processors, network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MPI will need to understand the topology – particularly for collective operations (broadcast, reductions, etc.)</a:t>
            </a:r>
          </a:p>
        </p:txBody>
      </p:sp>
      <p:sp>
        <p:nvSpPr>
          <p:cNvPr id="14340" name="Slide Number Placeholder 2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28E7EF-ED3F-0E44-9A81-7A1D6FE4B7AF}" type="slidenum">
              <a:rPr lang="en-US"/>
              <a:pPr/>
              <a:t>17</a:t>
            </a:fld>
            <a:endParaRPr lang="en-US"/>
          </a:p>
        </p:txBody>
      </p:sp>
      <p:sp>
        <p:nvSpPr>
          <p:cNvPr id="14341" name="Footer Placeholder 29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  <a:ea typeface="Arial" charset="0"/>
              </a:rPr>
              <a:t>www.openfabrics.org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Assumptions</a:t>
            </a:r>
          </a:p>
        </p:txBody>
      </p:sp>
      <p:sp>
        <p:nvSpPr>
          <p:cNvPr id="15363" name="Content Placeholder 27"/>
          <p:cNvSpPr>
            <a:spLocks noGrp="1"/>
          </p:cNvSpPr>
          <p:nvPr>
            <p:ph idx="1"/>
          </p:nvPr>
        </p:nvSpPr>
        <p:spPr>
          <a:xfrm>
            <a:off x="457200" y="1601788"/>
            <a:ext cx="8686800" cy="4646612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Assume: limited resources for each MPI process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Memory, network buffers, etc.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Cannot store O(N) information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Network may therefore need to be “smarter”</a:t>
            </a:r>
          </a:p>
          <a:p>
            <a:pPr eaLnBrk="1" hangingPunct="1"/>
            <a:r>
              <a:rPr lang="en-US" smtClean="0">
                <a:latin typeface="Arial" charset="0"/>
                <a:ea typeface="ＭＳ Ｐゴシック" charset="-128"/>
              </a:rPr>
              <a:t>Assume: there will be failures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MPI needs to get at least as reliable as sockets</a:t>
            </a:r>
          </a:p>
          <a:p>
            <a:pPr lvl="2" eaLnBrk="1" hangingPunct="1"/>
            <a:r>
              <a:rPr lang="en-US" smtClean="0">
                <a:latin typeface="Arial" charset="0"/>
                <a:ea typeface="ＭＳ Ｐゴシック" charset="-128"/>
              </a:rPr>
              <a:t>Meaning: MPI implementation has to survive network failures</a:t>
            </a:r>
          </a:p>
          <a:p>
            <a:pPr lvl="1" eaLnBrk="1" hangingPunct="1"/>
            <a:r>
              <a:rPr lang="en-US" smtClean="0">
                <a:latin typeface="Arial" charset="0"/>
                <a:ea typeface="ＭＳ Ｐゴシック" charset="-128"/>
              </a:rPr>
              <a:t>MPI-3 standard effort is examining such issues</a:t>
            </a:r>
          </a:p>
          <a:p>
            <a:pPr lvl="2" eaLnBrk="1" hangingPunct="1"/>
            <a:r>
              <a:rPr lang="en-US" smtClean="0">
                <a:latin typeface="Arial" charset="0"/>
                <a:ea typeface="ＭＳ Ｐゴシック" charset="-128"/>
              </a:rPr>
              <a:t>To include what this means to MPI applications</a:t>
            </a:r>
          </a:p>
        </p:txBody>
      </p:sp>
      <p:sp>
        <p:nvSpPr>
          <p:cNvPr id="15364" name="Slide Number Placeholder 2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90D6AF-4AE0-3A44-945B-479E9AE3F76E}" type="slidenum">
              <a:rPr lang="en-US"/>
              <a:pPr/>
              <a:t>18</a:t>
            </a:fld>
            <a:endParaRPr lang="en-US"/>
          </a:p>
        </p:txBody>
      </p:sp>
      <p:sp>
        <p:nvSpPr>
          <p:cNvPr id="15365" name="Footer Placeholder 29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prstClr val="white"/>
                </a:solidFill>
                <a:ea typeface="Arial" charset="0"/>
              </a:rPr>
              <a:t>www.openfabrics.org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“Thin” MPI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1788"/>
            <a:ext cx="8686800" cy="4646612"/>
          </a:xfrm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Network must be reliable and connectionless</a:t>
            </a:r>
          </a:p>
          <a:p>
            <a:pPr lvl="1"/>
            <a:r>
              <a:rPr lang="en-US" smtClean="0">
                <a:latin typeface="Arial" charset="0"/>
                <a:ea typeface="ＭＳ Ｐゴシック" charset="-128"/>
              </a:rPr>
              <a:t>MPI should not handle tracking and retransmits</a:t>
            </a:r>
          </a:p>
          <a:p>
            <a:r>
              <a:rPr lang="en-US" smtClean="0">
                <a:latin typeface="Arial" charset="0"/>
                <a:ea typeface="ＭＳ Ｐゴシック" charset="-128"/>
              </a:rPr>
              <a:t>Runtime system must support MPI:</a:t>
            </a:r>
            <a:endParaRPr lang="en-US" i="1" smtClean="0">
              <a:latin typeface="Arial" charset="0"/>
              <a:ea typeface="ＭＳ Ｐゴシック" charset="-128"/>
            </a:endParaRPr>
          </a:p>
          <a:p>
            <a:pPr lvl="1"/>
            <a:r>
              <a:rPr lang="en-US" smtClean="0">
                <a:latin typeface="Arial" charset="0"/>
                <a:ea typeface="ＭＳ Ｐゴシック" charset="-128"/>
              </a:rPr>
              <a:t>Locally tell MPI location/topology, peer, and network info</a:t>
            </a:r>
          </a:p>
          <a:p>
            <a:pPr lvl="1"/>
            <a:r>
              <a:rPr lang="en-US" smtClean="0">
                <a:latin typeface="Arial" charset="0"/>
                <a:ea typeface="ＭＳ Ｐゴシック" charset="-128"/>
              </a:rPr>
              <a:t>Route stdin/out/err, stage files, etc.</a:t>
            </a:r>
          </a:p>
          <a:p>
            <a:pPr lvl="1"/>
            <a:r>
              <a:rPr lang="en-US" smtClean="0">
                <a:latin typeface="Arial" charset="0"/>
                <a:ea typeface="ＭＳ Ｐゴシック" charset="-128"/>
              </a:rPr>
              <a:t>Some better systems today behave like this</a:t>
            </a:r>
          </a:p>
          <a:p>
            <a:r>
              <a:rPr lang="en-US" smtClean="0">
                <a:latin typeface="Arial" charset="0"/>
                <a:ea typeface="ＭＳ Ｐゴシック" charset="-128"/>
              </a:rPr>
              <a:t>Resources dedicated to MPI collective support</a:t>
            </a:r>
          </a:p>
          <a:p>
            <a:pPr lvl="1"/>
            <a:r>
              <a:rPr lang="en-US" smtClean="0">
                <a:latin typeface="Arial" charset="0"/>
                <a:ea typeface="ＭＳ Ｐゴシック" charset="-128"/>
              </a:rPr>
              <a:t>Maybe: network hardware, cores, memory, …?</a:t>
            </a:r>
          </a:p>
          <a:p>
            <a:pPr lvl="1"/>
            <a:r>
              <a:rPr lang="en-US" smtClean="0">
                <a:latin typeface="Arial" charset="0"/>
                <a:ea typeface="ＭＳ Ｐゴシック" charset="-128"/>
              </a:rPr>
              <a:t>Asynchronous progress seems critical</a:t>
            </a:r>
          </a:p>
          <a:p>
            <a:pPr lvl="1"/>
            <a:r>
              <a:rPr lang="en-US" smtClean="0">
                <a:latin typeface="Arial" charset="0"/>
                <a:ea typeface="ＭＳ Ｐゴシック" charset="-128"/>
              </a:rPr>
              <a:t>More than just multicast: think about MPI_Alltoall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  <a:ea typeface="Arial" charset="0"/>
              </a:rPr>
              <a:t>www.openfabrics.org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7C66DD-B06D-1046-8F02-5003CE3A3B2B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Community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is union of:</a:t>
            </a:r>
          </a:p>
          <a:p>
            <a:pPr lvl="1"/>
            <a:r>
              <a:rPr lang="en-US" dirty="0" smtClean="0"/>
              <a:t>2009 Sonoma MPI community feedback</a:t>
            </a:r>
          </a:p>
          <a:p>
            <a:pPr lvl="1"/>
            <a:r>
              <a:rPr lang="en-US" dirty="0" smtClean="0"/>
              <a:t>2010 Sonoma MPI panel: Cisco + Microsoft</a:t>
            </a:r>
          </a:p>
          <a:p>
            <a:pPr lvl="1"/>
            <a:endParaRPr lang="en-US" dirty="0"/>
          </a:p>
          <a:p>
            <a:r>
              <a:rPr lang="en-US" dirty="0" smtClean="0"/>
              <a:t>In the process of gathering current MPI community feedback now</a:t>
            </a:r>
          </a:p>
          <a:p>
            <a:pPr lvl="1"/>
            <a:r>
              <a:rPr lang="en-US" dirty="0" smtClean="0"/>
              <a:t>That will be a separate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481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Will it run OFED (verbs)?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1788"/>
            <a:ext cx="8686800" cy="464661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We don’t know what the network hardware will be</a:t>
            </a:r>
          </a:p>
          <a:p>
            <a:pPr>
              <a:defRPr/>
            </a:pPr>
            <a:r>
              <a:rPr lang="en-US" dirty="0" smtClean="0"/>
              <a:t>If it runs verbs, there is much work to be done</a:t>
            </a:r>
          </a:p>
          <a:p>
            <a:pPr lvl="1">
              <a:defRPr/>
            </a:pPr>
            <a:r>
              <a:rPr lang="en-US" dirty="0" smtClean="0"/>
              <a:t>Performant reliable connectionless will be necessary</a:t>
            </a:r>
          </a:p>
          <a:p>
            <a:pPr lvl="2">
              <a:defRPr/>
            </a:pPr>
            <a:r>
              <a:rPr lang="en-US" dirty="0" smtClean="0"/>
              <a:t>Therefore: connection setup complexity disappears</a:t>
            </a:r>
          </a:p>
          <a:p>
            <a:pPr lvl="1">
              <a:defRPr/>
            </a:pPr>
            <a:r>
              <a:rPr lang="en-US" dirty="0" smtClean="0"/>
              <a:t>Memory registration must disappear</a:t>
            </a:r>
          </a:p>
          <a:p>
            <a:pPr lvl="2">
              <a:defRPr/>
            </a:pPr>
            <a:r>
              <a:rPr lang="en-US" dirty="0" smtClean="0"/>
              <a:t>Or get much better (no software </a:t>
            </a:r>
            <a:r>
              <a:rPr lang="en-US" dirty="0" err="1" smtClean="0"/>
              <a:t>reg</a:t>
            </a:r>
            <a:r>
              <a:rPr lang="en-US" dirty="0" smtClean="0"/>
              <a:t> cache, no </a:t>
            </a:r>
            <a:r>
              <a:rPr lang="en-US" dirty="0" err="1" smtClean="0"/>
              <a:t>dereg</a:t>
            </a:r>
            <a:r>
              <a:rPr lang="en-US" dirty="0" smtClean="0"/>
              <a:t> intercept)</a:t>
            </a:r>
          </a:p>
          <a:p>
            <a:pPr lvl="1">
              <a:defRPr/>
            </a:pPr>
            <a:r>
              <a:rPr lang="en-US" dirty="0" smtClean="0"/>
              <a:t>Some form of MPI collective assist must be available</a:t>
            </a:r>
          </a:p>
          <a:p>
            <a:pPr lvl="2">
              <a:defRPr/>
            </a:pPr>
            <a:r>
              <a:rPr lang="en-US" dirty="0" smtClean="0"/>
              <a:t>Learn from Intel, Cray, Quadrics, Voltaire, </a:t>
            </a:r>
            <a:r>
              <a:rPr lang="en-US" dirty="0" err="1" smtClean="0"/>
              <a:t>Mellanox</a:t>
            </a:r>
            <a:r>
              <a:rPr lang="en-US" dirty="0" smtClean="0"/>
              <a:t>, etc.</a:t>
            </a:r>
          </a:p>
          <a:p>
            <a:pPr lvl="1">
              <a:defRPr/>
            </a:pPr>
            <a:r>
              <a:rPr lang="en-US" dirty="0" smtClean="0"/>
              <a:t>Export network / processor / memory / etc. topology info</a:t>
            </a:r>
          </a:p>
          <a:p>
            <a:pPr lvl="2">
              <a:defRPr/>
            </a:pPr>
            <a:r>
              <a:rPr lang="en-US" dirty="0" smtClean="0"/>
              <a:t>Topology-aware algorithms will be critical</a:t>
            </a:r>
          </a:p>
          <a:p>
            <a:pPr lvl="1">
              <a:defRPr/>
            </a:pPr>
            <a:r>
              <a:rPr lang="en-US" dirty="0" smtClean="0"/>
              <a:t>Separate header and data on completions</a:t>
            </a:r>
            <a:endParaRPr lang="en-US" dirty="0" smtClean="0"/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  <a:ea typeface="Arial" charset="0"/>
              </a:rPr>
              <a:t>www.openfabrics.org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D9CAF0-1FDE-7C45-9616-126A5821FB70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2009 Sonoma Workshop MPI Panel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Collected feedback from major commercial verbs-based MPI implementations at the time</a:t>
            </a:r>
          </a:p>
          <a:p>
            <a:r>
              <a:rPr lang="en-US" dirty="0" smtClean="0"/>
              <a:t>Coming from a viewpoint of “how to make verbs </a:t>
            </a:r>
            <a:r>
              <a:rPr lang="en-US" strike="sngStrike" dirty="0" smtClean="0"/>
              <a:t>not suck</a:t>
            </a:r>
            <a:r>
              <a:rPr lang="en-US" dirty="0" smtClean="0"/>
              <a:t> better”</a:t>
            </a:r>
          </a:p>
          <a:p>
            <a:endParaRPr lang="en-US" dirty="0" smtClean="0"/>
          </a:p>
          <a:p>
            <a:r>
              <a:rPr lang="en-US" dirty="0" smtClean="0"/>
              <a:t>Put this in the context of 2009</a:t>
            </a:r>
          </a:p>
          <a:p>
            <a:pPr lvl="1"/>
            <a:r>
              <a:rPr lang="en-US" dirty="0" smtClean="0"/>
              <a:t>Some of this content discussed is different now</a:t>
            </a:r>
          </a:p>
          <a:p>
            <a:pPr lvl="1"/>
            <a:r>
              <a:rPr lang="en-US" dirty="0" smtClean="0"/>
              <a:t>Some is 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95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ChangeArrowheads="1"/>
          </p:cNvSpPr>
          <p:nvPr/>
        </p:nvSpPr>
        <p:spPr bwMode="auto">
          <a:xfrm>
            <a:off x="1295400" y="1752600"/>
            <a:ext cx="7162800" cy="495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OpenFabrics Feedback</a:t>
            </a:r>
          </a:p>
        </p:txBody>
      </p:sp>
      <p:sp>
        <p:nvSpPr>
          <p:cNvPr id="23556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4876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Summary of identified challenges from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Open MPI</a:t>
            </a:r>
          </a:p>
          <a:p>
            <a:pPr lvl="2">
              <a:buFont typeface="Arial" charset="0"/>
              <a:buNone/>
            </a:pPr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(including Sun ClusterTools)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HP MPI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Intel MPI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Platform MPI</a:t>
            </a:r>
          </a:p>
          <a:p>
            <a:r>
              <a:rPr lang="en-US" i="1" u="sng">
                <a:latin typeface="Arial" charset="0"/>
                <a:ea typeface="ＭＳ Ｐゴシック" charset="0"/>
                <a:cs typeface="ＭＳ Ｐゴシック" charset="0"/>
              </a:rPr>
              <a:t>Items are listed in priority order</a:t>
            </a:r>
          </a:p>
          <a:p>
            <a:pPr lvl="1"/>
            <a:r>
              <a:rPr lang="ja-JP" altLang="en-US">
                <a:latin typeface="Arial" charset="0"/>
                <a:ea typeface="ＭＳ Ｐゴシック" charset="0"/>
              </a:rPr>
              <a:t>“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</a:t>
            </a:r>
            <a:r>
              <a:rPr lang="ja-JP" altLang="en-US">
                <a:latin typeface="Arial" charset="0"/>
                <a:ea typeface="ＭＳ Ｐゴシック" charset="0"/>
                <a:sym typeface="Wingdings" charset="0"/>
              </a:rPr>
              <a:t>”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 marked items are suggestions / requests</a:t>
            </a:r>
          </a:p>
          <a:p>
            <a:pPr lvl="1"/>
            <a:r>
              <a:rPr lang="ja-JP" altLang="en-US">
                <a:latin typeface="Arial" charset="0"/>
                <a:ea typeface="ＭＳ Ｐゴシック" charset="0"/>
                <a:sym typeface="Wingdings" charset="0"/>
              </a:rPr>
              <a:t>“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  </a:t>
            </a:r>
            <a:r>
              <a:rPr lang="ja-JP" altLang="en-US">
                <a:latin typeface="Arial" charset="0"/>
                <a:ea typeface="ＭＳ Ｐゴシック" charset="0"/>
                <a:sym typeface="Wingdings" charset="0"/>
              </a:rPr>
              <a:t>”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 marked items are shared by at least 2 MPI</a:t>
            </a:r>
            <a:r>
              <a:rPr lang="ja-JP" altLang="en-US">
                <a:latin typeface="Arial" charset="0"/>
                <a:ea typeface="ＭＳ Ｐゴシック" charset="0"/>
                <a:sym typeface="Wingdings" charset="0"/>
              </a:rPr>
              <a:t>’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s</a:t>
            </a: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23557" name="Picture 7" descr="PlatformLogo_tagline0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733800"/>
            <a:ext cx="20574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10" descr="openmpi_logo-on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663" y="2438400"/>
            <a:ext cx="10747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10" descr="intlogo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657600"/>
            <a:ext cx="22764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Picture 11" descr="hpweb_1-2_topnav_hp_logo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438400"/>
            <a:ext cx="11811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5-Point Star 12"/>
          <p:cNvSpPr/>
          <p:nvPr/>
        </p:nvSpPr>
        <p:spPr bwMode="auto">
          <a:xfrm>
            <a:off x="1319213" y="6096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OpenFabrics Feedback</a:t>
            </a:r>
          </a:p>
        </p:txBody>
      </p:sp>
      <p:sp>
        <p:nvSpPr>
          <p:cNvPr id="24579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4876800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Memory registration: painful, dangerous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fork() support inadequate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Connection setup scalability problematic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Relaxed ordering verbs API support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[Lack of] API portability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Need reliable connectionless (scalability)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Need better S/R registered memory utilztn.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CMs are waaaay too complex</a:t>
            </a:r>
          </a:p>
        </p:txBody>
      </p:sp>
      <p:sp>
        <p:nvSpPr>
          <p:cNvPr id="7" name="5-Point Star 6"/>
          <p:cNvSpPr/>
          <p:nvPr/>
        </p:nvSpPr>
        <p:spPr bwMode="auto">
          <a:xfrm>
            <a:off x="76200" y="1905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5-Point Star 7"/>
          <p:cNvSpPr/>
          <p:nvPr/>
        </p:nvSpPr>
        <p:spPr bwMode="auto">
          <a:xfrm>
            <a:off x="76200" y="24892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5-Point Star 8"/>
          <p:cNvSpPr/>
          <p:nvPr/>
        </p:nvSpPr>
        <p:spPr bwMode="auto">
          <a:xfrm>
            <a:off x="76200" y="30734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5-Point Star 9"/>
          <p:cNvSpPr/>
          <p:nvPr/>
        </p:nvSpPr>
        <p:spPr bwMode="auto">
          <a:xfrm>
            <a:off x="84138" y="5995988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5-Point Star 10"/>
          <p:cNvSpPr/>
          <p:nvPr/>
        </p:nvSpPr>
        <p:spPr bwMode="auto">
          <a:xfrm>
            <a:off x="76200" y="42418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5-Point Star 11"/>
          <p:cNvSpPr/>
          <p:nvPr/>
        </p:nvSpPr>
        <p:spPr bwMode="auto">
          <a:xfrm>
            <a:off x="76200" y="4826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5-Point Star 14"/>
          <p:cNvSpPr/>
          <p:nvPr/>
        </p:nvSpPr>
        <p:spPr bwMode="auto">
          <a:xfrm>
            <a:off x="76200" y="54102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1. Memory Registration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Must be creative to deal with MR slowness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Pipelining, caching, etc.</a:t>
            </a:r>
          </a:p>
          <a:p>
            <a:pPr lvl="1"/>
            <a:r>
              <a:rPr lang="en-US" i="1" u="sng">
                <a:latin typeface="Arial" charset="0"/>
                <a:ea typeface="ＭＳ Ｐゴシック" charset="0"/>
              </a:rPr>
              <a:t>Dangerous </a:t>
            </a:r>
            <a:r>
              <a:rPr lang="en-US">
                <a:latin typeface="Arial" charset="0"/>
                <a:ea typeface="ＭＳ Ｐゴシック" charset="0"/>
              </a:rPr>
              <a:t>tricks to catch free, munmap, sbrk</a:t>
            </a:r>
          </a:p>
          <a:p>
            <a:pPr>
              <a:buFont typeface="Aria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Notify when virt.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/ phys. mapping changes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Pete Wyckoff proposed a way years ago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Other methods have also been discussed</a:t>
            </a:r>
          </a:p>
          <a:p>
            <a:pPr>
              <a:buFont typeface="Aria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Make MR / MD faster and better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Can MR / registration cache be hidden?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Can MR go away? (and still keep high perf.)</a:t>
            </a:r>
          </a:p>
        </p:txBody>
      </p:sp>
      <p:sp>
        <p:nvSpPr>
          <p:cNvPr id="6" name="5-Point Star 5"/>
          <p:cNvSpPr/>
          <p:nvPr/>
        </p:nvSpPr>
        <p:spPr bwMode="auto">
          <a:xfrm>
            <a:off x="1219200" y="762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2. fork()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Arial" charset="0"/>
                <a:ea typeface="ＭＳ Ｐゴシック" charset="0"/>
                <a:cs typeface="ＭＳ Ｐゴシック" charset="0"/>
              </a:rPr>
              <a:t>Still problematic</a:t>
            </a:r>
          </a:p>
          <a:p>
            <a:pPr lvl="1"/>
            <a:r>
              <a:rPr lang="en-US" sz="2600" dirty="0">
                <a:latin typeface="Arial" charset="0"/>
                <a:ea typeface="ＭＳ Ｐゴシック" charset="0"/>
              </a:rPr>
              <a:t>(Partial) Pages registered in parent not in child</a:t>
            </a:r>
          </a:p>
          <a:p>
            <a:pPr lvl="1"/>
            <a:r>
              <a:rPr lang="en-US" sz="2600" dirty="0">
                <a:latin typeface="Arial" charset="0"/>
                <a:ea typeface="ＭＳ Ｐゴシック" charset="0"/>
              </a:rPr>
              <a:t>Unfortunately, </a:t>
            </a:r>
            <a:r>
              <a:rPr lang="en-US" sz="2600" i="1" u="sng" dirty="0">
                <a:latin typeface="Arial" charset="0"/>
                <a:ea typeface="ＭＳ Ｐゴシック" charset="0"/>
              </a:rPr>
              <a:t>many</a:t>
            </a:r>
            <a:r>
              <a:rPr lang="en-US" sz="2600" dirty="0">
                <a:latin typeface="Arial" charset="0"/>
                <a:ea typeface="ＭＳ Ｐゴシック" charset="0"/>
              </a:rPr>
              <a:t> user codes call fork()</a:t>
            </a:r>
          </a:p>
          <a:p>
            <a:pPr lvl="1"/>
            <a:r>
              <a:rPr lang="en-US" sz="2600" dirty="0">
                <a:latin typeface="Arial" charset="0"/>
                <a:ea typeface="ＭＳ Ｐゴシック" charset="0"/>
              </a:rPr>
              <a:t>Child </a:t>
            </a:r>
            <a:r>
              <a:rPr lang="en-US" sz="2600" dirty="0" smtClean="0">
                <a:latin typeface="Arial" charset="0"/>
                <a:ea typeface="ＭＳ Ｐゴシック" charset="0"/>
              </a:rPr>
              <a:t>dup’s </a:t>
            </a:r>
            <a:r>
              <a:rPr lang="en-US" sz="2600" dirty="0">
                <a:latin typeface="Arial" charset="0"/>
                <a:ea typeface="ＭＳ Ｐゴシック" charset="0"/>
              </a:rPr>
              <a:t>open device </a:t>
            </a:r>
            <a:r>
              <a:rPr lang="en-US" sz="2600" dirty="0" err="1" smtClean="0">
                <a:latin typeface="Arial" charset="0"/>
                <a:ea typeface="ＭＳ Ｐゴシック" charset="0"/>
              </a:rPr>
              <a:t>fd’s</a:t>
            </a:r>
            <a:r>
              <a:rPr lang="en-US" sz="2600" dirty="0" smtClean="0">
                <a:latin typeface="Arial" charset="0"/>
                <a:ea typeface="ＭＳ Ｐゴシック" charset="0"/>
              </a:rPr>
              <a:t> </a:t>
            </a:r>
            <a:r>
              <a:rPr lang="en-US" sz="2600" dirty="0">
                <a:latin typeface="Arial" charset="0"/>
                <a:ea typeface="ＭＳ Ｐゴシック" charset="0"/>
              </a:rPr>
              <a:t>upon fork()</a:t>
            </a:r>
          </a:p>
          <a:p>
            <a:pPr lvl="2"/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Parent exits, connections should close</a:t>
            </a:r>
          </a:p>
          <a:p>
            <a:pPr lvl="2"/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…but they don</a:t>
            </a:r>
            <a:r>
              <a:rPr lang="ja-JP" altLang="en-US" sz="22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t because the device is still open</a:t>
            </a:r>
          </a:p>
          <a:p>
            <a:pPr>
              <a:buFont typeface="Arial" charset="0"/>
              <a:buNone/>
            </a:pPr>
            <a:r>
              <a:rPr lang="en-US" sz="30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Child memory after fork() should behave exactly as it does without registered memory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Arial" charset="0"/>
              <a:buNone/>
            </a:pPr>
            <a:r>
              <a:rPr lang="en-US" sz="30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3000" dirty="0">
                <a:latin typeface="Arial" charset="0"/>
                <a:ea typeface="ＭＳ Ｐゴシック" charset="0"/>
                <a:cs typeface="ＭＳ Ｐゴシック" charset="0"/>
              </a:rPr>
              <a:t>Device </a:t>
            </a:r>
            <a:r>
              <a:rPr lang="en-US" sz="3000" dirty="0" err="1" smtClean="0">
                <a:latin typeface="Arial" charset="0"/>
                <a:ea typeface="ＭＳ Ｐゴシック" charset="0"/>
                <a:cs typeface="ＭＳ Ｐゴシック" charset="0"/>
              </a:rPr>
              <a:t>fd’s</a:t>
            </a:r>
            <a:r>
              <a:rPr lang="en-US" sz="3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000" dirty="0">
                <a:latin typeface="Arial" charset="0"/>
                <a:ea typeface="ＭＳ Ｐゴシック" charset="0"/>
                <a:cs typeface="ＭＳ Ｐゴシック" charset="0"/>
              </a:rPr>
              <a:t>should be set to </a:t>
            </a:r>
            <a:r>
              <a:rPr lang="ja-JP" altLang="en-US" sz="30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3000" dirty="0">
                <a:latin typeface="Arial" charset="0"/>
                <a:ea typeface="ＭＳ Ｐゴシック" charset="0"/>
                <a:cs typeface="ＭＳ Ｐゴシック" charset="0"/>
              </a:rPr>
              <a:t>close on exec</a:t>
            </a:r>
            <a:r>
              <a:rPr lang="ja-JP" altLang="en-US" sz="30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5-Point Star 3"/>
          <p:cNvSpPr/>
          <p:nvPr/>
        </p:nvSpPr>
        <p:spPr bwMode="auto">
          <a:xfrm>
            <a:off x="2057400" y="762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3. Connection Setup Scalability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All to all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RC connections at scale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Current in-band mechanisms do not scale</a:t>
            </a:r>
          </a:p>
          <a:p>
            <a:pPr lvl="2"/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IB SM: cannot handle N</a:t>
            </a:r>
            <a:r>
              <a:rPr lang="en-US" baseline="3000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 path record lookups</a:t>
            </a:r>
          </a:p>
          <a:p>
            <a:pPr lvl="2"/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iWARP: preventing ARP floods requires extra setup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Requires out-of-band MPI info exchange</a:t>
            </a:r>
          </a:p>
          <a:p>
            <a:pPr>
              <a:buFont typeface="Aria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Need in-band, scalable CM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Should work </a:t>
            </a:r>
            <a:r>
              <a:rPr lang="ja-JP" altLang="en-US">
                <a:latin typeface="Arial" charset="0"/>
                <a:ea typeface="ＭＳ Ｐゴシック" charset="0"/>
              </a:rPr>
              <a:t>“</a:t>
            </a:r>
            <a:r>
              <a:rPr lang="en-US">
                <a:latin typeface="Arial" charset="0"/>
                <a:ea typeface="ＭＳ Ｐゴシック" charset="0"/>
              </a:rPr>
              <a:t>out of the box</a:t>
            </a:r>
            <a:r>
              <a:rPr lang="ja-JP" altLang="en-US">
                <a:latin typeface="Arial" charset="0"/>
                <a:ea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Should not require workarounds: dumping SM tables to files, preloading ARP caches, etc.</a:t>
            </a:r>
          </a:p>
        </p:txBody>
      </p:sp>
      <p:sp>
        <p:nvSpPr>
          <p:cNvPr id="4" name="5-Point Star 3"/>
          <p:cNvSpPr/>
          <p:nvPr/>
        </p:nvSpPr>
        <p:spPr bwMode="auto">
          <a:xfrm>
            <a:off x="304800" y="762000"/>
            <a:ext cx="381000" cy="381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4. Relaxed Ordering API Support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Platforms now using relaxed PCI ordering for memory bandwidth optimization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Precludes </a:t>
            </a:r>
            <a:r>
              <a:rPr lang="en-US" dirty="0" smtClean="0">
                <a:latin typeface="Arial" charset="0"/>
                <a:ea typeface="ＭＳ Ｐゴシック" charset="0"/>
              </a:rPr>
              <a:t>MPI’s </a:t>
            </a:r>
            <a:r>
              <a:rPr lang="ja-JP" altLang="en-US" dirty="0">
                <a:latin typeface="Arial" charset="0"/>
                <a:ea typeface="ＭＳ Ｐゴシック" charset="0"/>
              </a:rPr>
              <a:t>“</a:t>
            </a:r>
            <a:r>
              <a:rPr lang="en-US" dirty="0">
                <a:latin typeface="Arial" charset="0"/>
                <a:ea typeface="ＭＳ Ｐゴシック" charset="0"/>
              </a:rPr>
              <a:t>eager RDMA</a:t>
            </a:r>
            <a:r>
              <a:rPr lang="ja-JP" altLang="en-US" dirty="0">
                <a:latin typeface="Arial" charset="0"/>
                <a:ea typeface="ＭＳ Ｐゴシック" charset="0"/>
              </a:rPr>
              <a:t>”</a:t>
            </a:r>
            <a:r>
              <a:rPr lang="en-US" dirty="0">
                <a:latin typeface="Arial" charset="0"/>
                <a:ea typeface="ＭＳ Ｐゴシック" charset="0"/>
              </a:rPr>
              <a:t> optimization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Can’t </a:t>
            </a:r>
            <a:r>
              <a:rPr lang="en-US" dirty="0">
                <a:latin typeface="Arial" charset="0"/>
                <a:ea typeface="ＭＳ Ｐゴシック" charset="0"/>
              </a:rPr>
              <a:t>poll memory to know when </a:t>
            </a:r>
            <a:r>
              <a:rPr lang="en-US" dirty="0" err="1">
                <a:latin typeface="Arial" charset="0"/>
                <a:ea typeface="ＭＳ Ｐゴシック" charset="0"/>
              </a:rPr>
              <a:t>xfer</a:t>
            </a:r>
            <a:r>
              <a:rPr lang="en-US" dirty="0">
                <a:latin typeface="Arial" charset="0"/>
                <a:ea typeface="ＭＳ Ｐゴシック" charset="0"/>
              </a:rPr>
              <a:t> complete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30%+ latency difference to use send/receive</a:t>
            </a:r>
          </a:p>
          <a:p>
            <a:pPr>
              <a:buFont typeface="Arial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Simple verbs API change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Specify whether to use strict/relaxed ordering for individual memory registrations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mpi-workshop-template">
  <a:themeElements>
    <a:clrScheme name="ompi-workshop-template 3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5B87F2"/>
      </a:accent1>
      <a:accent2>
        <a:srgbClr val="555555"/>
      </a:accent2>
      <a:accent3>
        <a:srgbClr val="FFFFFF"/>
      </a:accent3>
      <a:accent4>
        <a:srgbClr val="000000"/>
      </a:accent4>
      <a:accent5>
        <a:srgbClr val="B5C3F7"/>
      </a:accent5>
      <a:accent6>
        <a:srgbClr val="4C4C4C"/>
      </a:accent6>
      <a:hlink>
        <a:srgbClr val="5DA31E"/>
      </a:hlink>
      <a:folHlink>
        <a:srgbClr val="BAD41A"/>
      </a:folHlink>
    </a:clrScheme>
    <a:fontScheme name="ompi-workshop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ompi-workshop-template 1">
        <a:dk1>
          <a:srgbClr val="000000"/>
        </a:dk1>
        <a:lt1>
          <a:srgbClr val="FFFFFF"/>
        </a:lt1>
        <a:dk2>
          <a:srgbClr val="003366"/>
        </a:dk2>
        <a:lt2>
          <a:srgbClr val="AAAAAA"/>
        </a:lt2>
        <a:accent1>
          <a:srgbClr val="EEEEEE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F5F5F5"/>
        </a:accent5>
        <a:accent6>
          <a:srgbClr val="002D5C"/>
        </a:accent6>
        <a:hlink>
          <a:srgbClr val="5B87F2"/>
        </a:hlink>
        <a:folHlink>
          <a:srgbClr val="ED18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2">
        <a:dk1>
          <a:srgbClr val="000000"/>
        </a:dk1>
        <a:lt1>
          <a:srgbClr val="FFFFFF"/>
        </a:lt1>
        <a:dk2>
          <a:srgbClr val="FFFFFF"/>
        </a:dk2>
        <a:lt2>
          <a:srgbClr val="888888"/>
        </a:lt2>
        <a:accent1>
          <a:srgbClr val="BAD41A"/>
        </a:accent1>
        <a:accent2>
          <a:srgbClr val="8154D1"/>
        </a:accent2>
        <a:accent3>
          <a:srgbClr val="FFFFFF"/>
        </a:accent3>
        <a:accent4>
          <a:srgbClr val="000000"/>
        </a:accent4>
        <a:accent5>
          <a:srgbClr val="D9E6AB"/>
        </a:accent5>
        <a:accent6>
          <a:srgbClr val="744BBD"/>
        </a:accent6>
        <a:hlink>
          <a:srgbClr val="5DA31E"/>
        </a:hlink>
        <a:folHlink>
          <a:srgbClr val="FFCC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3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5B87F2"/>
        </a:accent1>
        <a:accent2>
          <a:srgbClr val="555555"/>
        </a:accent2>
        <a:accent3>
          <a:srgbClr val="FFFFFF"/>
        </a:accent3>
        <a:accent4>
          <a:srgbClr val="000000"/>
        </a:accent4>
        <a:accent5>
          <a:srgbClr val="B5C3F7"/>
        </a:accent5>
        <a:accent6>
          <a:srgbClr val="4C4C4C"/>
        </a:accent6>
        <a:hlink>
          <a:srgbClr val="5DA31E"/>
        </a:hlink>
        <a:folHlink>
          <a:srgbClr val="BAD4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4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FFA8A8"/>
        </a:accent1>
        <a:accent2>
          <a:srgbClr val="FFCC18"/>
        </a:accent2>
        <a:accent3>
          <a:srgbClr val="FFFFFF"/>
        </a:accent3>
        <a:accent4>
          <a:srgbClr val="000000"/>
        </a:accent4>
        <a:accent5>
          <a:srgbClr val="FFD1D1"/>
        </a:accent5>
        <a:accent6>
          <a:srgbClr val="E7B915"/>
        </a:accent6>
        <a:hlink>
          <a:srgbClr val="6876E7"/>
        </a:hlink>
        <a:folHlink>
          <a:srgbClr val="ED18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5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E6E658"/>
        </a:accent1>
        <a:accent2>
          <a:srgbClr val="8CBC1C"/>
        </a:accent2>
        <a:accent3>
          <a:srgbClr val="FFFFFF"/>
        </a:accent3>
        <a:accent4>
          <a:srgbClr val="000000"/>
        </a:accent4>
        <a:accent5>
          <a:srgbClr val="F0F0B4"/>
        </a:accent5>
        <a:accent6>
          <a:srgbClr val="7EAA18"/>
        </a:accent6>
        <a:hlink>
          <a:srgbClr val="6876E7"/>
        </a:hlink>
        <a:folHlink>
          <a:srgbClr val="5FBD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6">
        <a:dk1>
          <a:srgbClr val="000000"/>
        </a:dk1>
        <a:lt1>
          <a:srgbClr val="FFFFFF"/>
        </a:lt1>
        <a:dk2>
          <a:srgbClr val="EBE3F8"/>
        </a:dk2>
        <a:lt2>
          <a:srgbClr val="000000"/>
        </a:lt2>
        <a:accent1>
          <a:srgbClr val="5918BB"/>
        </a:accent1>
        <a:accent2>
          <a:srgbClr val="8154D1"/>
        </a:accent2>
        <a:accent3>
          <a:srgbClr val="FFFFFF"/>
        </a:accent3>
        <a:accent4>
          <a:srgbClr val="000000"/>
        </a:accent4>
        <a:accent5>
          <a:srgbClr val="B5ABDA"/>
        </a:accent5>
        <a:accent6>
          <a:srgbClr val="744BBD"/>
        </a:accent6>
        <a:hlink>
          <a:srgbClr val="DC54AD"/>
        </a:hlink>
        <a:folHlink>
          <a:srgbClr val="BAD4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mpi-workshop-template 7">
        <a:dk1>
          <a:srgbClr val="000000"/>
        </a:dk1>
        <a:lt1>
          <a:srgbClr val="FFFFFF"/>
        </a:lt1>
        <a:dk2>
          <a:srgbClr val="EBE3F8"/>
        </a:dk2>
        <a:lt2>
          <a:srgbClr val="000000"/>
        </a:lt2>
        <a:accent1>
          <a:srgbClr val="FF7518"/>
        </a:accent1>
        <a:accent2>
          <a:srgbClr val="888888"/>
        </a:accent2>
        <a:accent3>
          <a:srgbClr val="FFFFFF"/>
        </a:accent3>
        <a:accent4>
          <a:srgbClr val="000000"/>
        </a:accent4>
        <a:accent5>
          <a:srgbClr val="FFBDAB"/>
        </a:accent5>
        <a:accent6>
          <a:srgbClr val="7B7B7B"/>
        </a:accent6>
        <a:hlink>
          <a:srgbClr val="8CBC1C"/>
        </a:hlink>
        <a:folHlink>
          <a:srgbClr val="FFCC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1289</Words>
  <Application>Microsoft Macintosh PowerPoint</Application>
  <PresentationFormat>On-screen Show (4:3)</PresentationFormat>
  <Paragraphs>187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1_Office Theme</vt:lpstr>
      <vt:lpstr>ompi-workshop-template</vt:lpstr>
      <vt:lpstr>Office Theme</vt:lpstr>
      <vt:lpstr>(Old) MPI Community feedback</vt:lpstr>
      <vt:lpstr>Old Community Feedback</vt:lpstr>
      <vt:lpstr>2009 Sonoma Workshop MPI Panel </vt:lpstr>
      <vt:lpstr>OpenFabrics Feedback</vt:lpstr>
      <vt:lpstr>OpenFabrics Feedback</vt:lpstr>
      <vt:lpstr>1. Memory Registration</vt:lpstr>
      <vt:lpstr>2. fork() Support</vt:lpstr>
      <vt:lpstr>3. Connection Setup Scalability</vt:lpstr>
      <vt:lpstr>4. Relaxed Ordering API Support</vt:lpstr>
      <vt:lpstr>5. Stack / API Portability</vt:lpstr>
      <vt:lpstr>6. Reliable Connectionless</vt:lpstr>
      <vt:lpstr>7. S/R Registered Memory Utilization</vt:lpstr>
      <vt:lpstr>8. CM’s (Far) Too Complex</vt:lpstr>
      <vt:lpstr>2010 OF Sonoma Workshop MPI Panel Cisco + Microsoft presentation</vt:lpstr>
      <vt:lpstr>MPI and the Exascale</vt:lpstr>
      <vt:lpstr>Our scope: MPI</vt:lpstr>
      <vt:lpstr>Assumptions</vt:lpstr>
      <vt:lpstr>Assumptions</vt:lpstr>
      <vt:lpstr>“Thin” MPI</vt:lpstr>
      <vt:lpstr>Will it run OFED (verbs)?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Squyres</dc:creator>
  <cp:lastModifiedBy>Jeff Squyres</cp:lastModifiedBy>
  <cp:revision>13</cp:revision>
  <dcterms:created xsi:type="dcterms:W3CDTF">2014-01-08T19:13:34Z</dcterms:created>
  <dcterms:modified xsi:type="dcterms:W3CDTF">2014-01-08T19:51:02Z</dcterms:modified>
</cp:coreProperties>
</file>