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60" r:id="rId6"/>
    <p:sldId id="264" r:id="rId7"/>
    <p:sldId id="261" r:id="rId8"/>
    <p:sldId id="262" r:id="rId9"/>
    <p:sldId id="271" r:id="rId10"/>
    <p:sldId id="263"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45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53224D-F486-495E-92A7-A20EC6C58741}"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1907195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3224D-F486-495E-92A7-A20EC6C58741}"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125688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3224D-F486-495E-92A7-A20EC6C58741}"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52522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3224D-F486-495E-92A7-A20EC6C58741}"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96482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3224D-F486-495E-92A7-A20EC6C58741}"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797117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53224D-F486-495E-92A7-A20EC6C58741}"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335605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53224D-F486-495E-92A7-A20EC6C58741}" type="datetimeFigureOut">
              <a:rPr lang="en-US" smtClean="0"/>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95972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53224D-F486-495E-92A7-A20EC6C58741}" type="datetimeFigureOut">
              <a:rPr lang="en-US" smtClean="0"/>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147465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3224D-F486-495E-92A7-A20EC6C58741}" type="datetimeFigureOut">
              <a:rPr lang="en-US" smtClean="0"/>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94659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3224D-F486-495E-92A7-A20EC6C58741}"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207806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3224D-F486-495E-92A7-A20EC6C58741}"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6716D-305E-46ED-ADB5-AFC71496ED62}" type="slidenum">
              <a:rPr lang="en-US" smtClean="0"/>
              <a:t>‹#›</a:t>
            </a:fld>
            <a:endParaRPr lang="en-US"/>
          </a:p>
        </p:txBody>
      </p:sp>
    </p:spTree>
    <p:extLst>
      <p:ext uri="{BB962C8B-B14F-4D97-AF65-F5344CB8AC3E}">
        <p14:creationId xmlns:p14="http://schemas.microsoft.com/office/powerpoint/2010/main" val="104691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3224D-F486-495E-92A7-A20EC6C58741}" type="datetimeFigureOut">
              <a:rPr lang="en-US" smtClean="0"/>
              <a:t>1/24/2014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6716D-305E-46ED-ADB5-AFC71496ED62}" type="slidenum">
              <a:rPr lang="en-US" smtClean="0"/>
              <a:t>‹#›</a:t>
            </a:fld>
            <a:endParaRPr lang="en-US"/>
          </a:p>
        </p:txBody>
      </p:sp>
    </p:spTree>
    <p:extLst>
      <p:ext uri="{BB962C8B-B14F-4D97-AF65-F5344CB8AC3E}">
        <p14:creationId xmlns:p14="http://schemas.microsoft.com/office/powerpoint/2010/main" val="2336227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openshmem.org/" TargetMode="External"/><Relationship Id="rId2" Type="http://schemas.openxmlformats.org/officeDocument/2006/relationships/hyperlink" Target="http://www.cs.sandia.gov/Portals/portals4-spec.html" TargetMode="External"/><Relationship Id="rId1" Type="http://schemas.openxmlformats.org/officeDocument/2006/relationships/slideLayout" Target="../slideLayouts/slideLayout2.xml"/><Relationship Id="rId6" Type="http://schemas.openxmlformats.org/officeDocument/2006/relationships/hyperlink" Target="http://docs.cray.com/books/S-2446-3103/S-2446-3103.pdf" TargetMode="External"/><Relationship Id="rId5" Type="http://schemas.openxmlformats.org/officeDocument/2006/relationships/hyperlink" Target="http://www-05.ibm.com/e-business/linkweb/publications/servlet/pbi.wss?CTY=US&amp;FNC=SRX&amp;PBL=SA23-2273-03" TargetMode="External"/><Relationship Id="rId4" Type="http://schemas.openxmlformats.org/officeDocument/2006/relationships/hyperlink" Target="http://www.openfabrics.org/downloads/OFW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OFA </a:t>
            </a:r>
            <a:r>
              <a:rPr lang="en-US" dirty="0" err="1" smtClean="0"/>
              <a:t>Openframework</a:t>
            </a:r>
            <a:r>
              <a:rPr lang="en-US" dirty="0" smtClean="0"/>
              <a:t> WG</a:t>
            </a:r>
            <a:endParaRPr lang="en-US" dirty="0"/>
          </a:p>
        </p:txBody>
      </p:sp>
      <p:sp>
        <p:nvSpPr>
          <p:cNvPr id="3" name="Subtitle 2"/>
          <p:cNvSpPr>
            <a:spLocks noGrp="1"/>
          </p:cNvSpPr>
          <p:nvPr>
            <p:ph type="subTitle" idx="1"/>
          </p:nvPr>
        </p:nvSpPr>
        <p:spPr/>
        <p:txBody>
          <a:bodyPr/>
          <a:lstStyle/>
          <a:p>
            <a:r>
              <a:rPr lang="en-US" dirty="0" smtClean="0"/>
              <a:t>SHMEM/PGAS Feedback Worksheet </a:t>
            </a:r>
            <a:br>
              <a:rPr lang="en-US" dirty="0" smtClean="0"/>
            </a:br>
            <a:r>
              <a:rPr lang="en-US" dirty="0" smtClean="0"/>
              <a:t>1/27/14</a:t>
            </a:r>
            <a:endParaRPr lang="en-US" dirty="0"/>
          </a:p>
        </p:txBody>
      </p:sp>
    </p:spTree>
    <p:extLst>
      <p:ext uri="{BB962C8B-B14F-4D97-AF65-F5344CB8AC3E}">
        <p14:creationId xmlns:p14="http://schemas.microsoft.com/office/powerpoint/2010/main" val="2998805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Large RDMA transfers</a:t>
            </a:r>
            <a:endParaRPr lang="en-US" sz="3200" dirty="0"/>
          </a:p>
        </p:txBody>
      </p:sp>
      <p:sp>
        <p:nvSpPr>
          <p:cNvPr id="3" name="Content Placeholder 2"/>
          <p:cNvSpPr>
            <a:spLocks noGrp="1"/>
          </p:cNvSpPr>
          <p:nvPr>
            <p:ph idx="1"/>
          </p:nvPr>
        </p:nvSpPr>
        <p:spPr/>
        <p:txBody>
          <a:bodyPr>
            <a:normAutofit/>
          </a:bodyPr>
          <a:lstStyle/>
          <a:p>
            <a:r>
              <a:rPr lang="en-US" sz="2400" dirty="0" smtClean="0"/>
              <a:t>Not so different from MPI ?</a:t>
            </a:r>
          </a:p>
          <a:p>
            <a:pPr marL="285750"/>
            <a:r>
              <a:rPr lang="en-US" sz="2400" dirty="0" smtClean="0"/>
              <a:t>Need RDMA read and write</a:t>
            </a:r>
          </a:p>
          <a:p>
            <a:pPr marL="285750"/>
            <a:r>
              <a:rPr lang="en-US" sz="2400" dirty="0" smtClean="0"/>
              <a:t>Option for fences between transaction</a:t>
            </a:r>
          </a:p>
          <a:p>
            <a:pPr marL="285750"/>
            <a:r>
              <a:rPr lang="en-US" sz="2400" dirty="0" smtClean="0"/>
              <a:t>Per transfer network ordering options would be great</a:t>
            </a:r>
          </a:p>
          <a:p>
            <a:pPr marL="285750"/>
            <a:r>
              <a:rPr lang="en-US" sz="2400" dirty="0" smtClean="0"/>
              <a:t>Notification both for local completion (can reuse buffer in the case of a write) and global completion</a:t>
            </a:r>
          </a:p>
          <a:p>
            <a:pPr marL="0" indent="0">
              <a:buNone/>
            </a:pPr>
            <a:endParaRPr lang="en-US" dirty="0"/>
          </a:p>
        </p:txBody>
      </p:sp>
    </p:spTree>
    <p:extLst>
      <p:ext uri="{BB962C8B-B14F-4D97-AF65-F5344CB8AC3E}">
        <p14:creationId xmlns:p14="http://schemas.microsoft.com/office/powerpoint/2010/main" val="137455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Collectives</a:t>
            </a:r>
            <a:endParaRPr lang="en-US" sz="3200" dirty="0"/>
          </a:p>
        </p:txBody>
      </p:sp>
      <p:sp>
        <p:nvSpPr>
          <p:cNvPr id="3" name="Content Placeholder 2"/>
          <p:cNvSpPr>
            <a:spLocks noGrp="1"/>
          </p:cNvSpPr>
          <p:nvPr>
            <p:ph idx="1"/>
          </p:nvPr>
        </p:nvSpPr>
        <p:spPr/>
        <p:txBody>
          <a:bodyPr>
            <a:normAutofit/>
          </a:bodyPr>
          <a:lstStyle/>
          <a:p>
            <a:r>
              <a:rPr lang="en-US" sz="2400" dirty="0" smtClean="0"/>
              <a:t>Would be nice to not have to reinvent the wheel for multiple, frequently concurrently used program models, e.g. app using SHMEM and MPI</a:t>
            </a:r>
          </a:p>
          <a:p>
            <a:pPr lvl="1"/>
            <a:r>
              <a:rPr lang="en-US" sz="2000" dirty="0" smtClean="0"/>
              <a:t>A lower level common interface for frequently used collective operations – barrier, reductions, coalesce (</a:t>
            </a:r>
            <a:r>
              <a:rPr lang="en-US" sz="2000" dirty="0" err="1" smtClean="0"/>
              <a:t>allgather</a:t>
            </a:r>
            <a:r>
              <a:rPr lang="en-US" sz="2000" dirty="0" smtClean="0"/>
              <a:t>), </a:t>
            </a:r>
            <a:r>
              <a:rPr lang="en-US" sz="2000" dirty="0" err="1" smtClean="0"/>
              <a:t>alltoall</a:t>
            </a:r>
            <a:r>
              <a:rPr lang="en-US" sz="2000" dirty="0" smtClean="0"/>
              <a:t> </a:t>
            </a:r>
          </a:p>
          <a:p>
            <a:pPr lvl="1"/>
            <a:r>
              <a:rPr lang="en-US" sz="2000" dirty="0" smtClean="0"/>
              <a:t>Flat would be better, not have to do special on-node (within a cache coherent) within the SHMEM/PGAS implementation</a:t>
            </a:r>
            <a:endParaRPr lang="en-US" sz="2400" dirty="0" smtClean="0"/>
          </a:p>
          <a:p>
            <a:pPr marL="0" indent="0">
              <a:buNone/>
            </a:pPr>
            <a:endParaRPr lang="en-US" dirty="0"/>
          </a:p>
        </p:txBody>
      </p:sp>
    </p:spTree>
    <p:extLst>
      <p:ext uri="{BB962C8B-B14F-4D97-AF65-F5344CB8AC3E}">
        <p14:creationId xmlns:p14="http://schemas.microsoft.com/office/powerpoint/2010/main" val="75805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Active Message Support</a:t>
            </a:r>
            <a:endParaRPr lang="en-US" sz="3200" dirty="0"/>
          </a:p>
        </p:txBody>
      </p:sp>
      <p:sp>
        <p:nvSpPr>
          <p:cNvPr id="3" name="Content Placeholder 2"/>
          <p:cNvSpPr>
            <a:spLocks noGrp="1"/>
          </p:cNvSpPr>
          <p:nvPr>
            <p:ph idx="1"/>
          </p:nvPr>
        </p:nvSpPr>
        <p:spPr>
          <a:xfrm>
            <a:off x="457200" y="1295400"/>
            <a:ext cx="8229600" cy="4525963"/>
          </a:xfrm>
        </p:spPr>
        <p:txBody>
          <a:bodyPr>
            <a:normAutofit fontScale="85000" lnSpcReduction="10000"/>
          </a:bodyPr>
          <a:lstStyle/>
          <a:p>
            <a:r>
              <a:rPr lang="en-US" sz="2000" dirty="0" smtClean="0"/>
              <a:t>Two general types of uses</a:t>
            </a:r>
          </a:p>
          <a:p>
            <a:pPr lvl="1"/>
            <a:r>
              <a:rPr lang="en-US" sz="2000" dirty="0" smtClean="0"/>
              <a:t>Lower performance need for RPC-like capabilities implied by some types of operations, e.g. </a:t>
            </a:r>
            <a:r>
              <a:rPr lang="en-US" sz="2000" dirty="0" err="1" smtClean="0"/>
              <a:t>upc_global_alloc</a:t>
            </a:r>
            <a:endParaRPr lang="en-US" sz="2000" dirty="0" smtClean="0"/>
          </a:p>
          <a:p>
            <a:pPr lvl="1"/>
            <a:r>
              <a:rPr lang="en-US" sz="2000" dirty="0" smtClean="0"/>
              <a:t>Higher performance needed for PGAS languages implemented using an Active Message paradigm, as well as other active message based program models like Charm++ </a:t>
            </a:r>
          </a:p>
          <a:p>
            <a:pPr marL="285750"/>
            <a:r>
              <a:rPr lang="en-US" sz="2000" dirty="0" smtClean="0"/>
              <a:t>API should support sending of requests to pre-initialized queues, for which the target has registered callback functions to process the data sent from initiator.  Payload can be restricted to small size ~256 bytes or less.</a:t>
            </a:r>
          </a:p>
          <a:p>
            <a:pPr marL="285750"/>
            <a:r>
              <a:rPr lang="en-US" sz="2000" dirty="0" smtClean="0"/>
              <a:t>Initiator of message should get response back that message has arrived, optionally that message has been consumed by callback function</a:t>
            </a:r>
          </a:p>
          <a:p>
            <a:pPr marL="285750"/>
            <a:r>
              <a:rPr lang="en-US" sz="2000" dirty="0" smtClean="0"/>
              <a:t>Implementation needs to be able to handle transient network errors, message is delivered once and only once to target</a:t>
            </a:r>
          </a:p>
          <a:p>
            <a:pPr marL="285750"/>
            <a:r>
              <a:rPr lang="en-US" sz="2000" dirty="0" smtClean="0"/>
              <a:t>Some applications may require ordering of messages from a given initiator to given target, would be good to be able to specify this at queue initialization.</a:t>
            </a:r>
          </a:p>
          <a:p>
            <a:pPr marL="285750"/>
            <a:r>
              <a:rPr lang="en-US" sz="2000" dirty="0" smtClean="0"/>
              <a:t>Flow control is important.  </a:t>
            </a:r>
          </a:p>
          <a:p>
            <a:pPr marL="285750"/>
            <a:r>
              <a:rPr lang="en-US" sz="2000" dirty="0" smtClean="0"/>
              <a:t>PAMI is a good example of an interface that meets many of these requirements</a:t>
            </a:r>
          </a:p>
          <a:p>
            <a:pPr marL="285750"/>
            <a:endParaRPr lang="en-US" sz="2000" dirty="0" smtClean="0"/>
          </a:p>
          <a:p>
            <a:pPr marL="0" indent="0">
              <a:buNone/>
            </a:pPr>
            <a:endParaRPr lang="en-US" dirty="0"/>
          </a:p>
        </p:txBody>
      </p:sp>
    </p:spTree>
    <p:extLst>
      <p:ext uri="{BB962C8B-B14F-4D97-AF65-F5344CB8AC3E}">
        <p14:creationId xmlns:p14="http://schemas.microsoft.com/office/powerpoint/2010/main" val="3606021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r>
              <a:rPr lang="en-US" sz="2000" dirty="0" smtClean="0">
                <a:hlinkClick r:id="rId2"/>
              </a:rPr>
              <a:t>http</a:t>
            </a:r>
            <a:r>
              <a:rPr lang="en-US" sz="2000" dirty="0">
                <a:hlinkClick r:id="rId2"/>
              </a:rPr>
              <a:t>://</a:t>
            </a:r>
            <a:r>
              <a:rPr lang="en-US" sz="2000" dirty="0" smtClean="0">
                <a:hlinkClick r:id="rId2"/>
              </a:rPr>
              <a:t>www.cs.sandia.gov/Portals/portals4-spec.html</a:t>
            </a:r>
            <a:endParaRPr lang="en-US" sz="2000" dirty="0" smtClean="0"/>
          </a:p>
          <a:p>
            <a:r>
              <a:rPr lang="en-US" sz="2000" dirty="0" smtClean="0">
                <a:hlinkClick r:id="rId3"/>
              </a:rPr>
              <a:t>http</a:t>
            </a:r>
            <a:r>
              <a:rPr lang="en-US" sz="2000" dirty="0">
                <a:hlinkClick r:id="rId3"/>
              </a:rPr>
              <a:t>://openshmem.org</a:t>
            </a:r>
            <a:r>
              <a:rPr lang="en-US" sz="2000" dirty="0" smtClean="0">
                <a:hlinkClick r:id="rId3"/>
              </a:rPr>
              <a:t>/</a:t>
            </a:r>
            <a:endParaRPr lang="en-US" sz="2000" dirty="0" smtClean="0"/>
          </a:p>
          <a:p>
            <a:r>
              <a:rPr lang="en-US" sz="2000" dirty="0">
                <a:hlinkClick r:id="rId4"/>
              </a:rPr>
              <a:t>http://www.openfabrics.org/downloads/OFWG</a:t>
            </a:r>
            <a:r>
              <a:rPr lang="en-US" sz="2000" dirty="0" smtClean="0">
                <a:hlinkClick r:id="rId4"/>
              </a:rPr>
              <a:t>/</a:t>
            </a:r>
            <a:endParaRPr lang="en-US" sz="2000" dirty="0" smtClean="0"/>
          </a:p>
          <a:p>
            <a:r>
              <a:rPr lang="en-US" sz="2000" b="1" dirty="0">
                <a:hlinkClick r:id="rId5"/>
              </a:rPr>
              <a:t>BM Parallel Environment Runtime Edition Version 1 Release 2: PAMI Programming Guide (SA23-2273-03</a:t>
            </a:r>
            <a:r>
              <a:rPr lang="en-US" sz="2000" b="1" dirty="0" smtClean="0">
                <a:hlinkClick r:id="rId5"/>
              </a:rPr>
              <a:t>)</a:t>
            </a:r>
            <a:endParaRPr lang="en-US" sz="2000" b="1" dirty="0" smtClean="0"/>
          </a:p>
          <a:p>
            <a:r>
              <a:rPr lang="en-US" sz="2000" b="1" dirty="0" smtClean="0">
                <a:hlinkClick r:id="rId6"/>
              </a:rPr>
              <a:t>Using the GNI and DMAPP APIs</a:t>
            </a:r>
            <a:endParaRPr lang="en-US" sz="2000" dirty="0" smtClean="0"/>
          </a:p>
          <a:p>
            <a:endParaRPr lang="en-US" sz="2000" dirty="0" smtClean="0"/>
          </a:p>
          <a:p>
            <a:pPr marL="0" indent="0">
              <a:buNone/>
            </a:pPr>
            <a:endParaRPr lang="en-US" dirty="0" smtClean="0"/>
          </a:p>
        </p:txBody>
      </p:sp>
    </p:spTree>
    <p:extLst>
      <p:ext uri="{BB962C8B-B14F-4D97-AF65-F5344CB8AC3E}">
        <p14:creationId xmlns:p14="http://schemas.microsoft.com/office/powerpoint/2010/main" val="2951534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Backup Material</a:t>
            </a:r>
            <a:endParaRPr lang="en-US" dirty="0"/>
          </a:p>
        </p:txBody>
      </p:sp>
    </p:spTree>
    <p:extLst>
      <p:ext uri="{BB962C8B-B14F-4D97-AF65-F5344CB8AC3E}">
        <p14:creationId xmlns:p14="http://schemas.microsoft.com/office/powerpoint/2010/main" val="2118923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Portals 4 Spec 2.6.1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1600" dirty="0"/>
              <a:t>The default ordering semantics for Portals messages differ for short and long messages. The threshold between “short” and “long” is defined by two parameters, the maximum write-after-write size (</a:t>
            </a:r>
            <a:r>
              <a:rPr lang="en-US" sz="1600" dirty="0" err="1"/>
              <a:t>max_waw_ordered_size</a:t>
            </a:r>
            <a:r>
              <a:rPr lang="en-US" sz="1600" dirty="0"/>
              <a:t>) and the maximum write-after-read size (</a:t>
            </a:r>
            <a:r>
              <a:rPr lang="en-US" sz="1600" dirty="0" err="1"/>
              <a:t>max_war_ordered_size</a:t>
            </a:r>
            <a:r>
              <a:rPr lang="en-US" sz="1600" dirty="0"/>
              <a:t>). Both parameters are controlled by the desired and actual arguments of </a:t>
            </a:r>
            <a:r>
              <a:rPr lang="en-US" sz="1600" dirty="0" err="1"/>
              <a:t>PtlNIInit</a:t>
            </a:r>
            <a:r>
              <a:rPr lang="en-US" sz="1600" dirty="0"/>
              <a:t>(). Note that replies and acknowledgments do not require ordering.</a:t>
            </a:r>
          </a:p>
          <a:p>
            <a:pPr marL="0" indent="0">
              <a:buNone/>
            </a:pPr>
            <a:r>
              <a:rPr lang="en-US" sz="1600" dirty="0"/>
              <a:t> </a:t>
            </a:r>
          </a:p>
          <a:p>
            <a:pPr marL="0" indent="0">
              <a:buNone/>
            </a:pPr>
            <a:r>
              <a:rPr lang="en-US" sz="1600" dirty="0"/>
              <a:t>When one message that stores data (put, atomic) is followed by a message that stores data or retrieves data (put, atomic, get) from the same initiator to the same target and both messages are less than the </a:t>
            </a:r>
            <a:r>
              <a:rPr lang="en-US" sz="1600" dirty="0" err="1"/>
              <a:t>max_waw_ordered_size</a:t>
            </a:r>
            <a:r>
              <a:rPr lang="en-US" sz="1600" dirty="0"/>
              <a:t> in length, a byte from the second message that targets the same offset within the same LE (or ME) as a byte from the first message will perform its access after the byte from the first message. Similarly, when one message that retrieves data (get) is followed by a second message that stores data (</a:t>
            </a:r>
            <a:r>
              <a:rPr lang="en-US" sz="1600" dirty="0" err="1" smtClean="0"/>
              <a:t>put,atomic</a:t>
            </a:r>
            <a:r>
              <a:rPr lang="en-US" sz="1600" dirty="0"/>
              <a:t>) from the same initiator to the same target and both messages are less than </a:t>
            </a:r>
            <a:r>
              <a:rPr lang="en-US" sz="1600" dirty="0" err="1"/>
              <a:t>max_war_ordered_size</a:t>
            </a:r>
            <a:r>
              <a:rPr lang="en-US" sz="1600" dirty="0"/>
              <a:t> in length, a byte from the second message that targets the same offset within the same LE (or ME) as a byte from the first message will perform its access after the byte from the first message.</a:t>
            </a:r>
          </a:p>
          <a:p>
            <a:pPr marL="0" indent="0">
              <a:buNone/>
            </a:pPr>
            <a:r>
              <a:rPr lang="en-US" sz="1600" dirty="0"/>
              <a:t> </a:t>
            </a:r>
          </a:p>
          <a:p>
            <a:pPr marL="0" indent="0">
              <a:buNone/>
            </a:pPr>
            <a:r>
              <a:rPr lang="en-US" sz="1600" dirty="0"/>
              <a:t>The order in which individual bytes of a single message are delivered is always unspecified. The order in which non-overlapping bytes of two different messages is not specified unless the implementation sets the PTL_TOTAL_DATA_ORDERING option in the actual features limits field. When total data ordering is provided and the short message constraints are met, the first message must be entirely delivered before any part of the second message is delivered. Support for the ordering of bytes between messages is an optional feature, since some implementations may be unable to provide such strict ordering semantics.</a:t>
            </a:r>
          </a:p>
          <a:p>
            <a:pPr marL="0" indent="0">
              <a:buNone/>
            </a:pPr>
            <a:endParaRPr lang="en-US" sz="1600" dirty="0"/>
          </a:p>
        </p:txBody>
      </p:sp>
    </p:spTree>
    <p:extLst>
      <p:ext uri="{BB962C8B-B14F-4D97-AF65-F5344CB8AC3E}">
        <p14:creationId xmlns:p14="http://schemas.microsoft.com/office/powerpoint/2010/main" val="327364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Purpose of meeting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Gather API requirements for SHMEM/PGAS, and more generally one-sided parallel program models for things like</a:t>
            </a:r>
          </a:p>
          <a:p>
            <a:pPr lvl="1"/>
            <a:r>
              <a:rPr lang="en-US" dirty="0" smtClean="0"/>
              <a:t>Memory registration</a:t>
            </a:r>
          </a:p>
          <a:p>
            <a:pPr lvl="1"/>
            <a:r>
              <a:rPr lang="en-US" dirty="0" smtClean="0"/>
              <a:t>Remote memory references</a:t>
            </a:r>
          </a:p>
          <a:p>
            <a:pPr lvl="1"/>
            <a:r>
              <a:rPr lang="en-US" dirty="0" smtClean="0"/>
              <a:t>Collectives</a:t>
            </a:r>
          </a:p>
          <a:p>
            <a:pPr lvl="1"/>
            <a:r>
              <a:rPr lang="en-US" dirty="0" smtClean="0"/>
              <a:t>Active message implementation considerations</a:t>
            </a:r>
            <a:endParaRPr lang="en-US" dirty="0"/>
          </a:p>
          <a:p>
            <a:pPr lvl="1"/>
            <a:r>
              <a:rPr lang="en-US" dirty="0" smtClean="0"/>
              <a:t>Others (e.g. Topology)?</a:t>
            </a:r>
          </a:p>
        </p:txBody>
      </p:sp>
    </p:spTree>
    <p:extLst>
      <p:ext uri="{BB962C8B-B14F-4D97-AF65-F5344CB8AC3E}">
        <p14:creationId xmlns:p14="http://schemas.microsoft.com/office/powerpoint/2010/main" val="35356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What is the </a:t>
            </a:r>
            <a:r>
              <a:rPr lang="en-US" dirty="0" err="1" smtClean="0"/>
              <a:t>Openframework</a:t>
            </a:r>
            <a:r>
              <a:rPr lang="en-US" dirty="0" smtClean="0"/>
              <a:t> WG Charter?</a:t>
            </a:r>
            <a:endParaRPr lang="en-US" dirty="0"/>
          </a:p>
        </p:txBody>
      </p:sp>
      <p:sp>
        <p:nvSpPr>
          <p:cNvPr id="3" name="Content Placeholder 2"/>
          <p:cNvSpPr>
            <a:spLocks noGrp="1"/>
          </p:cNvSpPr>
          <p:nvPr>
            <p:ph idx="1"/>
          </p:nvPr>
        </p:nvSpPr>
        <p:spPr/>
        <p:txBody>
          <a:bodyPr/>
          <a:lstStyle/>
          <a:p>
            <a:r>
              <a:rPr lang="en-US" dirty="0" smtClean="0"/>
              <a:t>Develop a more extensible and more generalized framework that allows applications to make best use of current/future RDMA network technologies</a:t>
            </a:r>
          </a:p>
          <a:p>
            <a:r>
              <a:rPr lang="en-US" dirty="0" smtClean="0"/>
              <a:t>Avoid fragmentation of the OFED software ecosystem into multiple vendor specific components – this is sort of happening now with PSM, MXM, FCA, etc.</a:t>
            </a:r>
            <a:endParaRPr lang="en-US" dirty="0"/>
          </a:p>
        </p:txBody>
      </p:sp>
    </p:spTree>
    <p:extLst>
      <p:ext uri="{BB962C8B-B14F-4D97-AF65-F5344CB8AC3E}">
        <p14:creationId xmlns:p14="http://schemas.microsoft.com/office/powerpoint/2010/main" val="3794356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(1)</a:t>
            </a:r>
            <a:endParaRPr lang="en-US" dirty="0"/>
          </a:p>
        </p:txBody>
      </p:sp>
      <p:sp>
        <p:nvSpPr>
          <p:cNvPr id="3" name="Content Placeholder 2"/>
          <p:cNvSpPr>
            <a:spLocks noGrp="1"/>
          </p:cNvSpPr>
          <p:nvPr>
            <p:ph idx="1"/>
          </p:nvPr>
        </p:nvSpPr>
        <p:spPr/>
        <p:txBody>
          <a:bodyPr>
            <a:normAutofit/>
          </a:bodyPr>
          <a:lstStyle/>
          <a:p>
            <a:r>
              <a:rPr lang="en-US" sz="2000" dirty="0" smtClean="0"/>
              <a:t>Necessary evil?</a:t>
            </a:r>
          </a:p>
          <a:p>
            <a:pPr lvl="1"/>
            <a:r>
              <a:rPr lang="en-US" sz="2000" dirty="0" smtClean="0"/>
              <a:t>Some say yes if needed for good performance</a:t>
            </a:r>
          </a:p>
          <a:p>
            <a:r>
              <a:rPr lang="en-US" sz="2000" dirty="0" smtClean="0"/>
              <a:t>Scalability is a very important property</a:t>
            </a:r>
          </a:p>
          <a:p>
            <a:pPr lvl="1"/>
            <a:r>
              <a:rPr lang="en-US" sz="2000" dirty="0" smtClean="0"/>
              <a:t>API should be designed to allow for cases where only local memory registration info is required to access remote memory</a:t>
            </a:r>
          </a:p>
          <a:p>
            <a:r>
              <a:rPr lang="en-US" sz="2000" dirty="0" smtClean="0"/>
              <a:t>On-demand paging nice, but not essential (see next slide)</a:t>
            </a:r>
          </a:p>
          <a:p>
            <a:pPr marL="0" indent="0">
              <a:buNone/>
            </a:pPr>
            <a:endParaRPr lang="en-US" dirty="0"/>
          </a:p>
        </p:txBody>
      </p:sp>
    </p:spTree>
    <p:extLst>
      <p:ext uri="{BB962C8B-B14F-4D97-AF65-F5344CB8AC3E}">
        <p14:creationId xmlns:p14="http://schemas.microsoft.com/office/powerpoint/2010/main" val="2750870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(2)</a:t>
            </a:r>
            <a:endParaRPr lang="en-US" dirty="0"/>
          </a:p>
        </p:txBody>
      </p:sp>
      <p:sp>
        <p:nvSpPr>
          <p:cNvPr id="3" name="Content Placeholder 2"/>
          <p:cNvSpPr>
            <a:spLocks noGrp="1"/>
          </p:cNvSpPr>
          <p:nvPr>
            <p:ph idx="1"/>
          </p:nvPr>
        </p:nvSpPr>
        <p:spPr/>
        <p:txBody>
          <a:bodyPr>
            <a:normAutofit/>
          </a:bodyPr>
          <a:lstStyle/>
          <a:p>
            <a:r>
              <a:rPr lang="en-US" sz="2000" dirty="0" smtClean="0"/>
              <a:t>Fortran 2008 (</a:t>
            </a:r>
            <a:r>
              <a:rPr lang="en-US" sz="2000" dirty="0" err="1" smtClean="0"/>
              <a:t>CoArray</a:t>
            </a:r>
            <a:r>
              <a:rPr lang="en-US" sz="2000" dirty="0" smtClean="0"/>
              <a:t>) in particular could benefit from ability to register large amounts of virtual memory that may be only sparsely populated</a:t>
            </a:r>
          </a:p>
          <a:p>
            <a:r>
              <a:rPr lang="en-US" sz="2000" dirty="0" smtClean="0"/>
              <a:t>Portals4 non-matching interface has an option which supports this if implementation supports PTL_TARGET_BIND_INACCESSIBLE</a:t>
            </a:r>
          </a:p>
          <a:p>
            <a:r>
              <a:rPr lang="en-US" sz="2000" dirty="0" smtClean="0"/>
              <a:t>Compromise functionality where a large VM region can be “pre-registered” to prep I/O MMU and device driver,  but does not pin pages.  A second function would be called to pin segments of the region when remote memory access is needed.  </a:t>
            </a:r>
          </a:p>
          <a:p>
            <a:r>
              <a:rPr lang="en-US" sz="2000" dirty="0" err="1" smtClean="0"/>
              <a:t>Growable</a:t>
            </a:r>
            <a:r>
              <a:rPr lang="en-US" sz="2000" dirty="0" smtClean="0"/>
              <a:t> (both down and up) registrations would also be useful</a:t>
            </a:r>
          </a:p>
          <a:p>
            <a:pPr marL="0" indent="0">
              <a:buNone/>
            </a:pPr>
            <a:endParaRPr lang="en-US" dirty="0"/>
          </a:p>
        </p:txBody>
      </p:sp>
    </p:spTree>
    <p:extLst>
      <p:ext uri="{BB962C8B-B14F-4D97-AF65-F5344CB8AC3E}">
        <p14:creationId xmlns:p14="http://schemas.microsoft.com/office/powerpoint/2010/main" val="406056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a:t>
            </a:r>
            <a:r>
              <a:rPr lang="en-US" dirty="0" err="1" smtClean="0"/>
              <a:t>perf</a:t>
            </a:r>
            <a:r>
              <a:rPr lang="en-US" dirty="0" smtClean="0"/>
              <a:t> and ops</a:t>
            </a:r>
            <a:endParaRPr lang="en-US" dirty="0"/>
          </a:p>
        </p:txBody>
      </p:sp>
      <p:sp>
        <p:nvSpPr>
          <p:cNvPr id="3" name="Content Placeholder 2"/>
          <p:cNvSpPr>
            <a:spLocks noGrp="1"/>
          </p:cNvSpPr>
          <p:nvPr>
            <p:ph idx="1"/>
          </p:nvPr>
        </p:nvSpPr>
        <p:spPr/>
        <p:txBody>
          <a:bodyPr>
            <a:normAutofit/>
          </a:bodyPr>
          <a:lstStyle/>
          <a:p>
            <a:r>
              <a:rPr lang="en-US" sz="2000" dirty="0" smtClean="0"/>
              <a:t>PGAS compilers implemented directly on top of native RDMA functionality need an API that can deliver high performance for small non-blocking PUTs (stores) and GETs (loads).  Typical remote memory accesses much smaller than for MPI programs and many more of them</a:t>
            </a:r>
            <a:endParaRPr lang="en-US" sz="1600" dirty="0"/>
          </a:p>
          <a:p>
            <a:pPr marL="285750"/>
            <a:r>
              <a:rPr lang="en-US" sz="2000" dirty="0" smtClean="0"/>
              <a:t>Atomic memory ops are important (see later slide)</a:t>
            </a:r>
          </a:p>
          <a:p>
            <a:pPr marL="285750"/>
            <a:r>
              <a:rPr lang="en-US" sz="2000" dirty="0" smtClean="0"/>
              <a:t>Put with remote completion event</a:t>
            </a:r>
          </a:p>
          <a:p>
            <a:pPr marL="285750"/>
            <a:endParaRPr lang="en-US" sz="2400" dirty="0" smtClean="0"/>
          </a:p>
          <a:p>
            <a:pPr marL="0" indent="0">
              <a:buNone/>
            </a:pPr>
            <a:endParaRPr lang="en-US" dirty="0"/>
          </a:p>
        </p:txBody>
      </p:sp>
    </p:spTree>
    <p:extLst>
      <p:ext uri="{BB962C8B-B14F-4D97-AF65-F5344CB8AC3E}">
        <p14:creationId xmlns:p14="http://schemas.microsoft.com/office/powerpoint/2010/main" val="315204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ordering</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PGAS compilers in particular have special ordering requirements:</a:t>
            </a:r>
          </a:p>
          <a:p>
            <a:pPr marL="685800" lvl="1"/>
            <a:r>
              <a:rPr lang="en-US" sz="1600" dirty="0" smtClean="0"/>
              <a:t>Most users (writers of UPC and Fortran 2008 </a:t>
            </a:r>
            <a:r>
              <a:rPr lang="en-US" sz="1600" dirty="0" err="1" smtClean="0"/>
              <a:t>CoArray</a:t>
            </a:r>
            <a:r>
              <a:rPr lang="en-US" sz="1600" dirty="0" smtClean="0"/>
              <a:t> apps) expect strict WAW and WAR to a given target from a given initiator unless explicitly requesting relaxed order via macros, etc.</a:t>
            </a:r>
          </a:p>
          <a:p>
            <a:pPr marL="685800" lvl="1"/>
            <a:r>
              <a:rPr lang="en-US" sz="1600" dirty="0" smtClean="0"/>
              <a:t>Point to point ordering is required between remote memory transactions from a given initiator to the same address at a given target</a:t>
            </a:r>
          </a:p>
          <a:p>
            <a:pPr marL="685800" lvl="1"/>
            <a:r>
              <a:rPr lang="en-US" sz="1600" dirty="0" smtClean="0"/>
              <a:t>Portals4 spec section 2.6.1 describes in a nutshell the kind of ordering needed by typical PGAS compilers for small puts/gets/</a:t>
            </a:r>
            <a:r>
              <a:rPr lang="en-US" sz="1600" dirty="0" err="1" smtClean="0"/>
              <a:t>amos</a:t>
            </a:r>
            <a:endParaRPr lang="en-US" sz="1600" dirty="0"/>
          </a:p>
          <a:p>
            <a:pPr marL="285750"/>
            <a:r>
              <a:rPr lang="en-US" sz="2400" dirty="0" smtClean="0"/>
              <a:t>Ideally this type of ordering could be controlled on a per remote memory transaction basis (since language extensions do allow for users to specify relaxed ordering)</a:t>
            </a:r>
          </a:p>
          <a:p>
            <a:pPr marL="285750"/>
            <a:endParaRPr lang="en-US" sz="2400" dirty="0" smtClean="0"/>
          </a:p>
          <a:p>
            <a:pPr marL="0" indent="0">
              <a:buNone/>
            </a:pPr>
            <a:endParaRPr lang="en-US" dirty="0"/>
          </a:p>
        </p:txBody>
      </p:sp>
    </p:spTree>
    <p:extLst>
      <p:ext uri="{BB962C8B-B14F-4D97-AF65-F5344CB8AC3E}">
        <p14:creationId xmlns:p14="http://schemas.microsoft.com/office/powerpoint/2010/main" val="683621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Small remote memory reference API requirements – completion notification</a:t>
            </a:r>
            <a:endParaRPr lang="en-US" sz="3200" dirty="0"/>
          </a:p>
        </p:txBody>
      </p:sp>
      <p:sp>
        <p:nvSpPr>
          <p:cNvPr id="3" name="Content Placeholder 2"/>
          <p:cNvSpPr>
            <a:spLocks noGrp="1"/>
          </p:cNvSpPr>
          <p:nvPr>
            <p:ph idx="1"/>
          </p:nvPr>
        </p:nvSpPr>
        <p:spPr/>
        <p:txBody>
          <a:bodyPr>
            <a:normAutofit lnSpcReduction="10000"/>
          </a:bodyPr>
          <a:lstStyle/>
          <a:p>
            <a:pPr marL="0" indent="0">
              <a:buNone/>
            </a:pPr>
            <a:endParaRPr lang="en-US" sz="1600" dirty="0"/>
          </a:p>
          <a:p>
            <a:pPr marL="285750"/>
            <a:r>
              <a:rPr lang="en-US" sz="2400" dirty="0" smtClean="0"/>
              <a:t>Lightweight completion notification is very desirable, especially for PUTs(stores), not as important for GETs (loads).</a:t>
            </a:r>
          </a:p>
          <a:p>
            <a:pPr marL="285750"/>
            <a:r>
              <a:rPr lang="en-US" sz="2400" dirty="0" smtClean="0"/>
              <a:t>Ideally allow for batching of groups of PUT/GET requests with a single local completion notification</a:t>
            </a:r>
          </a:p>
          <a:p>
            <a:pPr marL="285750"/>
            <a:r>
              <a:rPr lang="en-US" sz="2400" dirty="0" smtClean="0"/>
              <a:t>Existing examples of this type functionality are</a:t>
            </a:r>
          </a:p>
          <a:p>
            <a:pPr marL="685800" lvl="1"/>
            <a:r>
              <a:rPr lang="en-US" sz="2000" dirty="0" smtClean="0"/>
              <a:t>Concept of non-blocking implicit operations that complete with a single </a:t>
            </a:r>
            <a:r>
              <a:rPr lang="en-US" sz="2000" i="1" dirty="0" err="1" smtClean="0"/>
              <a:t>gsync</a:t>
            </a:r>
            <a:r>
              <a:rPr lang="en-US" sz="2000" i="1" dirty="0" smtClean="0"/>
              <a:t> </a:t>
            </a:r>
            <a:r>
              <a:rPr lang="en-US" sz="2000" dirty="0" smtClean="0"/>
              <a:t>call that only completes when all outstanding PUTs are globally visible – Quadrics SHMEM, Cray DMAPP</a:t>
            </a:r>
          </a:p>
          <a:p>
            <a:pPr marL="685800" lvl="1"/>
            <a:r>
              <a:rPr lang="en-US" sz="2000" dirty="0" smtClean="0"/>
              <a:t>Portals4 counter like concept where a simple counter can be used to track completion of RDMA operations at the source.  This API also has the option to deliver full event in the case of error to better help in recovery.  </a:t>
            </a:r>
          </a:p>
          <a:p>
            <a:pPr marL="285750"/>
            <a:endParaRPr lang="en-US" sz="2400" dirty="0" smtClean="0"/>
          </a:p>
          <a:p>
            <a:pPr marL="0" indent="0">
              <a:buNone/>
            </a:pPr>
            <a:endParaRPr lang="en-US" dirty="0"/>
          </a:p>
        </p:txBody>
      </p:sp>
    </p:spTree>
    <p:extLst>
      <p:ext uri="{BB962C8B-B14F-4D97-AF65-F5344CB8AC3E}">
        <p14:creationId xmlns:p14="http://schemas.microsoft.com/office/powerpoint/2010/main" val="3423558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Atomic memory ops</a:t>
            </a:r>
            <a:endParaRPr lang="en-US" dirty="0"/>
          </a:p>
        </p:txBody>
      </p:sp>
      <p:sp>
        <p:nvSpPr>
          <p:cNvPr id="3" name="Content Placeholder 2"/>
          <p:cNvSpPr>
            <a:spLocks noGrp="1"/>
          </p:cNvSpPr>
          <p:nvPr>
            <p:ph idx="1"/>
          </p:nvPr>
        </p:nvSpPr>
        <p:spPr/>
        <p:txBody>
          <a:bodyPr>
            <a:normAutofit/>
          </a:bodyPr>
          <a:lstStyle/>
          <a:p>
            <a:pPr marL="285750"/>
            <a:r>
              <a:rPr lang="en-US" sz="2000" dirty="0" smtClean="0"/>
              <a:t>Rich set of AMOs also useful – need more than FADD and CSWAP.</a:t>
            </a:r>
          </a:p>
          <a:p>
            <a:pPr marL="285750"/>
            <a:r>
              <a:rPr lang="en-US" sz="2000" dirty="0" smtClean="0"/>
              <a:t>Multi-element AMOs for active message support, etc.</a:t>
            </a:r>
          </a:p>
          <a:p>
            <a:pPr marL="285750"/>
            <a:r>
              <a:rPr lang="en-US" sz="2000" dirty="0" smtClean="0"/>
              <a:t>Nice to have AMOs that can support MCS lock algorithm at scale – implies possibly needing 128 bit AMOs</a:t>
            </a:r>
          </a:p>
          <a:p>
            <a:pPr marL="285750"/>
            <a:r>
              <a:rPr lang="en-US" sz="2000" dirty="0" smtClean="0"/>
              <a:t>Two kinds of AMO performance characteristics:</a:t>
            </a:r>
          </a:p>
          <a:p>
            <a:pPr marL="685800" lvl="1"/>
            <a:r>
              <a:rPr lang="en-US" sz="1600" dirty="0" smtClean="0"/>
              <a:t>Low latency but reliable (either fail or </a:t>
            </a:r>
            <a:r>
              <a:rPr lang="en-US" sz="1600" dirty="0" smtClean="0"/>
              <a:t>succeed, result being </a:t>
            </a:r>
            <a:r>
              <a:rPr lang="en-US" sz="1600" dirty="0" smtClean="0"/>
              <a:t>reported </a:t>
            </a:r>
            <a:r>
              <a:rPr lang="en-US" sz="1600" dirty="0" smtClean="0"/>
              <a:t>back to </a:t>
            </a:r>
            <a:r>
              <a:rPr lang="en-US" sz="1600" dirty="0" smtClean="0"/>
              <a:t>initiator).  This allows use of locks, queues, etc. without giving up on resilience to transient network errors.  </a:t>
            </a:r>
          </a:p>
          <a:p>
            <a:pPr marL="685800" lvl="1"/>
            <a:r>
              <a:rPr lang="en-US" sz="1600" dirty="0" smtClean="0"/>
              <a:t>“In memory” computation, but only need a good enough answer.  Throughput more important than reliability.  Example is Table Toy.</a:t>
            </a:r>
          </a:p>
          <a:p>
            <a:pPr marL="0" indent="0">
              <a:buNone/>
            </a:pPr>
            <a:endParaRPr lang="en-US" sz="2000" dirty="0" smtClean="0"/>
          </a:p>
          <a:p>
            <a:pPr marL="285750"/>
            <a:endParaRPr lang="en-US" sz="2400" dirty="0" smtClean="0"/>
          </a:p>
          <a:p>
            <a:pPr marL="0" indent="0">
              <a:buNone/>
            </a:pPr>
            <a:endParaRPr lang="en-US" dirty="0"/>
          </a:p>
        </p:txBody>
      </p:sp>
    </p:spTree>
    <p:extLst>
      <p:ext uri="{BB962C8B-B14F-4D97-AF65-F5344CB8AC3E}">
        <p14:creationId xmlns:p14="http://schemas.microsoft.com/office/powerpoint/2010/main" val="1901571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1084</Words>
  <Application>Microsoft Office PowerPoint</Application>
  <PresentationFormat>On-screen Show (4:3)</PresentationFormat>
  <Paragraphs>81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OFA Openframework WG</vt:lpstr>
      <vt:lpstr>Purpose of meeting</vt:lpstr>
      <vt:lpstr>What is the Openframework WG Charter?</vt:lpstr>
      <vt:lpstr>Memory Registration API Requirements (1)</vt:lpstr>
      <vt:lpstr>Memory Registration API Requirements (2)</vt:lpstr>
      <vt:lpstr>Small remote memory reference API requirements – perf and ops</vt:lpstr>
      <vt:lpstr>Small remote memory reference API requirements - ordering</vt:lpstr>
      <vt:lpstr>Small remote memory reference API requirements – completion notification</vt:lpstr>
      <vt:lpstr>Small remote memory reference API requirements – Atomic memory ops</vt:lpstr>
      <vt:lpstr>Large RDMA transfers</vt:lpstr>
      <vt:lpstr>Collectives</vt:lpstr>
      <vt:lpstr>Active Message Support</vt:lpstr>
      <vt:lpstr>References</vt:lpstr>
      <vt:lpstr>Backup Material</vt:lpstr>
      <vt:lpstr>Portals 4 Spec 2.6.1 </vt:lpstr>
    </vt:vector>
  </TitlesOfParts>
  <Company>Cray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OFA Openframework WG</dc:title>
  <dc:creator>Howard Pritchard</dc:creator>
  <cp:lastModifiedBy>Howard Pritchard</cp:lastModifiedBy>
  <cp:revision>32</cp:revision>
  <dcterms:created xsi:type="dcterms:W3CDTF">2014-01-20T21:53:36Z</dcterms:created>
  <dcterms:modified xsi:type="dcterms:W3CDTF">2014-01-24T16:13:47Z</dcterms:modified>
</cp:coreProperties>
</file>