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8"/>
  </p:notesMasterIdLst>
  <p:handoutMasterIdLst>
    <p:handoutMasterId r:id="rId29"/>
  </p:handoutMasterIdLst>
  <p:sldIdLst>
    <p:sldId id="256" r:id="rId2"/>
    <p:sldId id="289" r:id="rId3"/>
    <p:sldId id="271" r:id="rId4"/>
    <p:sldId id="263" r:id="rId5"/>
    <p:sldId id="290" r:id="rId6"/>
    <p:sldId id="273" r:id="rId7"/>
    <p:sldId id="274" r:id="rId8"/>
    <p:sldId id="272" r:id="rId9"/>
    <p:sldId id="275" r:id="rId10"/>
    <p:sldId id="264" r:id="rId11"/>
    <p:sldId id="281" r:id="rId12"/>
    <p:sldId id="276" r:id="rId13"/>
    <p:sldId id="292" r:id="rId14"/>
    <p:sldId id="277" r:id="rId15"/>
    <p:sldId id="278" r:id="rId16"/>
    <p:sldId id="279" r:id="rId17"/>
    <p:sldId id="282" r:id="rId18"/>
    <p:sldId id="288" r:id="rId19"/>
    <p:sldId id="280" r:id="rId20"/>
    <p:sldId id="283" r:id="rId21"/>
    <p:sldId id="284" r:id="rId22"/>
    <p:sldId id="285" r:id="rId23"/>
    <p:sldId id="286" r:id="rId24"/>
    <p:sldId id="262" r:id="rId25"/>
    <p:sldId id="287" r:id="rId26"/>
    <p:sldId id="291" r:id="rId2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89976" autoAdjust="0"/>
  </p:normalViewPr>
  <p:slideViewPr>
    <p:cSldViewPr snapToGrid="0">
      <p:cViewPr>
        <p:scale>
          <a:sx n="100" d="100"/>
          <a:sy n="100" d="100"/>
        </p:scale>
        <p:origin x="-1944" y="-198"/>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2/24/2014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2/24/2014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ordering issue here has to do with a compiler’s view of system memory.  If a compiler is unable to assume if a store of a value X  to address A in the system memory followed by load from the same address A does not return X, </a:t>
            </a:r>
            <a:r>
              <a:rPr lang="en-US" dirty="0"/>
              <a:t> </a:t>
            </a:r>
            <a:r>
              <a:rPr lang="en-US" dirty="0" smtClean="0"/>
              <a:t>things get difficult.  The same goes for the write after read and write after write cases.</a:t>
            </a:r>
          </a:p>
          <a:p>
            <a:r>
              <a:rPr lang="en-US" dirty="0" smtClean="0"/>
              <a:t>This ordering guarantee </a:t>
            </a:r>
            <a:r>
              <a:rPr lang="en-US" dirty="0" smtClean="0"/>
              <a:t>can</a:t>
            </a:r>
            <a:r>
              <a:rPr lang="en-US" dirty="0" smtClean="0"/>
              <a:t> </a:t>
            </a:r>
            <a:r>
              <a:rPr lang="en-US" dirty="0" smtClean="0"/>
              <a:t>actually </a:t>
            </a:r>
            <a:r>
              <a:rPr lang="en-US" dirty="0" smtClean="0"/>
              <a:t>be </a:t>
            </a:r>
            <a:r>
              <a:rPr lang="en-US" dirty="0" smtClean="0"/>
              <a:t>difficult </a:t>
            </a:r>
            <a:r>
              <a:rPr lang="en-US" dirty="0" smtClean="0"/>
              <a:t>for PCI-e based network adaptors, even with a strictly in-order network to satisfy owing to PCI-e posted/non-posted request ordering </a:t>
            </a:r>
            <a:r>
              <a:rPr lang="en-US" dirty="0" smtClean="0"/>
              <a:t>rules.</a:t>
            </a:r>
            <a:endParaRPr lang="en-US" dirty="0" smtClean="0"/>
          </a:p>
          <a:p>
            <a:r>
              <a:rPr lang="en-US" dirty="0" smtClean="0"/>
              <a:t>As a workaround in such situations, things like hash tables and bloom filters can be used by the compiler to check for possible hazards of previously issued, but not completed remote memory transactions with ones about to be issued.</a:t>
            </a:r>
          </a:p>
          <a:p>
            <a:r>
              <a:rPr lang="en-US" dirty="0" smtClean="0"/>
              <a:t>It would obviously be nice to have hardware solutions to this problem, and APIs that exposed the capabilities of such hardware.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16</a:t>
            </a:fld>
            <a:endParaRPr lang="en-US"/>
          </a:p>
        </p:txBody>
      </p:sp>
    </p:spTree>
    <p:extLst>
      <p:ext uri="{BB962C8B-B14F-4D97-AF65-F5344CB8AC3E}">
        <p14:creationId xmlns:p14="http://schemas.microsoft.com/office/powerpoint/2010/main" val="4367289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2/24/2014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2/24/2014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2/24/2014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2/24/2014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2/24/2014</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smtClean="0"/>
              <a:t>#OFADevWorkshop</a:t>
            </a:r>
            <a:endParaRPr lang="en-US"/>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2/24/2014</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smtClean="0"/>
              <a:t>#</a:t>
            </a:r>
            <a:r>
              <a:rPr lang="en-US" dirty="0" err="1" smtClean="0"/>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05.ibm.com/e-business/linkweb/publications/servlet/pbi.wss?CTY=US&amp;FNC=SRX&amp;PBL=SA23-2273-03" TargetMode="External"/><Relationship Id="rId2" Type="http://schemas.openxmlformats.org/officeDocument/2006/relationships/hyperlink" Target="http://openshmem.org/" TargetMode="External"/><Relationship Id="rId1" Type="http://schemas.openxmlformats.org/officeDocument/2006/relationships/slideLayout" Target="../slideLayouts/slideLayout2.xml"/><Relationship Id="rId6" Type="http://schemas.openxmlformats.org/officeDocument/2006/relationships/hyperlink" Target="http://www.openfabrics.org/downloads/OFWG/" TargetMode="External"/><Relationship Id="rId5" Type="http://schemas.openxmlformats.org/officeDocument/2006/relationships/hyperlink" Target="http://www.cs.sandia.gov/Portals/portals4-spec.html" TargetMode="External"/><Relationship Id="rId4" Type="http://schemas.openxmlformats.org/officeDocument/2006/relationships/hyperlink" Target="http://docs.cray.com/books/S-2446-3103/S-2446-3103.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hyperlink" Target="http://www.google.com/url?sa=i&amp;rct=j&amp;q=&amp;esrc=s&amp;frm=1&amp;source=images&amp;cd=&amp;cad=rja&amp;docid=snoDjdGj6IuJ3M&amp;tbnid=ePW4mLerK1NdlM:&amp;ved=0CAUQjRw&amp;url=http://docs.codehaus.org/display/XTENLANG/X10%2BInnovation%2BAwards&amp;ei=IjP1UtymLIHZqAGro4CgBg&amp;bvm=bv.60799247,d.aWc&amp;psig=AFQjCNF7zdDkAml2qtUijTD0MKtli17Vnw&amp;ust=1391887497130095" TargetMode="Externa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dirty="0" smtClean="0">
                <a:latin typeface="Arial" pitchFamily="34" charset="0"/>
                <a:cs typeface="Arial" pitchFamily="34" charset="0"/>
              </a:rPr>
              <a:t>OFA </a:t>
            </a:r>
            <a:r>
              <a:rPr lang="en-US" dirty="0" err="1" smtClean="0">
                <a:latin typeface="Arial" pitchFamily="34" charset="0"/>
                <a:cs typeface="Arial" pitchFamily="34" charset="0"/>
              </a:rPr>
              <a:t>Openframework</a:t>
            </a:r>
            <a:r>
              <a:rPr lang="en-US" dirty="0" smtClean="0">
                <a:latin typeface="Arial" pitchFamily="34" charset="0"/>
                <a:cs typeface="Arial" pitchFamily="34" charset="0"/>
              </a:rPr>
              <a:t> WG</a:t>
            </a:r>
          </a:p>
        </p:txBody>
      </p:sp>
      <p:sp>
        <p:nvSpPr>
          <p:cNvPr id="3075" name="Subtitle 2"/>
          <p:cNvSpPr>
            <a:spLocks noGrp="1"/>
          </p:cNvSpPr>
          <p:nvPr>
            <p:ph type="subTitle" idx="1"/>
          </p:nvPr>
        </p:nvSpPr>
        <p:spPr>
          <a:xfrm>
            <a:off x="650449" y="4201212"/>
            <a:ext cx="8158899" cy="1066800"/>
          </a:xfrm>
        </p:spPr>
        <p:txBody>
          <a:bodyPr>
            <a:normAutofit/>
          </a:bodyPr>
          <a:lstStyle/>
          <a:p>
            <a:pPr algn="ctr"/>
            <a:r>
              <a:rPr lang="en-US" dirty="0"/>
              <a:t>SHMEM/PGAS </a:t>
            </a:r>
            <a:r>
              <a:rPr lang="en-US" dirty="0" smtClean="0"/>
              <a:t>Developer </a:t>
            </a:r>
            <a:r>
              <a:rPr lang="en-US" dirty="0"/>
              <a:t>Community </a:t>
            </a:r>
            <a:r>
              <a:rPr lang="en-US" dirty="0" smtClean="0"/>
              <a:t>Feedback</a:t>
            </a:r>
            <a:r>
              <a:rPr lang="en-US" smtClean="0"/>
              <a:t/>
            </a:r>
            <a:br>
              <a:rPr lang="en-US" smtClean="0"/>
            </a:br>
            <a:r>
              <a:rPr lang="en-US" smtClean="0"/>
              <a:t>2/2014</a:t>
            </a: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2632" y="3103774"/>
            <a:ext cx="7467600" cy="1143000"/>
          </a:xfrm>
        </p:spPr>
        <p:txBody>
          <a:bodyPr/>
          <a:lstStyle/>
          <a:p>
            <a:r>
              <a:rPr lang="en-US" dirty="0" smtClean="0"/>
              <a:t>Community Feedback</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1281488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SHMEM/PGAS API Requirements – caveats and disclaimers </a:t>
            </a:r>
            <a:endParaRPr lang="en-US" dirty="0"/>
          </a:p>
        </p:txBody>
      </p:sp>
      <p:sp>
        <p:nvSpPr>
          <p:cNvPr id="3" name="Content Placeholder 2"/>
          <p:cNvSpPr>
            <a:spLocks noGrp="1"/>
          </p:cNvSpPr>
          <p:nvPr>
            <p:ph idx="1"/>
          </p:nvPr>
        </p:nvSpPr>
        <p:spPr>
          <a:xfrm>
            <a:off x="533400" y="1905000"/>
            <a:ext cx="8229600" cy="5029200"/>
          </a:xfrm>
        </p:spPr>
        <p:txBody>
          <a:bodyPr>
            <a:normAutofit/>
          </a:bodyPr>
          <a:lstStyle/>
          <a:p>
            <a:r>
              <a:rPr lang="en-US" sz="2000" dirty="0" smtClean="0"/>
              <a:t>Assume significant degree of overlap with needs of MPI community, e.g.</a:t>
            </a:r>
          </a:p>
          <a:p>
            <a:pPr lvl="1"/>
            <a:r>
              <a:rPr lang="en-US" sz="2000" dirty="0" smtClean="0"/>
              <a:t>Similar needs with respect to supporting  </a:t>
            </a:r>
            <a:r>
              <a:rPr lang="en-US" sz="2000" i="1" dirty="0" smtClean="0"/>
              <a:t>fork</a:t>
            </a:r>
          </a:p>
          <a:p>
            <a:pPr lvl="1"/>
            <a:r>
              <a:rPr lang="en-US" sz="2000" dirty="0" smtClean="0"/>
              <a:t>Similar needs concerning </a:t>
            </a:r>
            <a:r>
              <a:rPr lang="en-US" sz="2000" i="1" dirty="0" err="1" smtClean="0"/>
              <a:t>munmap</a:t>
            </a:r>
            <a:r>
              <a:rPr lang="en-US" sz="2000" i="1" dirty="0" smtClean="0"/>
              <a:t> </a:t>
            </a:r>
            <a:r>
              <a:rPr lang="en-US" sz="2000" dirty="0" smtClean="0"/>
              <a:t>if memory registration/deregistration needs to be managed explicitly by the SHMEM/PGAS runtime </a:t>
            </a:r>
            <a:endParaRPr lang="en-US" sz="2000" i="1" dirty="0" smtClean="0"/>
          </a:p>
          <a:p>
            <a:r>
              <a:rPr lang="en-US" sz="2000" dirty="0" smtClean="0"/>
              <a:t>What are covered here are API requirements more particular to SHMEM/PGAS and similar one-sided program models</a:t>
            </a:r>
            <a:endParaRPr lang="en-US" sz="16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11</a:t>
            </a:fld>
            <a:endParaRPr lang="en-US"/>
          </a:p>
        </p:txBody>
      </p:sp>
    </p:spTree>
    <p:extLst>
      <p:ext uri="{BB962C8B-B14F-4D97-AF65-F5344CB8AC3E}">
        <p14:creationId xmlns:p14="http://schemas.microsoft.com/office/powerpoint/2010/main" val="3519542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a:t>
            </a:r>
            <a:r>
              <a:rPr lang="en-US" dirty="0" smtClean="0"/>
              <a:t>Endpoint Considerations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sz="2000" dirty="0" smtClean="0"/>
              <a:t>Endpoint memory usage needs to be scalable</a:t>
            </a:r>
            <a:endParaRPr lang="en-US" sz="2000" dirty="0" smtClean="0"/>
          </a:p>
          <a:p>
            <a:r>
              <a:rPr lang="en-US" sz="2000" dirty="0" smtClean="0"/>
              <a:t>Low overhead mechanism for enumeration of endpoints, i.e. "ranks" rather than lids, etc.</a:t>
            </a:r>
          </a:p>
          <a:p>
            <a:r>
              <a:rPr lang="en-US" sz="2000" dirty="0" smtClean="0"/>
              <a:t>It would be great to have connectionless (yet reliable)-style endpoints and </a:t>
            </a:r>
            <a:r>
              <a:rPr lang="en-US" sz="2000" dirty="0" smtClean="0">
                <a:latin typeface="Arial" panose="020B0604020202020204" pitchFamily="34" charset="0"/>
                <a:cs typeface="Arial" panose="020B0604020202020204" pitchFamily="34" charset="0"/>
              </a:rPr>
              <a:t>interfaces</a:t>
            </a:r>
            <a:r>
              <a:rPr lang="en-US" sz="2000" dirty="0" smtClean="0"/>
              <a:t>, e.g.</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method in </a:t>
            </a: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fi_ops_rma</a:t>
            </a:r>
            <a:r>
              <a:rPr lang="en-US" sz="2000" dirty="0">
                <a:latin typeface="Courier New" panose="02070309020205020404" pitchFamily="49" charset="0"/>
                <a:cs typeface="Courier New" panose="02070309020205020404" pitchFamily="49" charset="0"/>
              </a:rPr>
              <a:t> </a:t>
            </a:r>
            <a:r>
              <a:rPr lang="en-US" sz="2000" dirty="0" smtClean="0"/>
              <a:t>l</a:t>
            </a:r>
            <a:r>
              <a:rPr lang="en-US" sz="2000" dirty="0" smtClean="0"/>
              <a:t>ooks promising</a:t>
            </a:r>
          </a:p>
          <a:p>
            <a:r>
              <a:rPr lang="en-US" sz="2000" dirty="0" smtClean="0"/>
              <a:t>If connected-style endpoints are the only choice, methods to do both on-demand and full-wire up efficiently would be great, e.g. both good performance of the </a:t>
            </a: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fi_ops_av</a:t>
            </a:r>
            <a:r>
              <a:rPr lang="en-US" sz="2000" dirty="0" smtClean="0">
                <a:latin typeface="Courier New" panose="02070309020205020404" pitchFamily="49" charset="0"/>
                <a:cs typeface="Courier New" panose="02070309020205020404" pitchFamily="49" charset="0"/>
              </a:rPr>
              <a:t> insert </a:t>
            </a:r>
            <a:r>
              <a:rPr lang="en-US" sz="2000" dirty="0" smtClean="0">
                <a:latin typeface="Arial" panose="020B0604020202020204" pitchFamily="34" charset="0"/>
                <a:cs typeface="Arial" panose="020B0604020202020204" pitchFamily="34" charset="0"/>
              </a:rPr>
              <a:t>method as well as the </a:t>
            </a: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fi_ops_cm</a:t>
            </a:r>
            <a:r>
              <a:rPr lang="en-US" sz="2000" dirty="0" smtClean="0">
                <a:latin typeface="Courier New" panose="02070309020205020404" pitchFamily="49" charset="0"/>
                <a:cs typeface="Courier New" panose="02070309020205020404" pitchFamily="49" charset="0"/>
              </a:rPr>
              <a:t> connect/listen/accept </a:t>
            </a:r>
            <a:r>
              <a:rPr lang="en-US" sz="2000" dirty="0" smtClean="0">
                <a:latin typeface="Arial" panose="020B0604020202020204" pitchFamily="34" charset="0"/>
                <a:cs typeface="Arial" panose="020B0604020202020204" pitchFamily="34" charset="0"/>
              </a:rPr>
              <a:t>methods.</a:t>
            </a:r>
          </a:p>
          <a:p>
            <a:r>
              <a:rPr lang="en-US" sz="2000" dirty="0" smtClean="0">
                <a:latin typeface="Arial" panose="020B0604020202020204" pitchFamily="34" charset="0"/>
                <a:cs typeface="Arial" panose="020B0604020202020204" pitchFamily="34" charset="0"/>
              </a:rPr>
              <a:t>API that supports "thread hot" thread safety model for endpoints.  </a:t>
            </a:r>
            <a:r>
              <a:rPr lang="en-US" sz="2000" dirty="0" smtClean="0"/>
              <a:t/>
            </a:r>
            <a:br>
              <a:rPr lang="en-US" sz="2000" dirty="0" smtClean="0"/>
            </a:br>
            <a:endParaRPr lang="en-US" sz="2000" dirty="0"/>
          </a:p>
          <a:p>
            <a:endParaRPr lang="en-US" sz="2000" dirty="0" smtClean="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12</a:t>
            </a:fld>
            <a:endParaRPr lang="en-US"/>
          </a:p>
        </p:txBody>
      </p:sp>
      <p:sp>
        <p:nvSpPr>
          <p:cNvPr id="5" name="TextBox 4"/>
          <p:cNvSpPr txBox="1"/>
          <p:nvPr/>
        </p:nvSpPr>
        <p:spPr>
          <a:xfrm>
            <a:off x="771522" y="3478853"/>
            <a:ext cx="8629651" cy="276999"/>
          </a:xfrm>
          <a:prstGeom prst="rect">
            <a:avLst/>
          </a:prstGeom>
          <a:noFill/>
        </p:spPr>
        <p:txBody>
          <a:bodyPr wrap="square" rtlCol="0">
            <a:spAutoFit/>
          </a:bodyPr>
          <a:lstStyle/>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smtClean="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writemsg</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fid_t</a:t>
            </a:r>
            <a:r>
              <a:rPr lang="en-US" sz="1200" dirty="0">
                <a:latin typeface="Courier New" panose="02070309020205020404" pitchFamily="49" charset="0"/>
                <a:cs typeface="Courier New" panose="02070309020205020404" pitchFamily="49" charset="0"/>
              </a:rPr>
              <a:t> fid, </a:t>
            </a:r>
            <a:r>
              <a:rPr lang="en-US" sz="1200" dirty="0" err="1">
                <a:latin typeface="Courier New" panose="02070309020205020404" pitchFamily="49" charset="0"/>
                <a:cs typeface="Courier New" panose="02070309020205020404" pitchFamily="49" charset="0"/>
              </a:rPr>
              <a:t>const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struct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fi_msg_rma</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msg</a:t>
            </a:r>
            <a:r>
              <a:rPr lang="en-US" sz="1200" dirty="0">
                <a:latin typeface="Courier New" panose="02070309020205020404" pitchFamily="49" charset="0"/>
                <a:cs typeface="Courier New" panose="02070309020205020404" pitchFamily="49" charset="0"/>
              </a:rPr>
              <a:t>, </a:t>
            </a:r>
            <a:r>
              <a:rPr lang="en-US" sz="1200" dirty="0" smtClean="0">
                <a:latin typeface="Courier New" panose="02070309020205020404" pitchFamily="49" charset="0"/>
                <a:cs typeface="Courier New" panose="02070309020205020404" pitchFamily="49" charset="0"/>
              </a:rPr>
              <a:t> uint64_t </a:t>
            </a:r>
            <a:r>
              <a:rPr lang="en-US" sz="1200" dirty="0">
                <a:latin typeface="Courier New" panose="02070309020205020404" pitchFamily="49" charset="0"/>
                <a:cs typeface="Courier New" panose="02070309020205020404" pitchFamily="49" charset="0"/>
              </a:rPr>
              <a:t>flags</a:t>
            </a:r>
            <a:r>
              <a:rPr lang="en-US" sz="1200" dirty="0" smtClean="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741912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(1)</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sz="2000" dirty="0" smtClean="0"/>
              <a:t>Necessary evil?</a:t>
            </a:r>
          </a:p>
          <a:p>
            <a:pPr lvl="1"/>
            <a:r>
              <a:rPr lang="en-US" sz="2000" dirty="0" smtClean="0"/>
              <a:t>Some say yes if needed for good performance</a:t>
            </a:r>
          </a:p>
          <a:p>
            <a:r>
              <a:rPr lang="en-US" sz="2000" dirty="0" smtClean="0"/>
              <a:t>Scalability of memory registration is a very important property</a:t>
            </a:r>
          </a:p>
          <a:p>
            <a:pPr lvl="1"/>
            <a:r>
              <a:rPr lang="en-US" sz="2000" dirty="0" smtClean="0"/>
              <a:t>API should be designed to allow for cases where only local memory registration info is required to access remote memory</a:t>
            </a:r>
          </a:p>
          <a:p>
            <a:pPr lvl="1"/>
            <a:r>
              <a:rPr lang="en-US" sz="2000" dirty="0" smtClean="0"/>
              <a:t>Does this lead to security issues?  Have to have some protection mechanism.</a:t>
            </a:r>
          </a:p>
          <a:p>
            <a:r>
              <a:rPr lang="en-US" sz="2000" dirty="0" smtClean="0"/>
              <a:t>An idea - let application supply “</a:t>
            </a:r>
            <a:r>
              <a:rPr lang="en-US" sz="2000" dirty="0" err="1" smtClean="0"/>
              <a:t>r_key</a:t>
            </a:r>
            <a:r>
              <a:rPr lang="en-US" sz="2000" dirty="0" smtClean="0"/>
              <a:t>” values to </a:t>
            </a:r>
            <a:r>
              <a:rPr lang="en-US" sz="2000" dirty="0" smtClean="0"/>
              <a:t>use - this idea is already in </a:t>
            </a:r>
            <a:r>
              <a:rPr lang="en-US" sz="2000" dirty="0" err="1" smtClean="0"/>
              <a:t>libfabric</a:t>
            </a:r>
            <a:r>
              <a:rPr lang="en-US" sz="2000" dirty="0" smtClean="0"/>
              <a:t> API - </a:t>
            </a:r>
            <a:r>
              <a:rPr lang="en-US" sz="2000" dirty="0" err="1" smtClean="0">
                <a:latin typeface="Courier New" panose="02070309020205020404" pitchFamily="49" charset="0"/>
                <a:cs typeface="Courier New" panose="02070309020205020404" pitchFamily="49" charset="0"/>
              </a:rPr>
              <a:t>struct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fi_ops_mr</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mr_reg</a:t>
            </a:r>
            <a:r>
              <a:rPr lang="en-US" sz="2000" dirty="0" smtClean="0"/>
              <a:t> method</a:t>
            </a:r>
            <a:endParaRPr lang="en-US" sz="2000" dirty="0" smtClean="0"/>
          </a:p>
          <a:p>
            <a:r>
              <a:rPr lang="en-US" sz="2000" dirty="0" smtClean="0"/>
              <a:t>On-demand paging option requirements</a:t>
            </a:r>
            <a:endParaRPr lang="en-US" sz="1600" dirty="0" smtClean="0"/>
          </a:p>
          <a:p>
            <a:pPr lvl="1"/>
            <a:r>
              <a:rPr lang="en-US" sz="1600" dirty="0" smtClean="0"/>
              <a:t>Want flexibility to do on-demand paging when requested, but may also want “pinned” pages method, specified by application</a:t>
            </a:r>
          </a:p>
          <a:p>
            <a:pPr lvl="1"/>
            <a:r>
              <a:rPr lang="en-US" sz="1600" dirty="0" smtClean="0"/>
              <a:t>PGAS compiler has to have control of memory allocation to avoid needing this – but often compiler does have control of heap allocator, etc.</a:t>
            </a:r>
          </a:p>
          <a:p>
            <a:pPr lvl="1"/>
            <a:r>
              <a:rPr lang="en-US" sz="1600" dirty="0" smtClean="0"/>
              <a:t>Fortran 2008, possible future versions of UPC may still find this useful</a:t>
            </a:r>
          </a:p>
          <a:p>
            <a:pPr lvl="1"/>
            <a:r>
              <a:rPr lang="en-US" sz="1600" dirty="0" smtClean="0"/>
              <a:t>Maybe also be helpful for library based one-sided models, esp. if restrictions on what memory is remotely accessible become more relaxed</a:t>
            </a:r>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13</a:t>
            </a:fld>
            <a:endParaRPr lang="en-US"/>
          </a:p>
        </p:txBody>
      </p:sp>
    </p:spTree>
    <p:extLst>
      <p:ext uri="{BB962C8B-B14F-4D97-AF65-F5344CB8AC3E}">
        <p14:creationId xmlns:p14="http://schemas.microsoft.com/office/powerpoint/2010/main" val="2532807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(2)</a:t>
            </a:r>
            <a:endParaRPr lang="en-US" dirty="0"/>
          </a:p>
        </p:txBody>
      </p:sp>
      <p:sp>
        <p:nvSpPr>
          <p:cNvPr id="3" name="Content Placeholder 2"/>
          <p:cNvSpPr>
            <a:spLocks noGrp="1"/>
          </p:cNvSpPr>
          <p:nvPr>
            <p:ph idx="1"/>
          </p:nvPr>
        </p:nvSpPr>
        <p:spPr/>
        <p:txBody>
          <a:bodyPr>
            <a:normAutofit/>
          </a:bodyPr>
          <a:lstStyle/>
          <a:p>
            <a:pPr marL="0" indent="0">
              <a:buNone/>
            </a:pPr>
            <a:endParaRPr lang="en-US" sz="2000" dirty="0" smtClean="0"/>
          </a:p>
          <a:p>
            <a:r>
              <a:rPr lang="en-US" sz="2000" dirty="0" smtClean="0"/>
              <a:t>Fortran 2008 (</a:t>
            </a:r>
            <a:r>
              <a:rPr lang="en-US" sz="2000" dirty="0" err="1" smtClean="0"/>
              <a:t>CoArray</a:t>
            </a:r>
            <a:r>
              <a:rPr lang="en-US" sz="2000" dirty="0" smtClean="0"/>
              <a:t>) in particular could benefit from ability to register large amounts of virtual memory that may be only sparsely populated</a:t>
            </a:r>
          </a:p>
          <a:p>
            <a:r>
              <a:rPr lang="en-US" sz="2000" dirty="0" smtClean="0"/>
              <a:t>Portals4 non-matching interface has an option which supports this if implementation supports PTL_TARGET_BIND_INACCESSIBLE</a:t>
            </a:r>
          </a:p>
          <a:p>
            <a:r>
              <a:rPr lang="en-US" sz="2000" dirty="0" smtClean="0"/>
              <a:t>Compromise functionality where a large VM region can be “pre-registered” to prep I/O MMU and device driver,  but does not pin pages.  A second function would be called to </a:t>
            </a:r>
            <a:r>
              <a:rPr lang="en-US" sz="2000" dirty="0" smtClean="0"/>
              <a:t>pin/register </a:t>
            </a:r>
            <a:r>
              <a:rPr lang="en-US" sz="2000" dirty="0" smtClean="0"/>
              <a:t>segments of the region when remote memory access is needed.  </a:t>
            </a:r>
          </a:p>
          <a:p>
            <a:r>
              <a:rPr lang="en-US" sz="2000" dirty="0" err="1" smtClean="0"/>
              <a:t>Growable</a:t>
            </a:r>
            <a:r>
              <a:rPr lang="en-US" sz="2000" dirty="0" smtClean="0"/>
              <a:t> (both down and up) registrations would also be useful (</a:t>
            </a:r>
            <a:r>
              <a:rPr lang="en-US" sz="2000" dirty="0" err="1" smtClean="0"/>
              <a:t>mmap</a:t>
            </a:r>
            <a:r>
              <a:rPr lang="en-US" sz="2000" dirty="0" smtClean="0"/>
              <a:t> example)</a:t>
            </a:r>
            <a:endParaRPr lang="en-US" sz="2000" i="1"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14</a:t>
            </a:fld>
            <a:endParaRPr lang="en-US"/>
          </a:p>
        </p:txBody>
      </p:sp>
    </p:spTree>
    <p:extLst>
      <p:ext uri="{BB962C8B-B14F-4D97-AF65-F5344CB8AC3E}">
        <p14:creationId xmlns:p14="http://schemas.microsoft.com/office/powerpoint/2010/main" val="1670927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a:t>
            </a:r>
            <a:r>
              <a:rPr lang="en-US" dirty="0" err="1" smtClean="0"/>
              <a:t>perf</a:t>
            </a:r>
            <a:r>
              <a:rPr lang="en-US" dirty="0" smtClean="0"/>
              <a:t> and ops</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t>PGAS compilers implemented directly on top of native RDMA functionality need an API that can deliver high performance for small non-blocking PUTs (stores) and GETs (loads).  Typical remote memory accesses much smaller than for MPI programs and many more of them</a:t>
            </a:r>
            <a:endParaRPr lang="en-US" sz="1600" dirty="0"/>
          </a:p>
          <a:p>
            <a:pPr marL="285750"/>
            <a:r>
              <a:rPr lang="en-US" sz="2000" dirty="0" smtClean="0"/>
              <a:t>Atomic memory ops are important (see later slide)</a:t>
            </a:r>
          </a:p>
          <a:p>
            <a:pPr marL="285750"/>
            <a:r>
              <a:rPr lang="en-US" sz="2000" dirty="0" smtClean="0"/>
              <a:t>Put with various completion notification mechanisms:</a:t>
            </a:r>
          </a:p>
          <a:p>
            <a:pPr marL="685800" lvl="1"/>
            <a:r>
              <a:rPr lang="en-US" sz="1600" dirty="0" smtClean="0"/>
              <a:t>“signaling” put where a flag value is written by </a:t>
            </a:r>
            <a:r>
              <a:rPr lang="en-US" sz="1600" dirty="0" err="1" smtClean="0"/>
              <a:t>hw</a:t>
            </a:r>
            <a:r>
              <a:rPr lang="en-US" sz="1600" dirty="0" smtClean="0"/>
              <a:t> to a given location at target after all of the put data is visible in target memory</a:t>
            </a:r>
          </a:p>
          <a:p>
            <a:pPr marL="685800" lvl="1"/>
            <a:r>
              <a:rPr lang="en-US" sz="1600" dirty="0"/>
              <a:t>a</a:t>
            </a:r>
            <a:r>
              <a:rPr lang="en-US" sz="1600" dirty="0" smtClean="0"/>
              <a:t>tomic update option rather than simple flag write for remote notification</a:t>
            </a:r>
          </a:p>
          <a:p>
            <a:pPr marL="685800" lvl="1"/>
            <a:r>
              <a:rPr lang="en-US" sz="1600" dirty="0" smtClean="0"/>
              <a:t>Sender side notification for local completion (safe to reuse buffer) and global completion  (data has at least reached global ordering point at target)</a:t>
            </a:r>
          </a:p>
          <a:p>
            <a:pPr marL="685800" lvl="1"/>
            <a:r>
              <a:rPr lang="en-US" sz="1600" dirty="0" smtClean="0"/>
              <a:t>Pointed out that global completion (not just global ordering point) can also be ascertained by initiator via any RDMA transaction that results in a  non-posted request (RDMA get) at the target, at least for </a:t>
            </a:r>
            <a:r>
              <a:rPr lang="en-US" sz="1600" dirty="0" err="1" smtClean="0"/>
              <a:t>for</a:t>
            </a:r>
            <a:r>
              <a:rPr lang="en-US" sz="1600" dirty="0" smtClean="0"/>
              <a:t> PCI-e based </a:t>
            </a:r>
            <a:r>
              <a:rPr lang="en-US" sz="1600" dirty="0" err="1" smtClean="0"/>
              <a:t>hw</a:t>
            </a:r>
            <a:r>
              <a:rPr lang="en-US" sz="1600" dirty="0" smtClean="0"/>
              <a:t>.</a:t>
            </a:r>
            <a:endParaRPr lang="en-US" sz="2000" dirty="0" smtClean="0"/>
          </a:p>
          <a:p>
            <a:pPr marL="285750"/>
            <a:r>
              <a:rPr lang="en-US" sz="2000" dirty="0" smtClean="0"/>
              <a:t>Small </a:t>
            </a:r>
            <a:r>
              <a:rPr lang="en-US" sz="2000" i="1" dirty="0" smtClean="0"/>
              <a:t>partially</a:t>
            </a:r>
            <a:r>
              <a:rPr lang="en-US" sz="2000" dirty="0" smtClean="0"/>
              <a:t> blocking put requirement (till safe to reuse local buffer)</a:t>
            </a:r>
          </a:p>
          <a:p>
            <a:pPr marL="685800" lvl="1"/>
            <a:r>
              <a:rPr lang="en-US" sz="1600" dirty="0" err="1"/>
              <a:t>Shmem</a:t>
            </a:r>
            <a:r>
              <a:rPr lang="en-US" sz="1600" dirty="0"/>
              <a:t> on top of portals4/non-blocking puts semantics example – cost of implementing </a:t>
            </a:r>
            <a:r>
              <a:rPr lang="en-US" sz="1600" dirty="0" smtClean="0"/>
              <a:t>partially blocking </a:t>
            </a:r>
            <a:r>
              <a:rPr lang="en-US" sz="1600" dirty="0"/>
              <a:t>on top of non-blocking</a:t>
            </a:r>
            <a:r>
              <a:rPr lang="en-US" sz="1600" dirty="0" smtClean="0"/>
              <a:t>? </a:t>
            </a:r>
            <a:endParaRPr lang="en-US" sz="1600" dirty="0"/>
          </a:p>
          <a:p>
            <a:pPr marL="685800" lvl="1"/>
            <a:endParaRPr lang="en-US" sz="1600" dirty="0" smtClean="0"/>
          </a:p>
          <a:p>
            <a:pPr marL="400050" lvl="1"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15</a:t>
            </a:fld>
            <a:endParaRPr lang="en-US"/>
          </a:p>
        </p:txBody>
      </p:sp>
    </p:spTree>
    <p:extLst>
      <p:ext uri="{BB962C8B-B14F-4D97-AF65-F5344CB8AC3E}">
        <p14:creationId xmlns:p14="http://schemas.microsoft.com/office/powerpoint/2010/main" val="3471998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ordering</a:t>
            </a:r>
            <a:endParaRPr lang="en-US" dirty="0"/>
          </a:p>
        </p:txBody>
      </p:sp>
      <p:sp>
        <p:nvSpPr>
          <p:cNvPr id="3" name="Content Placeholder 2"/>
          <p:cNvSpPr>
            <a:spLocks noGrp="1"/>
          </p:cNvSpPr>
          <p:nvPr>
            <p:ph idx="1"/>
          </p:nvPr>
        </p:nvSpPr>
        <p:spPr>
          <a:xfrm>
            <a:off x="457200" y="1601788"/>
            <a:ext cx="8229600" cy="1537338"/>
          </a:xfrm>
        </p:spPr>
        <p:txBody>
          <a:bodyPr>
            <a:normAutofit/>
          </a:bodyPr>
          <a:lstStyle/>
          <a:p>
            <a:pPr marL="0" indent="0">
              <a:buNone/>
            </a:pPr>
            <a:r>
              <a:rPr lang="en-US" sz="2000" dirty="0" smtClean="0"/>
              <a:t>PGAS compilers in particular have a special ordering requirement:</a:t>
            </a:r>
          </a:p>
          <a:p>
            <a:pPr marL="400050" lvl="1" indent="0">
              <a:buNone/>
            </a:pPr>
            <a:r>
              <a:rPr lang="en-US" sz="1400" dirty="0" smtClean="0"/>
              <a:t>Many PGAS compilers can benefit greatly from hardware which provides protection against WAW,  WAR, and RAW hazards for remote memory references from a given initiator to a given target and address in the target’s address space.  </a:t>
            </a:r>
          </a:p>
          <a:p>
            <a:pPr marL="285750"/>
            <a:endParaRPr lang="en-US" sz="24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16</a:t>
            </a:fld>
            <a:endParaRPr lang="en-US"/>
          </a:p>
        </p:txBody>
      </p:sp>
      <p:sp>
        <p:nvSpPr>
          <p:cNvPr id="5" name="Rectangle 4"/>
          <p:cNvSpPr/>
          <p:nvPr/>
        </p:nvSpPr>
        <p:spPr>
          <a:xfrm>
            <a:off x="447773" y="3055133"/>
            <a:ext cx="8168325" cy="3162404"/>
          </a:xfrm>
          <a:prstGeom prst="rect">
            <a:avLst/>
          </a:prstGeom>
        </p:spPr>
        <p:txBody>
          <a:bodyPr wrap="square">
            <a:spAutoFit/>
          </a:bodyPr>
          <a:lstStyle/>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p>
          <a:p>
            <a:r>
              <a:rPr lang="en-US" sz="1050" dirty="0">
                <a:latin typeface="Courier New" panose="02070309020205020404" pitchFamily="49" charset="0"/>
                <a:cs typeface="Courier New" panose="02070309020205020404" pitchFamily="49" charset="0"/>
              </a:rPr>
              <a:t>#include &lt;</a:t>
            </a:r>
            <a:r>
              <a:rPr lang="en-US" sz="1050" dirty="0" err="1" smtClean="0">
                <a:latin typeface="Courier New" panose="02070309020205020404" pitchFamily="49" charset="0"/>
                <a:cs typeface="Courier New" panose="02070309020205020404" pitchFamily="49" charset="0"/>
              </a:rPr>
              <a:t>upc_relaxed.h</a:t>
            </a:r>
            <a:r>
              <a:rPr lang="en-US" sz="1050" dirty="0">
                <a:latin typeface="Courier New" panose="02070309020205020404" pitchFamily="49" charset="0"/>
                <a:cs typeface="Courier New" panose="02070309020205020404" pitchFamily="49" charset="0"/>
              </a:rPr>
              <a:t>&gt;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a:t>
            </a:r>
            <a:endParaRPr lang="en-US" sz="1050" dirty="0">
              <a:latin typeface="Courier New" panose="02070309020205020404" pitchFamily="49" charset="0"/>
              <a:cs typeface="Courier New" panose="02070309020205020404" pitchFamily="49" charset="0"/>
            </a:endParaRP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v</a:t>
            </a:r>
            <a:r>
              <a:rPr lang="en-US" sz="1050" dirty="0" smtClean="0">
                <a:latin typeface="Courier New" panose="02070309020205020404" pitchFamily="49" charset="0"/>
                <a:cs typeface="Courier New" panose="02070309020205020404" pitchFamily="49" charset="0"/>
              </a:rPr>
              <a:t>oid </a:t>
            </a:r>
            <a:r>
              <a:rPr lang="en-US" sz="1050" dirty="0" err="1" smtClean="0">
                <a:latin typeface="Courier New" panose="02070309020205020404" pitchFamily="49" charset="0"/>
                <a:cs typeface="Courier New" panose="02070309020205020404" pitchFamily="49" charset="0"/>
              </a:rPr>
              <a:t>update_shared_array</a:t>
            </a:r>
            <a:r>
              <a:rPr lang="en-US" sz="1050" dirty="0" smtClean="0">
                <a:latin typeface="Courier New" panose="02070309020205020404" pitchFamily="49" charset="0"/>
                <a:cs typeface="Courier New" panose="02070309020205020404" pitchFamily="49" charset="0"/>
              </a:rPr>
              <a:t>(shared long *</a:t>
            </a:r>
            <a:r>
              <a:rPr lang="en-US" sz="1050" dirty="0" err="1" smtClean="0">
                <a:latin typeface="Courier New" panose="02070309020205020404" pitchFamily="49" charset="0"/>
                <a:cs typeface="Courier New" panose="02070309020205020404" pitchFamily="49" charset="0"/>
              </a:rPr>
              <a:t>g_array</a:t>
            </a:r>
            <a:r>
              <a:rPr lang="en-US" sz="1050" dirty="0" smtClean="0">
                <a:latin typeface="Courier New" panose="02070309020205020404" pitchFamily="49" charset="0"/>
                <a:cs typeface="Courier New" panose="02070309020205020404" pitchFamily="49" charset="0"/>
              </a:rPr>
              <a:t>, long *</a:t>
            </a:r>
            <a:r>
              <a:rPr lang="en-US" sz="1050" dirty="0" err="1" smtClean="0">
                <a:latin typeface="Courier New" panose="02070309020205020404" pitchFamily="49" charset="0"/>
                <a:cs typeface="Courier New" panose="02070309020205020404" pitchFamily="49" charset="0"/>
              </a:rPr>
              <a:t>local_data</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g_idx</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nupdates</a:t>
            </a:r>
            <a:r>
              <a:rPr lang="en-US" sz="1050" dirty="0" smtClean="0">
                <a:latin typeface="Courier New" panose="02070309020205020404" pitchFamily="49" charset="0"/>
                <a:cs typeface="Courier New" panose="02070309020205020404" pitchFamily="49" charset="0"/>
              </a:rPr>
              <a:t>)</a:t>
            </a:r>
          </a:p>
          <a:p>
            <a:r>
              <a:rPr lang="en-US" sz="1050" dirty="0" smtClean="0">
                <a:latin typeface="Courier New" panose="02070309020205020404" pitchFamily="49" charset="0"/>
                <a:cs typeface="Courier New" panose="02070309020205020404" pitchFamily="49" charset="0"/>
              </a:rPr>
              <a: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a:t>
            </a:r>
          </a:p>
          <a:p>
            <a:endParaRPr lang="en-US" sz="1050" dirty="0">
              <a:latin typeface="Courier New" panose="02070309020205020404" pitchFamily="49" charset="0"/>
              <a:cs typeface="Courier New" panose="02070309020205020404" pitchFamily="49" charset="0"/>
            </a:endParaRPr>
          </a:p>
          <a:p>
            <a:r>
              <a:rPr lang="en-US" sz="1050" dirty="0" smtClean="0">
                <a:latin typeface="Courier New" panose="02070309020205020404" pitchFamily="49" charset="0"/>
                <a:cs typeface="Courier New" panose="02070309020205020404" pitchFamily="49" charset="0"/>
              </a:rPr>
              <a:t>   for (</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=0;i&lt;</a:t>
            </a:r>
            <a:r>
              <a:rPr lang="en-US" sz="1050" dirty="0" err="1" smtClean="0">
                <a:latin typeface="Courier New" panose="02070309020205020404" pitchFamily="49" charset="0"/>
                <a:cs typeface="Courier New" panose="02070309020205020404" pitchFamily="49" charset="0"/>
              </a:rPr>
              <a:t>nupdates;i</a:t>
            </a:r>
            <a:r>
              <a:rPr lang="en-US" sz="1050" dirty="0" smtClean="0">
                <a:latin typeface="Courier New" panose="02070309020205020404" pitchFamily="49" charset="0"/>
                <a:cs typeface="Courier New" panose="02070309020205020404" pitchFamily="49" charset="0"/>
              </a:rPr>
              <a:t>++) {</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g_array</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g_idx</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 += </a:t>
            </a:r>
            <a:r>
              <a:rPr lang="en-US" sz="1050" dirty="0" err="1" smtClean="0">
                <a:latin typeface="Courier New" panose="02070309020205020404" pitchFamily="49" charset="0"/>
                <a:cs typeface="Courier New" panose="02070309020205020404" pitchFamily="49" charset="0"/>
              </a:rPr>
              <a:t>local_data</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upc_barrier</a:t>
            </a:r>
            <a:r>
              <a:rPr lang="en-US" sz="1050" dirty="0" smtClean="0">
                <a:latin typeface="Courier New" panose="02070309020205020404" pitchFamily="49" charset="0"/>
                <a:cs typeface="Courier New" panose="02070309020205020404" pitchFamily="49" charset="0"/>
              </a:rPr>
              <a:t>(0);</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if(MYTHREAD == 0) {</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printf</a:t>
            </a:r>
            <a:r>
              <a:rPr lang="en-US" sz="1050" dirty="0" smtClean="0">
                <a:latin typeface="Courier New" panose="02070309020205020404" pitchFamily="49" charset="0"/>
                <a:cs typeface="Courier New" panose="02070309020205020404" pitchFamily="49" charset="0"/>
              </a:rPr>
              <a:t>(“Done with work\n”);</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p>
          <a:p>
            <a:r>
              <a:rPr lang="en-US" sz="1050" dirty="0" smtClean="0">
                <a:latin typeface="Courier New" panose="02070309020205020404" pitchFamily="49" charset="0"/>
                <a:cs typeface="Courier New" panose="02070309020205020404" pitchFamily="49" charset="0"/>
              </a:rPr>
              <a:t>}</a:t>
            </a:r>
            <a:endParaRPr lang="en-US" sz="1050" dirty="0">
              <a:latin typeface="Courier New" panose="02070309020205020404" pitchFamily="49" charset="0"/>
              <a:cs typeface="Courier New" panose="02070309020205020404" pitchFamily="49" charset="0"/>
            </a:endParaRPr>
          </a:p>
        </p:txBody>
      </p:sp>
      <p:sp>
        <p:nvSpPr>
          <p:cNvPr id="11" name="TextBox 10"/>
          <p:cNvSpPr txBox="1"/>
          <p:nvPr/>
        </p:nvSpPr>
        <p:spPr>
          <a:xfrm>
            <a:off x="6089716" y="2686493"/>
            <a:ext cx="2837468" cy="1169551"/>
          </a:xfrm>
          <a:prstGeom prst="rect">
            <a:avLst/>
          </a:prstGeom>
          <a:noFill/>
          <a:ln>
            <a:solidFill>
              <a:schemeClr val="accent6">
                <a:lumMod val="75000"/>
              </a:schemeClr>
            </a:solidFill>
          </a:ln>
        </p:spPr>
        <p:txBody>
          <a:bodyPr wrap="square" rtlCol="0">
            <a:spAutoFit/>
          </a:bodyPr>
          <a:lstStyle/>
          <a:p>
            <a:r>
              <a:rPr lang="en-US" sz="1400" dirty="0">
                <a:solidFill>
                  <a:srgbClr val="6D6E71"/>
                </a:solidFill>
              </a:rPr>
              <a:t>a</a:t>
            </a:r>
            <a:r>
              <a:rPr lang="en-US" sz="1400" dirty="0" smtClean="0">
                <a:solidFill>
                  <a:srgbClr val="6D6E71"/>
                </a:solidFill>
              </a:rPr>
              <a:t>pp knows </a:t>
            </a:r>
            <a:r>
              <a:rPr lang="en-US" sz="1400" dirty="0" err="1" smtClean="0">
                <a:solidFill>
                  <a:srgbClr val="6D6E71"/>
                </a:solidFill>
              </a:rPr>
              <a:t>g_idx</a:t>
            </a:r>
            <a:r>
              <a:rPr lang="en-US" sz="1400" dirty="0" smtClean="0">
                <a:solidFill>
                  <a:srgbClr val="6D6E71"/>
                </a:solidFill>
              </a:rPr>
              <a:t> has no overlap between different threads, but possible repeat of indices for one thread, so no need for locks, etc. in update loop</a:t>
            </a:r>
          </a:p>
        </p:txBody>
      </p:sp>
      <p:sp>
        <p:nvSpPr>
          <p:cNvPr id="18" name="TextBox 17"/>
          <p:cNvSpPr txBox="1"/>
          <p:nvPr/>
        </p:nvSpPr>
        <p:spPr>
          <a:xfrm>
            <a:off x="5448693" y="4428945"/>
            <a:ext cx="3261673" cy="1200329"/>
          </a:xfrm>
          <a:prstGeom prst="rect">
            <a:avLst/>
          </a:prstGeom>
          <a:noFill/>
          <a:ln>
            <a:solidFill>
              <a:schemeClr val="accent6">
                <a:lumMod val="75000"/>
              </a:schemeClr>
            </a:solidFill>
          </a:ln>
        </p:spPr>
        <p:txBody>
          <a:bodyPr wrap="square" rtlCol="0">
            <a:spAutoFit/>
          </a:bodyPr>
          <a:lstStyle/>
          <a:p>
            <a:r>
              <a:rPr lang="en-US" dirty="0" smtClean="0">
                <a:solidFill>
                  <a:srgbClr val="6D6E71"/>
                </a:solidFill>
              </a:rPr>
              <a:t>Problem for compiler is here.</a:t>
            </a:r>
          </a:p>
          <a:p>
            <a:r>
              <a:rPr lang="en-US" dirty="0" smtClean="0">
                <a:solidFill>
                  <a:srgbClr val="6D6E71"/>
                </a:solidFill>
              </a:rPr>
              <a:t>What if for some </a:t>
            </a:r>
            <a:r>
              <a:rPr lang="en-US" dirty="0" err="1" smtClean="0">
                <a:solidFill>
                  <a:srgbClr val="6D6E71"/>
                </a:solidFill>
              </a:rPr>
              <a:t>n,m</a:t>
            </a:r>
            <a:r>
              <a:rPr lang="en-US" dirty="0" smtClean="0">
                <a:solidFill>
                  <a:srgbClr val="6D6E71"/>
                </a:solidFill>
              </a:rPr>
              <a:t> it is the case that </a:t>
            </a:r>
            <a:r>
              <a:rPr lang="en-US" dirty="0" err="1" smtClean="0">
                <a:solidFill>
                  <a:srgbClr val="6D6E71"/>
                </a:solidFill>
              </a:rPr>
              <a:t>g_idx</a:t>
            </a:r>
            <a:r>
              <a:rPr lang="en-US" dirty="0" smtClean="0">
                <a:solidFill>
                  <a:srgbClr val="6D6E71"/>
                </a:solidFill>
              </a:rPr>
              <a:t>[n] == </a:t>
            </a:r>
            <a:r>
              <a:rPr lang="en-US" dirty="0" err="1" smtClean="0">
                <a:solidFill>
                  <a:srgbClr val="6D6E71"/>
                </a:solidFill>
              </a:rPr>
              <a:t>g_idx</a:t>
            </a:r>
            <a:r>
              <a:rPr lang="en-US" dirty="0" smtClean="0">
                <a:solidFill>
                  <a:srgbClr val="6D6E71"/>
                </a:solidFill>
              </a:rPr>
              <a:t>[m].  See notes.</a:t>
            </a:r>
          </a:p>
        </p:txBody>
      </p:sp>
      <p:cxnSp>
        <p:nvCxnSpPr>
          <p:cNvPr id="20" name="Straight Arrow Connector 19"/>
          <p:cNvCxnSpPr/>
          <p:nvPr/>
        </p:nvCxnSpPr>
        <p:spPr>
          <a:xfrm flipH="1" flipV="1">
            <a:off x="4081808" y="4817098"/>
            <a:ext cx="1150070" cy="735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3052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064631" cy="1143000"/>
          </a:xfrm>
        </p:spPr>
        <p:txBody>
          <a:bodyPr>
            <a:normAutofit fontScale="90000"/>
          </a:bodyPr>
          <a:lstStyle/>
          <a:p>
            <a:pPr algn="l"/>
            <a:r>
              <a:rPr lang="en-US" dirty="0" smtClean="0"/>
              <a:t>Small remote memory reference API requirements – Atomic memory ops</a:t>
            </a:r>
            <a:endParaRPr lang="en-US" dirty="0"/>
          </a:p>
        </p:txBody>
      </p:sp>
      <p:sp>
        <p:nvSpPr>
          <p:cNvPr id="3" name="Content Placeholder 2"/>
          <p:cNvSpPr>
            <a:spLocks noGrp="1"/>
          </p:cNvSpPr>
          <p:nvPr>
            <p:ph idx="1"/>
          </p:nvPr>
        </p:nvSpPr>
        <p:spPr/>
        <p:txBody>
          <a:bodyPr>
            <a:normAutofit/>
          </a:bodyPr>
          <a:lstStyle/>
          <a:p>
            <a:pPr marL="285750"/>
            <a:r>
              <a:rPr lang="en-US" sz="2000" dirty="0" smtClean="0"/>
              <a:t>Rich set of AMOs also useful – need more than FADD and CSWAP.</a:t>
            </a:r>
          </a:p>
          <a:p>
            <a:pPr marL="285750"/>
            <a:r>
              <a:rPr lang="en-US" sz="2000" dirty="0" smtClean="0"/>
              <a:t>Multi-element AMOs for active message support, etc.</a:t>
            </a:r>
          </a:p>
          <a:p>
            <a:pPr marL="285750"/>
            <a:r>
              <a:rPr lang="en-US" sz="2000" dirty="0" smtClean="0"/>
              <a:t>Nice to have AMOs that can support MCS lock algorithm at scale – implies possibly needing 128 bit AMOs</a:t>
            </a:r>
          </a:p>
          <a:p>
            <a:pPr marL="285750"/>
            <a:r>
              <a:rPr lang="en-US" sz="2000" dirty="0" smtClean="0"/>
              <a:t>At least two kinds of AMO performance characteristics:</a:t>
            </a:r>
          </a:p>
          <a:p>
            <a:pPr marL="685800" lvl="1"/>
            <a:r>
              <a:rPr lang="en-US" sz="1600" dirty="0" smtClean="0"/>
              <a:t>Low latency but reliable (either fail or succeed, result being reported back to initiator).  This allows use of locks, queues, etc. without giving up on resilience to transient network errors.  </a:t>
            </a:r>
          </a:p>
          <a:p>
            <a:pPr marL="685800" lvl="1"/>
            <a:r>
              <a:rPr lang="en-US" sz="1600" dirty="0" smtClean="0"/>
              <a:t>“At memory” computation, but only need a good enough answer.  Throughput more important than reliability.  Example is GUPS.</a:t>
            </a:r>
            <a:endParaRPr lang="en-US" sz="2000" dirty="0" smtClean="0"/>
          </a:p>
          <a:p>
            <a:pPr marL="285750"/>
            <a:r>
              <a:rPr lang="en-US" sz="2000" dirty="0" smtClean="0"/>
              <a:t>32/16 bit granularity ops would be </a:t>
            </a:r>
            <a:r>
              <a:rPr lang="en-US" sz="2000" dirty="0" smtClean="0"/>
              <a:t>useful in addition to 64 bit and possibly 128 bit.</a:t>
            </a:r>
            <a:endParaRPr lang="en-US" sz="2000" dirty="0" smtClean="0"/>
          </a:p>
          <a:p>
            <a:pPr marL="0" indent="0">
              <a:buNone/>
            </a:pPr>
            <a:endParaRPr lang="en-US" sz="2000" dirty="0" smtClean="0"/>
          </a:p>
          <a:p>
            <a:pPr marL="285750"/>
            <a:endParaRPr lang="en-US" sz="24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17</a:t>
            </a:fld>
            <a:endParaRPr lang="en-US"/>
          </a:p>
        </p:txBody>
      </p:sp>
    </p:spTree>
    <p:extLst>
      <p:ext uri="{BB962C8B-B14F-4D97-AF65-F5344CB8AC3E}">
        <p14:creationId xmlns:p14="http://schemas.microsoft.com/office/powerpoint/2010/main" val="1253902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064631" cy="1143000"/>
          </a:xfrm>
        </p:spPr>
        <p:txBody>
          <a:bodyPr>
            <a:normAutofit fontScale="90000"/>
          </a:bodyPr>
          <a:lstStyle/>
          <a:p>
            <a:pPr algn="l"/>
            <a:r>
              <a:rPr lang="en-US" dirty="0" smtClean="0"/>
              <a:t>Small remote memory reference API requirements – AMO survey</a:t>
            </a: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18</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797879645"/>
              </p:ext>
            </p:extLst>
          </p:nvPr>
        </p:nvGraphicFramePr>
        <p:xfrm>
          <a:off x="820132" y="1772228"/>
          <a:ext cx="7899662" cy="4328160"/>
        </p:xfrm>
        <a:graphic>
          <a:graphicData uri="http://schemas.openxmlformats.org/drawingml/2006/table">
            <a:tbl>
              <a:tblPr firstRow="1" bandRow="1">
                <a:tableStyleId>{5C22544A-7EE6-4342-B048-85BDC9FD1C3A}</a:tableStyleId>
              </a:tblPr>
              <a:tblGrid>
                <a:gridCol w="2166300"/>
                <a:gridCol w="1315252"/>
                <a:gridCol w="1258245"/>
                <a:gridCol w="2166300"/>
                <a:gridCol w="993565"/>
              </a:tblGrid>
              <a:tr h="285946">
                <a:tc>
                  <a:txBody>
                    <a:bodyPr/>
                    <a:lstStyle/>
                    <a:p>
                      <a:r>
                        <a:rPr lang="en-US" sz="1400" dirty="0" smtClean="0"/>
                        <a:t>Operation</a:t>
                      </a:r>
                      <a:endParaRPr lang="en-US" sz="1400" dirty="0"/>
                    </a:p>
                  </a:txBody>
                  <a:tcPr/>
                </a:tc>
                <a:tc>
                  <a:txBody>
                    <a:bodyPr/>
                    <a:lstStyle/>
                    <a:p>
                      <a:pPr algn="ctr"/>
                      <a:r>
                        <a:rPr lang="en-US" sz="1400" dirty="0" smtClean="0"/>
                        <a:t>IBM BG/Q</a:t>
                      </a:r>
                      <a:endParaRPr lang="en-US" sz="1400" dirty="0"/>
                    </a:p>
                  </a:txBody>
                  <a:tcPr/>
                </a:tc>
                <a:tc>
                  <a:txBody>
                    <a:bodyPr/>
                    <a:lstStyle/>
                    <a:p>
                      <a:pPr algn="ctr"/>
                      <a:r>
                        <a:rPr lang="en-US" sz="1400" dirty="0" smtClean="0"/>
                        <a:t>Cray XC</a:t>
                      </a:r>
                      <a:endParaRPr lang="en-US" sz="1400" dirty="0"/>
                    </a:p>
                  </a:txBody>
                  <a:tcPr/>
                </a:tc>
                <a:tc>
                  <a:txBody>
                    <a:bodyPr/>
                    <a:lstStyle/>
                    <a:p>
                      <a:pPr algn="ctr"/>
                      <a:r>
                        <a:rPr lang="en-US" sz="1400" dirty="0" smtClean="0"/>
                        <a:t>Quadrics SHMEM</a:t>
                      </a:r>
                      <a:endParaRPr lang="en-US" sz="1400" dirty="0"/>
                    </a:p>
                  </a:txBody>
                  <a:tcPr/>
                </a:tc>
                <a:tc>
                  <a:txBody>
                    <a:bodyPr/>
                    <a:lstStyle/>
                    <a:p>
                      <a:pPr algn="ctr"/>
                      <a:r>
                        <a:rPr lang="en-US" dirty="0" smtClean="0"/>
                        <a:t>IB</a:t>
                      </a:r>
                      <a:endParaRPr lang="en-US" dirty="0"/>
                    </a:p>
                  </a:txBody>
                  <a:tcPr/>
                </a:tc>
              </a:tr>
              <a:tr h="285946">
                <a:tc>
                  <a:txBody>
                    <a:bodyPr/>
                    <a:lstStyle/>
                    <a:p>
                      <a:r>
                        <a:rPr lang="en-US" sz="1400" dirty="0" smtClean="0"/>
                        <a:t>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r>
              <a:tr h="285946">
                <a:tc>
                  <a:txBody>
                    <a:bodyPr/>
                    <a:lstStyle/>
                    <a:p>
                      <a:r>
                        <a:rPr lang="en-US" sz="1400" dirty="0" smtClean="0"/>
                        <a:t>masked 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 (AFAX)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add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r>
              <a:tr h="285946">
                <a:tc>
                  <a:txBody>
                    <a:bodyPr/>
                    <a:lstStyle/>
                    <a:p>
                      <a:r>
                        <a:rPr lang="en-US" sz="1400" dirty="0" smtClean="0"/>
                        <a:t>bitwise 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bitwise</a:t>
                      </a:r>
                      <a:r>
                        <a:rPr lang="en-US" sz="1400" baseline="0" dirty="0" smtClean="0"/>
                        <a:t> and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a:t>
                      </a:r>
                      <a:r>
                        <a:rPr lang="en-US" sz="1400" baseline="0" dirty="0" smtClean="0"/>
                        <a:t> &amp; </a:t>
                      </a:r>
                      <a:r>
                        <a:rPr lang="en-US" sz="1400" dirty="0" smtClean="0"/>
                        <a:t>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add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and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t>
                      </a:r>
                      <a:r>
                        <a:rPr lang="en-US" sz="1400" dirty="0" err="1" smtClean="0"/>
                        <a:t>xor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min</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max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bl>
          </a:graphicData>
        </a:graphic>
      </p:graphicFrame>
    </p:spTree>
    <p:extLst>
      <p:ext uri="{BB962C8B-B14F-4D97-AF65-F5344CB8AC3E}">
        <p14:creationId xmlns:p14="http://schemas.microsoft.com/office/powerpoint/2010/main" val="4038644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a:t>R</a:t>
            </a:r>
            <a:r>
              <a:rPr lang="en-US" sz="3200" dirty="0" smtClean="0"/>
              <a:t>emote memory reference API requirements – completion notification</a:t>
            </a:r>
            <a:endParaRPr lang="en-US" sz="3200" dirty="0"/>
          </a:p>
        </p:txBody>
      </p:sp>
      <p:sp>
        <p:nvSpPr>
          <p:cNvPr id="3" name="Content Placeholder 2"/>
          <p:cNvSpPr>
            <a:spLocks noGrp="1"/>
          </p:cNvSpPr>
          <p:nvPr>
            <p:ph idx="1"/>
          </p:nvPr>
        </p:nvSpPr>
        <p:spPr/>
        <p:txBody>
          <a:bodyPr>
            <a:normAutofit/>
          </a:bodyPr>
          <a:lstStyle/>
          <a:p>
            <a:pPr marL="0" indent="0">
              <a:buNone/>
            </a:pPr>
            <a:endParaRPr lang="en-US" sz="1600" dirty="0"/>
          </a:p>
          <a:p>
            <a:pPr marL="285750"/>
            <a:r>
              <a:rPr lang="en-US" sz="2400" dirty="0" smtClean="0"/>
              <a:t>Lightweight completion notification is very desirable, especially for PUTs</a:t>
            </a:r>
            <a:r>
              <a:rPr lang="en-US" sz="2400" dirty="0"/>
              <a:t>.</a:t>
            </a:r>
            <a:endParaRPr lang="en-US" sz="2400" dirty="0" smtClean="0"/>
          </a:p>
          <a:p>
            <a:pPr marL="285750"/>
            <a:r>
              <a:rPr lang="en-US" sz="2400" dirty="0" smtClean="0"/>
              <a:t>Ideally allow for batching of groups of PUT/GET requests with a single completion notification at the initiator.</a:t>
            </a:r>
            <a:r>
              <a:rPr lang="en-US" sz="2000" dirty="0" smtClean="0"/>
              <a:t> </a:t>
            </a:r>
          </a:p>
          <a:p>
            <a:pPr marL="285750"/>
            <a:r>
              <a:rPr lang="en-US" sz="2400" dirty="0" smtClean="0"/>
              <a:t>Get completion information at target of the get operation:</a:t>
            </a:r>
          </a:p>
          <a:p>
            <a:pPr marL="685800" lvl="1"/>
            <a:r>
              <a:rPr lang="en-US" sz="2000" dirty="0" smtClean="0"/>
              <a:t>Data in the get buffer has been read and heading over the wire, i.e. target can reuse the buffer</a:t>
            </a:r>
          </a:p>
          <a:p>
            <a:pPr marL="685800" lvl="1"/>
            <a:r>
              <a:rPr lang="en-US" sz="2000" dirty="0" smtClean="0"/>
              <a:t>Data has arrived in initiator’s memory</a:t>
            </a:r>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19</a:t>
            </a:fld>
            <a:endParaRPr lang="en-US"/>
          </a:p>
        </p:txBody>
      </p:sp>
    </p:spTree>
    <p:extLst>
      <p:ext uri="{BB962C8B-B14F-4D97-AF65-F5344CB8AC3E}">
        <p14:creationId xmlns:p14="http://schemas.microsoft.com/office/powerpoint/2010/main" val="2240380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t>This material was assembled with help of the following organizations/people</a:t>
            </a:r>
            <a:endParaRPr lang="en-US" sz="3200" dirty="0"/>
          </a:p>
        </p:txBody>
      </p:sp>
      <p:sp>
        <p:nvSpPr>
          <p:cNvPr id="3" name="Content Placeholder 2"/>
          <p:cNvSpPr>
            <a:spLocks noGrp="1"/>
          </p:cNvSpPr>
          <p:nvPr>
            <p:ph idx="1"/>
          </p:nvPr>
        </p:nvSpPr>
        <p:spPr/>
        <p:txBody>
          <a:bodyPr>
            <a:normAutofit/>
          </a:bodyPr>
          <a:lstStyle/>
          <a:p>
            <a:pPr marL="0" indent="0">
              <a:buNone/>
            </a:pPr>
            <a:r>
              <a:rPr lang="en-US" sz="1400" dirty="0" smtClean="0"/>
              <a:t>Los Alamos National Lab</a:t>
            </a:r>
          </a:p>
          <a:p>
            <a:pPr marL="400050" lvl="1" indent="0">
              <a:buNone/>
            </a:pPr>
            <a:r>
              <a:rPr lang="en-US" sz="1000" dirty="0" err="1" smtClean="0"/>
              <a:t>Latchesar</a:t>
            </a:r>
            <a:r>
              <a:rPr lang="en-US" sz="1000" dirty="0" smtClean="0"/>
              <a:t> </a:t>
            </a:r>
            <a:r>
              <a:rPr lang="en-US" sz="1000" dirty="0" err="1" smtClean="0"/>
              <a:t>Ionkov</a:t>
            </a:r>
            <a:endParaRPr lang="en-US" sz="1000" dirty="0" smtClean="0"/>
          </a:p>
          <a:p>
            <a:pPr marL="400050" lvl="1" indent="0">
              <a:buNone/>
            </a:pPr>
            <a:r>
              <a:rPr lang="en-US" sz="1000" dirty="0" smtClean="0"/>
              <a:t>Ginger Young</a:t>
            </a:r>
          </a:p>
          <a:p>
            <a:pPr marL="0" indent="0">
              <a:buNone/>
            </a:pPr>
            <a:r>
              <a:rPr lang="en-US" sz="1400" dirty="0" smtClean="0"/>
              <a:t>Oak Ridge National Lab</a:t>
            </a:r>
          </a:p>
          <a:p>
            <a:pPr marL="400050" lvl="1" indent="0">
              <a:buNone/>
            </a:pPr>
            <a:r>
              <a:rPr lang="en-US" sz="1000" dirty="0" smtClean="0"/>
              <a:t>Steve Poole</a:t>
            </a:r>
          </a:p>
          <a:p>
            <a:pPr marL="400050" lvl="1" indent="0">
              <a:buNone/>
            </a:pPr>
            <a:r>
              <a:rPr lang="en-US" sz="1000" dirty="0" smtClean="0"/>
              <a:t>Pavel </a:t>
            </a:r>
            <a:r>
              <a:rPr lang="en-US" sz="1000" dirty="0" err="1" smtClean="0"/>
              <a:t>Shamis</a:t>
            </a:r>
            <a:endParaRPr lang="en-US" sz="1000" dirty="0" smtClean="0"/>
          </a:p>
          <a:p>
            <a:pPr marL="0" indent="0">
              <a:buNone/>
            </a:pPr>
            <a:r>
              <a:rPr lang="en-US" sz="1400" dirty="0" smtClean="0"/>
              <a:t>Sandia National Lab</a:t>
            </a:r>
          </a:p>
          <a:p>
            <a:pPr marL="400050" lvl="1" indent="0">
              <a:buNone/>
            </a:pPr>
            <a:r>
              <a:rPr lang="en-US" sz="1000" dirty="0" smtClean="0"/>
              <a:t>Brian Barrett</a:t>
            </a:r>
          </a:p>
          <a:p>
            <a:pPr marL="0" indent="0">
              <a:buNone/>
            </a:pPr>
            <a:r>
              <a:rPr lang="en-US" sz="1400" dirty="0" smtClean="0"/>
              <a:t>Intel</a:t>
            </a:r>
          </a:p>
          <a:p>
            <a:pPr marL="400050" lvl="1" indent="0">
              <a:buNone/>
            </a:pPr>
            <a:r>
              <a:rPr lang="en-US" sz="1000" dirty="0" smtClean="0"/>
              <a:t>David Addison</a:t>
            </a:r>
          </a:p>
          <a:p>
            <a:pPr marL="400050" lvl="1" indent="0">
              <a:buNone/>
            </a:pPr>
            <a:r>
              <a:rPr lang="en-US" sz="1000" dirty="0" smtClean="0"/>
              <a:t>Charles Archer</a:t>
            </a:r>
          </a:p>
          <a:p>
            <a:pPr marL="400050" lvl="1" indent="0">
              <a:buNone/>
            </a:pPr>
            <a:r>
              <a:rPr lang="en-US" sz="1000" dirty="0" err="1" smtClean="0"/>
              <a:t>Sayantan</a:t>
            </a:r>
            <a:r>
              <a:rPr lang="en-US" sz="1000" dirty="0" smtClean="0"/>
              <a:t> Sur</a:t>
            </a:r>
          </a:p>
          <a:p>
            <a:pPr marL="0" indent="0">
              <a:buNone/>
            </a:pPr>
            <a:r>
              <a:rPr lang="en-US" sz="1400" dirty="0" err="1" smtClean="0"/>
              <a:t>Mellanox</a:t>
            </a:r>
            <a:endParaRPr lang="en-US" sz="1400" dirty="0" smtClean="0"/>
          </a:p>
          <a:p>
            <a:pPr marL="400050" lvl="1" indent="0">
              <a:buNone/>
            </a:pPr>
            <a:r>
              <a:rPr lang="en-US" sz="1000" dirty="0" err="1" smtClean="0"/>
              <a:t>Liran</a:t>
            </a:r>
            <a:r>
              <a:rPr lang="en-US" sz="1000" dirty="0" smtClean="0"/>
              <a:t> </a:t>
            </a:r>
            <a:r>
              <a:rPr lang="en-US" sz="1000" dirty="0" err="1" smtClean="0"/>
              <a:t>Liss</a:t>
            </a:r>
            <a:endParaRPr lang="en-US" sz="1000" dirty="0" smtClean="0"/>
          </a:p>
          <a:p>
            <a:pPr marL="0" indent="0">
              <a:buNone/>
            </a:pPr>
            <a:r>
              <a:rPr lang="en-US" sz="1400" dirty="0" smtClean="0"/>
              <a:t>Cray</a:t>
            </a:r>
          </a:p>
          <a:p>
            <a:pPr marL="400050" lvl="1" indent="0">
              <a:buNone/>
            </a:pPr>
            <a:r>
              <a:rPr lang="en-US" sz="1000" dirty="0" smtClean="0"/>
              <a:t>Monika ten Bruggencate</a:t>
            </a:r>
          </a:p>
          <a:p>
            <a:pPr marL="400050" lvl="1" indent="0">
              <a:buNone/>
            </a:pPr>
            <a:r>
              <a:rPr lang="en-US" sz="1000" dirty="0" smtClean="0"/>
              <a:t>Howard Pritchard (scribe)</a:t>
            </a:r>
            <a:endParaRPr lang="en-US" dirty="0"/>
          </a:p>
          <a:p>
            <a:pPr marL="400050" lvl="1" indent="0">
              <a:buNone/>
            </a:pPr>
            <a:endParaRPr lang="en-US" sz="1000" dirty="0" smtClean="0"/>
          </a:p>
          <a:p>
            <a:pPr marL="0" indent="0">
              <a:buNone/>
            </a:pPr>
            <a:r>
              <a:rPr lang="en-US" sz="1400" dirty="0" smtClean="0"/>
              <a:t>Input was also obtained from Paul Hargrove (LBL) and Jeff </a:t>
            </a:r>
            <a:r>
              <a:rPr lang="en-US" sz="1400" dirty="0" smtClean="0"/>
              <a:t>Hammond (ANL), and others.</a:t>
            </a:r>
            <a:endParaRPr lang="en-US" sz="1400" dirty="0" smtClean="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a:t>
            </a:fld>
            <a:endParaRPr lang="en-US"/>
          </a:p>
        </p:txBody>
      </p:sp>
    </p:spTree>
    <p:extLst>
      <p:ext uri="{BB962C8B-B14F-4D97-AF65-F5344CB8AC3E}">
        <p14:creationId xmlns:p14="http://schemas.microsoft.com/office/powerpoint/2010/main" val="2190157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Large RDMA transfers</a:t>
            </a:r>
            <a:endParaRPr lang="en-US" sz="3200" dirty="0"/>
          </a:p>
        </p:txBody>
      </p:sp>
      <p:sp>
        <p:nvSpPr>
          <p:cNvPr id="3" name="Content Placeholder 2"/>
          <p:cNvSpPr>
            <a:spLocks noGrp="1"/>
          </p:cNvSpPr>
          <p:nvPr>
            <p:ph idx="1"/>
          </p:nvPr>
        </p:nvSpPr>
        <p:spPr/>
        <p:txBody>
          <a:bodyPr>
            <a:normAutofit/>
          </a:bodyPr>
          <a:lstStyle/>
          <a:p>
            <a:r>
              <a:rPr lang="en-US" sz="2400" dirty="0" smtClean="0"/>
              <a:t>Not so different from MPI</a:t>
            </a:r>
          </a:p>
          <a:p>
            <a:pPr marL="285750"/>
            <a:r>
              <a:rPr lang="en-US" sz="2400" dirty="0" smtClean="0"/>
              <a:t>Need RDMA read and write</a:t>
            </a:r>
          </a:p>
          <a:p>
            <a:pPr marL="285750"/>
            <a:r>
              <a:rPr lang="en-US" sz="2400" dirty="0" smtClean="0"/>
              <a:t>Option for fences between transactions</a:t>
            </a:r>
          </a:p>
          <a:p>
            <a:pPr marL="285750"/>
            <a:r>
              <a:rPr lang="en-US" sz="2400" dirty="0" smtClean="0"/>
              <a:t>Per transfer network ordering options would be great</a:t>
            </a:r>
          </a:p>
          <a:p>
            <a:pPr marL="285750"/>
            <a:r>
              <a:rPr lang="en-US" sz="2400" dirty="0" smtClean="0"/>
              <a:t>Notification requirements similar to those for small remote memory references </a:t>
            </a:r>
          </a:p>
          <a:p>
            <a:pPr marL="285750"/>
            <a:r>
              <a:rPr lang="en-US" sz="2400" dirty="0" smtClean="0"/>
              <a:t>For RDMA write - piggyback message data (more than 32 bits of </a:t>
            </a:r>
            <a:r>
              <a:rPr lang="en-US" sz="2400" dirty="0" err="1" smtClean="0"/>
              <a:t>imm</a:t>
            </a:r>
            <a:r>
              <a:rPr lang="en-US" sz="2400" dirty="0" smtClean="0"/>
              <a:t> data) coming along with bulk data – </a:t>
            </a:r>
            <a:r>
              <a:rPr lang="en-US" sz="2400" dirty="0" err="1" smtClean="0"/>
              <a:t>Gasnet</a:t>
            </a:r>
            <a:r>
              <a:rPr lang="en-US" sz="2400" dirty="0" smtClean="0"/>
              <a:t> request</a:t>
            </a:r>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20</a:t>
            </a:fld>
            <a:endParaRPr lang="en-US"/>
          </a:p>
        </p:txBody>
      </p:sp>
    </p:spTree>
    <p:extLst>
      <p:ext uri="{BB962C8B-B14F-4D97-AF65-F5344CB8AC3E}">
        <p14:creationId xmlns:p14="http://schemas.microsoft.com/office/powerpoint/2010/main" val="457536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Collectives</a:t>
            </a:r>
            <a:endParaRPr lang="en-US" sz="3200" dirty="0"/>
          </a:p>
        </p:txBody>
      </p:sp>
      <p:sp>
        <p:nvSpPr>
          <p:cNvPr id="3" name="Content Placeholder 2"/>
          <p:cNvSpPr>
            <a:spLocks noGrp="1"/>
          </p:cNvSpPr>
          <p:nvPr>
            <p:ph idx="1"/>
          </p:nvPr>
        </p:nvSpPr>
        <p:spPr/>
        <p:txBody>
          <a:bodyPr>
            <a:normAutofit/>
          </a:bodyPr>
          <a:lstStyle/>
          <a:p>
            <a:r>
              <a:rPr lang="en-US" sz="2400" dirty="0" smtClean="0"/>
              <a:t>Would be nice to not have to reinvent the wheel for multiple, </a:t>
            </a:r>
            <a:r>
              <a:rPr lang="en-US" sz="2400" dirty="0" smtClean="0"/>
              <a:t>often </a:t>
            </a:r>
            <a:r>
              <a:rPr lang="en-US" sz="2400" dirty="0" smtClean="0"/>
              <a:t>concurrently </a:t>
            </a:r>
            <a:r>
              <a:rPr lang="en-US" sz="2400" dirty="0" smtClean="0"/>
              <a:t>used program models, e.g. app using SHMEM and MPI</a:t>
            </a:r>
          </a:p>
          <a:p>
            <a:pPr lvl="1"/>
            <a:r>
              <a:rPr lang="en-US" sz="2000" dirty="0" smtClean="0"/>
              <a:t>A lower level common interface for frequently used collective operations – barrier, reductions, coalesce (</a:t>
            </a:r>
            <a:r>
              <a:rPr lang="en-US" sz="2000" dirty="0" err="1" smtClean="0"/>
              <a:t>allgather</a:t>
            </a:r>
            <a:r>
              <a:rPr lang="en-US" sz="2000" dirty="0" smtClean="0"/>
              <a:t>), </a:t>
            </a:r>
            <a:r>
              <a:rPr lang="en-US" sz="2000" dirty="0" err="1" smtClean="0"/>
              <a:t>alltoall</a:t>
            </a:r>
            <a:r>
              <a:rPr lang="en-US" sz="2000" dirty="0" smtClean="0"/>
              <a:t> </a:t>
            </a:r>
          </a:p>
          <a:p>
            <a:pPr lvl="1"/>
            <a:r>
              <a:rPr lang="en-US" sz="2000" dirty="0" smtClean="0"/>
              <a:t>Flat would be better, not have to do special on-node (within a cache </a:t>
            </a:r>
            <a:r>
              <a:rPr lang="en-US" sz="2000" dirty="0" smtClean="0"/>
              <a:t>coherent domain) operations within </a:t>
            </a:r>
            <a:r>
              <a:rPr lang="en-US" sz="2000" dirty="0" smtClean="0"/>
              <a:t>the SHMEM/PGAS </a:t>
            </a:r>
            <a:r>
              <a:rPr lang="en-US" sz="2000" dirty="0" smtClean="0"/>
              <a:t>implementation</a:t>
            </a:r>
          </a:p>
          <a:p>
            <a:r>
              <a:rPr lang="en-US" sz="2400" dirty="0" smtClean="0"/>
              <a:t>//TODO: nothing defined in </a:t>
            </a:r>
            <a:r>
              <a:rPr lang="en-US" sz="2400" dirty="0" err="1" smtClean="0"/>
              <a:t>libfabric</a:t>
            </a:r>
            <a:r>
              <a:rPr lang="en-US" sz="2400" dirty="0" smtClean="0"/>
              <a:t> yet for collectives</a:t>
            </a:r>
            <a:endParaRPr lang="en-US" sz="24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21</a:t>
            </a:fld>
            <a:endParaRPr lang="en-US"/>
          </a:p>
        </p:txBody>
      </p:sp>
    </p:spTree>
    <p:extLst>
      <p:ext uri="{BB962C8B-B14F-4D97-AF65-F5344CB8AC3E}">
        <p14:creationId xmlns:p14="http://schemas.microsoft.com/office/powerpoint/2010/main" val="2403677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Active Message Support</a:t>
            </a:r>
            <a:endParaRPr lang="en-US" sz="3200" dirty="0"/>
          </a:p>
        </p:txBody>
      </p:sp>
      <p:sp>
        <p:nvSpPr>
          <p:cNvPr id="3" name="Content Placeholder 2"/>
          <p:cNvSpPr>
            <a:spLocks noGrp="1"/>
          </p:cNvSpPr>
          <p:nvPr>
            <p:ph idx="1"/>
          </p:nvPr>
        </p:nvSpPr>
        <p:spPr>
          <a:xfrm>
            <a:off x="438346" y="1719607"/>
            <a:ext cx="8229600" cy="4525963"/>
          </a:xfrm>
        </p:spPr>
        <p:txBody>
          <a:bodyPr>
            <a:normAutofit fontScale="85000" lnSpcReduction="10000"/>
          </a:bodyPr>
          <a:lstStyle/>
          <a:p>
            <a:r>
              <a:rPr lang="en-US" sz="2000" dirty="0" smtClean="0"/>
              <a:t>Two general types of uses</a:t>
            </a:r>
          </a:p>
          <a:p>
            <a:pPr lvl="1"/>
            <a:r>
              <a:rPr lang="en-US" sz="2000" dirty="0" smtClean="0"/>
              <a:t>Lower performance need for RPC-like capabilities implied by some types of operations, e.g. </a:t>
            </a:r>
            <a:r>
              <a:rPr lang="en-US" sz="2000" dirty="0" err="1" smtClean="0"/>
              <a:t>upc_global_alloc</a:t>
            </a:r>
            <a:endParaRPr lang="en-US" sz="2000" dirty="0" smtClean="0"/>
          </a:p>
          <a:p>
            <a:pPr lvl="1"/>
            <a:r>
              <a:rPr lang="en-US" sz="2000" dirty="0" smtClean="0"/>
              <a:t>Higher performance needed for PGAS languages implemented using an Active Message paradigm, as well as other active message based program models like Charm++ </a:t>
            </a:r>
          </a:p>
          <a:p>
            <a:pPr marL="285750"/>
            <a:r>
              <a:rPr lang="en-US" sz="2000" dirty="0" smtClean="0"/>
              <a:t>API should support sending of requests to pre-initialized queues, for which the target has registered callback functions to process the data sent from initiator.  Payload can be restricted to small size ~256 bytes or less.</a:t>
            </a:r>
          </a:p>
          <a:p>
            <a:pPr marL="285750"/>
            <a:r>
              <a:rPr lang="en-US" sz="2000" dirty="0" smtClean="0"/>
              <a:t>Initiator of message should get response back that message has arrived, optionally that message has been consumed by callback function</a:t>
            </a:r>
          </a:p>
          <a:p>
            <a:pPr marL="285750"/>
            <a:r>
              <a:rPr lang="en-US" sz="2000" dirty="0" smtClean="0"/>
              <a:t>Implementation needs to be able to handle transient network errors, message is delivered once and only once to target</a:t>
            </a:r>
          </a:p>
          <a:p>
            <a:pPr marL="285750"/>
            <a:r>
              <a:rPr lang="en-US" sz="2000" dirty="0" smtClean="0"/>
              <a:t>Some applications may require ordering of messages from a given initiator to given target, would be good to be able to specify this at queue initialization.</a:t>
            </a:r>
          </a:p>
          <a:p>
            <a:pPr marL="285750"/>
            <a:r>
              <a:rPr lang="en-US" sz="2000" dirty="0" smtClean="0"/>
              <a:t>Flow control is important.  </a:t>
            </a:r>
          </a:p>
          <a:p>
            <a:pPr marL="285750"/>
            <a:r>
              <a:rPr lang="en-US" sz="2000" dirty="0" smtClean="0"/>
              <a:t>PAMI is a good example of an interface that meets many of these requirements</a:t>
            </a:r>
          </a:p>
          <a:p>
            <a:pPr marL="285750"/>
            <a:endParaRPr lang="en-US" sz="20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22</a:t>
            </a:fld>
            <a:endParaRPr lang="en-US"/>
          </a:p>
        </p:txBody>
      </p:sp>
    </p:spTree>
    <p:extLst>
      <p:ext uri="{BB962C8B-B14F-4D97-AF65-F5344CB8AC3E}">
        <p14:creationId xmlns:p14="http://schemas.microsoft.com/office/powerpoint/2010/main" val="1113679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Content Placeholder 2"/>
          <p:cNvSpPr>
            <a:spLocks noGrp="1"/>
          </p:cNvSpPr>
          <p:nvPr>
            <p:ph idx="1"/>
          </p:nvPr>
        </p:nvSpPr>
        <p:spPr/>
        <p:txBody>
          <a:bodyPr/>
          <a:lstStyle/>
          <a:p>
            <a:pPr marL="0" indent="0">
              <a:buNone/>
            </a:pPr>
            <a:endParaRPr lang="en-US" sz="2000" dirty="0" smtClean="0"/>
          </a:p>
          <a:p>
            <a:r>
              <a:rPr lang="en-US" sz="2000" dirty="0" smtClean="0">
                <a:hlinkClick r:id="rId2"/>
              </a:rPr>
              <a:t>http</a:t>
            </a:r>
            <a:r>
              <a:rPr lang="en-US" sz="2000" dirty="0">
                <a:hlinkClick r:id="rId2"/>
              </a:rPr>
              <a:t>://openshmem.org</a:t>
            </a:r>
            <a:r>
              <a:rPr lang="en-US" sz="2000" dirty="0" smtClean="0">
                <a:hlinkClick r:id="rId2"/>
              </a:rPr>
              <a:t>/</a:t>
            </a:r>
            <a:endParaRPr lang="en-US" sz="2000" dirty="0" smtClean="0"/>
          </a:p>
          <a:p>
            <a:r>
              <a:rPr lang="en-US" sz="2000" b="1" dirty="0">
                <a:hlinkClick r:id="rId3"/>
              </a:rPr>
              <a:t>BM Parallel Environment Runtime Edition Version 1 Release 2: PAMI Programming Guide (SA23-2273-03</a:t>
            </a:r>
            <a:r>
              <a:rPr lang="en-US" sz="2000" b="1" dirty="0" smtClean="0">
                <a:hlinkClick r:id="rId3"/>
              </a:rPr>
              <a:t>)</a:t>
            </a:r>
            <a:endParaRPr lang="en-US" sz="2000" b="1" dirty="0" smtClean="0"/>
          </a:p>
          <a:p>
            <a:r>
              <a:rPr lang="en-US" sz="2000" b="1" dirty="0" smtClean="0">
                <a:hlinkClick r:id="rId4"/>
              </a:rPr>
              <a:t>Using the GNI and DMAPP APIs</a:t>
            </a:r>
            <a:endParaRPr lang="en-US" sz="2000" b="1" dirty="0" smtClean="0"/>
          </a:p>
          <a:p>
            <a:r>
              <a:rPr lang="en-US" sz="2000" dirty="0">
                <a:hlinkClick r:id="rId5"/>
              </a:rPr>
              <a:t>http://</a:t>
            </a:r>
            <a:r>
              <a:rPr lang="en-US" sz="2000" dirty="0" smtClean="0">
                <a:hlinkClick r:id="rId5"/>
              </a:rPr>
              <a:t>www.cs.sandia.gov/Portals/portals4-spec.html</a:t>
            </a:r>
            <a:endParaRPr lang="en-US" sz="2000" b="1" dirty="0" smtClean="0"/>
          </a:p>
          <a:p>
            <a:r>
              <a:rPr lang="en-US" sz="2000" dirty="0">
                <a:hlinkClick r:id="rId6"/>
              </a:rPr>
              <a:t>http://www.openfabrics.org/downloads/OFWG/</a:t>
            </a:r>
            <a:endParaRPr lang="en-US" sz="2000" dirty="0"/>
          </a:p>
          <a:p>
            <a:endParaRPr lang="en-US" sz="2000" dirty="0" smtClean="0"/>
          </a:p>
          <a:p>
            <a:endParaRPr lang="en-US" sz="2000" dirty="0" smtClean="0"/>
          </a:p>
          <a:p>
            <a:pPr marL="0" indent="0">
              <a:buNone/>
            </a:pPr>
            <a:endParaRPr lang="en-US" dirty="0" smtClean="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23</a:t>
            </a:fld>
            <a:endParaRPr lang="en-US"/>
          </a:p>
        </p:txBody>
      </p:sp>
    </p:spTree>
    <p:extLst>
      <p:ext uri="{BB962C8B-B14F-4D97-AF65-F5344CB8AC3E}">
        <p14:creationId xmlns:p14="http://schemas.microsoft.com/office/powerpoint/2010/main" val="2645666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Tree>
    <p:extLst>
      <p:ext uri="{BB962C8B-B14F-4D97-AF65-F5344CB8AC3E}">
        <p14:creationId xmlns:p14="http://schemas.microsoft.com/office/powerpoint/2010/main" val="2187373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Backup Material</a:t>
            </a:r>
            <a:endParaRPr lang="en-US" dirty="0"/>
          </a:p>
        </p:txBody>
      </p:sp>
      <p:sp>
        <p:nvSpPr>
          <p:cNvPr id="3"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25</a:t>
            </a:fld>
            <a:endParaRPr lang="en-US"/>
          </a:p>
        </p:txBody>
      </p:sp>
    </p:spTree>
    <p:extLst>
      <p:ext uri="{BB962C8B-B14F-4D97-AF65-F5344CB8AC3E}">
        <p14:creationId xmlns:p14="http://schemas.microsoft.com/office/powerpoint/2010/main" val="2675139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 </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26</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4845" y="1573986"/>
            <a:ext cx="5033963" cy="2783681"/>
          </a:xfrm>
          <a:prstGeom prst="rect">
            <a:avLst/>
          </a:prstGeom>
        </p:spPr>
      </p:pic>
      <p:sp>
        <p:nvSpPr>
          <p:cNvPr id="78" name="TextBox 77"/>
          <p:cNvSpPr txBox="1"/>
          <p:nvPr/>
        </p:nvSpPr>
        <p:spPr>
          <a:xfrm>
            <a:off x="223574" y="3945223"/>
            <a:ext cx="6919177"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Compiler based program model – ‘c’ with extensions </a:t>
            </a:r>
          </a:p>
          <a:p>
            <a:pPr marL="285750" indent="-285750">
              <a:buFont typeface="Arial" panose="020B0604020202020204" pitchFamily="34" charset="0"/>
              <a:buChar char="•"/>
            </a:pPr>
            <a:r>
              <a:rPr lang="en-US" dirty="0" smtClean="0"/>
              <a:t>Each thread (PE in SHMEM model) has affinity to a certain chunk of shared memory</a:t>
            </a:r>
          </a:p>
          <a:p>
            <a:pPr marL="285750" indent="-285750">
              <a:buFont typeface="Arial" panose="020B0604020202020204" pitchFamily="34" charset="0"/>
              <a:buChar char="•"/>
            </a:pPr>
            <a:r>
              <a:rPr lang="en-US" dirty="0" smtClean="0"/>
              <a:t>Objects declared as </a:t>
            </a:r>
            <a:r>
              <a:rPr lang="en-US" i="1" dirty="0" smtClean="0"/>
              <a:t>shared</a:t>
            </a:r>
            <a:r>
              <a:rPr lang="en-US" dirty="0" smtClean="0"/>
              <a:t> are allocated out of shared memory </a:t>
            </a:r>
          </a:p>
          <a:p>
            <a:pPr marL="285750" indent="-285750">
              <a:buFont typeface="Arial" panose="020B0604020202020204" pitchFamily="34" charset="0"/>
              <a:buChar char="•"/>
            </a:pPr>
            <a:r>
              <a:rPr lang="en-US" dirty="0" smtClean="0"/>
              <a:t>Objects can be distributed across the chunks of shared memory in various ways – blocked, round robin, etc.</a:t>
            </a:r>
          </a:p>
          <a:p>
            <a:pPr marL="285750" indent="-285750">
              <a:buFont typeface="Arial" panose="020B0604020202020204" pitchFamily="34" charset="0"/>
              <a:buChar char="•"/>
            </a:pPr>
            <a:r>
              <a:rPr lang="en-US" dirty="0"/>
              <a:t>C</a:t>
            </a:r>
            <a:r>
              <a:rPr lang="en-US" dirty="0" smtClean="0"/>
              <a:t>ollective operations, locks, etc.</a:t>
            </a:r>
          </a:p>
          <a:p>
            <a:pPr marL="285750" indent="-285750">
              <a:buFont typeface="Arial" panose="020B0604020202020204" pitchFamily="34" charset="0"/>
              <a:buChar char="•"/>
            </a:pPr>
            <a:r>
              <a:rPr lang="en-US" dirty="0" smtClean="0"/>
              <a:t>Like MPI, evolving over time</a:t>
            </a:r>
          </a:p>
          <a:p>
            <a:endParaRPr lang="en-US" dirty="0" smtClean="0"/>
          </a:p>
        </p:txBody>
      </p:sp>
    </p:spTree>
    <p:extLst>
      <p:ext uri="{BB962C8B-B14F-4D97-AF65-F5344CB8AC3E}">
        <p14:creationId xmlns:p14="http://schemas.microsoft.com/office/powerpoint/2010/main" val="1849515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Brief SHMEM and PGAS intro</a:t>
            </a:r>
          </a:p>
          <a:p>
            <a:r>
              <a:rPr lang="en-US" dirty="0" smtClean="0"/>
              <a:t>Feedback from developers concerning API </a:t>
            </a:r>
            <a:r>
              <a:rPr lang="en-US" dirty="0" smtClean="0"/>
              <a:t>requirements</a:t>
            </a:r>
          </a:p>
          <a:p>
            <a:pPr lvl="1"/>
            <a:r>
              <a:rPr lang="en-US" dirty="0" smtClean="0"/>
              <a:t>Endpoint considerations</a:t>
            </a:r>
            <a:endParaRPr lang="en-US" dirty="0" smtClean="0"/>
          </a:p>
          <a:p>
            <a:pPr lvl="1"/>
            <a:r>
              <a:rPr lang="en-US" dirty="0" smtClean="0"/>
              <a:t>Memory registration</a:t>
            </a:r>
          </a:p>
          <a:p>
            <a:pPr lvl="1"/>
            <a:r>
              <a:rPr lang="en-US" dirty="0" smtClean="0"/>
              <a:t>Remote memory references</a:t>
            </a:r>
          </a:p>
          <a:p>
            <a:pPr lvl="1"/>
            <a:r>
              <a:rPr lang="en-US" dirty="0" smtClean="0"/>
              <a:t>Collectives</a:t>
            </a:r>
          </a:p>
          <a:p>
            <a:pPr lvl="1"/>
            <a:r>
              <a:rPr lang="en-US" dirty="0" smtClean="0"/>
              <a:t>Active messages</a:t>
            </a:r>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3</a:t>
            </a:fld>
            <a:endParaRPr lang="en-US"/>
          </a:p>
        </p:txBody>
      </p:sp>
    </p:spTree>
    <p:extLst>
      <p:ext uri="{BB962C8B-B14F-4D97-AF65-F5344CB8AC3E}">
        <p14:creationId xmlns:p14="http://schemas.microsoft.com/office/powerpoint/2010/main" val="3262951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(Open)SHMEM</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39" name="TextBox 38"/>
          <p:cNvSpPr txBox="1"/>
          <p:nvPr/>
        </p:nvSpPr>
        <p:spPr>
          <a:xfrm>
            <a:off x="7498624" y="3987453"/>
            <a:ext cx="1743958" cy="646331"/>
          </a:xfrm>
          <a:prstGeom prst="rect">
            <a:avLst/>
          </a:prstGeom>
          <a:noFill/>
        </p:spPr>
        <p:txBody>
          <a:bodyPr wrap="square" rtlCol="0">
            <a:spAutoFit/>
          </a:bodyPr>
          <a:lstStyle/>
          <a:p>
            <a:pPr algn="ctr"/>
            <a:r>
              <a:rPr lang="en-US" dirty="0">
                <a:solidFill>
                  <a:srgbClr val="6D6E71"/>
                </a:solidFill>
              </a:rPr>
              <a:t>s</a:t>
            </a:r>
            <a:r>
              <a:rPr lang="en-US" dirty="0" smtClean="0">
                <a:solidFill>
                  <a:srgbClr val="6D6E71"/>
                </a:solidFill>
              </a:rPr>
              <a:t>ymmetric</a:t>
            </a:r>
            <a:br>
              <a:rPr lang="en-US" dirty="0" smtClean="0">
                <a:solidFill>
                  <a:srgbClr val="6D6E71"/>
                </a:solidFill>
              </a:rPr>
            </a:br>
            <a:r>
              <a:rPr lang="en-US" dirty="0" smtClean="0">
                <a:solidFill>
                  <a:srgbClr val="6D6E71"/>
                </a:solidFill>
              </a:rPr>
              <a:t>heap</a:t>
            </a:r>
          </a:p>
        </p:txBody>
      </p:sp>
      <p:grpSp>
        <p:nvGrpSpPr>
          <p:cNvPr id="18" name="Group 17"/>
          <p:cNvGrpSpPr/>
          <p:nvPr/>
        </p:nvGrpSpPr>
        <p:grpSpPr>
          <a:xfrm>
            <a:off x="492166" y="1930118"/>
            <a:ext cx="689706" cy="1926949"/>
            <a:chOff x="492166" y="1930118"/>
            <a:chExt cx="689706" cy="1926949"/>
          </a:xfrm>
        </p:grpSpPr>
        <p:sp>
          <p:nvSpPr>
            <p:cNvPr id="3" name="Rectangle 2"/>
            <p:cNvSpPr/>
            <p:nvPr/>
          </p:nvSpPr>
          <p:spPr>
            <a:xfrm>
              <a:off x="492166" y="1930118"/>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92166" y="3393650"/>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503161" y="2920567"/>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495302" y="2827865"/>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493734" y="2075438"/>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3" name="Rectangle 42"/>
          <p:cNvSpPr/>
          <p:nvPr/>
        </p:nvSpPr>
        <p:spPr>
          <a:xfrm>
            <a:off x="1747525" y="1931686"/>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1747525" y="3395218"/>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1749093" y="2922135"/>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1750661" y="2829433"/>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749093" y="2077006"/>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5" name="Group 24"/>
          <p:cNvGrpSpPr/>
          <p:nvPr/>
        </p:nvGrpSpPr>
        <p:grpSpPr>
          <a:xfrm>
            <a:off x="2993457" y="1941113"/>
            <a:ext cx="689706" cy="1926949"/>
            <a:chOff x="2993457" y="1941113"/>
            <a:chExt cx="689706" cy="1926949"/>
          </a:xfrm>
        </p:grpSpPr>
        <p:sp>
          <p:nvSpPr>
            <p:cNvPr id="49" name="Rectangle 48"/>
            <p:cNvSpPr/>
            <p:nvPr/>
          </p:nvSpPr>
          <p:spPr>
            <a:xfrm>
              <a:off x="3001316" y="1941113"/>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3001316" y="3404645"/>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2993457" y="2931562"/>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3004452" y="2838860"/>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3002884" y="2086433"/>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9" name="Oval 18"/>
          <p:cNvSpPr/>
          <p:nvPr/>
        </p:nvSpPr>
        <p:spPr>
          <a:xfrm>
            <a:off x="4246775" y="2922135"/>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4578288" y="2933130"/>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4919228" y="2934698"/>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7" name="Group 56"/>
          <p:cNvGrpSpPr/>
          <p:nvPr/>
        </p:nvGrpSpPr>
        <p:grpSpPr>
          <a:xfrm>
            <a:off x="5549742" y="1970962"/>
            <a:ext cx="689706" cy="1926949"/>
            <a:chOff x="2993457" y="1941113"/>
            <a:chExt cx="689706" cy="1926949"/>
          </a:xfrm>
        </p:grpSpPr>
        <p:sp>
          <p:nvSpPr>
            <p:cNvPr id="58" name="Rectangle 57"/>
            <p:cNvSpPr/>
            <p:nvPr/>
          </p:nvSpPr>
          <p:spPr>
            <a:xfrm>
              <a:off x="3001316" y="1941113"/>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001316" y="3404645"/>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2993457" y="2931562"/>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3004452" y="2838860"/>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3002884" y="2086433"/>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TextBox 26"/>
          <p:cNvSpPr txBox="1"/>
          <p:nvPr/>
        </p:nvSpPr>
        <p:spPr>
          <a:xfrm>
            <a:off x="503161" y="3978109"/>
            <a:ext cx="910860" cy="369332"/>
          </a:xfrm>
          <a:prstGeom prst="rect">
            <a:avLst/>
          </a:prstGeom>
          <a:noFill/>
        </p:spPr>
        <p:txBody>
          <a:bodyPr wrap="square" rtlCol="0">
            <a:spAutoFit/>
          </a:bodyPr>
          <a:lstStyle/>
          <a:p>
            <a:r>
              <a:rPr lang="en-US" dirty="0" smtClean="0">
                <a:solidFill>
                  <a:srgbClr val="6D6E71"/>
                </a:solidFill>
              </a:rPr>
              <a:t>PE 0</a:t>
            </a:r>
          </a:p>
        </p:txBody>
      </p:sp>
      <p:sp>
        <p:nvSpPr>
          <p:cNvPr id="63" name="TextBox 62"/>
          <p:cNvSpPr txBox="1"/>
          <p:nvPr/>
        </p:nvSpPr>
        <p:spPr>
          <a:xfrm>
            <a:off x="1933098" y="3979675"/>
            <a:ext cx="910860" cy="369332"/>
          </a:xfrm>
          <a:prstGeom prst="rect">
            <a:avLst/>
          </a:prstGeom>
          <a:noFill/>
        </p:spPr>
        <p:txBody>
          <a:bodyPr wrap="square" rtlCol="0">
            <a:spAutoFit/>
          </a:bodyPr>
          <a:lstStyle/>
          <a:p>
            <a:r>
              <a:rPr lang="en-US" dirty="0" smtClean="0">
                <a:solidFill>
                  <a:srgbClr val="6D6E71"/>
                </a:solidFill>
              </a:rPr>
              <a:t>1</a:t>
            </a:r>
          </a:p>
        </p:txBody>
      </p:sp>
      <p:sp>
        <p:nvSpPr>
          <p:cNvPr id="65" name="TextBox 64"/>
          <p:cNvSpPr txBox="1"/>
          <p:nvPr/>
        </p:nvSpPr>
        <p:spPr>
          <a:xfrm>
            <a:off x="3188457" y="3981243"/>
            <a:ext cx="910860" cy="369332"/>
          </a:xfrm>
          <a:prstGeom prst="rect">
            <a:avLst/>
          </a:prstGeom>
          <a:noFill/>
        </p:spPr>
        <p:txBody>
          <a:bodyPr wrap="square" rtlCol="0">
            <a:spAutoFit/>
          </a:bodyPr>
          <a:lstStyle/>
          <a:p>
            <a:r>
              <a:rPr lang="en-US" dirty="0">
                <a:solidFill>
                  <a:srgbClr val="6D6E71"/>
                </a:solidFill>
              </a:rPr>
              <a:t>2</a:t>
            </a:r>
            <a:endParaRPr lang="en-US" dirty="0" smtClean="0">
              <a:solidFill>
                <a:srgbClr val="6D6E71"/>
              </a:solidFill>
            </a:endParaRPr>
          </a:p>
        </p:txBody>
      </p:sp>
      <p:sp>
        <p:nvSpPr>
          <p:cNvPr id="66" name="TextBox 65"/>
          <p:cNvSpPr txBox="1"/>
          <p:nvPr/>
        </p:nvSpPr>
        <p:spPr>
          <a:xfrm>
            <a:off x="5363853" y="3982811"/>
            <a:ext cx="1300899" cy="369332"/>
          </a:xfrm>
          <a:prstGeom prst="rect">
            <a:avLst/>
          </a:prstGeom>
          <a:noFill/>
        </p:spPr>
        <p:txBody>
          <a:bodyPr wrap="square" rtlCol="0">
            <a:spAutoFit/>
          </a:bodyPr>
          <a:lstStyle/>
          <a:p>
            <a:r>
              <a:rPr lang="en-US" dirty="0" smtClean="0">
                <a:solidFill>
                  <a:srgbClr val="6D6E71"/>
                </a:solidFill>
              </a:rPr>
              <a:t>NPES - 1</a:t>
            </a:r>
          </a:p>
        </p:txBody>
      </p:sp>
      <p:sp>
        <p:nvSpPr>
          <p:cNvPr id="68" name="TextBox 67"/>
          <p:cNvSpPr txBox="1"/>
          <p:nvPr/>
        </p:nvSpPr>
        <p:spPr>
          <a:xfrm>
            <a:off x="6237880" y="4719127"/>
            <a:ext cx="2135589" cy="369332"/>
          </a:xfrm>
          <a:prstGeom prst="rect">
            <a:avLst/>
          </a:prstGeom>
          <a:noFill/>
        </p:spPr>
        <p:txBody>
          <a:bodyPr wrap="square" rtlCol="0">
            <a:spAutoFit/>
          </a:bodyPr>
          <a:lstStyle/>
          <a:p>
            <a:pPr algn="ctr"/>
            <a:r>
              <a:rPr lang="en-US" dirty="0" smtClean="0">
                <a:solidFill>
                  <a:srgbClr val="6D6E71"/>
                </a:solidFill>
              </a:rPr>
              <a:t>Data segments</a:t>
            </a:r>
          </a:p>
        </p:txBody>
      </p:sp>
      <p:cxnSp>
        <p:nvCxnSpPr>
          <p:cNvPr id="71" name="Elbow Connector 70"/>
          <p:cNvCxnSpPr>
            <a:stCxn id="39" idx="0"/>
            <a:endCxn id="62" idx="3"/>
          </p:cNvCxnSpPr>
          <p:nvPr/>
        </p:nvCxnSpPr>
        <p:spPr>
          <a:xfrm rot="16200000" flipV="1">
            <a:off x="6451142" y="2067991"/>
            <a:ext cx="1706201" cy="2132723"/>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Elbow Connector 72"/>
          <p:cNvCxnSpPr>
            <a:stCxn id="68" idx="0"/>
            <a:endCxn id="59" idx="3"/>
          </p:cNvCxnSpPr>
          <p:nvPr/>
        </p:nvCxnSpPr>
        <p:spPr>
          <a:xfrm rot="16200000" flipV="1">
            <a:off x="6211163" y="3624614"/>
            <a:ext cx="1119663" cy="1069363"/>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5" name="Elbow Connector 74"/>
          <p:cNvCxnSpPr>
            <a:stCxn id="68" idx="0"/>
            <a:endCxn id="61" idx="3"/>
          </p:cNvCxnSpPr>
          <p:nvPr/>
        </p:nvCxnSpPr>
        <p:spPr>
          <a:xfrm rot="16200000" flipV="1">
            <a:off x="5858783" y="3272234"/>
            <a:ext cx="1827558" cy="1066227"/>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7" name="Elbow Connector 76"/>
          <p:cNvCxnSpPr>
            <a:stCxn id="68" idx="0"/>
            <a:endCxn id="60" idx="3"/>
          </p:cNvCxnSpPr>
          <p:nvPr/>
        </p:nvCxnSpPr>
        <p:spPr>
          <a:xfrm rot="16200000" flipV="1">
            <a:off x="5899636" y="3313088"/>
            <a:ext cx="1734856" cy="1077222"/>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23574" y="4442510"/>
            <a:ext cx="6919177"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Library based one-sided program model</a:t>
            </a:r>
          </a:p>
          <a:p>
            <a:pPr marL="285750" indent="-285750">
              <a:buFont typeface="Arial" panose="020B0604020202020204" pitchFamily="34" charset="0"/>
              <a:buChar char="•"/>
            </a:pPr>
            <a:r>
              <a:rPr lang="en-US" dirty="0" smtClean="0"/>
              <a:t>All ranks (PEs) in the job run the same program (SPMD)</a:t>
            </a:r>
          </a:p>
          <a:p>
            <a:pPr marL="285750" indent="-285750">
              <a:buFont typeface="Arial" panose="020B0604020202020204" pitchFamily="34" charset="0"/>
              <a:buChar char="•"/>
            </a:pPr>
            <a:r>
              <a:rPr lang="en-US" dirty="0" smtClean="0"/>
              <a:t>Only objects in </a:t>
            </a:r>
            <a:r>
              <a:rPr lang="en-US" i="1" dirty="0" smtClean="0"/>
              <a:t>symmetric regions </a:t>
            </a:r>
            <a:r>
              <a:rPr lang="en-US" dirty="0" smtClean="0"/>
              <a:t>– data segment(s), symmetric heap – are guaranteed to be remotely accessible</a:t>
            </a:r>
          </a:p>
          <a:p>
            <a:pPr marL="285750" indent="-285750">
              <a:buFont typeface="Arial" panose="020B0604020202020204" pitchFamily="34" charset="0"/>
              <a:buChar char="•"/>
            </a:pPr>
            <a:r>
              <a:rPr lang="en-US" dirty="0" smtClean="0"/>
              <a:t>Various vendor specific variations/extensions</a:t>
            </a:r>
          </a:p>
          <a:p>
            <a:pPr marL="285750" indent="-285750">
              <a:buFont typeface="Arial" panose="020B0604020202020204" pitchFamily="34" charset="0"/>
              <a:buChar char="•"/>
            </a:pPr>
            <a:r>
              <a:rPr lang="en-US" dirty="0" smtClean="0"/>
              <a:t>Somewhat archaic interface (think Cray T3D), being modernized as part of </a:t>
            </a:r>
            <a:r>
              <a:rPr lang="en-US" dirty="0" err="1" smtClean="0"/>
              <a:t>OpenSHMEM</a:t>
            </a:r>
            <a:r>
              <a:rPr lang="en-US" dirty="0" smtClean="0"/>
              <a:t> effort</a:t>
            </a:r>
          </a:p>
          <a:p>
            <a:endParaRPr lang="en-US" dirty="0" smtClean="0"/>
          </a:p>
        </p:txBody>
      </p:sp>
      <p:sp>
        <p:nvSpPr>
          <p:cNvPr id="82" name="TextBox 81"/>
          <p:cNvSpPr txBox="1"/>
          <p:nvPr/>
        </p:nvSpPr>
        <p:spPr>
          <a:xfrm rot="16200000">
            <a:off x="-489801" y="2753068"/>
            <a:ext cx="1639475" cy="276999"/>
          </a:xfrm>
          <a:prstGeom prst="rect">
            <a:avLst/>
          </a:prstGeom>
          <a:noFill/>
        </p:spPr>
        <p:txBody>
          <a:bodyPr wrap="square" rtlCol="0">
            <a:spAutoFit/>
          </a:bodyPr>
          <a:lstStyle/>
          <a:p>
            <a:pPr algn="ctr"/>
            <a:r>
              <a:rPr lang="en-US" sz="1200" dirty="0" err="1"/>
              <a:t>v</a:t>
            </a:r>
            <a:r>
              <a:rPr lang="en-US" sz="1200" dirty="0" err="1" smtClean="0"/>
              <a:t>addr</a:t>
            </a:r>
            <a:r>
              <a:rPr lang="en-US" sz="1200" dirty="0" smtClean="0"/>
              <a:t> space</a:t>
            </a:r>
          </a:p>
        </p:txBody>
      </p:sp>
      <p:cxnSp>
        <p:nvCxnSpPr>
          <p:cNvPr id="84" name="Straight Arrow Connector 83"/>
          <p:cNvCxnSpPr/>
          <p:nvPr/>
        </p:nvCxnSpPr>
        <p:spPr>
          <a:xfrm flipV="1">
            <a:off x="329937" y="1930118"/>
            <a:ext cx="0" cy="4862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flipH="1">
            <a:off x="329936" y="3393650"/>
            <a:ext cx="1" cy="4744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4387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 </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
        <p:nvSpPr>
          <p:cNvPr id="78" name="TextBox 77"/>
          <p:cNvSpPr txBox="1"/>
          <p:nvPr/>
        </p:nvSpPr>
        <p:spPr>
          <a:xfrm>
            <a:off x="307944" y="4025130"/>
            <a:ext cx="5435632" cy="283154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Compiler based program model – ‘c’ with extensions </a:t>
            </a:r>
          </a:p>
          <a:p>
            <a:pPr marL="285750" indent="-285750">
              <a:buFont typeface="Arial" panose="020B0604020202020204" pitchFamily="34" charset="0"/>
              <a:buChar char="•"/>
            </a:pPr>
            <a:r>
              <a:rPr lang="en-US" sz="1600" dirty="0" smtClean="0"/>
              <a:t>Each </a:t>
            </a:r>
            <a:r>
              <a:rPr lang="en-US" sz="1600" dirty="0" smtClean="0"/>
              <a:t>thread </a:t>
            </a:r>
            <a:r>
              <a:rPr lang="en-US" sz="1600" dirty="0" smtClean="0"/>
              <a:t>has affinity to a certain chunk of shared memory</a:t>
            </a:r>
          </a:p>
          <a:p>
            <a:pPr marL="285750" indent="-285750">
              <a:buFont typeface="Arial" panose="020B0604020202020204" pitchFamily="34" charset="0"/>
              <a:buChar char="•"/>
            </a:pPr>
            <a:r>
              <a:rPr lang="en-US" sz="1600" dirty="0" smtClean="0"/>
              <a:t>Objects declared as </a:t>
            </a:r>
            <a:r>
              <a:rPr lang="en-US" sz="1600" i="1" dirty="0" smtClean="0"/>
              <a:t>shared</a:t>
            </a:r>
            <a:r>
              <a:rPr lang="en-US" sz="1600" dirty="0" smtClean="0"/>
              <a:t> are allocated out of shared memory </a:t>
            </a:r>
          </a:p>
          <a:p>
            <a:pPr marL="285750" indent="-285750">
              <a:buFont typeface="Arial" panose="020B0604020202020204" pitchFamily="34" charset="0"/>
              <a:buChar char="•"/>
            </a:pPr>
            <a:r>
              <a:rPr lang="en-US" sz="1600" dirty="0" smtClean="0"/>
              <a:t>Objects can be distributed across the chunks of shared memory in various ways – blocked, round robin, etc.</a:t>
            </a:r>
          </a:p>
          <a:p>
            <a:pPr marL="285750" indent="-285750">
              <a:buFont typeface="Arial" panose="020B0604020202020204" pitchFamily="34" charset="0"/>
              <a:buChar char="•"/>
            </a:pPr>
            <a:r>
              <a:rPr lang="en-US" sz="1600" dirty="0"/>
              <a:t>C</a:t>
            </a:r>
            <a:r>
              <a:rPr lang="en-US" sz="1600" dirty="0" smtClean="0"/>
              <a:t>ollective operations, locks, etc.</a:t>
            </a:r>
          </a:p>
          <a:p>
            <a:pPr marL="285750" indent="-285750">
              <a:buFont typeface="Arial" panose="020B0604020202020204" pitchFamily="34" charset="0"/>
              <a:buChar char="•"/>
            </a:pPr>
            <a:r>
              <a:rPr lang="en-US" sz="1600" dirty="0" smtClean="0"/>
              <a:t>Like MPI, evolving over </a:t>
            </a:r>
            <a:r>
              <a:rPr lang="en-US" sz="1600" dirty="0" smtClean="0"/>
              <a:t>time</a:t>
            </a:r>
          </a:p>
          <a:p>
            <a:pPr marL="285750" indent="-285750">
              <a:buFont typeface="Arial" panose="020B0604020202020204" pitchFamily="34" charset="0"/>
              <a:buChar char="•"/>
            </a:pPr>
            <a:r>
              <a:rPr lang="en-US" sz="1600" dirty="0" smtClean="0"/>
              <a:t>Thread </a:t>
            </a:r>
            <a:r>
              <a:rPr lang="en-US" sz="1600" i="1" dirty="0" smtClean="0"/>
              <a:t>may</a:t>
            </a:r>
            <a:r>
              <a:rPr lang="en-US" sz="1600" dirty="0" smtClean="0"/>
              <a:t> map to SHMEM PE rank enumeration</a:t>
            </a:r>
            <a:endParaRPr lang="en-US" sz="1600" dirty="0" smtClean="0"/>
          </a:p>
          <a:p>
            <a:endParaRPr lang="en-US" dirty="0" smtClean="0"/>
          </a:p>
        </p:txBody>
      </p:sp>
      <p:sp>
        <p:nvSpPr>
          <p:cNvPr id="25" name="Oval 24"/>
          <p:cNvSpPr/>
          <p:nvPr/>
        </p:nvSpPr>
        <p:spPr>
          <a:xfrm>
            <a:off x="3560975" y="2677033"/>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835338" y="2688028"/>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4119128" y="2689596"/>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2"/>
          <p:cNvGrpSpPr/>
          <p:nvPr/>
        </p:nvGrpSpPr>
        <p:grpSpPr>
          <a:xfrm>
            <a:off x="479816" y="1676002"/>
            <a:ext cx="1162805" cy="2334004"/>
            <a:chOff x="479816" y="1676002"/>
            <a:chExt cx="1162805" cy="2334004"/>
          </a:xfrm>
        </p:grpSpPr>
        <p:sp>
          <p:nvSpPr>
            <p:cNvPr id="9" name="Rectangle 8"/>
            <p:cNvSpPr/>
            <p:nvPr/>
          </p:nvSpPr>
          <p:spPr>
            <a:xfrm>
              <a:off x="4798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826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842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36544" y="3733007"/>
              <a:ext cx="1106077" cy="276999"/>
            </a:xfrm>
            <a:prstGeom prst="rect">
              <a:avLst/>
            </a:prstGeom>
            <a:noFill/>
          </p:spPr>
          <p:txBody>
            <a:bodyPr wrap="square" rtlCol="0">
              <a:spAutoFit/>
            </a:bodyPr>
            <a:lstStyle/>
            <a:p>
              <a:r>
                <a:rPr lang="en-US" sz="1200" dirty="0" smtClean="0">
                  <a:solidFill>
                    <a:srgbClr val="6D6E71"/>
                  </a:solidFill>
                </a:rPr>
                <a:t>Thread</a:t>
              </a:r>
              <a:r>
                <a:rPr lang="en-US" sz="1200" dirty="0" smtClean="0">
                  <a:solidFill>
                    <a:srgbClr val="6D6E71"/>
                  </a:solidFill>
                </a:rPr>
                <a:t> </a:t>
              </a:r>
              <a:r>
                <a:rPr lang="en-US" sz="1200" dirty="0" smtClean="0">
                  <a:solidFill>
                    <a:srgbClr val="6D6E71"/>
                  </a:solidFill>
                </a:rPr>
                <a:t>0</a:t>
              </a:r>
            </a:p>
          </p:txBody>
        </p:sp>
      </p:grpSp>
      <p:sp>
        <p:nvSpPr>
          <p:cNvPr id="36" name="TextBox 35"/>
          <p:cNvSpPr txBox="1"/>
          <p:nvPr/>
        </p:nvSpPr>
        <p:spPr>
          <a:xfrm>
            <a:off x="2708667" y="3729527"/>
            <a:ext cx="910860" cy="276999"/>
          </a:xfrm>
          <a:prstGeom prst="rect">
            <a:avLst/>
          </a:prstGeom>
          <a:noFill/>
        </p:spPr>
        <p:txBody>
          <a:bodyPr wrap="square" rtlCol="0">
            <a:spAutoFit/>
          </a:bodyPr>
          <a:lstStyle/>
          <a:p>
            <a:r>
              <a:rPr lang="en-US" sz="1200" dirty="0">
                <a:solidFill>
                  <a:srgbClr val="6D6E71"/>
                </a:solidFill>
              </a:rPr>
              <a:t>2</a:t>
            </a:r>
            <a:endParaRPr lang="en-US" sz="1200" dirty="0" smtClean="0">
              <a:solidFill>
                <a:srgbClr val="6D6E71"/>
              </a:solidFill>
            </a:endParaRPr>
          </a:p>
        </p:txBody>
      </p:sp>
      <p:sp>
        <p:nvSpPr>
          <p:cNvPr id="37" name="TextBox 36"/>
          <p:cNvSpPr txBox="1"/>
          <p:nvPr/>
        </p:nvSpPr>
        <p:spPr>
          <a:xfrm>
            <a:off x="4385134" y="3690084"/>
            <a:ext cx="1743958" cy="276999"/>
          </a:xfrm>
          <a:prstGeom prst="rect">
            <a:avLst/>
          </a:prstGeom>
          <a:noFill/>
        </p:spPr>
        <p:txBody>
          <a:bodyPr wrap="square" rtlCol="0">
            <a:spAutoFit/>
          </a:bodyPr>
          <a:lstStyle/>
          <a:p>
            <a:r>
              <a:rPr lang="en-US" sz="1200" dirty="0" smtClean="0">
                <a:solidFill>
                  <a:srgbClr val="6D6E71"/>
                </a:solidFill>
              </a:rPr>
              <a:t>THREADS</a:t>
            </a:r>
            <a:r>
              <a:rPr lang="en-US" sz="1200" dirty="0" smtClean="0">
                <a:solidFill>
                  <a:srgbClr val="6D6E71"/>
                </a:solidFill>
              </a:rPr>
              <a:t> </a:t>
            </a:r>
            <a:r>
              <a:rPr lang="en-US" sz="1200" dirty="0" smtClean="0">
                <a:solidFill>
                  <a:srgbClr val="6D6E71"/>
                </a:solidFill>
              </a:rPr>
              <a:t>- 1</a:t>
            </a:r>
          </a:p>
        </p:txBody>
      </p:sp>
      <p:sp>
        <p:nvSpPr>
          <p:cNvPr id="43" name="TextBox 42"/>
          <p:cNvSpPr txBox="1"/>
          <p:nvPr/>
        </p:nvSpPr>
        <p:spPr>
          <a:xfrm rot="16200000">
            <a:off x="-604101" y="2507966"/>
            <a:ext cx="1639475" cy="276999"/>
          </a:xfrm>
          <a:prstGeom prst="rect">
            <a:avLst/>
          </a:prstGeom>
          <a:noFill/>
        </p:spPr>
        <p:txBody>
          <a:bodyPr wrap="square" rtlCol="0">
            <a:spAutoFit/>
          </a:bodyPr>
          <a:lstStyle/>
          <a:p>
            <a:pPr algn="ctr"/>
            <a:r>
              <a:rPr lang="en-US" sz="1200" dirty="0" err="1"/>
              <a:t>v</a:t>
            </a:r>
            <a:r>
              <a:rPr lang="en-US" sz="1200" dirty="0" err="1" smtClean="0"/>
              <a:t>addr</a:t>
            </a:r>
            <a:r>
              <a:rPr lang="en-US" sz="1200" dirty="0" smtClean="0"/>
              <a:t> space</a:t>
            </a:r>
          </a:p>
        </p:txBody>
      </p:sp>
      <p:cxnSp>
        <p:nvCxnSpPr>
          <p:cNvPr id="44" name="Straight Arrow Connector 43"/>
          <p:cNvCxnSpPr/>
          <p:nvPr/>
        </p:nvCxnSpPr>
        <p:spPr>
          <a:xfrm flipV="1">
            <a:off x="215637" y="1685016"/>
            <a:ext cx="0" cy="4862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H="1">
            <a:off x="215636" y="3148548"/>
            <a:ext cx="1" cy="4744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14323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14351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14367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23848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23876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23892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TextBox 55"/>
          <p:cNvSpPr txBox="1"/>
          <p:nvPr/>
        </p:nvSpPr>
        <p:spPr>
          <a:xfrm>
            <a:off x="1769232" y="3736141"/>
            <a:ext cx="910860" cy="276999"/>
          </a:xfrm>
          <a:prstGeom prst="rect">
            <a:avLst/>
          </a:prstGeom>
          <a:noFill/>
        </p:spPr>
        <p:txBody>
          <a:bodyPr wrap="square" rtlCol="0">
            <a:spAutoFit/>
          </a:bodyPr>
          <a:lstStyle/>
          <a:p>
            <a:r>
              <a:rPr lang="en-US" sz="1200" dirty="0">
                <a:solidFill>
                  <a:srgbClr val="6D6E71"/>
                </a:solidFill>
              </a:rPr>
              <a:t>1</a:t>
            </a:r>
            <a:endParaRPr lang="en-US" sz="1200" dirty="0" smtClean="0">
              <a:solidFill>
                <a:srgbClr val="6D6E71"/>
              </a:solidFill>
            </a:endParaRPr>
          </a:p>
        </p:txBody>
      </p:sp>
      <p:sp>
        <p:nvSpPr>
          <p:cNvPr id="59" name="Rectangle 58"/>
          <p:cNvSpPr/>
          <p:nvPr/>
        </p:nvSpPr>
        <p:spPr>
          <a:xfrm>
            <a:off x="4413641" y="1685527"/>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4416466" y="2898775"/>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4418034" y="1685527"/>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6293159" y="2048259"/>
            <a:ext cx="2135589" cy="276999"/>
          </a:xfrm>
          <a:prstGeom prst="rect">
            <a:avLst/>
          </a:prstGeom>
          <a:noFill/>
        </p:spPr>
        <p:txBody>
          <a:bodyPr wrap="square" rtlCol="0">
            <a:spAutoFit/>
          </a:bodyPr>
          <a:lstStyle/>
          <a:p>
            <a:pPr algn="ctr"/>
            <a:r>
              <a:rPr lang="en-US" sz="1200" dirty="0" smtClean="0">
                <a:solidFill>
                  <a:srgbClr val="6D6E71"/>
                </a:solidFill>
              </a:rPr>
              <a:t>shared address space</a:t>
            </a:r>
            <a:endParaRPr lang="en-US" sz="1200" dirty="0" smtClean="0">
              <a:solidFill>
                <a:srgbClr val="6D6E71"/>
              </a:solidFill>
            </a:endParaRPr>
          </a:p>
        </p:txBody>
      </p:sp>
      <p:sp>
        <p:nvSpPr>
          <p:cNvPr id="65" name="TextBox 64"/>
          <p:cNvSpPr txBox="1"/>
          <p:nvPr/>
        </p:nvSpPr>
        <p:spPr>
          <a:xfrm>
            <a:off x="6343650" y="3162684"/>
            <a:ext cx="2135589" cy="276999"/>
          </a:xfrm>
          <a:prstGeom prst="rect">
            <a:avLst/>
          </a:prstGeom>
          <a:noFill/>
        </p:spPr>
        <p:txBody>
          <a:bodyPr wrap="square" rtlCol="0">
            <a:spAutoFit/>
          </a:bodyPr>
          <a:lstStyle/>
          <a:p>
            <a:pPr algn="ctr"/>
            <a:r>
              <a:rPr lang="en-US" sz="1200" dirty="0" smtClean="0">
                <a:solidFill>
                  <a:srgbClr val="6D6E71"/>
                </a:solidFill>
              </a:rPr>
              <a:t>private</a:t>
            </a:r>
            <a:r>
              <a:rPr lang="en-US" sz="1200" dirty="0" smtClean="0">
                <a:solidFill>
                  <a:srgbClr val="6D6E71"/>
                </a:solidFill>
              </a:rPr>
              <a:t> address space</a:t>
            </a:r>
            <a:endParaRPr lang="en-US" sz="1200" dirty="0" smtClean="0">
              <a:solidFill>
                <a:srgbClr val="6D6E71"/>
              </a:solidFill>
            </a:endParaRPr>
          </a:p>
        </p:txBody>
      </p:sp>
      <p:cxnSp>
        <p:nvCxnSpPr>
          <p:cNvPr id="66" name="Straight Arrow Connector 65"/>
          <p:cNvCxnSpPr/>
          <p:nvPr/>
        </p:nvCxnSpPr>
        <p:spPr>
          <a:xfrm flipH="1">
            <a:off x="5457825" y="2186758"/>
            <a:ext cx="8096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a:off x="5534025" y="3301183"/>
            <a:ext cx="8096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512784" y="2252035"/>
            <a:ext cx="1019657"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x[T*3]</a:t>
            </a:r>
          </a:p>
          <a:p>
            <a:r>
              <a:rPr lang="en-US" sz="1000" dirty="0" smtClean="0">
                <a:solidFill>
                  <a:srgbClr val="6D6E71"/>
                </a:solidFill>
                <a:latin typeface="Courier New" panose="02070309020205020404" pitchFamily="49" charset="0"/>
                <a:cs typeface="Courier New" panose="02070309020205020404" pitchFamily="49" charset="0"/>
              </a:rPr>
              <a:t>x[(T*3)+1]</a:t>
            </a:r>
          </a:p>
          <a:p>
            <a:r>
              <a:rPr lang="en-US" sz="1000" dirty="0" smtClean="0">
                <a:solidFill>
                  <a:srgbClr val="6D6E71"/>
                </a:solidFill>
                <a:latin typeface="Courier New" panose="02070309020205020404" pitchFamily="49" charset="0"/>
                <a:cs typeface="Courier New" panose="02070309020205020404" pitchFamily="49" charset="0"/>
              </a:rPr>
              <a:t>x[(T*3)+2]</a:t>
            </a:r>
            <a:endParaRPr lang="en-US" sz="1000" dirty="0" smtClean="0">
              <a:solidFill>
                <a:srgbClr val="6D6E71"/>
              </a:solidFill>
              <a:latin typeface="Courier New" panose="02070309020205020404" pitchFamily="49" charset="0"/>
              <a:cs typeface="Courier New" panose="02070309020205020404" pitchFamily="49" charset="0"/>
            </a:endParaRPr>
          </a:p>
        </p:txBody>
      </p:sp>
      <p:sp>
        <p:nvSpPr>
          <p:cNvPr id="70" name="TextBox 69"/>
          <p:cNvSpPr txBox="1"/>
          <p:nvPr/>
        </p:nvSpPr>
        <p:spPr>
          <a:xfrm>
            <a:off x="536544" y="173815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x[0]</a:t>
            </a:r>
          </a:p>
          <a:p>
            <a:r>
              <a:rPr lang="en-US" sz="1000" dirty="0" smtClean="0">
                <a:solidFill>
                  <a:srgbClr val="6D6E71"/>
                </a:solidFill>
                <a:latin typeface="Courier New" panose="02070309020205020404" pitchFamily="49" charset="0"/>
                <a:cs typeface="Courier New" panose="02070309020205020404" pitchFamily="49" charset="0"/>
              </a:rPr>
              <a:t>x[1]</a:t>
            </a:r>
          </a:p>
          <a:p>
            <a:r>
              <a:rPr lang="en-US" sz="1000" dirty="0" smtClean="0">
                <a:solidFill>
                  <a:srgbClr val="6D6E71"/>
                </a:solidFill>
                <a:latin typeface="Courier New" panose="02070309020205020404" pitchFamily="49" charset="0"/>
                <a:cs typeface="Courier New" panose="02070309020205020404" pitchFamily="49" charset="0"/>
              </a:rPr>
              <a:t>x[2]</a:t>
            </a:r>
            <a:endParaRPr lang="en-US" sz="1000" dirty="0" smtClean="0">
              <a:solidFill>
                <a:srgbClr val="6D6E71"/>
              </a:solidFill>
              <a:latin typeface="Courier New" panose="02070309020205020404" pitchFamily="49" charset="0"/>
              <a:cs typeface="Courier New" panose="02070309020205020404" pitchFamily="49" charset="0"/>
            </a:endParaRPr>
          </a:p>
        </p:txBody>
      </p:sp>
      <p:sp>
        <p:nvSpPr>
          <p:cNvPr id="71" name="TextBox 70"/>
          <p:cNvSpPr txBox="1"/>
          <p:nvPr/>
        </p:nvSpPr>
        <p:spPr>
          <a:xfrm>
            <a:off x="1414021" y="173226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x[3]</a:t>
            </a:r>
          </a:p>
          <a:p>
            <a:r>
              <a:rPr lang="en-US" sz="1000" dirty="0" smtClean="0">
                <a:solidFill>
                  <a:srgbClr val="6D6E71"/>
                </a:solidFill>
                <a:latin typeface="Courier New" panose="02070309020205020404" pitchFamily="49" charset="0"/>
                <a:cs typeface="Courier New" panose="02070309020205020404" pitchFamily="49" charset="0"/>
              </a:rPr>
              <a:t>x[4]</a:t>
            </a:r>
          </a:p>
          <a:p>
            <a:r>
              <a:rPr lang="en-US" sz="1000" dirty="0" smtClean="0">
                <a:solidFill>
                  <a:srgbClr val="6D6E71"/>
                </a:solidFill>
                <a:latin typeface="Courier New" panose="02070309020205020404" pitchFamily="49" charset="0"/>
                <a:cs typeface="Courier New" panose="02070309020205020404" pitchFamily="49" charset="0"/>
              </a:rPr>
              <a:t>x[5]</a:t>
            </a:r>
            <a:endParaRPr lang="en-US" sz="1000" dirty="0" smtClean="0">
              <a:solidFill>
                <a:srgbClr val="6D6E71"/>
              </a:solidFill>
              <a:latin typeface="Courier New" panose="02070309020205020404" pitchFamily="49" charset="0"/>
              <a:cs typeface="Courier New" panose="02070309020205020404" pitchFamily="49" charset="0"/>
            </a:endParaRPr>
          </a:p>
        </p:txBody>
      </p:sp>
      <p:sp>
        <p:nvSpPr>
          <p:cNvPr id="72" name="TextBox 71"/>
          <p:cNvSpPr txBox="1"/>
          <p:nvPr/>
        </p:nvSpPr>
        <p:spPr>
          <a:xfrm>
            <a:off x="2405905" y="173815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x[6]</a:t>
            </a:r>
          </a:p>
          <a:p>
            <a:r>
              <a:rPr lang="en-US" sz="1000" dirty="0" smtClean="0">
                <a:solidFill>
                  <a:srgbClr val="6D6E71"/>
                </a:solidFill>
                <a:latin typeface="Courier New" panose="02070309020205020404" pitchFamily="49" charset="0"/>
                <a:cs typeface="Courier New" panose="02070309020205020404" pitchFamily="49" charset="0"/>
              </a:rPr>
              <a:t>x[7]</a:t>
            </a:r>
          </a:p>
          <a:p>
            <a:r>
              <a:rPr lang="en-US" sz="1000" dirty="0" smtClean="0">
                <a:solidFill>
                  <a:srgbClr val="6D6E71"/>
                </a:solidFill>
                <a:latin typeface="Courier New" panose="02070309020205020404" pitchFamily="49" charset="0"/>
                <a:cs typeface="Courier New" panose="02070309020205020404" pitchFamily="49" charset="0"/>
              </a:rPr>
              <a:t>x[8]</a:t>
            </a:r>
            <a:endParaRPr lang="en-US" sz="1000" dirty="0" smtClean="0">
              <a:solidFill>
                <a:srgbClr val="6D6E71"/>
              </a:solidFill>
              <a:latin typeface="Courier New" panose="02070309020205020404" pitchFamily="49" charset="0"/>
              <a:cs typeface="Courier New" panose="02070309020205020404" pitchFamily="49" charset="0"/>
            </a:endParaRPr>
          </a:p>
        </p:txBody>
      </p:sp>
      <p:sp>
        <p:nvSpPr>
          <p:cNvPr id="73" name="TextBox 72"/>
          <p:cNvSpPr txBox="1"/>
          <p:nvPr/>
        </p:nvSpPr>
        <p:spPr>
          <a:xfrm>
            <a:off x="4385065" y="1758236"/>
            <a:ext cx="1358510"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x[(T-1)*3]</a:t>
            </a:r>
          </a:p>
          <a:p>
            <a:r>
              <a:rPr lang="en-US" sz="1000" dirty="0" smtClean="0">
                <a:solidFill>
                  <a:srgbClr val="6D6E71"/>
                </a:solidFill>
                <a:latin typeface="Courier New" panose="02070309020205020404" pitchFamily="49" charset="0"/>
                <a:cs typeface="Courier New" panose="02070309020205020404" pitchFamily="49" charset="0"/>
              </a:rPr>
              <a:t>x[(T-1)*3+1]</a:t>
            </a:r>
          </a:p>
          <a:p>
            <a:r>
              <a:rPr lang="en-US" sz="1000" dirty="0" smtClean="0">
                <a:solidFill>
                  <a:srgbClr val="6D6E71"/>
                </a:solidFill>
                <a:latin typeface="Courier New" panose="02070309020205020404" pitchFamily="49" charset="0"/>
                <a:cs typeface="Courier New" panose="02070309020205020404" pitchFamily="49" charset="0"/>
              </a:rPr>
              <a:t>x[(T-1)*3+2]</a:t>
            </a:r>
            <a:endParaRPr lang="en-US" sz="1000" dirty="0" smtClean="0">
              <a:solidFill>
                <a:srgbClr val="6D6E71"/>
              </a:solidFill>
              <a:latin typeface="Courier New" panose="02070309020205020404" pitchFamily="49" charset="0"/>
              <a:cs typeface="Courier New" panose="02070309020205020404" pitchFamily="49" charset="0"/>
            </a:endParaRPr>
          </a:p>
        </p:txBody>
      </p:sp>
      <p:sp>
        <p:nvSpPr>
          <p:cNvPr id="69" name="TextBox 68"/>
          <p:cNvSpPr txBox="1"/>
          <p:nvPr/>
        </p:nvSpPr>
        <p:spPr>
          <a:xfrm>
            <a:off x="5905254" y="4504817"/>
            <a:ext cx="3281363" cy="738664"/>
          </a:xfrm>
          <a:prstGeom prst="rect">
            <a:avLst/>
          </a:prstGeom>
          <a:noFill/>
        </p:spPr>
        <p:txBody>
          <a:bodyPr wrap="square" rtlCol="0">
            <a:spAutoFit/>
          </a:bodyPr>
          <a:lstStyle/>
          <a:p>
            <a:r>
              <a:rPr lang="en-US" sz="1400" dirty="0" smtClean="0">
                <a:solidFill>
                  <a:srgbClr val="6D6E71"/>
                </a:solidFill>
                <a:latin typeface="Courier New" panose="02070309020205020404" pitchFamily="49" charset="0"/>
                <a:cs typeface="Courier New" panose="02070309020205020404" pitchFamily="49" charset="0"/>
              </a:rPr>
              <a:t>shared [3] </a:t>
            </a:r>
            <a:r>
              <a:rPr lang="en-US" sz="1400" dirty="0" err="1" smtClean="0">
                <a:solidFill>
                  <a:srgbClr val="6D6E71"/>
                </a:solidFill>
                <a:latin typeface="Courier New" panose="02070309020205020404" pitchFamily="49" charset="0"/>
                <a:cs typeface="Courier New" panose="02070309020205020404" pitchFamily="49" charset="0"/>
              </a:rPr>
              <a:t>int</a:t>
            </a:r>
            <a:r>
              <a:rPr lang="en-US" sz="1400" dirty="0" smtClean="0">
                <a:solidFill>
                  <a:srgbClr val="6D6E71"/>
                </a:solidFill>
                <a:latin typeface="Courier New" panose="02070309020205020404" pitchFamily="49" charset="0"/>
                <a:cs typeface="Courier New" panose="02070309020205020404" pitchFamily="49" charset="0"/>
              </a:rPr>
              <a:t> x[(T*3)+3]</a:t>
            </a:r>
            <a:br>
              <a:rPr lang="en-US" sz="1400" dirty="0" smtClean="0">
                <a:solidFill>
                  <a:srgbClr val="6D6E71"/>
                </a:solidFill>
                <a:latin typeface="Courier New" panose="02070309020205020404" pitchFamily="49" charset="0"/>
                <a:cs typeface="Courier New" panose="02070309020205020404" pitchFamily="49" charset="0"/>
              </a:rPr>
            </a:br>
            <a:r>
              <a:rPr lang="en-US" sz="1400" dirty="0" smtClean="0">
                <a:solidFill>
                  <a:srgbClr val="6D6E71"/>
                </a:solidFill>
                <a:latin typeface="Courier New" panose="02070309020205020404" pitchFamily="49" charset="0"/>
                <a:cs typeface="Courier New" panose="02070309020205020404" pitchFamily="49" charset="0"/>
              </a:rPr>
              <a:t>where</a:t>
            </a:r>
          </a:p>
          <a:p>
            <a:r>
              <a:rPr lang="en-US" sz="1400" dirty="0" smtClean="0">
                <a:solidFill>
                  <a:srgbClr val="6D6E71"/>
                </a:solidFill>
                <a:latin typeface="Courier New" panose="02070309020205020404" pitchFamily="49" charset="0"/>
                <a:cs typeface="Courier New" panose="02070309020205020404" pitchFamily="49" charset="0"/>
              </a:rPr>
              <a:t>T = THREADS</a:t>
            </a:r>
            <a:endParaRPr lang="en-US" sz="1400" dirty="0" smtClean="0">
              <a:solidFill>
                <a:srgbClr val="6D6E71"/>
              </a:solidFill>
              <a:latin typeface="Courier New" panose="02070309020205020404" pitchFamily="49" charset="0"/>
              <a:cs typeface="Courier New" panose="02070309020205020404" pitchFamily="49" charset="0"/>
            </a:endParaRPr>
          </a:p>
        </p:txBody>
      </p:sp>
      <p:sp>
        <p:nvSpPr>
          <p:cNvPr id="77" name="TextBox 76"/>
          <p:cNvSpPr txBox="1"/>
          <p:nvPr/>
        </p:nvSpPr>
        <p:spPr>
          <a:xfrm>
            <a:off x="5676901" y="3845016"/>
            <a:ext cx="3872158" cy="646331"/>
          </a:xfrm>
          <a:prstGeom prst="rect">
            <a:avLst/>
          </a:prstGeom>
          <a:noFill/>
        </p:spPr>
        <p:txBody>
          <a:bodyPr wrap="square" rtlCol="0">
            <a:spAutoFit/>
          </a:bodyPr>
          <a:lstStyle/>
          <a:p>
            <a:r>
              <a:rPr lang="en-US" dirty="0" smtClean="0">
                <a:solidFill>
                  <a:srgbClr val="6D6E71"/>
                </a:solidFill>
              </a:rPr>
              <a:t>Example for array X as declared below:</a:t>
            </a:r>
            <a:endParaRPr lang="en-US" dirty="0" smtClean="0">
              <a:solidFill>
                <a:srgbClr val="6D6E71"/>
              </a:solidFill>
            </a:endParaRPr>
          </a:p>
        </p:txBody>
      </p:sp>
    </p:spTree>
    <p:extLst>
      <p:ext uri="{BB962C8B-B14F-4D97-AF65-F5344CB8AC3E}">
        <p14:creationId xmlns:p14="http://schemas.microsoft.com/office/powerpoint/2010/main" val="4007350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Fortran 2008 (</a:t>
            </a:r>
            <a:r>
              <a:rPr lang="en-US" dirty="0" err="1" smtClean="0"/>
              <a:t>CoArray</a:t>
            </a:r>
            <a:r>
              <a:rPr lang="en-US" dirty="0" smtClean="0"/>
              <a:t> or CAF)</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6" name="TextBox 5"/>
          <p:cNvSpPr txBox="1"/>
          <p:nvPr/>
        </p:nvSpPr>
        <p:spPr>
          <a:xfrm>
            <a:off x="697584" y="1960775"/>
            <a:ext cx="7758259"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Also compiler based one-sided program </a:t>
            </a:r>
            <a:r>
              <a:rPr lang="en-US" sz="2000" dirty="0" smtClean="0"/>
              <a:t>model</a:t>
            </a:r>
            <a:br>
              <a:rPr lang="en-US" sz="2000" dirty="0" smtClean="0"/>
            </a:br>
            <a:endParaRPr lang="en-US" sz="2000" dirty="0" smtClean="0"/>
          </a:p>
          <a:p>
            <a:pPr marL="285750" indent="-285750">
              <a:buFont typeface="Arial" panose="020B0604020202020204" pitchFamily="34" charset="0"/>
              <a:buChar char="•"/>
            </a:pPr>
            <a:r>
              <a:rPr lang="en-US" sz="2000" dirty="0" err="1" smtClean="0"/>
              <a:t>CoArray</a:t>
            </a:r>
            <a:r>
              <a:rPr lang="en-US" sz="2000" dirty="0" smtClean="0"/>
              <a:t> construct part of Fortran 2008 </a:t>
            </a:r>
            <a:r>
              <a:rPr lang="en-US" sz="2000" dirty="0" smtClean="0"/>
              <a:t>standard</a:t>
            </a:r>
            <a:br>
              <a:rPr lang="en-US" sz="2000" dirty="0" smtClean="0"/>
            </a:br>
            <a:endParaRPr lang="en-US" sz="2000" dirty="0" smtClean="0"/>
          </a:p>
          <a:p>
            <a:pPr marL="285750" indent="-285750">
              <a:buFont typeface="Arial" panose="020B0604020202020204" pitchFamily="34" charset="0"/>
              <a:buChar char="•"/>
            </a:pPr>
            <a:r>
              <a:rPr lang="en-US" sz="2000" dirty="0" smtClean="0"/>
              <a:t>Like SHMEM, currently </a:t>
            </a:r>
            <a:r>
              <a:rPr lang="en-US" sz="2000" dirty="0" smtClean="0"/>
              <a:t>supports </a:t>
            </a:r>
            <a:r>
              <a:rPr lang="en-US" sz="2000" dirty="0" smtClean="0"/>
              <a:t>only SPMD </a:t>
            </a:r>
            <a:r>
              <a:rPr lang="en-US" sz="2000" dirty="0" smtClean="0"/>
              <a:t>model</a:t>
            </a:r>
            <a:br>
              <a:rPr lang="en-US" sz="2000" dirty="0" smtClean="0"/>
            </a:br>
            <a:endParaRPr lang="en-US" sz="2000" dirty="0" smtClean="0"/>
          </a:p>
          <a:p>
            <a:pPr marL="285750" indent="-285750">
              <a:buFont typeface="Arial" panose="020B0604020202020204" pitchFamily="34" charset="0"/>
              <a:buChar char="•"/>
            </a:pPr>
            <a:r>
              <a:rPr lang="en-US" sz="2000" dirty="0" smtClean="0"/>
              <a:t>Address space model closer to SHMEM than UPC</a:t>
            </a:r>
            <a:br>
              <a:rPr lang="en-US" sz="2000" dirty="0" smtClean="0"/>
            </a:br>
            <a:endParaRPr lang="en-US" sz="2000" dirty="0" smtClean="0"/>
          </a:p>
          <a:p>
            <a:pPr marL="285750" indent="-285750">
              <a:buFont typeface="Arial" panose="020B0604020202020204" pitchFamily="34" charset="0"/>
              <a:buChar char="•"/>
            </a:pPr>
            <a:r>
              <a:rPr lang="en-US" sz="2000" dirty="0" smtClean="0"/>
              <a:t>But </a:t>
            </a:r>
            <a:r>
              <a:rPr lang="en-US" sz="2000" dirty="0" smtClean="0"/>
              <a:t>there is a significant complication with Fortran 2008 (and likely in future versions of UPC</a:t>
            </a:r>
            <a:r>
              <a:rPr lang="en-US" sz="2000" dirty="0" smtClean="0"/>
              <a:t>).  Basically with Fortran 2008 not a clean separation between "shared" and "private" address spaces. See next slide.</a:t>
            </a:r>
            <a:endParaRPr lang="en-US" sz="2000" dirty="0" smtClean="0"/>
          </a:p>
        </p:txBody>
      </p:sp>
    </p:spTree>
    <p:extLst>
      <p:ext uri="{BB962C8B-B14F-4D97-AF65-F5344CB8AC3E}">
        <p14:creationId xmlns:p14="http://schemas.microsoft.com/office/powerpoint/2010/main" val="2572447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UPC/Fortran 2008(2)</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
        <p:nvSpPr>
          <p:cNvPr id="8" name="Rectangle 7"/>
          <p:cNvSpPr/>
          <p:nvPr/>
        </p:nvSpPr>
        <p:spPr>
          <a:xfrm>
            <a:off x="476053" y="1631685"/>
            <a:ext cx="6641184" cy="4154984"/>
          </a:xfrm>
          <a:prstGeom prst="rect">
            <a:avLst/>
          </a:prstGeom>
        </p:spPr>
        <p:txBody>
          <a:bodyPr wrap="square">
            <a:spAutoFit/>
          </a:bodyPr>
          <a:lstStyle/>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a:t>
            </a:r>
          </a:p>
          <a:p>
            <a:r>
              <a:rPr lang="en-US" sz="1200" dirty="0">
                <a:latin typeface="Courier New" panose="02070309020205020404" pitchFamily="49" charset="0"/>
                <a:cs typeface="Courier New" panose="02070309020205020404" pitchFamily="49" charset="0"/>
              </a:rPr>
              <a:t>#include &lt;</a:t>
            </a:r>
            <a:r>
              <a:rPr lang="en-US" sz="1200" dirty="0" err="1">
                <a:latin typeface="Courier New" panose="02070309020205020404" pitchFamily="49" charset="0"/>
                <a:cs typeface="Courier New" panose="02070309020205020404" pitchFamily="49" charset="0"/>
              </a:rPr>
              <a:t>upc.h</a:t>
            </a:r>
            <a:r>
              <a:rPr lang="en-US" sz="1200" dirty="0">
                <a:latin typeface="Courier New" panose="02070309020205020404" pitchFamily="49" charset="0"/>
                <a:cs typeface="Courier New" panose="02070309020205020404" pitchFamily="49" charset="0"/>
              </a:rPr>
              <a:t>&gt;</a:t>
            </a:r>
          </a:p>
          <a:p>
            <a:r>
              <a:rPr lang="en-US" sz="1200" dirty="0">
                <a:latin typeface="Courier New" panose="02070309020205020404" pitchFamily="49" charset="0"/>
                <a:cs typeface="Courier New" panose="02070309020205020404" pitchFamily="49" charset="0"/>
              </a:rPr>
              <a:t>   </a:t>
            </a:r>
            <a:r>
              <a:rPr lang="en-US" sz="1200" dirty="0" smtClean="0">
                <a:latin typeface="Courier New" panose="02070309020205020404" pitchFamily="49" charset="0"/>
                <a:cs typeface="Courier New" panose="02070309020205020404" pitchFamily="49" charset="0"/>
              </a:rPr>
              <a:t>.</a:t>
            </a:r>
            <a:endParaRPr lang="en-US" sz="1200" dirty="0">
              <a:latin typeface="Courier New" panose="02070309020205020404" pitchFamily="49" charset="0"/>
              <a:cs typeface="Courier New" panose="02070309020205020404" pitchFamily="49" charset="0"/>
            </a:endParaRP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long *shared </a:t>
            </a:r>
            <a:r>
              <a:rPr lang="en-US" sz="1200" dirty="0" err="1">
                <a:latin typeface="Courier New" panose="02070309020205020404" pitchFamily="49" charset="0"/>
                <a:cs typeface="Courier New" panose="02070309020205020404" pitchFamily="49" charset="0"/>
              </a:rPr>
              <a:t>sh_ptr</a:t>
            </a:r>
            <a:r>
              <a:rPr lang="en-US" sz="1200" dirty="0">
                <a:latin typeface="Courier New" panose="02070309020205020404" pitchFamily="49" charset="0"/>
                <a:cs typeface="Courier New" panose="02070309020205020404" pitchFamily="49" charset="0"/>
              </a:rPr>
              <a:t>[THREADS];</a:t>
            </a:r>
          </a:p>
          <a:p>
            <a:r>
              <a:rPr lang="en-US" sz="1200" dirty="0">
                <a:latin typeface="Courier New" panose="02070309020205020404" pitchFamily="49" charset="0"/>
                <a:cs typeface="Courier New" panose="02070309020205020404" pitchFamily="49" charset="0"/>
              </a:rPr>
              <a:t>long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 = NULL;</a:t>
            </a:r>
          </a:p>
          <a:p>
            <a:r>
              <a:rPr lang="en-US" sz="1200" dirty="0">
                <a:latin typeface="Courier New" panose="02070309020205020404" pitchFamily="49" charset="0"/>
                <a:cs typeface="Courier New" panose="02070309020205020404" pitchFamily="49" charset="0"/>
              </a:rPr>
              <a:t>long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 = NULL;</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0) {</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 = (long *)</a:t>
            </a:r>
            <a:r>
              <a:rPr lang="en-US" sz="1200" dirty="0" err="1">
                <a:latin typeface="Courier New" panose="02070309020205020404" pitchFamily="49" charset="0"/>
                <a:cs typeface="Courier New" panose="02070309020205020404" pitchFamily="49" charset="0"/>
              </a:rPr>
              <a:t>malloc</a:t>
            </a:r>
            <a:r>
              <a:rPr lang="en-US" sz="1200" dirty="0">
                <a:latin typeface="Courier New" panose="02070309020205020404" pitchFamily="49" charset="0"/>
                <a:cs typeface="Courier New" panose="02070309020205020404" pitchFamily="49" charset="0"/>
              </a:rPr>
              <a:t>(1000 * </a:t>
            </a:r>
            <a:r>
              <a:rPr lang="en-US" sz="1200" dirty="0" err="1">
                <a:latin typeface="Courier New" panose="02070309020205020404" pitchFamily="49" charset="0"/>
                <a:cs typeface="Courier New" panose="02070309020205020404" pitchFamily="49" charset="0"/>
              </a:rPr>
              <a:t>sizeof</a:t>
            </a:r>
            <a:r>
              <a:rPr lang="en-US" sz="1200" dirty="0">
                <a:latin typeface="Courier New" panose="02070309020205020404" pitchFamily="49" charset="0"/>
                <a:cs typeface="Courier New" panose="02070309020205020404" pitchFamily="49" charset="0"/>
              </a:rPr>
              <a:t>(long));</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sh_ptr</a:t>
            </a:r>
            <a:r>
              <a:rPr lang="en-US" sz="1200" dirty="0">
                <a:latin typeface="Courier New" panose="02070309020205020404" pitchFamily="49" charset="0"/>
                <a:cs typeface="Courier New" panose="02070309020205020404" pitchFamily="49" charset="0"/>
              </a:rPr>
              <a:t>[0] =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a:t>
            </a:r>
          </a:p>
          <a:p>
            <a:r>
              <a:rPr lang="en-US" sz="1200" dirty="0" err="1" smtClean="0">
                <a:latin typeface="Courier New" panose="02070309020205020404" pitchFamily="49" charset="0"/>
                <a:cs typeface="Courier New" panose="02070309020205020404" pitchFamily="49" charset="0"/>
              </a:rPr>
              <a:t>upc_barrier</a:t>
            </a:r>
            <a:r>
              <a:rPr lang="en-US" sz="1200" dirty="0" smtClean="0">
                <a:latin typeface="Courier New" panose="02070309020205020404" pitchFamily="49" charset="0"/>
                <a:cs typeface="Courier New" panose="02070309020205020404" pitchFamily="49" charset="0"/>
              </a:rPr>
              <a:t>(100);</a:t>
            </a:r>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1) {</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 = </a:t>
            </a:r>
            <a:r>
              <a:rPr lang="en-US" sz="1200" dirty="0" err="1" smtClean="0">
                <a:latin typeface="Courier New" panose="02070309020205020404" pitchFamily="49" charset="0"/>
                <a:cs typeface="Courier New" panose="02070309020205020404" pitchFamily="49" charset="0"/>
              </a:rPr>
              <a:t>sh_ptr</a:t>
            </a:r>
            <a:r>
              <a:rPr lang="en-US" sz="1200" dirty="0" smtClean="0">
                <a:latin typeface="Courier New" panose="02070309020205020404" pitchFamily="49" charset="0"/>
                <a:cs typeface="Courier New" panose="02070309020205020404" pitchFamily="49" charset="0"/>
              </a:rPr>
              <a:t>[0</a:t>
            </a:r>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for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=0;i&lt;10;i++)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 = 0xdeadbeef;</a:t>
            </a:r>
          </a:p>
          <a:p>
            <a:r>
              <a:rPr lang="en-US" sz="1200" dirty="0">
                <a:latin typeface="Courier New" panose="02070309020205020404" pitchFamily="49" charset="0"/>
                <a:cs typeface="Courier New" panose="02070309020205020404" pitchFamily="49" charset="0"/>
              </a:rPr>
              <a:t>}</a:t>
            </a:r>
          </a:p>
          <a:p>
            <a:r>
              <a:rPr lang="en-US" sz="1200" dirty="0" err="1" smtClean="0">
                <a:latin typeface="Courier New" panose="02070309020205020404" pitchFamily="49" charset="0"/>
                <a:cs typeface="Courier New" panose="02070309020205020404" pitchFamily="49" charset="0"/>
              </a:rPr>
              <a:t>upc_barrier</a:t>
            </a:r>
            <a:r>
              <a:rPr lang="en-US" sz="1200" dirty="0">
                <a:latin typeface="Courier New" panose="02070309020205020404" pitchFamily="49" charset="0"/>
                <a:cs typeface="Courier New" panose="02070309020205020404" pitchFamily="49" charset="0"/>
              </a:rPr>
              <a:t>(</a:t>
            </a:r>
            <a:r>
              <a:rPr lang="en-US" sz="1200" dirty="0" smtClean="0">
                <a:latin typeface="Courier New" panose="02070309020205020404" pitchFamily="49" charset="0"/>
                <a:cs typeface="Courier New" panose="02070309020205020404" pitchFamily="49" charset="0"/>
              </a:rPr>
              <a:t>101);</a:t>
            </a:r>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0) {</a:t>
            </a:r>
          </a:p>
          <a:p>
            <a:r>
              <a:rPr lang="en-US" sz="1200" dirty="0">
                <a:latin typeface="Courier New" panose="02070309020205020404" pitchFamily="49" charset="0"/>
                <a:cs typeface="Courier New" panose="02070309020205020404" pitchFamily="49" charset="0"/>
              </a:rPr>
              <a:t>    for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=0;i&lt;10;i++) assert(</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 == 0xdeadbeef);</a:t>
            </a:r>
          </a:p>
          <a:p>
            <a:r>
              <a:rPr lang="en-US" sz="1200" dirty="0">
                <a:latin typeface="Courier New" panose="02070309020205020404" pitchFamily="49" charset="0"/>
                <a:cs typeface="Courier New" panose="02070309020205020404" pitchFamily="49" charset="0"/>
              </a:rPr>
              <a:t>}</a:t>
            </a:r>
          </a:p>
        </p:txBody>
      </p:sp>
      <p:sp>
        <p:nvSpPr>
          <p:cNvPr id="9" name="TextBox 8"/>
          <p:cNvSpPr txBox="1"/>
          <p:nvPr/>
        </p:nvSpPr>
        <p:spPr>
          <a:xfrm>
            <a:off x="5957739" y="1932495"/>
            <a:ext cx="2818615" cy="738664"/>
          </a:xfrm>
          <a:prstGeom prst="rect">
            <a:avLst/>
          </a:prstGeom>
          <a:noFill/>
        </p:spPr>
        <p:txBody>
          <a:bodyPr wrap="square" rtlCol="0">
            <a:spAutoFit/>
          </a:bodyPr>
          <a:lstStyle/>
          <a:p>
            <a:r>
              <a:rPr lang="en-US" sz="1400" dirty="0" smtClean="0"/>
              <a:t>Array of shared pointers to private long (likely preregistered with NIC) </a:t>
            </a:r>
          </a:p>
        </p:txBody>
      </p:sp>
      <p:cxnSp>
        <p:nvCxnSpPr>
          <p:cNvPr id="11" name="Straight Arrow Connector 10"/>
          <p:cNvCxnSpPr>
            <a:stCxn id="9" idx="1"/>
          </p:cNvCxnSpPr>
          <p:nvPr/>
        </p:nvCxnSpPr>
        <p:spPr>
          <a:xfrm flipH="1">
            <a:off x="3271101" y="2301827"/>
            <a:ext cx="2686638" cy="3753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76053" y="5958770"/>
            <a:ext cx="7828961" cy="523220"/>
          </a:xfrm>
          <a:prstGeom prst="rect">
            <a:avLst/>
          </a:prstGeom>
          <a:noFill/>
        </p:spPr>
        <p:txBody>
          <a:bodyPr wrap="square" rtlCol="0">
            <a:spAutoFit/>
          </a:bodyPr>
          <a:lstStyle/>
          <a:p>
            <a:r>
              <a:rPr lang="en-US" sz="1400" dirty="0" smtClean="0"/>
              <a:t>This is </a:t>
            </a:r>
            <a:r>
              <a:rPr lang="en-US" sz="1400" dirty="0" smtClean="0">
                <a:solidFill>
                  <a:srgbClr val="FF0000"/>
                </a:solidFill>
              </a:rPr>
              <a:t>not</a:t>
            </a:r>
            <a:r>
              <a:rPr lang="en-US" sz="1400" dirty="0" smtClean="0"/>
              <a:t> currently a legal UPC code example, but Fortran 2008 equivalent is.  Just did not want to use Fortran for example. </a:t>
            </a:r>
          </a:p>
        </p:txBody>
      </p:sp>
      <p:sp>
        <p:nvSpPr>
          <p:cNvPr id="14" name="TextBox 13"/>
          <p:cNvSpPr txBox="1"/>
          <p:nvPr/>
        </p:nvSpPr>
        <p:spPr>
          <a:xfrm>
            <a:off x="6110138" y="2820186"/>
            <a:ext cx="2818615" cy="307777"/>
          </a:xfrm>
          <a:prstGeom prst="rect">
            <a:avLst/>
          </a:prstGeom>
          <a:noFill/>
        </p:spPr>
        <p:txBody>
          <a:bodyPr wrap="square" rtlCol="0">
            <a:spAutoFit/>
          </a:bodyPr>
          <a:lstStyle/>
          <a:p>
            <a:r>
              <a:rPr lang="en-US" sz="1400" dirty="0"/>
              <a:t>p</a:t>
            </a:r>
            <a:r>
              <a:rPr lang="en-US" sz="1400" dirty="0" smtClean="0"/>
              <a:t>rivate pointers to private long</a:t>
            </a:r>
          </a:p>
        </p:txBody>
      </p:sp>
      <p:cxnSp>
        <p:nvCxnSpPr>
          <p:cNvPr id="15" name="Straight Arrow Connector 14"/>
          <p:cNvCxnSpPr>
            <a:stCxn id="14" idx="1"/>
          </p:cNvCxnSpPr>
          <p:nvPr/>
        </p:nvCxnSpPr>
        <p:spPr>
          <a:xfrm flipH="1" flipV="1">
            <a:off x="3412503" y="2903456"/>
            <a:ext cx="2697635" cy="706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14" idx="1"/>
          </p:cNvCxnSpPr>
          <p:nvPr/>
        </p:nvCxnSpPr>
        <p:spPr>
          <a:xfrm flipH="1">
            <a:off x="3516198" y="2974075"/>
            <a:ext cx="2593940" cy="80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6033153" y="3853722"/>
            <a:ext cx="2818615" cy="954107"/>
          </a:xfrm>
          <a:prstGeom prst="rect">
            <a:avLst/>
          </a:prstGeom>
          <a:noFill/>
        </p:spPr>
        <p:txBody>
          <a:bodyPr wrap="square" rtlCol="0">
            <a:spAutoFit/>
          </a:bodyPr>
          <a:lstStyle/>
          <a:p>
            <a:r>
              <a:rPr lang="en-US" sz="1400" dirty="0" smtClean="0"/>
              <a:t>Compiler translates this into an underlying RDMA get(load), including retrieval of </a:t>
            </a:r>
            <a:r>
              <a:rPr lang="en-US" sz="1400" dirty="0" err="1" smtClean="0"/>
              <a:t>mem</a:t>
            </a:r>
            <a:r>
              <a:rPr lang="en-US" sz="1400" dirty="0" smtClean="0"/>
              <a:t> </a:t>
            </a:r>
            <a:r>
              <a:rPr lang="en-US" sz="1400" dirty="0" err="1" smtClean="0"/>
              <a:t>reg</a:t>
            </a:r>
            <a:r>
              <a:rPr lang="en-US" sz="1400" dirty="0" smtClean="0"/>
              <a:t> info, etc.</a:t>
            </a:r>
          </a:p>
        </p:txBody>
      </p:sp>
      <p:cxnSp>
        <p:nvCxnSpPr>
          <p:cNvPr id="20" name="Straight Arrow Connector 19"/>
          <p:cNvCxnSpPr/>
          <p:nvPr/>
        </p:nvCxnSpPr>
        <p:spPr>
          <a:xfrm flipH="1">
            <a:off x="3796645" y="4115332"/>
            <a:ext cx="2161094" cy="3906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6033153" y="4933361"/>
            <a:ext cx="3252249" cy="307777"/>
          </a:xfrm>
          <a:prstGeom prst="rect">
            <a:avLst/>
          </a:prstGeom>
          <a:noFill/>
        </p:spPr>
        <p:txBody>
          <a:bodyPr wrap="square" rtlCol="0">
            <a:spAutoFit/>
          </a:bodyPr>
          <a:lstStyle/>
          <a:p>
            <a:r>
              <a:rPr lang="en-US" sz="1400" dirty="0" smtClean="0"/>
              <a:t>Compiler translates into RDMA put </a:t>
            </a:r>
          </a:p>
        </p:txBody>
      </p:sp>
      <p:cxnSp>
        <p:nvCxnSpPr>
          <p:cNvPr id="23" name="Straight Arrow Connector 22"/>
          <p:cNvCxnSpPr>
            <a:stCxn id="22" idx="1"/>
          </p:cNvCxnSpPr>
          <p:nvPr/>
        </p:nvCxnSpPr>
        <p:spPr>
          <a:xfrm flipH="1" flipV="1">
            <a:off x="4877192" y="4826524"/>
            <a:ext cx="1155961" cy="2607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7667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Views of PGAS – implementing and using</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grpSp>
        <p:nvGrpSpPr>
          <p:cNvPr id="7" name="Group 6"/>
          <p:cNvGrpSpPr/>
          <p:nvPr/>
        </p:nvGrpSpPr>
        <p:grpSpPr>
          <a:xfrm>
            <a:off x="518473" y="1857074"/>
            <a:ext cx="3205114" cy="952107"/>
            <a:chOff x="556181" y="2177592"/>
            <a:chExt cx="3205114" cy="952107"/>
          </a:xfrm>
        </p:grpSpPr>
        <p:sp>
          <p:nvSpPr>
            <p:cNvPr id="54" name="Rounded Rectangle 53"/>
            <p:cNvSpPr/>
            <p:nvPr/>
          </p:nvSpPr>
          <p:spPr>
            <a:xfrm>
              <a:off x="556181" y="2177592"/>
              <a:ext cx="3205114" cy="952107"/>
            </a:xfrm>
            <a:prstGeom prst="roundRect">
              <a:avLst/>
            </a:prstGeom>
            <a:gradFill>
              <a:gsLst>
                <a:gs pos="0">
                  <a:schemeClr val="accent6">
                    <a:lumMod val="75000"/>
                  </a:schemeClr>
                </a:gs>
                <a:gs pos="100000">
                  <a:schemeClr val="accent6">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TextBox 54"/>
            <p:cNvSpPr txBox="1"/>
            <p:nvPr/>
          </p:nvSpPr>
          <p:spPr>
            <a:xfrm>
              <a:off x="886120" y="2330479"/>
              <a:ext cx="2582944" cy="646331"/>
            </a:xfrm>
            <a:prstGeom prst="rect">
              <a:avLst/>
            </a:prstGeom>
            <a:noFill/>
          </p:spPr>
          <p:txBody>
            <a:bodyPr wrap="square" rtlCol="0">
              <a:spAutoFit/>
            </a:bodyPr>
            <a:lstStyle/>
            <a:p>
              <a:r>
                <a:rPr lang="en-US" dirty="0" smtClean="0">
                  <a:solidFill>
                    <a:schemeClr val="bg1"/>
                  </a:solidFill>
                </a:rPr>
                <a:t>Active Message Based Implementations</a:t>
              </a:r>
            </a:p>
          </p:txBody>
        </p:sp>
      </p:grpSp>
      <p:grpSp>
        <p:nvGrpSpPr>
          <p:cNvPr id="8" name="Group 7"/>
          <p:cNvGrpSpPr/>
          <p:nvPr/>
        </p:nvGrpSpPr>
        <p:grpSpPr>
          <a:xfrm>
            <a:off x="4355185" y="2836381"/>
            <a:ext cx="3205114" cy="952107"/>
            <a:chOff x="4309695" y="2193309"/>
            <a:chExt cx="3205114" cy="952107"/>
          </a:xfrm>
        </p:grpSpPr>
        <p:sp>
          <p:nvSpPr>
            <p:cNvPr id="56" name="Rounded Rectangle 55"/>
            <p:cNvSpPr/>
            <p:nvPr/>
          </p:nvSpPr>
          <p:spPr>
            <a:xfrm>
              <a:off x="4309695" y="2193309"/>
              <a:ext cx="3205114" cy="952107"/>
            </a:xfrm>
            <a:prstGeom prst="roundRect">
              <a:avLst/>
            </a:prstGeom>
            <a:gradFill>
              <a:gsLst>
                <a:gs pos="0">
                  <a:schemeClr val="accent6">
                    <a:lumMod val="75000"/>
                  </a:schemeClr>
                </a:gs>
                <a:gs pos="100000">
                  <a:schemeClr val="accent6">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4639634" y="2360328"/>
              <a:ext cx="2582944" cy="646331"/>
            </a:xfrm>
            <a:prstGeom prst="rect">
              <a:avLst/>
            </a:prstGeom>
            <a:noFill/>
          </p:spPr>
          <p:txBody>
            <a:bodyPr wrap="square" rtlCol="0">
              <a:spAutoFit/>
            </a:bodyPr>
            <a:lstStyle/>
            <a:p>
              <a:r>
                <a:rPr lang="en-US" dirty="0" smtClean="0">
                  <a:solidFill>
                    <a:schemeClr val="bg1"/>
                  </a:solidFill>
                </a:rPr>
                <a:t>Pure (almost) one-sided implementations</a:t>
              </a:r>
            </a:p>
          </p:txBody>
        </p:sp>
      </p:grpSp>
      <p:grpSp>
        <p:nvGrpSpPr>
          <p:cNvPr id="6" name="Group 5"/>
          <p:cNvGrpSpPr/>
          <p:nvPr/>
        </p:nvGrpSpPr>
        <p:grpSpPr>
          <a:xfrm>
            <a:off x="320505" y="4184565"/>
            <a:ext cx="3205114" cy="952107"/>
            <a:chOff x="518473" y="4528051"/>
            <a:chExt cx="3205114" cy="952107"/>
          </a:xfrm>
        </p:grpSpPr>
        <p:sp>
          <p:nvSpPr>
            <p:cNvPr id="58" name="Rounded Rectangle 57"/>
            <p:cNvSpPr/>
            <p:nvPr/>
          </p:nvSpPr>
          <p:spPr>
            <a:xfrm>
              <a:off x="518473" y="4528051"/>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659871" y="4662084"/>
              <a:ext cx="3035431" cy="646331"/>
            </a:xfrm>
            <a:prstGeom prst="rect">
              <a:avLst/>
            </a:prstGeom>
            <a:noFill/>
          </p:spPr>
          <p:txBody>
            <a:bodyPr wrap="square" rtlCol="0">
              <a:spAutoFit/>
            </a:bodyPr>
            <a:lstStyle/>
            <a:p>
              <a:r>
                <a:rPr lang="en-US" dirty="0" smtClean="0">
                  <a:solidFill>
                    <a:schemeClr val="bg1"/>
                  </a:solidFill>
                </a:rPr>
                <a:t>Productivity more important than performance</a:t>
              </a:r>
            </a:p>
          </p:txBody>
        </p:sp>
      </p:grpSp>
      <p:grpSp>
        <p:nvGrpSpPr>
          <p:cNvPr id="3" name="Group 2"/>
          <p:cNvGrpSpPr/>
          <p:nvPr/>
        </p:nvGrpSpPr>
        <p:grpSpPr>
          <a:xfrm>
            <a:off x="2139884" y="5359188"/>
            <a:ext cx="3439142" cy="952107"/>
            <a:chOff x="4319122" y="4561084"/>
            <a:chExt cx="3439142" cy="952107"/>
          </a:xfrm>
        </p:grpSpPr>
        <p:sp>
          <p:nvSpPr>
            <p:cNvPr id="60" name="Rounded Rectangle 59"/>
            <p:cNvSpPr/>
            <p:nvPr/>
          </p:nvSpPr>
          <p:spPr>
            <a:xfrm>
              <a:off x="4319122" y="4561084"/>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TextBox 60"/>
            <p:cNvSpPr txBox="1"/>
            <p:nvPr/>
          </p:nvSpPr>
          <p:spPr>
            <a:xfrm>
              <a:off x="4356823" y="4673079"/>
              <a:ext cx="3401441" cy="646331"/>
            </a:xfrm>
            <a:prstGeom prst="rect">
              <a:avLst/>
            </a:prstGeom>
            <a:noFill/>
          </p:spPr>
          <p:txBody>
            <a:bodyPr wrap="square" rtlCol="0">
              <a:spAutoFit/>
            </a:bodyPr>
            <a:lstStyle/>
            <a:p>
              <a:r>
                <a:rPr lang="en-US" dirty="0" smtClean="0">
                  <a:solidFill>
                    <a:schemeClr val="bg1"/>
                  </a:solidFill>
                </a:rPr>
                <a:t>Expect SHMEM, etc. to beat MPI on performance</a:t>
              </a:r>
            </a:p>
          </p:txBody>
        </p:sp>
      </p:grpSp>
      <p:sp>
        <p:nvSpPr>
          <p:cNvPr id="9" name="TextBox 8"/>
          <p:cNvSpPr txBox="1"/>
          <p:nvPr/>
        </p:nvSpPr>
        <p:spPr>
          <a:xfrm>
            <a:off x="4355185" y="2031159"/>
            <a:ext cx="2916170" cy="369332"/>
          </a:xfrm>
          <a:prstGeom prst="rect">
            <a:avLst/>
          </a:prstGeom>
          <a:noFill/>
        </p:spPr>
        <p:txBody>
          <a:bodyPr wrap="square" rtlCol="0">
            <a:spAutoFit/>
          </a:bodyPr>
          <a:lstStyle/>
          <a:p>
            <a:r>
              <a:rPr lang="en-US" dirty="0">
                <a:solidFill>
                  <a:srgbClr val="6D6E71"/>
                </a:solidFill>
              </a:rPr>
              <a:t>i</a:t>
            </a:r>
            <a:r>
              <a:rPr lang="en-US" dirty="0" smtClean="0">
                <a:solidFill>
                  <a:srgbClr val="6D6E71"/>
                </a:solidFill>
              </a:rPr>
              <a:t>mplementer viewpoints</a:t>
            </a:r>
          </a:p>
        </p:txBody>
      </p:sp>
      <p:sp>
        <p:nvSpPr>
          <p:cNvPr id="18" name="TextBox 17"/>
          <p:cNvSpPr txBox="1"/>
          <p:nvPr/>
        </p:nvSpPr>
        <p:spPr>
          <a:xfrm>
            <a:off x="4235000" y="4305675"/>
            <a:ext cx="3325299" cy="369332"/>
          </a:xfrm>
          <a:prstGeom prst="rect">
            <a:avLst/>
          </a:prstGeom>
          <a:noFill/>
        </p:spPr>
        <p:txBody>
          <a:bodyPr wrap="square" rtlCol="0">
            <a:spAutoFit/>
          </a:bodyPr>
          <a:lstStyle/>
          <a:p>
            <a:r>
              <a:rPr lang="en-US" dirty="0">
                <a:solidFill>
                  <a:srgbClr val="6D6E71"/>
                </a:solidFill>
              </a:rPr>
              <a:t>u</a:t>
            </a:r>
            <a:r>
              <a:rPr lang="en-US" dirty="0" smtClean="0">
                <a:solidFill>
                  <a:srgbClr val="6D6E71"/>
                </a:solidFill>
              </a:rPr>
              <a:t>ser viewpoints</a:t>
            </a:r>
          </a:p>
        </p:txBody>
      </p:sp>
      <p:grpSp>
        <p:nvGrpSpPr>
          <p:cNvPr id="19" name="Group 18"/>
          <p:cNvGrpSpPr/>
          <p:nvPr/>
        </p:nvGrpSpPr>
        <p:grpSpPr>
          <a:xfrm>
            <a:off x="5551784" y="4893012"/>
            <a:ext cx="3439142" cy="988190"/>
            <a:chOff x="4319122" y="4561084"/>
            <a:chExt cx="3439142" cy="988190"/>
          </a:xfrm>
        </p:grpSpPr>
        <p:sp>
          <p:nvSpPr>
            <p:cNvPr id="20" name="Rounded Rectangle 19"/>
            <p:cNvSpPr/>
            <p:nvPr/>
          </p:nvSpPr>
          <p:spPr>
            <a:xfrm>
              <a:off x="4319122" y="4561084"/>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4356823" y="4625944"/>
              <a:ext cx="3401441" cy="923330"/>
            </a:xfrm>
            <a:prstGeom prst="rect">
              <a:avLst/>
            </a:prstGeom>
            <a:noFill/>
          </p:spPr>
          <p:txBody>
            <a:bodyPr wrap="square" rtlCol="0">
              <a:spAutoFit/>
            </a:bodyPr>
            <a:lstStyle/>
            <a:p>
              <a:r>
                <a:rPr lang="en-US" dirty="0" smtClean="0">
                  <a:solidFill>
                    <a:schemeClr val="bg1"/>
                  </a:solidFill>
                </a:rPr>
                <a:t>Want to use SHMEM, etc. inside MPI app for performance reasons</a:t>
              </a:r>
              <a:endParaRPr lang="en-US" dirty="0" smtClean="0">
                <a:solidFill>
                  <a:schemeClr val="bg1"/>
                </a:solidFill>
              </a:endParaRPr>
            </a:p>
          </p:txBody>
        </p:sp>
      </p:grpSp>
    </p:spTree>
    <p:extLst>
      <p:ext uri="{BB962C8B-B14F-4D97-AF65-F5344CB8AC3E}">
        <p14:creationId xmlns:p14="http://schemas.microsoft.com/office/powerpoint/2010/main" val="2405558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140045" cy="1143000"/>
          </a:xfrm>
        </p:spPr>
        <p:txBody>
          <a:bodyPr/>
          <a:lstStyle/>
          <a:p>
            <a:r>
              <a:rPr lang="en-US" dirty="0" smtClean="0"/>
              <a:t>Some other animals in the one-sided program model zoo</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
        <p:nvSpPr>
          <p:cNvPr id="3" name="AutoShape 2"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p:cNvSpPr>
            <a:spLocks noChangeAspect="1" noChangeArrowheads="1"/>
          </p:cNvSpPr>
          <p:nvPr/>
        </p:nvSpPr>
        <p:spPr bwMode="auto">
          <a:xfrm>
            <a:off x="63500" y="-384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a:hlinkClick r:id="rId2"/>
          </p:cNvPr>
          <p:cNvSpPr>
            <a:spLocks noChangeAspect="1" noChangeArrowheads="1"/>
          </p:cNvSpPr>
          <p:nvPr/>
        </p:nvSpPr>
        <p:spPr bwMode="auto">
          <a:xfrm>
            <a:off x="28575" y="-228600"/>
            <a:ext cx="133350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a:hlinkClick r:id="rId2"/>
          </p:cNvPr>
          <p:cNvSpPr>
            <a:spLocks noChangeAspect="1" noChangeArrowheads="1"/>
          </p:cNvSpPr>
          <p:nvPr/>
        </p:nvSpPr>
        <p:spPr bwMode="auto">
          <a:xfrm>
            <a:off x="180975" y="-76200"/>
            <a:ext cx="133350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7622" y="2844537"/>
            <a:ext cx="2495550" cy="182880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9289" y="2177739"/>
            <a:ext cx="1622462" cy="574888"/>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9151" y="1868225"/>
            <a:ext cx="1962150" cy="1952625"/>
          </a:xfrm>
          <a:prstGeom prst="rect">
            <a:avLst/>
          </a:prstGeom>
        </p:spPr>
      </p:pic>
      <p:sp>
        <p:nvSpPr>
          <p:cNvPr id="12" name="TextBox 11"/>
          <p:cNvSpPr txBox="1"/>
          <p:nvPr/>
        </p:nvSpPr>
        <p:spPr>
          <a:xfrm>
            <a:off x="6768445" y="4260915"/>
            <a:ext cx="2073897" cy="369332"/>
          </a:xfrm>
          <a:prstGeom prst="rect">
            <a:avLst/>
          </a:prstGeom>
          <a:noFill/>
        </p:spPr>
        <p:txBody>
          <a:bodyPr wrap="square" rtlCol="0">
            <a:spAutoFit/>
          </a:bodyPr>
          <a:lstStyle/>
          <a:p>
            <a:r>
              <a:rPr lang="en-US" dirty="0" smtClean="0">
                <a:solidFill>
                  <a:srgbClr val="6D6E71"/>
                </a:solidFill>
              </a:rPr>
              <a:t>Charm++ proxy</a:t>
            </a:r>
          </a:p>
        </p:txBody>
      </p:sp>
      <p:cxnSp>
        <p:nvCxnSpPr>
          <p:cNvPr id="14" name="Straight Arrow Connector 13"/>
          <p:cNvCxnSpPr>
            <a:stCxn id="12" idx="0"/>
          </p:cNvCxnSpPr>
          <p:nvPr/>
        </p:nvCxnSpPr>
        <p:spPr>
          <a:xfrm flipH="1" flipV="1">
            <a:off x="7286920" y="3808429"/>
            <a:ext cx="518474" cy="4524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90463" y="4968221"/>
            <a:ext cx="2276475" cy="400050"/>
          </a:xfrm>
          <a:prstGeom prst="rect">
            <a:avLst/>
          </a:prstGeom>
        </p:spPr>
      </p:pic>
      <p:sp>
        <p:nvSpPr>
          <p:cNvPr id="17" name="AutoShape 8"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a:hlinkClick r:id="rId2"/>
          </p:cNvPr>
          <p:cNvSpPr>
            <a:spLocks noChangeAspect="1" noChangeArrowheads="1"/>
          </p:cNvSpPr>
          <p:nvPr/>
        </p:nvSpPr>
        <p:spPr bwMode="auto">
          <a:xfrm>
            <a:off x="333375" y="76200"/>
            <a:ext cx="133350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TextBox 17"/>
          <p:cNvSpPr txBox="1"/>
          <p:nvPr/>
        </p:nvSpPr>
        <p:spPr>
          <a:xfrm>
            <a:off x="4224765" y="5832918"/>
            <a:ext cx="2073897" cy="369332"/>
          </a:xfrm>
          <a:prstGeom prst="rect">
            <a:avLst/>
          </a:prstGeom>
          <a:noFill/>
        </p:spPr>
        <p:txBody>
          <a:bodyPr wrap="square" rtlCol="0">
            <a:spAutoFit/>
          </a:bodyPr>
          <a:lstStyle/>
          <a:p>
            <a:r>
              <a:rPr lang="en-US" dirty="0" smtClean="0">
                <a:solidFill>
                  <a:srgbClr val="6D6E71"/>
                </a:solidFill>
              </a:rPr>
              <a:t>ARMCI proxy</a:t>
            </a:r>
          </a:p>
        </p:txBody>
      </p:sp>
      <p:cxnSp>
        <p:nvCxnSpPr>
          <p:cNvPr id="20" name="Straight Arrow Connector 19"/>
          <p:cNvCxnSpPr>
            <a:stCxn id="18" idx="0"/>
          </p:cNvCxnSpPr>
          <p:nvPr/>
        </p:nvCxnSpPr>
        <p:spPr>
          <a:xfrm flipV="1">
            <a:off x="5261714" y="5368271"/>
            <a:ext cx="752587" cy="4646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1" name="Picture 2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8300" y="4937583"/>
            <a:ext cx="3476625" cy="1047750"/>
          </a:xfrm>
          <a:prstGeom prst="rect">
            <a:avLst/>
          </a:prstGeom>
        </p:spPr>
      </p:pic>
    </p:spTree>
    <p:extLst>
      <p:ext uri="{BB962C8B-B14F-4D97-AF65-F5344CB8AC3E}">
        <p14:creationId xmlns:p14="http://schemas.microsoft.com/office/powerpoint/2010/main" val="39507809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3872</TotalTime>
  <Words>2294</Words>
  <Application>Microsoft Office PowerPoint</Application>
  <PresentationFormat>On-screen Show (4:3)</PresentationFormat>
  <Paragraphs>343</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OFA Openframework WG</vt:lpstr>
      <vt:lpstr>This material was assembled with help of the following organizations/people</vt:lpstr>
      <vt:lpstr>Outline</vt:lpstr>
      <vt:lpstr>(Open)SHMEM</vt:lpstr>
      <vt:lpstr>UPC </vt:lpstr>
      <vt:lpstr>Fortran 2008 (CoArray or CAF)</vt:lpstr>
      <vt:lpstr>UPC/Fortran 2008(2)</vt:lpstr>
      <vt:lpstr>Different Views of PGAS – implementing and using</vt:lpstr>
      <vt:lpstr>Some other animals in the one-sided program model zoo</vt:lpstr>
      <vt:lpstr>Community Feedback</vt:lpstr>
      <vt:lpstr>SHMEM/PGAS API Requirements – caveats and disclaimers </vt:lpstr>
      <vt:lpstr>Memory Registration API Endpoint Considerations</vt:lpstr>
      <vt:lpstr>Memory Registration API Requirements (1)</vt:lpstr>
      <vt:lpstr>Memory Registration API Requirements (2)</vt:lpstr>
      <vt:lpstr>Small remote memory reference API requirements – perf and ops</vt:lpstr>
      <vt:lpstr>Small remote memory reference API requirements - ordering</vt:lpstr>
      <vt:lpstr>Small remote memory reference API requirements – Atomic memory ops</vt:lpstr>
      <vt:lpstr>Small remote memory reference API requirements – AMO survey</vt:lpstr>
      <vt:lpstr>Remote memory reference API requirements – completion notification</vt:lpstr>
      <vt:lpstr>Large RDMA transfers</vt:lpstr>
      <vt:lpstr>Collectives</vt:lpstr>
      <vt:lpstr>Active Message Support</vt:lpstr>
      <vt:lpstr>References</vt:lpstr>
      <vt:lpstr>Thank You</vt:lpstr>
      <vt:lpstr>Backup Material</vt:lpstr>
      <vt:lpstr>UPC </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Howard Pritchard</cp:lastModifiedBy>
  <cp:revision>140</cp:revision>
  <dcterms:created xsi:type="dcterms:W3CDTF">2013-03-28T19:36:05Z</dcterms:created>
  <dcterms:modified xsi:type="dcterms:W3CDTF">2014-02-25T00:24:58Z</dcterms:modified>
</cp:coreProperties>
</file>