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5" r:id="rId4"/>
    <p:sldId id="293" r:id="rId5"/>
    <p:sldId id="294" r:id="rId6"/>
    <p:sldId id="295" r:id="rId7"/>
    <p:sldId id="263" r:id="rId8"/>
    <p:sldId id="290" r:id="rId9"/>
    <p:sldId id="292" r:id="rId10"/>
    <p:sldId id="261" r:id="rId11"/>
    <p:sldId id="291" r:id="rId12"/>
    <p:sldId id="266" r:id="rId13"/>
    <p:sldId id="267" r:id="rId14"/>
    <p:sldId id="268" r:id="rId15"/>
    <p:sldId id="296" r:id="rId16"/>
    <p:sldId id="270" r:id="rId17"/>
    <p:sldId id="271" r:id="rId18"/>
    <p:sldId id="272" r:id="rId19"/>
    <p:sldId id="273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2" autoAdjust="0"/>
    <p:restoredTop sz="83394" autoAdjust="0"/>
  </p:normalViewPr>
  <p:slideViewPr>
    <p:cSldViewPr snapToObjects="1" showGuides="1">
      <p:cViewPr varScale="1">
        <p:scale>
          <a:sx n="115" d="100"/>
          <a:sy n="115" d="100"/>
        </p:scale>
        <p:origin x="-1976" y="-112"/>
      </p:cViewPr>
      <p:guideLst>
        <p:guide orient="horz" pos="12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81B76-4DE1-1742-941F-FAE08C39C733}" type="datetimeFigureOut">
              <a:rPr lang="en-US" smtClean="0"/>
              <a:t>1/21/14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C267F-6531-D347-83A4-595C4A65E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8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Feedbac</a:t>
            </a:r>
            <a:r>
              <a:rPr lang="en-US" baseline="0" dirty="0" smtClean="0"/>
              <a:t>k from call: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like RDMA write with immediate… but 4 bytes isn’t enough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Re-state last bullet better: want completion on peer for an RDMA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“inline messages” with “ability to re-use buffer immediately”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77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Replaced MPI + PGAS example with “API handles are independent</a:t>
            </a:r>
            <a:r>
              <a:rPr lang="en-US" baseline="0" dirty="0" smtClean="0"/>
              <a:t> of each other”</a:t>
            </a:r>
          </a:p>
          <a:p>
            <a:r>
              <a:rPr lang="en-US" dirty="0" smtClean="0"/>
              <a:t>Split off into</a:t>
            </a:r>
            <a:r>
              <a:rPr lang="en-US" baseline="0" dirty="0" smtClean="0"/>
              <a:t> its own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8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Specifically</a:t>
            </a:r>
            <a:r>
              <a:rPr lang="en-US" baseline="0" dirty="0" smtClean="0"/>
              <a:t> mentioned the 40-byte GHR UD header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8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Translated “Multiple PDs per process” to “ability to connect to ‘unrelated’ peers”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29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all:</a:t>
            </a:r>
          </a:p>
          <a:p>
            <a:r>
              <a:rPr lang="en-US" dirty="0" smtClean="0"/>
              <a:t>- Added 1</a:t>
            </a:r>
            <a:r>
              <a:rPr lang="en-US" baseline="30000" dirty="0" smtClean="0"/>
              <a:t>st</a:t>
            </a:r>
            <a:r>
              <a:rPr lang="en-US" dirty="0" smtClean="0"/>
              <a:t> bullet</a:t>
            </a:r>
            <a:r>
              <a:rPr lang="en-US" baseline="0" dirty="0" smtClean="0"/>
              <a:t> as reaction to feedback from slide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C267F-6531-D347-83A4-595C4A65ED5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28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8" name="TextBox 17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983B-5392-8C4C-9589-9E70FDC8CAE0}" type="datetimeFigureOut">
              <a:rPr lang="en-US" smtClean="0"/>
              <a:t>1/21/14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18BE-7F8B-674C-86E1-B1889505F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983B-5392-8C4C-9589-9E70FDC8CAE0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18BE-7F8B-674C-86E1-B1889505F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983B-5392-8C4C-9589-9E70FDC8CAE0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DB608849-CD7A-7D49-8C99-8A961CDF5FC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18BE-7F8B-674C-86E1-B1889505FD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TextBox 13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4229100" y="6351621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TextBox 17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15" name="TextBox 14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229100" y="6367790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Slide </a:t>
            </a:r>
            <a:fld id="{F9934F65-F46C-A846-ACD5-01AA4248C5DE}" type="slidenum">
              <a:rPr lang="en-US" sz="1100" smtClean="0"/>
              <a:pPr algn="ctr"/>
              <a:t>‹#›</a:t>
            </a:fld>
            <a:endParaRPr lang="en-US" sz="11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F0C3983B-5392-8C4C-9589-9E70FDC8CAE0}" type="datetimeFigureOut">
              <a:rPr lang="en-US" smtClean="0"/>
              <a:t>1/21/14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27418BE-7F8B-674C-86E1-B1889505FD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MPI Requirements</a:t>
            </a:r>
            <a:br>
              <a:rPr lang="en-US" dirty="0" smtClean="0"/>
            </a:br>
            <a:r>
              <a:rPr lang="en-US" dirty="0" smtClean="0"/>
              <a:t>of the Network Layer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2299138"/>
          </a:xfrm>
        </p:spPr>
        <p:txBody>
          <a:bodyPr>
            <a:normAutofit/>
          </a:bodyPr>
          <a:lstStyle/>
          <a:p>
            <a:r>
              <a:rPr lang="en-US" dirty="0" smtClean="0"/>
              <a:t>Presented to the </a:t>
            </a:r>
            <a:r>
              <a:rPr lang="en-US" dirty="0" err="1" smtClean="0"/>
              <a:t>OpenFabrics</a:t>
            </a:r>
            <a:r>
              <a:rPr lang="en-US" dirty="0" smtClean="0"/>
              <a:t> </a:t>
            </a:r>
            <a:r>
              <a:rPr lang="en-US" dirty="0" err="1" smtClean="0"/>
              <a:t>libfabric</a:t>
            </a:r>
            <a:r>
              <a:rPr lang="en-US" dirty="0" smtClean="0"/>
              <a:t> Working Group</a:t>
            </a:r>
          </a:p>
          <a:p>
            <a:r>
              <a:rPr lang="en-US" dirty="0" smtClean="0"/>
              <a:t>January 21, 2014</a:t>
            </a:r>
          </a:p>
          <a:p>
            <a:endParaRPr lang="en-US" dirty="0" smtClean="0"/>
          </a:p>
          <a:p>
            <a:r>
              <a:rPr lang="en-US" dirty="0" smtClean="0"/>
              <a:t>Community feedback assembled</a:t>
            </a:r>
          </a:p>
          <a:p>
            <a:r>
              <a:rPr lang="en-US" dirty="0" smtClean="0"/>
              <a:t>by Jeff Squyres, Cisco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32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Messages (not streams)</a:t>
            </a:r>
          </a:p>
          <a:p>
            <a:r>
              <a:rPr lang="en-US" dirty="0" smtClean="0"/>
              <a:t>Efficient API</a:t>
            </a:r>
          </a:p>
          <a:p>
            <a:pPr lvl="1"/>
            <a:r>
              <a:rPr lang="en-US" dirty="0" smtClean="0"/>
              <a:t>Allow for low latency / high bandwidth</a:t>
            </a:r>
          </a:p>
          <a:p>
            <a:pPr lvl="1"/>
            <a:r>
              <a:rPr lang="en-US" dirty="0" smtClean="0"/>
              <a:t>Low number of instructions in the critical path</a:t>
            </a:r>
          </a:p>
          <a:p>
            <a:pPr lvl="1"/>
            <a:r>
              <a:rPr lang="en-US" dirty="0" smtClean="0"/>
              <a:t>Enable “zero copy”</a:t>
            </a:r>
          </a:p>
          <a:p>
            <a:r>
              <a:rPr lang="en-US" dirty="0" smtClean="0"/>
              <a:t>Separation of local action initiation and completion</a:t>
            </a:r>
          </a:p>
          <a:p>
            <a:r>
              <a:rPr lang="en-US" dirty="0" smtClean="0"/>
              <a:t>One-sided </a:t>
            </a:r>
            <a:r>
              <a:rPr lang="en-US" dirty="0" smtClean="0"/>
              <a:t>(including </a:t>
            </a:r>
            <a:r>
              <a:rPr lang="en-US" dirty="0" smtClean="0"/>
              <a:t>atomics) and two-sided semantics</a:t>
            </a:r>
          </a:p>
          <a:p>
            <a:r>
              <a:rPr lang="en-US" dirty="0" smtClean="0"/>
              <a:t>No requirement for communication buffer alignment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54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progress independent of API calls</a:t>
            </a:r>
          </a:p>
          <a:p>
            <a:pPr lvl="1"/>
            <a:r>
              <a:rPr lang="en-US" dirty="0" smtClean="0"/>
              <a:t>Preferably </a:t>
            </a:r>
            <a:r>
              <a:rPr lang="en-US" dirty="0" smtClean="0"/>
              <a:t>via dedicated hardware</a:t>
            </a:r>
            <a:endParaRPr lang="en-US" dirty="0" smtClean="0"/>
          </a:p>
          <a:p>
            <a:r>
              <a:rPr lang="en-US" dirty="0" smtClean="0"/>
              <a:t>Scalable communications with millions of peers</a:t>
            </a:r>
          </a:p>
          <a:p>
            <a:pPr lvl="1"/>
            <a:r>
              <a:rPr lang="en-US" dirty="0" smtClean="0"/>
              <a:t>Think of MPI as a fully-connected </a:t>
            </a:r>
            <a:r>
              <a:rPr lang="en-US" dirty="0" smtClean="0"/>
              <a:t>model</a:t>
            </a:r>
          </a:p>
          <a:p>
            <a:pPr marL="579438" lvl="2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even though it usually isn’t implemented that way)</a:t>
            </a:r>
          </a:p>
          <a:p>
            <a:pPr lvl="1"/>
            <a:r>
              <a:rPr lang="en-US" dirty="0" smtClean="0"/>
              <a:t>Today, runs with 3 million MPI </a:t>
            </a:r>
            <a:r>
              <a:rPr lang="en-US" b="1" i="1" dirty="0" smtClean="0">
                <a:solidFill>
                  <a:srgbClr val="FF0000"/>
                </a:solidFill>
              </a:rPr>
              <a:t>processes</a:t>
            </a:r>
            <a:r>
              <a:rPr lang="en-US" dirty="0" smtClean="0"/>
              <a:t> in a job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things MPI needs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2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a</a:t>
            </a:r>
            <a:r>
              <a:rPr lang="en-US" dirty="0" smtClean="0"/>
              <a:t>ll the basic needs from previous slide)</a:t>
            </a:r>
          </a:p>
          <a:p>
            <a:r>
              <a:rPr lang="en-US" dirty="0" smtClean="0"/>
              <a:t>Different modes of communication</a:t>
            </a:r>
          </a:p>
          <a:p>
            <a:pPr lvl="1"/>
            <a:r>
              <a:rPr lang="en-US" dirty="0" smtClean="0"/>
              <a:t>Reliable vs. unreliable</a:t>
            </a:r>
          </a:p>
          <a:p>
            <a:pPr lvl="1"/>
            <a:r>
              <a:rPr lang="en-US" dirty="0" smtClean="0"/>
              <a:t>Scalable connectionless communications (i.e., UD)</a:t>
            </a:r>
          </a:p>
          <a:p>
            <a:r>
              <a:rPr lang="en-US" dirty="0" smtClean="0"/>
              <a:t>Specify peer read/write address (i.e., RDMA)</a:t>
            </a:r>
          </a:p>
          <a:p>
            <a:r>
              <a:rPr lang="en-US" dirty="0" smtClean="0"/>
              <a:t>RDMA write with </a:t>
            </a:r>
            <a:r>
              <a:rPr lang="en-US" dirty="0" smtClean="0"/>
              <a:t>immediate (*)</a:t>
            </a:r>
            <a:endParaRPr lang="en-US" dirty="0" smtClean="0"/>
          </a:p>
          <a:p>
            <a:pPr lvl="1"/>
            <a:r>
              <a:rPr lang="en-US" i="1" dirty="0" smtClean="0"/>
              <a:t>…but we want more (more on this later)</a:t>
            </a:r>
            <a:endParaRPr lang="en-US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34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to re-use (short/inline) buffers immediately</a:t>
            </a:r>
            <a:endParaRPr lang="en-US" dirty="0" smtClean="0"/>
          </a:p>
          <a:p>
            <a:r>
              <a:rPr lang="en-US" dirty="0" smtClean="0"/>
              <a:t>Polling and OS-native/</a:t>
            </a:r>
            <a:r>
              <a:rPr lang="en-US" dirty="0" err="1" smtClean="0"/>
              <a:t>fd</a:t>
            </a:r>
            <a:r>
              <a:rPr lang="en-US" dirty="0" smtClean="0"/>
              <a:t>-based blocking QP modes</a:t>
            </a:r>
          </a:p>
          <a:p>
            <a:r>
              <a:rPr lang="en-US" dirty="0" smtClean="0"/>
              <a:t>Discover devices, ports, and their capabilities (*)</a:t>
            </a:r>
          </a:p>
          <a:p>
            <a:pPr lvl="1"/>
            <a:r>
              <a:rPr lang="en-US" i="1" dirty="0" smtClean="0"/>
              <a:t>…but let’s not tie this to a specific hardware model</a:t>
            </a:r>
          </a:p>
          <a:p>
            <a:r>
              <a:rPr lang="en-US" dirty="0" smtClean="0"/>
              <a:t>Scatter / gather lists for sends</a:t>
            </a:r>
          </a:p>
          <a:p>
            <a:r>
              <a:rPr lang="en-US" dirty="0" smtClean="0"/>
              <a:t>Atomic operations (*)</a:t>
            </a:r>
          </a:p>
          <a:p>
            <a:pPr lvl="1"/>
            <a:r>
              <a:rPr lang="en-US" i="1" dirty="0" smtClean="0"/>
              <a:t>…but we want more (more on this later)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4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have </a:t>
            </a:r>
            <a:r>
              <a:rPr lang="en-US" dirty="0" smtClean="0"/>
              <a:t>multiple </a:t>
            </a:r>
            <a:r>
              <a:rPr lang="en-US" dirty="0"/>
              <a:t>consumers in a single process</a:t>
            </a:r>
          </a:p>
          <a:p>
            <a:pPr lvl="1"/>
            <a:r>
              <a:rPr lang="en-US" dirty="0" smtClean="0"/>
              <a:t>API handles are independent of each other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00600" y="2147888"/>
            <a:ext cx="3886200" cy="19669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0600" y="4838700"/>
            <a:ext cx="3886200" cy="6858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Network hardware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953000" y="2743200"/>
            <a:ext cx="1600200" cy="1219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A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940467" y="2743200"/>
            <a:ext cx="1600200" cy="1219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B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257800" y="3200400"/>
            <a:ext cx="990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 A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254875" y="3200400"/>
            <a:ext cx="9906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 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2"/>
          </p:cNvCxnSpPr>
          <p:nvPr/>
        </p:nvCxnSpPr>
        <p:spPr>
          <a:xfrm>
            <a:off x="5753100" y="3962400"/>
            <a:ext cx="0" cy="87630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2"/>
          </p:cNvCxnSpPr>
          <p:nvPr/>
        </p:nvCxnSpPr>
        <p:spPr>
          <a:xfrm>
            <a:off x="7750175" y="3962400"/>
            <a:ext cx="0" cy="876300"/>
          </a:xfrm>
          <a:prstGeom prst="straightConnector1">
            <a:avLst/>
          </a:prstGeom>
          <a:ln w="57150" cmpd="sng"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694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Verbs </a:t>
            </a:r>
            <a:r>
              <a:rPr lang="en-US" dirty="0"/>
              <a:t>d</a:t>
            </a:r>
            <a:r>
              <a:rPr lang="en-US" dirty="0" smtClean="0"/>
              <a:t>oes </a:t>
            </a:r>
            <a:r>
              <a:rPr lang="en-US" dirty="0" smtClean="0"/>
              <a:t>not:</a:t>
            </a:r>
          </a:p>
          <a:p>
            <a:pPr lvl="1"/>
            <a:r>
              <a:rPr lang="en-US" dirty="0" smtClean="0"/>
              <a:t>Require collective initialization across multiple processes</a:t>
            </a:r>
          </a:p>
          <a:p>
            <a:pPr lvl="1"/>
            <a:r>
              <a:rPr lang="en-US" dirty="0" smtClean="0"/>
              <a:t>Require peers to have the same process image</a:t>
            </a:r>
          </a:p>
          <a:p>
            <a:pPr lvl="1"/>
            <a:r>
              <a:rPr lang="en-US" dirty="0" smtClean="0"/>
              <a:t>Restrict completion order vs. delivery order</a:t>
            </a:r>
          </a:p>
          <a:p>
            <a:pPr lvl="1"/>
            <a:r>
              <a:rPr lang="en-US" dirty="0" smtClean="0"/>
              <a:t>Restrict source/target address region (stack, data, heap)</a:t>
            </a:r>
          </a:p>
          <a:p>
            <a:pPr lvl="1"/>
            <a:r>
              <a:rPr lang="en-US" dirty="0" smtClean="0"/>
              <a:t>Require a specific wire protocol (*)</a:t>
            </a:r>
          </a:p>
          <a:p>
            <a:pPr lvl="2"/>
            <a:r>
              <a:rPr lang="en-US" i="1" dirty="0" smtClean="0"/>
              <a:t>…but it does impose </a:t>
            </a:r>
            <a:r>
              <a:rPr lang="en-US" i="1" dirty="0" smtClean="0"/>
              <a:t>limitations, e.g., 40-byte GRH UD header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83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connect to “unrelated” peers</a:t>
            </a:r>
          </a:p>
          <a:p>
            <a:r>
              <a:rPr lang="en-US" dirty="0" smtClean="0"/>
              <a:t>Cannot </a:t>
            </a:r>
            <a:r>
              <a:rPr lang="en-US" dirty="0" smtClean="0"/>
              <a:t>access peer (memory) without permission</a:t>
            </a:r>
          </a:p>
          <a:p>
            <a:r>
              <a:rPr lang="en-US" dirty="0" smtClean="0"/>
              <a:t>Cleans </a:t>
            </a:r>
            <a:r>
              <a:rPr lang="en-US" dirty="0" smtClean="0"/>
              <a:t>up everything upon process termination</a:t>
            </a:r>
          </a:p>
          <a:p>
            <a:pPr lvl="1"/>
            <a:r>
              <a:rPr lang="en-US" dirty="0" smtClean="0"/>
              <a:t>E.g., kernel and hardware resources are released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MPI likes in verbs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69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MTU is an </a:t>
            </a:r>
            <a:r>
              <a:rPr lang="en-US" dirty="0" err="1" smtClean="0"/>
              <a:t>int</a:t>
            </a:r>
            <a:r>
              <a:rPr lang="en-US" dirty="0" smtClean="0"/>
              <a:t> (not an </a:t>
            </a:r>
            <a:r>
              <a:rPr lang="en-US" dirty="0" err="1" smtClean="0"/>
              <a:t>enum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Specify timeouts to connection requests</a:t>
            </a:r>
          </a:p>
          <a:p>
            <a:pPr lvl="1"/>
            <a:r>
              <a:rPr lang="en-US" i="1" dirty="0" smtClean="0"/>
              <a:t>…or have a CM that completes connections asynchronously</a:t>
            </a:r>
          </a:p>
          <a:p>
            <a:r>
              <a:rPr lang="en-US" dirty="0" smtClean="0"/>
              <a:t>All operations need to be non-blocking, including:</a:t>
            </a:r>
          </a:p>
          <a:p>
            <a:pPr lvl="1"/>
            <a:r>
              <a:rPr lang="en-US" dirty="0" smtClean="0"/>
              <a:t>Address </a:t>
            </a:r>
            <a:r>
              <a:rPr lang="en-US" dirty="0" smtClean="0"/>
              <a:t>handle creation</a:t>
            </a:r>
          </a:p>
          <a:p>
            <a:pPr lvl="1"/>
            <a:r>
              <a:rPr lang="en-US" dirty="0" smtClean="0"/>
              <a:t>Communication s</a:t>
            </a:r>
            <a:r>
              <a:rPr lang="en-US" dirty="0" smtClean="0"/>
              <a:t>etup / teardown</a:t>
            </a:r>
          </a:p>
          <a:p>
            <a:pPr lvl="1"/>
            <a:r>
              <a:rPr lang="en-US" dirty="0" smtClean="0"/>
              <a:t>Memory </a:t>
            </a:r>
            <a:r>
              <a:rPr lang="en-US" dirty="0" smtClean="0"/>
              <a:t>registration / deregistration</a:t>
            </a:r>
          </a:p>
        </p:txBody>
      </p:sp>
    </p:spTree>
    <p:extLst>
      <p:ext uri="{BB962C8B-B14F-4D97-AF65-F5344CB8AC3E}">
        <p14:creationId xmlns:p14="http://schemas.microsoft.com/office/powerpoint/2010/main" val="2195409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 buffer/length as function parameters</a:t>
            </a:r>
          </a:p>
          <a:p>
            <a:pPr lvl="1"/>
            <a:r>
              <a:rPr lang="en-US" dirty="0" smtClean="0"/>
              <a:t>Specified as </a:t>
            </a:r>
            <a:r>
              <a:rPr lang="en-US" dirty="0" err="1" smtClean="0"/>
              <a:t>struct</a:t>
            </a:r>
            <a:r>
              <a:rPr lang="en-US" dirty="0" smtClean="0"/>
              <a:t> requires extra memory accesses</a:t>
            </a:r>
          </a:p>
          <a:p>
            <a:pPr lvl="1"/>
            <a:r>
              <a:rPr lang="en-US" i="1" dirty="0" smtClean="0"/>
              <a:t>…more on this later</a:t>
            </a:r>
          </a:p>
          <a:p>
            <a:r>
              <a:rPr lang="en-US" dirty="0" smtClean="0"/>
              <a:t>Ability to query how many credits currently available in a QP</a:t>
            </a:r>
          </a:p>
          <a:p>
            <a:pPr lvl="1"/>
            <a:r>
              <a:rPr lang="en-US" dirty="0" smtClean="0"/>
              <a:t>To support actions that consume more than one credit</a:t>
            </a:r>
          </a:p>
          <a:p>
            <a:r>
              <a:rPr lang="en-US" dirty="0" smtClean="0"/>
              <a:t>Remove concept of “queue pair”</a:t>
            </a:r>
          </a:p>
          <a:p>
            <a:pPr lvl="1"/>
            <a:r>
              <a:rPr lang="en-US" dirty="0" smtClean="0"/>
              <a:t>Have standalone send channels and receive channels</a:t>
            </a:r>
          </a:p>
        </p:txBody>
      </p:sp>
    </p:spTree>
    <p:extLst>
      <p:ext uri="{BB962C8B-B14F-4D97-AF65-F5344CB8AC3E}">
        <p14:creationId xmlns:p14="http://schemas.microsoft.com/office/powerpoint/2010/main" val="405938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Other things MPI wants</a:t>
            </a:r>
            <a:br>
              <a:rPr lang="en-US" dirty="0" smtClean="0"/>
            </a:br>
            <a:r>
              <a:rPr lang="en-US" dirty="0" smtClean="0"/>
              <a:t>(described as verbs improvements)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Completion at target for an RDMA write</a:t>
            </a:r>
          </a:p>
          <a:p>
            <a:r>
              <a:rPr lang="en-US" dirty="0" smtClean="0"/>
              <a:t>Have ability to query if loopback communication is supported</a:t>
            </a:r>
          </a:p>
          <a:p>
            <a:r>
              <a:rPr lang="en-US" dirty="0" smtClean="0"/>
              <a:t>Clearly delineate what functionality </a:t>
            </a:r>
            <a:r>
              <a:rPr lang="en-US" i="1" dirty="0" smtClean="0"/>
              <a:t>must</a:t>
            </a:r>
            <a:r>
              <a:rPr lang="en-US" dirty="0" smtClean="0"/>
              <a:t> be supported vs. what is optional</a:t>
            </a:r>
          </a:p>
          <a:p>
            <a:pPr lvl="1"/>
            <a:r>
              <a:rPr lang="en-US" dirty="0" smtClean="0"/>
              <a:t>Example: MPI provides (almost) the same functionality everywhere, regardless of hardware / platform</a:t>
            </a:r>
          </a:p>
          <a:p>
            <a:pPr lvl="1"/>
            <a:r>
              <a:rPr lang="en-US" dirty="0" smtClean="0"/>
              <a:t>Verbs functionality is wildly different for each provider</a:t>
            </a:r>
          </a:p>
        </p:txBody>
      </p:sp>
    </p:spTree>
    <p:extLst>
      <p:ext uri="{BB962C8B-B14F-4D97-AF65-F5344CB8AC3E}">
        <p14:creationId xmlns:p14="http://schemas.microsoft.com/office/powerpoint/2010/main" val="144623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799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thanks to the contributors</a:t>
            </a:r>
            <a:br>
              <a:rPr lang="en-US" dirty="0" smtClean="0"/>
            </a:br>
            <a:r>
              <a:rPr lang="en-US" dirty="0" smtClean="0"/>
              <a:t>(in no particular order)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ETZ Zurich</a:t>
            </a:r>
          </a:p>
          <a:p>
            <a:pPr lvl="1"/>
            <a:r>
              <a:rPr lang="en-US" dirty="0" err="1" smtClean="0"/>
              <a:t>Torsten</a:t>
            </a:r>
            <a:r>
              <a:rPr lang="en-US" dirty="0" smtClean="0"/>
              <a:t> </a:t>
            </a:r>
            <a:r>
              <a:rPr lang="en-US" dirty="0" err="1" smtClean="0"/>
              <a:t>Hoefler</a:t>
            </a:r>
            <a:endParaRPr lang="en-US" dirty="0" smtClean="0"/>
          </a:p>
          <a:p>
            <a:r>
              <a:rPr lang="en-US" dirty="0" smtClean="0"/>
              <a:t>Sandia National Labs</a:t>
            </a:r>
          </a:p>
          <a:p>
            <a:pPr lvl="1"/>
            <a:r>
              <a:rPr lang="en-US" dirty="0" smtClean="0"/>
              <a:t>Ron </a:t>
            </a:r>
            <a:r>
              <a:rPr lang="en-US" dirty="0" err="1" smtClean="0"/>
              <a:t>Brightwell</a:t>
            </a:r>
            <a:endParaRPr lang="en-US" dirty="0"/>
          </a:p>
          <a:p>
            <a:pPr lvl="1"/>
            <a:r>
              <a:rPr lang="en-US" dirty="0" smtClean="0"/>
              <a:t>Brian Barrett</a:t>
            </a:r>
          </a:p>
          <a:p>
            <a:pPr lvl="1"/>
            <a:r>
              <a:rPr lang="en-US" dirty="0" smtClean="0"/>
              <a:t>Ryan Grant</a:t>
            </a:r>
          </a:p>
          <a:p>
            <a:r>
              <a:rPr lang="en-US" dirty="0" smtClean="0"/>
              <a:t> IBM</a:t>
            </a:r>
          </a:p>
          <a:p>
            <a:pPr lvl="1"/>
            <a:r>
              <a:rPr lang="en-US" dirty="0" err="1" smtClean="0"/>
              <a:t>Chulho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Carl </a:t>
            </a:r>
            <a:r>
              <a:rPr lang="en-US" dirty="0" err="1" smtClean="0"/>
              <a:t>Obert</a:t>
            </a:r>
            <a:endParaRPr lang="en-US" dirty="0" smtClean="0"/>
          </a:p>
          <a:p>
            <a:pPr lvl="1"/>
            <a:r>
              <a:rPr lang="en-US" dirty="0" smtClean="0"/>
              <a:t>Michael </a:t>
            </a:r>
            <a:r>
              <a:rPr lang="en-US" dirty="0" err="1" smtClean="0"/>
              <a:t>Blocksome</a:t>
            </a:r>
            <a:endParaRPr lang="en-US" dirty="0" smtClean="0"/>
          </a:p>
          <a:p>
            <a:pPr lvl="1"/>
            <a:r>
              <a:rPr lang="en-US" dirty="0" smtClean="0"/>
              <a:t>Perry Schmidt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Cisco Systems</a:t>
            </a:r>
          </a:p>
          <a:p>
            <a:pPr lvl="1"/>
            <a:r>
              <a:rPr lang="en-US" dirty="0" smtClean="0"/>
              <a:t>Jeff Squyres</a:t>
            </a:r>
          </a:p>
          <a:p>
            <a:pPr lvl="1"/>
            <a:r>
              <a:rPr lang="en-US" dirty="0" smtClean="0"/>
              <a:t>Dave Goodell</a:t>
            </a:r>
          </a:p>
          <a:p>
            <a:pPr lvl="1"/>
            <a:r>
              <a:rPr lang="en-US" dirty="0" smtClean="0"/>
              <a:t>Reese Faucette</a:t>
            </a:r>
          </a:p>
          <a:p>
            <a:pPr lvl="1"/>
            <a:r>
              <a:rPr lang="en-US" dirty="0" smtClean="0"/>
              <a:t>Cesare Cantu</a:t>
            </a:r>
          </a:p>
          <a:p>
            <a:pPr lvl="1"/>
            <a:r>
              <a:rPr lang="en-US" dirty="0" err="1" smtClean="0"/>
              <a:t>Upinder</a:t>
            </a:r>
            <a:r>
              <a:rPr lang="en-US" dirty="0" smtClean="0"/>
              <a:t> Malhi</a:t>
            </a:r>
          </a:p>
          <a:p>
            <a:r>
              <a:rPr lang="en-US" dirty="0" smtClean="0"/>
              <a:t>Oak Ridge National Labs</a:t>
            </a:r>
          </a:p>
          <a:p>
            <a:pPr lvl="1"/>
            <a:r>
              <a:rPr lang="en-US" dirty="0" smtClean="0"/>
              <a:t>Scott </a:t>
            </a:r>
            <a:r>
              <a:rPr lang="en-US" dirty="0" err="1" smtClean="0"/>
              <a:t>Atchley</a:t>
            </a:r>
            <a:endParaRPr lang="en-US" dirty="0"/>
          </a:p>
          <a:p>
            <a:pPr lvl="1"/>
            <a:r>
              <a:rPr lang="en-US" dirty="0" err="1" smtClean="0"/>
              <a:t>Pavel</a:t>
            </a:r>
            <a:r>
              <a:rPr lang="en-US" dirty="0" smtClean="0"/>
              <a:t> </a:t>
            </a:r>
            <a:r>
              <a:rPr lang="en-US" dirty="0" err="1" smtClean="0"/>
              <a:t>Shamis</a:t>
            </a:r>
            <a:endParaRPr lang="en-US" dirty="0" smtClean="0"/>
          </a:p>
          <a:p>
            <a:r>
              <a:rPr lang="en-US" dirty="0" smtClean="0"/>
              <a:t>Argonne National Labs</a:t>
            </a:r>
          </a:p>
          <a:p>
            <a:pPr lvl="1"/>
            <a:r>
              <a:rPr lang="en-US" dirty="0" smtClean="0"/>
              <a:t>Jeff Hammond</a:t>
            </a:r>
          </a:p>
        </p:txBody>
      </p:sp>
    </p:spTree>
    <p:extLst>
      <p:ext uri="{BB962C8B-B14F-4D97-AF65-F5344CB8AC3E}">
        <p14:creationId xmlns:p14="http://schemas.microsoft.com/office/powerpoint/2010/main" val="279256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Stop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Still consolidating more MPI </a:t>
            </a:r>
            <a:r>
              <a:rPr lang="en-US" smtClean="0"/>
              <a:t>community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4158"/>
            <a:ext cx="8686800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Many thanks to the </a:t>
            </a:r>
            <a:r>
              <a:rPr lang="en-US" dirty="0"/>
              <a:t>contributors</a:t>
            </a:r>
            <a:br>
              <a:rPr lang="en-US" dirty="0"/>
            </a:br>
            <a:r>
              <a:rPr lang="en-US" dirty="0"/>
              <a:t>(in no particular order)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Intel</a:t>
            </a:r>
          </a:p>
          <a:p>
            <a:pPr lvl="1"/>
            <a:r>
              <a:rPr lang="en-US" dirty="0" smtClean="0"/>
              <a:t>Sayantan Sur</a:t>
            </a:r>
          </a:p>
          <a:p>
            <a:pPr lvl="1"/>
            <a:r>
              <a:rPr lang="en-US" dirty="0" smtClean="0"/>
              <a:t>Charles Archer</a:t>
            </a:r>
          </a:p>
          <a:p>
            <a:r>
              <a:rPr lang="en-US" dirty="0" smtClean="0"/>
              <a:t>Cray</a:t>
            </a:r>
          </a:p>
          <a:p>
            <a:pPr lvl="1"/>
            <a:r>
              <a:rPr lang="en-US" dirty="0" smtClean="0"/>
              <a:t>Krishna </a:t>
            </a:r>
            <a:r>
              <a:rPr lang="en-US" dirty="0" err="1" smtClean="0"/>
              <a:t>Kandalla</a:t>
            </a:r>
            <a:endParaRPr lang="en-US" dirty="0" smtClean="0"/>
          </a:p>
          <a:p>
            <a:r>
              <a:rPr lang="en-US" dirty="0" err="1" smtClean="0"/>
              <a:t>Mellanox</a:t>
            </a:r>
            <a:endParaRPr lang="en-US" dirty="0" smtClean="0"/>
          </a:p>
          <a:p>
            <a:pPr lvl="1"/>
            <a:r>
              <a:rPr lang="en-US" dirty="0" err="1" smtClean="0"/>
              <a:t>Devendar</a:t>
            </a:r>
            <a:r>
              <a:rPr lang="en-US" dirty="0" smtClean="0"/>
              <a:t> </a:t>
            </a:r>
            <a:r>
              <a:rPr lang="en-US" dirty="0" err="1" smtClean="0"/>
              <a:t>Bureddy</a:t>
            </a:r>
            <a:endParaRPr lang="en-US" dirty="0" smtClean="0"/>
          </a:p>
          <a:p>
            <a:r>
              <a:rPr lang="en-US" dirty="0" smtClean="0"/>
              <a:t>SGI</a:t>
            </a:r>
          </a:p>
          <a:p>
            <a:pPr lvl="1"/>
            <a:r>
              <a:rPr lang="en-US" dirty="0" smtClean="0"/>
              <a:t>Michael Raymond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AMD</a:t>
            </a:r>
          </a:p>
          <a:p>
            <a:pPr lvl="1"/>
            <a:r>
              <a:rPr lang="en-US" dirty="0" smtClean="0"/>
              <a:t>Brad Benton</a:t>
            </a:r>
          </a:p>
          <a:p>
            <a:r>
              <a:rPr lang="en-US" dirty="0" smtClean="0"/>
              <a:t>Microsoft</a:t>
            </a:r>
          </a:p>
          <a:p>
            <a:pPr lvl="1"/>
            <a:r>
              <a:rPr lang="en-US" dirty="0" smtClean="0"/>
              <a:t>Fab </a:t>
            </a:r>
            <a:r>
              <a:rPr lang="en-US" dirty="0" err="1" smtClean="0"/>
              <a:t>Tillier</a:t>
            </a:r>
            <a:endParaRPr lang="en-US" dirty="0" smtClean="0"/>
          </a:p>
          <a:p>
            <a:r>
              <a:rPr lang="en-US" dirty="0" smtClean="0"/>
              <a:t>U</a:t>
            </a:r>
            <a:r>
              <a:rPr lang="en-US" dirty="0"/>
              <a:t>. Edinburgh / EPCC</a:t>
            </a:r>
          </a:p>
          <a:p>
            <a:pPr lvl="1"/>
            <a:r>
              <a:rPr lang="en-US" dirty="0"/>
              <a:t>Dan </a:t>
            </a:r>
            <a:r>
              <a:rPr lang="en-US" dirty="0" smtClean="0"/>
              <a:t>Holmes</a:t>
            </a:r>
          </a:p>
          <a:p>
            <a:r>
              <a:rPr lang="en-US" dirty="0" smtClean="0"/>
              <a:t>U. Alabama Birmingham </a:t>
            </a:r>
          </a:p>
          <a:p>
            <a:pPr lvl="1"/>
            <a:r>
              <a:rPr lang="en-US" dirty="0" smtClean="0"/>
              <a:t>Tony </a:t>
            </a:r>
            <a:r>
              <a:rPr lang="en-US" dirty="0" err="1" smtClean="0"/>
              <a:t>Skjellum</a:t>
            </a:r>
            <a:endParaRPr lang="en-US" dirty="0"/>
          </a:p>
          <a:p>
            <a:pPr lvl="1"/>
            <a:r>
              <a:rPr lang="en-US" dirty="0" smtClean="0"/>
              <a:t>Amin </a:t>
            </a:r>
            <a:r>
              <a:rPr lang="en-US" dirty="0" err="1" smtClean="0"/>
              <a:t>Hassani</a:t>
            </a:r>
            <a:endParaRPr lang="en-US" dirty="0"/>
          </a:p>
          <a:p>
            <a:pPr lvl="1"/>
            <a:r>
              <a:rPr lang="en-US" dirty="0" smtClean="0"/>
              <a:t>Shane Farmer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8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High-level abstraction API</a:t>
            </a:r>
          </a:p>
          <a:p>
            <a:pPr lvl="1"/>
            <a:r>
              <a:rPr lang="en-US" dirty="0" smtClean="0"/>
              <a:t>No concept of a connection</a:t>
            </a:r>
          </a:p>
          <a:p>
            <a:r>
              <a:rPr lang="en-US" dirty="0" smtClean="0"/>
              <a:t>All communication: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reliable</a:t>
            </a:r>
          </a:p>
          <a:p>
            <a:pPr lvl="1"/>
            <a:r>
              <a:rPr lang="en-US" dirty="0" smtClean="0"/>
              <a:t>Has some ordering rules</a:t>
            </a:r>
          </a:p>
          <a:p>
            <a:pPr lvl="1"/>
            <a:r>
              <a:rPr lang="en-US" dirty="0" smtClean="0"/>
              <a:t>Is comprised of typed messages</a:t>
            </a:r>
          </a:p>
          <a:p>
            <a:r>
              <a:rPr lang="en-US" dirty="0" smtClean="0"/>
              <a:t>Peer address is (communicator, integer) tuple</a:t>
            </a:r>
          </a:p>
          <a:p>
            <a:pPr lvl="1"/>
            <a:r>
              <a:rPr lang="en-US" dirty="0" smtClean="0">
                <a:sym typeface="Wingdings"/>
              </a:rPr>
              <a:t>I.e., virtualized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MPI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5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Communication modes</a:t>
            </a:r>
          </a:p>
          <a:p>
            <a:pPr lvl="1"/>
            <a:r>
              <a:rPr lang="en-US" dirty="0" smtClean="0">
                <a:sym typeface="Wingdings"/>
              </a:rPr>
              <a:t>Blocking and non-blocking (polled completion)</a:t>
            </a:r>
          </a:p>
          <a:p>
            <a:pPr lvl="1"/>
            <a:r>
              <a:rPr lang="en-US" dirty="0" smtClean="0">
                <a:sym typeface="Wingdings"/>
              </a:rPr>
              <a:t>Point-to-point: two-sided and one-sided</a:t>
            </a:r>
          </a:p>
          <a:p>
            <a:pPr lvl="1"/>
            <a:r>
              <a:rPr lang="en-US" dirty="0" smtClean="0">
                <a:sym typeface="Wingdings"/>
              </a:rPr>
              <a:t>Collective operations: broadcast, scatter, reduce, …etc.</a:t>
            </a:r>
          </a:p>
          <a:p>
            <a:pPr lvl="1"/>
            <a:r>
              <a:rPr lang="en-US" dirty="0" smtClean="0">
                <a:sym typeface="Wingdings"/>
              </a:rPr>
              <a:t>…and others, but those are the big ones</a:t>
            </a:r>
          </a:p>
          <a:p>
            <a:r>
              <a:rPr lang="en-US" dirty="0" err="1" smtClean="0">
                <a:sym typeface="Wingdings"/>
              </a:rPr>
              <a:t>Asynch</a:t>
            </a:r>
            <a:r>
              <a:rPr lang="en-US" dirty="0" smtClean="0">
                <a:sym typeface="Wingdings"/>
              </a:rPr>
              <a:t>. </a:t>
            </a:r>
            <a:r>
              <a:rPr lang="en-US" dirty="0" smtClean="0">
                <a:sym typeface="Wingdings"/>
              </a:rPr>
              <a:t>progression is required/strongly desired</a:t>
            </a:r>
          </a:p>
          <a:p>
            <a:r>
              <a:rPr lang="en-US" dirty="0" smtClean="0">
                <a:sym typeface="Wingdings"/>
              </a:rPr>
              <a:t>Message buffers are </a:t>
            </a:r>
            <a:r>
              <a:rPr lang="en-US" dirty="0" smtClean="0">
                <a:sym typeface="Wingdings"/>
              </a:rPr>
              <a:t>provided by the application</a:t>
            </a:r>
          </a:p>
          <a:p>
            <a:pPr lvl="1"/>
            <a:r>
              <a:rPr lang="en-US" dirty="0" smtClean="0">
                <a:sym typeface="Wingdings"/>
              </a:rPr>
              <a:t>They are </a:t>
            </a:r>
            <a:r>
              <a:rPr lang="en-US" dirty="0" smtClean="0">
                <a:sym typeface="Wingdings"/>
              </a:rPr>
              <a:t>not </a:t>
            </a:r>
            <a:r>
              <a:rPr lang="en-US" dirty="0" smtClean="0">
                <a:sym typeface="Wingdings"/>
              </a:rPr>
              <a:t>“special” (e.g., registered)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MPI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2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MPI specification</a:t>
            </a:r>
          </a:p>
          <a:p>
            <a:pPr lvl="1"/>
            <a:r>
              <a:rPr lang="en-US" dirty="0" smtClean="0"/>
              <a:t>Governed by the MPI Forum standards body</a:t>
            </a:r>
          </a:p>
          <a:p>
            <a:pPr lvl="1"/>
            <a:r>
              <a:rPr lang="en-US" dirty="0" smtClean="0"/>
              <a:t>Currently at MPI-3.0</a:t>
            </a:r>
          </a:p>
          <a:p>
            <a:r>
              <a:rPr lang="en-US" dirty="0" smtClean="0"/>
              <a:t>MPI implementations</a:t>
            </a:r>
          </a:p>
          <a:p>
            <a:pPr lvl="1"/>
            <a:r>
              <a:rPr lang="en-US" dirty="0" smtClean="0"/>
              <a:t>Software + hardware implementation of the spec</a:t>
            </a:r>
          </a:p>
          <a:p>
            <a:pPr lvl="1"/>
            <a:r>
              <a:rPr lang="en-US" dirty="0" smtClean="0"/>
              <a:t>Some are open source, some are closed source</a:t>
            </a:r>
          </a:p>
          <a:p>
            <a:pPr lvl="1"/>
            <a:r>
              <a:rPr lang="en-US" dirty="0" smtClean="0"/>
              <a:t>Generally don’t care about interoperability (e.g., wire protocols)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MPI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1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feedback represents union of: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 viewpoints</a:t>
            </a:r>
          </a:p>
          <a:p>
            <a:pPr lvl="1"/>
            <a:r>
              <a:rPr lang="en-US" dirty="0" smtClean="0"/>
              <a:t>Different MPI implementations</a:t>
            </a:r>
          </a:p>
          <a:p>
            <a:pPr lvl="1"/>
            <a:r>
              <a:rPr lang="en-US" dirty="0" smtClean="0"/>
              <a:t>Different hardware perspectives</a:t>
            </a:r>
          </a:p>
          <a:p>
            <a:pPr lvl="1"/>
            <a:endParaRPr lang="en-US" dirty="0"/>
          </a:p>
          <a:p>
            <a:r>
              <a:rPr lang="en-US" dirty="0" smtClean="0"/>
              <a:t>…and not all agree with each other</a:t>
            </a:r>
          </a:p>
          <a:p>
            <a:r>
              <a:rPr lang="en-US" dirty="0" smtClean="0"/>
              <a:t>For example…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is a large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 not want to see memory registration</a:t>
            </a:r>
          </a:p>
          <a:p>
            <a:r>
              <a:rPr lang="en-US" dirty="0" smtClean="0"/>
              <a:t>Want t</a:t>
            </a:r>
            <a:r>
              <a:rPr lang="en-US" dirty="0" smtClean="0"/>
              <a:t>ag </a:t>
            </a:r>
            <a:r>
              <a:rPr lang="en-US" dirty="0" smtClean="0"/>
              <a:t>matching</a:t>
            </a:r>
          </a:p>
          <a:p>
            <a:pPr lvl="1"/>
            <a:r>
              <a:rPr lang="en-US" dirty="0" smtClean="0"/>
              <a:t>E.g., PSM</a:t>
            </a:r>
          </a:p>
          <a:p>
            <a:pPr lvl="1"/>
            <a:r>
              <a:rPr lang="en-US" dirty="0" smtClean="0"/>
              <a:t>Trust the network layer to do everything well under the covers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Want to have good memory registration infrastructure</a:t>
            </a:r>
          </a:p>
          <a:p>
            <a:r>
              <a:rPr lang="en-US" dirty="0" smtClean="0"/>
              <a:t>Want d</a:t>
            </a:r>
            <a:r>
              <a:rPr lang="en-US" dirty="0" smtClean="0"/>
              <a:t>irect </a:t>
            </a:r>
            <a:r>
              <a:rPr lang="en-US" dirty="0" smtClean="0"/>
              <a:t>access to hardware capabilities</a:t>
            </a:r>
          </a:p>
          <a:p>
            <a:pPr lvl="1"/>
            <a:r>
              <a:rPr lang="en-US" dirty="0" smtClean="0"/>
              <a:t>Want to fully implement MPI interfaces themselves</a:t>
            </a:r>
          </a:p>
          <a:p>
            <a:pPr lvl="1"/>
            <a:r>
              <a:rPr lang="en-US" dirty="0" smtClean="0"/>
              <a:t>Or, the MPI implementers are the kernel / firmware /hardware developers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828142" y="4988524"/>
            <a:ext cx="1487716" cy="1391557"/>
            <a:chOff x="3828142" y="4953000"/>
            <a:chExt cx="1487716" cy="1391557"/>
          </a:xfrm>
        </p:grpSpPr>
        <p:sp>
          <p:nvSpPr>
            <p:cNvPr id="10" name="Oval 9"/>
            <p:cNvSpPr/>
            <p:nvPr/>
          </p:nvSpPr>
          <p:spPr>
            <a:xfrm>
              <a:off x="3828142" y="4953000"/>
              <a:ext cx="1487716" cy="13915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828142" y="4953000"/>
              <a:ext cx="1487716" cy="1391557"/>
              <a:chOff x="3172982" y="4330371"/>
              <a:chExt cx="1772557" cy="1772557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3172982" y="4330371"/>
                <a:ext cx="1772557" cy="1772557"/>
              </a:xfrm>
              <a:prstGeom prst="rect">
                <a:avLst/>
              </a:prstGeom>
            </p:spPr>
          </p:pic>
          <p:sp>
            <p:nvSpPr>
              <p:cNvPr id="8" name="Oval 7"/>
              <p:cNvSpPr/>
              <p:nvPr/>
            </p:nvSpPr>
            <p:spPr>
              <a:xfrm>
                <a:off x="3945251" y="55626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MPI camps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Those who want</a:t>
            </a:r>
          </a:p>
          <a:p>
            <a:r>
              <a:rPr lang="en-US" dirty="0" smtClean="0"/>
              <a:t>high level interfaces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Those who want</a:t>
            </a:r>
          </a:p>
          <a:p>
            <a:r>
              <a:rPr lang="en-US" dirty="0"/>
              <a:t>l</a:t>
            </a:r>
            <a:r>
              <a:rPr lang="en-US" dirty="0" smtClean="0"/>
              <a:t>ow level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80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careful what you ask for…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…because you just got it</a:t>
            </a:r>
          </a:p>
          <a:p>
            <a:endParaRPr lang="en-US" dirty="0"/>
          </a:p>
          <a:p>
            <a:r>
              <a:rPr lang="en-US" dirty="0" smtClean="0"/>
              <a:t>Members of the MPI Forum would like to be involved in the </a:t>
            </a:r>
            <a:r>
              <a:rPr lang="en-US" dirty="0" err="1" smtClean="0"/>
              <a:t>libfabric</a:t>
            </a:r>
            <a:r>
              <a:rPr lang="en-US" dirty="0" smtClean="0"/>
              <a:t> design on an ongoing </a:t>
            </a:r>
            <a:r>
              <a:rPr lang="en-US" dirty="0" smtClean="0"/>
              <a:t>basis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Can we get an MPI </a:t>
            </a:r>
            <a:r>
              <a:rPr lang="en-US" dirty="0" err="1" smtClean="0">
                <a:solidFill>
                  <a:srgbClr val="FF0000"/>
                </a:solidFill>
              </a:rPr>
              <a:t>libfabric</a:t>
            </a:r>
            <a:r>
              <a:rPr lang="en-US" dirty="0" smtClean="0">
                <a:solidFill>
                  <a:srgbClr val="FF0000"/>
                </a:solidFill>
              </a:rPr>
              <a:t> listserv?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Content Placeholder 8" descr="12178628141677313153AJ_Buddy_frightened.svg.med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" b="43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47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4535</TotalTime>
  <Words>1082</Words>
  <Application>Microsoft Macintosh PowerPoint</Application>
  <PresentationFormat>On-screen Show (4:3)</PresentationFormat>
  <Paragraphs>201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Capital</vt:lpstr>
      <vt:lpstr>MPI Requirements of the Network Layer</vt:lpstr>
      <vt:lpstr>Many thanks to the contributors (in no particular order)</vt:lpstr>
      <vt:lpstr>Many thanks to the contributors (in no particular order)</vt:lpstr>
      <vt:lpstr>Quick MPI overview</vt:lpstr>
      <vt:lpstr>Quick MPI overview</vt:lpstr>
      <vt:lpstr>Quick MPI overview</vt:lpstr>
      <vt:lpstr>MPI is a large community</vt:lpstr>
      <vt:lpstr>Different MPI camps</vt:lpstr>
      <vt:lpstr>Be careful what you ask for…</vt:lpstr>
      <vt:lpstr>Basic things MPI needs</vt:lpstr>
      <vt:lpstr>Basic things MPI needs</vt:lpstr>
      <vt:lpstr>Things MPI likes in verbs</vt:lpstr>
      <vt:lpstr>Things MPI likes in verbs</vt:lpstr>
      <vt:lpstr>Things MPI likes in verbs</vt:lpstr>
      <vt:lpstr>Things MPI likes in verbs</vt:lpstr>
      <vt:lpstr>Things MPI likes in verbs</vt:lpstr>
      <vt:lpstr>Other things MPI wants (described as verbs improvements)</vt:lpstr>
      <vt:lpstr>Other things MPI wants (described as verbs improvements)</vt:lpstr>
      <vt:lpstr>Other things MPI wants (described as verbs improvements)</vt:lpstr>
      <vt:lpstr>Stop for today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MPI Requirements of the Network</dc:title>
  <dc:creator>Jeff Squyres</dc:creator>
  <cp:lastModifiedBy>Jeff Squyres</cp:lastModifiedBy>
  <cp:revision>185</cp:revision>
  <dcterms:created xsi:type="dcterms:W3CDTF">2014-01-14T21:38:20Z</dcterms:created>
  <dcterms:modified xsi:type="dcterms:W3CDTF">2014-01-21T15:54:45Z</dcterms:modified>
</cp:coreProperties>
</file>