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45"/>
  </p:notesMasterIdLst>
  <p:handoutMasterIdLst>
    <p:handoutMasterId r:id="rId46"/>
  </p:handoutMasterIdLst>
  <p:sldIdLst>
    <p:sldId id="262" r:id="rId3"/>
    <p:sldId id="362" r:id="rId4"/>
    <p:sldId id="363" r:id="rId5"/>
    <p:sldId id="364" r:id="rId6"/>
    <p:sldId id="365" r:id="rId7"/>
    <p:sldId id="366" r:id="rId8"/>
    <p:sldId id="367" r:id="rId9"/>
    <p:sldId id="369" r:id="rId10"/>
    <p:sldId id="368" r:id="rId11"/>
    <p:sldId id="370" r:id="rId12"/>
    <p:sldId id="359" r:id="rId13"/>
    <p:sldId id="371" r:id="rId14"/>
    <p:sldId id="372" r:id="rId15"/>
    <p:sldId id="389" r:id="rId16"/>
    <p:sldId id="387" r:id="rId17"/>
    <p:sldId id="413" r:id="rId18"/>
    <p:sldId id="394" r:id="rId19"/>
    <p:sldId id="390" r:id="rId20"/>
    <p:sldId id="373" r:id="rId21"/>
    <p:sldId id="391" r:id="rId22"/>
    <p:sldId id="393" r:id="rId23"/>
    <p:sldId id="395" r:id="rId24"/>
    <p:sldId id="361" r:id="rId25"/>
    <p:sldId id="414" r:id="rId26"/>
    <p:sldId id="386" r:id="rId27"/>
    <p:sldId id="409" r:id="rId28"/>
    <p:sldId id="410" r:id="rId29"/>
    <p:sldId id="411" r:id="rId30"/>
    <p:sldId id="412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07" r:id="rId42"/>
    <p:sldId id="408" r:id="rId43"/>
    <p:sldId id="379" r:id="rId4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80" d="100"/>
          <a:sy n="80" d="100"/>
        </p:scale>
        <p:origin x="954" y="78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8352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DC3DF-AEAD-42FB-8924-69CE0CF0DDE2}" type="doc">
      <dgm:prSet loTypeId="urn:microsoft.com/office/officeart/2008/layout/HorizontalMultiLevelHierarchy" loCatId="hierarchy" qsTypeId="urn:microsoft.com/office/officeart/2005/8/quickstyle/3d6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56D2E9B8-36D5-4467-9610-7ACDD8ECD4A4}">
      <dgm:prSet/>
      <dgm:spPr/>
      <dgm:t>
        <a:bodyPr/>
        <a:lstStyle/>
        <a:p>
          <a:pPr rtl="0"/>
          <a:r>
            <a:rPr lang="en-US" dirty="0" smtClean="0"/>
            <a:t>Interfaces</a:t>
          </a:r>
          <a:endParaRPr lang="en-US" dirty="0"/>
        </a:p>
      </dgm:t>
    </dgm:pt>
    <dgm:pt modelId="{F2519B41-05C2-4771-9E5A-31DCFFAFDD80}" type="parTrans" cxnId="{144537EB-A5AA-48E2-ACA6-1BF0681D3ED9}">
      <dgm:prSet/>
      <dgm:spPr/>
      <dgm:t>
        <a:bodyPr/>
        <a:lstStyle/>
        <a:p>
          <a:endParaRPr lang="en-US"/>
        </a:p>
      </dgm:t>
    </dgm:pt>
    <dgm:pt modelId="{2BAEEA65-BDB7-4EA9-97CB-86B8359AE790}" type="sibTrans" cxnId="{144537EB-A5AA-48E2-ACA6-1BF0681D3ED9}">
      <dgm:prSet/>
      <dgm:spPr/>
      <dgm:t>
        <a:bodyPr/>
        <a:lstStyle/>
        <a:p>
          <a:endParaRPr lang="en-US"/>
        </a:p>
      </dgm:t>
    </dgm:pt>
    <dgm:pt modelId="{DB470F41-C89F-4280-BCDB-74CC6D54C839}">
      <dgm:prSet/>
      <dgm:spPr/>
      <dgm:t>
        <a:bodyPr/>
        <a:lstStyle/>
        <a:p>
          <a:pPr rtl="0"/>
          <a:r>
            <a:rPr lang="en-US" dirty="0" smtClean="0"/>
            <a:t>Endpoint</a:t>
          </a:r>
          <a:endParaRPr lang="en-US" dirty="0"/>
        </a:p>
      </dgm:t>
    </dgm:pt>
    <dgm:pt modelId="{F412B5D2-A102-4AE3-B5D5-E0E241D189DA}" type="parTrans" cxnId="{B62369BF-8156-4354-A6E0-EB98E840D1AB}">
      <dgm:prSet/>
      <dgm:spPr/>
      <dgm:t>
        <a:bodyPr/>
        <a:lstStyle/>
        <a:p>
          <a:endParaRPr lang="en-US"/>
        </a:p>
      </dgm:t>
    </dgm:pt>
    <dgm:pt modelId="{60CCB325-973F-475E-A3A4-C0760F47E026}" type="sibTrans" cxnId="{B62369BF-8156-4354-A6E0-EB98E840D1AB}">
      <dgm:prSet/>
      <dgm:spPr/>
      <dgm:t>
        <a:bodyPr/>
        <a:lstStyle/>
        <a:p>
          <a:endParaRPr lang="en-US"/>
        </a:p>
      </dgm:t>
    </dgm:pt>
    <dgm:pt modelId="{A565493B-CD1C-429F-87B0-CF2B9E05D47D}">
      <dgm:prSet/>
      <dgm:spPr/>
      <dgm:t>
        <a:bodyPr/>
        <a:lstStyle/>
        <a:p>
          <a:pPr rtl="0"/>
          <a:r>
            <a:rPr lang="en-US" dirty="0" smtClean="0"/>
            <a:t>Active</a:t>
          </a:r>
          <a:endParaRPr lang="en-US" dirty="0"/>
        </a:p>
      </dgm:t>
    </dgm:pt>
    <dgm:pt modelId="{535C8C8E-07E8-496C-93CF-698E5A1A603B}" type="parTrans" cxnId="{7BB56636-DA7D-44B8-99C4-5F4DEE21111D}">
      <dgm:prSet/>
      <dgm:spPr/>
      <dgm:t>
        <a:bodyPr/>
        <a:lstStyle/>
        <a:p>
          <a:endParaRPr lang="en-US"/>
        </a:p>
      </dgm:t>
    </dgm:pt>
    <dgm:pt modelId="{F1A6F314-BB19-4BD3-9D50-D868586F3CD7}" type="sibTrans" cxnId="{7BB56636-DA7D-44B8-99C4-5F4DEE21111D}">
      <dgm:prSet/>
      <dgm:spPr/>
      <dgm:t>
        <a:bodyPr/>
        <a:lstStyle/>
        <a:p>
          <a:endParaRPr lang="en-US"/>
        </a:p>
      </dgm:t>
    </dgm:pt>
    <dgm:pt modelId="{4D86A6F6-B46E-422D-91D7-3DC28D6FEC54}">
      <dgm:prSet/>
      <dgm:spPr/>
      <dgm:t>
        <a:bodyPr/>
        <a:lstStyle/>
        <a:p>
          <a:pPr rtl="0"/>
          <a:r>
            <a:rPr lang="en-US" dirty="0" smtClean="0"/>
            <a:t>Passive</a:t>
          </a:r>
          <a:endParaRPr lang="en-US" dirty="0"/>
        </a:p>
      </dgm:t>
    </dgm:pt>
    <dgm:pt modelId="{8CF2279A-00C5-4F1D-A8E7-D52E7B449D6B}" type="parTrans" cxnId="{52F47716-DCD0-484C-8615-8467DCAC804F}">
      <dgm:prSet/>
      <dgm:spPr/>
      <dgm:t>
        <a:bodyPr/>
        <a:lstStyle/>
        <a:p>
          <a:endParaRPr lang="en-US"/>
        </a:p>
      </dgm:t>
    </dgm:pt>
    <dgm:pt modelId="{F7FB1250-724E-46E2-AFD2-5F7B9469A5D7}" type="sibTrans" cxnId="{52F47716-DCD0-484C-8615-8467DCAC804F}">
      <dgm:prSet/>
      <dgm:spPr/>
      <dgm:t>
        <a:bodyPr/>
        <a:lstStyle/>
        <a:p>
          <a:endParaRPr lang="en-US"/>
        </a:p>
      </dgm:t>
    </dgm:pt>
    <dgm:pt modelId="{2888AD6B-7532-4719-8CB1-CC1CFB6957FF}">
      <dgm:prSet/>
      <dgm:spPr/>
      <dgm:t>
        <a:bodyPr/>
        <a:lstStyle/>
        <a:p>
          <a:pPr rtl="0"/>
          <a:r>
            <a:rPr lang="en-US" dirty="0" smtClean="0"/>
            <a:t>Events</a:t>
          </a:r>
          <a:endParaRPr lang="en-US" dirty="0"/>
        </a:p>
      </dgm:t>
    </dgm:pt>
    <dgm:pt modelId="{20B554C8-AFD6-48A2-8420-243B54F5399E}" type="parTrans" cxnId="{3E8B0987-2A0F-42FE-8827-B32C2262E4D9}">
      <dgm:prSet/>
      <dgm:spPr/>
      <dgm:t>
        <a:bodyPr/>
        <a:lstStyle/>
        <a:p>
          <a:endParaRPr lang="en-US"/>
        </a:p>
      </dgm:t>
    </dgm:pt>
    <dgm:pt modelId="{847B7BF7-ABAB-40ED-AD5B-A9500E31C563}" type="sibTrans" cxnId="{3E8B0987-2A0F-42FE-8827-B32C2262E4D9}">
      <dgm:prSet/>
      <dgm:spPr/>
      <dgm:t>
        <a:bodyPr/>
        <a:lstStyle/>
        <a:p>
          <a:endParaRPr lang="en-US"/>
        </a:p>
      </dgm:t>
    </dgm:pt>
    <dgm:pt modelId="{570E99D6-A544-4FFA-BA47-32638C9E0B7B}">
      <dgm:prSet/>
      <dgm:spPr/>
      <dgm:t>
        <a:bodyPr/>
        <a:lstStyle/>
        <a:p>
          <a:pPr rtl="0"/>
          <a:r>
            <a:rPr lang="en-US" dirty="0" smtClean="0"/>
            <a:t>Queues</a:t>
          </a:r>
          <a:endParaRPr lang="en-US" dirty="0"/>
        </a:p>
      </dgm:t>
    </dgm:pt>
    <dgm:pt modelId="{D994E517-D407-4A5A-B9BC-BBC2CD5C9A56}" type="parTrans" cxnId="{32136E81-EF98-4A78-8184-A14EB5973066}">
      <dgm:prSet/>
      <dgm:spPr/>
      <dgm:t>
        <a:bodyPr/>
        <a:lstStyle/>
        <a:p>
          <a:endParaRPr lang="en-US"/>
        </a:p>
      </dgm:t>
    </dgm:pt>
    <dgm:pt modelId="{A6C87DA6-A478-48C9-84A0-78F93B308551}" type="sibTrans" cxnId="{32136E81-EF98-4A78-8184-A14EB5973066}">
      <dgm:prSet/>
      <dgm:spPr/>
      <dgm:t>
        <a:bodyPr/>
        <a:lstStyle/>
        <a:p>
          <a:endParaRPr lang="en-US"/>
        </a:p>
      </dgm:t>
    </dgm:pt>
    <dgm:pt modelId="{48A73345-79BF-4F3E-90CB-3F2339CCFB05}">
      <dgm:prSet/>
      <dgm:spPr/>
      <dgm:t>
        <a:bodyPr/>
        <a:lstStyle/>
        <a:p>
          <a:pPr rtl="0"/>
          <a:r>
            <a:rPr lang="en-US" dirty="0" smtClean="0"/>
            <a:t>Counters</a:t>
          </a:r>
          <a:endParaRPr lang="en-US" dirty="0"/>
        </a:p>
      </dgm:t>
    </dgm:pt>
    <dgm:pt modelId="{9138AA4B-02A0-4F93-BBA0-8AD3CD10842B}" type="parTrans" cxnId="{87261DA6-D32B-4402-94A3-B4C2B47E6E80}">
      <dgm:prSet/>
      <dgm:spPr/>
      <dgm:t>
        <a:bodyPr/>
        <a:lstStyle/>
        <a:p>
          <a:endParaRPr lang="en-US"/>
        </a:p>
      </dgm:t>
    </dgm:pt>
    <dgm:pt modelId="{0A1BE04B-FB1D-4615-8F90-F7B0D1E46A06}" type="sibTrans" cxnId="{87261DA6-D32B-4402-94A3-B4C2B47E6E80}">
      <dgm:prSet/>
      <dgm:spPr/>
      <dgm:t>
        <a:bodyPr/>
        <a:lstStyle/>
        <a:p>
          <a:endParaRPr lang="en-US"/>
        </a:p>
      </dgm:t>
    </dgm:pt>
    <dgm:pt modelId="{0FEB202E-6F8E-4762-B39F-CFFD54DA2DAB}">
      <dgm:prSet/>
      <dgm:spPr/>
      <dgm:t>
        <a:bodyPr/>
        <a:lstStyle/>
        <a:p>
          <a:pPr rtl="0"/>
          <a:r>
            <a:rPr lang="en-US" dirty="0" smtClean="0"/>
            <a:t>Address Vector</a:t>
          </a:r>
          <a:endParaRPr lang="en-US" dirty="0"/>
        </a:p>
      </dgm:t>
    </dgm:pt>
    <dgm:pt modelId="{8691231D-BF3D-4C67-8740-D14C12405636}" type="parTrans" cxnId="{9C50733C-0BF3-4347-B55E-4A1CAEC7AE82}">
      <dgm:prSet/>
      <dgm:spPr/>
      <dgm:t>
        <a:bodyPr/>
        <a:lstStyle/>
        <a:p>
          <a:endParaRPr lang="en-US"/>
        </a:p>
      </dgm:t>
    </dgm:pt>
    <dgm:pt modelId="{4118B635-3A53-4CC8-B2B8-D17FE8E43527}" type="sibTrans" cxnId="{9C50733C-0BF3-4347-B55E-4A1CAEC7AE82}">
      <dgm:prSet/>
      <dgm:spPr/>
      <dgm:t>
        <a:bodyPr/>
        <a:lstStyle/>
        <a:p>
          <a:endParaRPr lang="en-US"/>
        </a:p>
      </dgm:t>
    </dgm:pt>
    <dgm:pt modelId="{C352BB88-5669-457D-8734-2F3A89CCA25B}">
      <dgm:prSet/>
      <dgm:spPr/>
      <dgm:t>
        <a:bodyPr/>
        <a:lstStyle/>
        <a:p>
          <a:pPr rtl="0"/>
          <a:r>
            <a:rPr lang="en-US" dirty="0" smtClean="0"/>
            <a:t>Maps</a:t>
          </a:r>
          <a:endParaRPr lang="en-US" dirty="0"/>
        </a:p>
      </dgm:t>
    </dgm:pt>
    <dgm:pt modelId="{E01FC22C-8C52-46E0-90CA-1C0148360E32}" type="parTrans" cxnId="{5D5691FB-29EA-4A91-8717-CF032C4D22BB}">
      <dgm:prSet/>
      <dgm:spPr/>
      <dgm:t>
        <a:bodyPr/>
        <a:lstStyle/>
        <a:p>
          <a:endParaRPr lang="en-US"/>
        </a:p>
      </dgm:t>
    </dgm:pt>
    <dgm:pt modelId="{8C7CF152-E1E3-48C4-8E31-799D1991491B}" type="sibTrans" cxnId="{5D5691FB-29EA-4A91-8717-CF032C4D22BB}">
      <dgm:prSet/>
      <dgm:spPr/>
      <dgm:t>
        <a:bodyPr/>
        <a:lstStyle/>
        <a:p>
          <a:endParaRPr lang="en-US"/>
        </a:p>
      </dgm:t>
    </dgm:pt>
    <dgm:pt modelId="{EECFF6AF-A05C-4427-8A64-504337EE299D}">
      <dgm:prSet/>
      <dgm:spPr/>
      <dgm:t>
        <a:bodyPr/>
        <a:lstStyle/>
        <a:p>
          <a:pPr rtl="0"/>
          <a:r>
            <a:rPr lang="en-US" dirty="0" smtClean="0"/>
            <a:t>Tables</a:t>
          </a:r>
          <a:endParaRPr lang="en-US" dirty="0"/>
        </a:p>
      </dgm:t>
    </dgm:pt>
    <dgm:pt modelId="{0B5948A2-A66C-4017-B510-21C18D9BE685}" type="parTrans" cxnId="{F3F1A450-D805-4311-9BD2-14C31C717AB9}">
      <dgm:prSet/>
      <dgm:spPr/>
      <dgm:t>
        <a:bodyPr/>
        <a:lstStyle/>
        <a:p>
          <a:endParaRPr lang="en-US"/>
        </a:p>
      </dgm:t>
    </dgm:pt>
    <dgm:pt modelId="{FF17B296-F0C4-46AC-A47E-3E95627975FC}" type="sibTrans" cxnId="{F3F1A450-D805-4311-9BD2-14C31C717AB9}">
      <dgm:prSet/>
      <dgm:spPr/>
      <dgm:t>
        <a:bodyPr/>
        <a:lstStyle/>
        <a:p>
          <a:endParaRPr lang="en-US"/>
        </a:p>
      </dgm:t>
    </dgm:pt>
    <dgm:pt modelId="{3852B573-1C14-4560-8AF4-B7DE75AC564D}">
      <dgm:prSet/>
      <dgm:spPr/>
      <dgm:t>
        <a:bodyPr/>
        <a:lstStyle/>
        <a:p>
          <a:pPr rtl="0"/>
          <a:r>
            <a:rPr lang="en-US" dirty="0" smtClean="0"/>
            <a:t>Domain</a:t>
          </a:r>
          <a:endParaRPr lang="en-US" dirty="0"/>
        </a:p>
      </dgm:t>
    </dgm:pt>
    <dgm:pt modelId="{98EFBEA6-0972-4AEB-AB0D-50F5A97DDB77}" type="parTrans" cxnId="{27AFE109-DC30-45D1-B2C5-FF5AE1209DDE}">
      <dgm:prSet/>
      <dgm:spPr/>
      <dgm:t>
        <a:bodyPr/>
        <a:lstStyle/>
        <a:p>
          <a:endParaRPr lang="en-US"/>
        </a:p>
      </dgm:t>
    </dgm:pt>
    <dgm:pt modelId="{2C4E67C1-1A98-4783-85EE-C0F22B49EB7C}" type="sibTrans" cxnId="{27AFE109-DC30-45D1-B2C5-FF5AE1209DDE}">
      <dgm:prSet/>
      <dgm:spPr/>
      <dgm:t>
        <a:bodyPr/>
        <a:lstStyle/>
        <a:p>
          <a:endParaRPr lang="en-US"/>
        </a:p>
      </dgm:t>
    </dgm:pt>
    <dgm:pt modelId="{698DE6A1-913B-4CBA-BF61-1C456CF968DC}">
      <dgm:prSet/>
      <dgm:spPr/>
      <dgm:t>
        <a:bodyPr/>
        <a:lstStyle/>
        <a:p>
          <a:pPr rtl="0"/>
          <a:r>
            <a:rPr lang="en-US" dirty="0" smtClean="0"/>
            <a:t>Shared Resources</a:t>
          </a:r>
          <a:endParaRPr lang="en-US" dirty="0"/>
        </a:p>
      </dgm:t>
    </dgm:pt>
    <dgm:pt modelId="{73DCA95C-56CD-47D6-B55B-26CDB92B5F6E}" type="parTrans" cxnId="{5FA19DDE-FEA6-419A-80F2-8816A6FC0200}">
      <dgm:prSet/>
      <dgm:spPr/>
      <dgm:t>
        <a:bodyPr/>
        <a:lstStyle/>
        <a:p>
          <a:endParaRPr lang="en-US"/>
        </a:p>
      </dgm:t>
    </dgm:pt>
    <dgm:pt modelId="{FC94D440-C1E2-43F0-8B4D-3EF76B8D4BAD}" type="sibTrans" cxnId="{5FA19DDE-FEA6-419A-80F2-8816A6FC0200}">
      <dgm:prSet/>
      <dgm:spPr/>
      <dgm:t>
        <a:bodyPr/>
        <a:lstStyle/>
        <a:p>
          <a:endParaRPr lang="en-US"/>
        </a:p>
      </dgm:t>
    </dgm:pt>
    <dgm:pt modelId="{AAF7C030-8F12-4175-9469-482BAE78D48B}">
      <dgm:prSet/>
      <dgm:spPr/>
      <dgm:t>
        <a:bodyPr/>
        <a:lstStyle/>
        <a:p>
          <a:pPr rtl="0"/>
          <a:r>
            <a:rPr lang="en-US" dirty="0" smtClean="0"/>
            <a:t>Memory Descriptors</a:t>
          </a:r>
          <a:endParaRPr lang="en-US" dirty="0"/>
        </a:p>
      </dgm:t>
    </dgm:pt>
    <dgm:pt modelId="{1F89A408-E52D-4A28-BFB6-EECB07FB9CBF}" type="parTrans" cxnId="{7A56FB8F-26C8-4FE0-88A3-B04AB91AE1DD}">
      <dgm:prSet/>
      <dgm:spPr/>
      <dgm:t>
        <a:bodyPr/>
        <a:lstStyle/>
        <a:p>
          <a:endParaRPr lang="en-US"/>
        </a:p>
      </dgm:t>
    </dgm:pt>
    <dgm:pt modelId="{DD88F9FA-C070-4C07-A202-A41E881189E4}" type="sibTrans" cxnId="{7A56FB8F-26C8-4FE0-88A3-B04AB91AE1DD}">
      <dgm:prSet/>
      <dgm:spPr/>
      <dgm:t>
        <a:bodyPr/>
        <a:lstStyle/>
        <a:p>
          <a:endParaRPr lang="en-US"/>
        </a:p>
      </dgm:t>
    </dgm:pt>
    <dgm:pt modelId="{E18D1AD2-48B7-464C-829A-4985128E5113}">
      <dgm:prSet/>
      <dgm:spPr/>
      <dgm:t>
        <a:bodyPr/>
        <a:lstStyle/>
        <a:p>
          <a:pPr rtl="0"/>
          <a:r>
            <a:rPr lang="en-US" dirty="0" smtClean="0"/>
            <a:t>Fabric</a:t>
          </a:r>
          <a:endParaRPr lang="en-US" dirty="0"/>
        </a:p>
      </dgm:t>
    </dgm:pt>
    <dgm:pt modelId="{EE4FC939-BD72-40AD-B20D-08727F9CCA78}" type="parTrans" cxnId="{1531B505-0833-4F11-B209-654605F914BA}">
      <dgm:prSet/>
      <dgm:spPr/>
      <dgm:t>
        <a:bodyPr/>
        <a:lstStyle/>
        <a:p>
          <a:endParaRPr lang="en-US"/>
        </a:p>
      </dgm:t>
    </dgm:pt>
    <dgm:pt modelId="{0272D25D-40CD-472D-8A70-3474CDA29D09}" type="sibTrans" cxnId="{1531B505-0833-4F11-B209-654605F914BA}">
      <dgm:prSet/>
      <dgm:spPr/>
      <dgm:t>
        <a:bodyPr/>
        <a:lstStyle/>
        <a:p>
          <a:endParaRPr lang="en-US"/>
        </a:p>
      </dgm:t>
    </dgm:pt>
    <dgm:pt modelId="{273DECE8-2A1C-4191-B883-1555D69A7D53}">
      <dgm:prSet/>
      <dgm:spPr/>
      <dgm:t>
        <a:bodyPr/>
        <a:lstStyle/>
        <a:p>
          <a:pPr rtl="0"/>
          <a:r>
            <a:rPr lang="en-US" dirty="0" smtClean="0"/>
            <a:t>Topology Data</a:t>
          </a:r>
          <a:endParaRPr lang="en-US" dirty="0"/>
        </a:p>
      </dgm:t>
    </dgm:pt>
    <dgm:pt modelId="{0343B36C-D920-40C4-A9DD-78B5D2D85A1C}" type="parTrans" cxnId="{70F7B58A-E275-47A5-A7F2-663B831C2D5F}">
      <dgm:prSet/>
      <dgm:spPr/>
      <dgm:t>
        <a:bodyPr/>
        <a:lstStyle/>
        <a:p>
          <a:endParaRPr lang="en-US"/>
        </a:p>
      </dgm:t>
    </dgm:pt>
    <dgm:pt modelId="{6EFAD882-E30F-40E1-960D-6A1B1D004881}" type="sibTrans" cxnId="{70F7B58A-E275-47A5-A7F2-663B831C2D5F}">
      <dgm:prSet/>
      <dgm:spPr/>
      <dgm:t>
        <a:bodyPr/>
        <a:lstStyle/>
        <a:p>
          <a:endParaRPr lang="en-US"/>
        </a:p>
      </dgm:t>
    </dgm:pt>
    <dgm:pt modelId="{14ED9DD3-18C6-47E9-9F02-E4D3E14C6C6C}">
      <dgm:prSet/>
      <dgm:spPr/>
      <dgm:t>
        <a:bodyPr/>
        <a:lstStyle/>
        <a:p>
          <a:pPr rtl="0"/>
          <a:r>
            <a:rPr lang="en-US" dirty="0" smtClean="0"/>
            <a:t>(Virtual) NIC</a:t>
          </a:r>
          <a:endParaRPr lang="en-US" dirty="0"/>
        </a:p>
      </dgm:t>
    </dgm:pt>
    <dgm:pt modelId="{A0662FE8-0705-406C-ADA6-186A4A6BFE16}" type="parTrans" cxnId="{9B019F26-A045-44F4-B9EF-9C4BAB2C8952}">
      <dgm:prSet/>
      <dgm:spPr/>
      <dgm:t>
        <a:bodyPr/>
        <a:lstStyle/>
        <a:p>
          <a:endParaRPr lang="en-US"/>
        </a:p>
      </dgm:t>
    </dgm:pt>
    <dgm:pt modelId="{88D30665-5B15-4AB4-8909-41B15F9C8C16}" type="sibTrans" cxnId="{9B019F26-A045-44F4-B9EF-9C4BAB2C8952}">
      <dgm:prSet/>
      <dgm:spPr/>
      <dgm:t>
        <a:bodyPr/>
        <a:lstStyle/>
        <a:p>
          <a:endParaRPr lang="en-US"/>
        </a:p>
      </dgm:t>
    </dgm:pt>
    <dgm:pt modelId="{886A6AFD-B16E-43C2-AE7D-94E958946BA2}" type="pres">
      <dgm:prSet presAssocID="{C3DDC3DF-AEAD-42FB-8924-69CE0CF0DDE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E1125-25AF-48FD-AA12-221937D9F5DF}" type="pres">
      <dgm:prSet presAssocID="{56D2E9B8-36D5-4467-9610-7ACDD8ECD4A4}" presName="root1" presStyleCnt="0"/>
      <dgm:spPr/>
    </dgm:pt>
    <dgm:pt modelId="{F988CE41-DE60-4A4E-87BA-325CA0CF6B03}" type="pres">
      <dgm:prSet presAssocID="{56D2E9B8-36D5-4467-9610-7ACDD8ECD4A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FD8A6-D5F4-4D1E-B786-369646D35E54}" type="pres">
      <dgm:prSet presAssocID="{56D2E9B8-36D5-4467-9610-7ACDD8ECD4A4}" presName="level2hierChild" presStyleCnt="0"/>
      <dgm:spPr/>
    </dgm:pt>
    <dgm:pt modelId="{36B21DD8-15B9-4385-912A-C46D5B2F8341}" type="pres">
      <dgm:prSet presAssocID="{EE4FC939-BD72-40AD-B20D-08727F9CCA78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E07653C8-9382-4756-A544-8825BC75FD54}" type="pres">
      <dgm:prSet presAssocID="{EE4FC939-BD72-40AD-B20D-08727F9CCA7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7B977B98-6DFA-460C-8655-B0D274B995F3}" type="pres">
      <dgm:prSet presAssocID="{E18D1AD2-48B7-464C-829A-4985128E5113}" presName="root2" presStyleCnt="0"/>
      <dgm:spPr/>
    </dgm:pt>
    <dgm:pt modelId="{736408A6-6A2B-4BA0-862F-94A8FA859C73}" type="pres">
      <dgm:prSet presAssocID="{E18D1AD2-48B7-464C-829A-4985128E511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0D2F6-5998-45FB-B563-F450FE8F1CA7}" type="pres">
      <dgm:prSet presAssocID="{E18D1AD2-48B7-464C-829A-4985128E5113}" presName="level3hierChild" presStyleCnt="0"/>
      <dgm:spPr/>
    </dgm:pt>
    <dgm:pt modelId="{1F7CB3A9-4099-4275-B1A2-2DB1DCEB94DE}" type="pres">
      <dgm:prSet presAssocID="{0343B36C-D920-40C4-A9DD-78B5D2D85A1C}" presName="conn2-1" presStyleLbl="parChTrans1D3" presStyleIdx="0" presStyleCnt="10"/>
      <dgm:spPr/>
      <dgm:t>
        <a:bodyPr/>
        <a:lstStyle/>
        <a:p>
          <a:endParaRPr lang="en-US"/>
        </a:p>
      </dgm:t>
    </dgm:pt>
    <dgm:pt modelId="{89161E70-A40A-44F7-A55D-5AF9F46BE725}" type="pres">
      <dgm:prSet presAssocID="{0343B36C-D920-40C4-A9DD-78B5D2D85A1C}" presName="connTx" presStyleLbl="parChTrans1D3" presStyleIdx="0" presStyleCnt="10"/>
      <dgm:spPr/>
      <dgm:t>
        <a:bodyPr/>
        <a:lstStyle/>
        <a:p>
          <a:endParaRPr lang="en-US"/>
        </a:p>
      </dgm:t>
    </dgm:pt>
    <dgm:pt modelId="{D35EBD35-1980-49DB-BCDA-CBF02E9B69F9}" type="pres">
      <dgm:prSet presAssocID="{273DECE8-2A1C-4191-B883-1555D69A7D53}" presName="root2" presStyleCnt="0"/>
      <dgm:spPr/>
    </dgm:pt>
    <dgm:pt modelId="{825E7B20-E29C-45A9-BE37-35280A407071}" type="pres">
      <dgm:prSet presAssocID="{273DECE8-2A1C-4191-B883-1555D69A7D53}" presName="LevelTwoTextNode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7B3178-FF79-4E34-B7F2-9EE77D538FD2}" type="pres">
      <dgm:prSet presAssocID="{273DECE8-2A1C-4191-B883-1555D69A7D53}" presName="level3hierChild" presStyleCnt="0"/>
      <dgm:spPr/>
    </dgm:pt>
    <dgm:pt modelId="{057CCF58-13CC-459D-BB4F-CC47E80F3087}" type="pres">
      <dgm:prSet presAssocID="{98EFBEA6-0972-4AEB-AB0D-50F5A97DDB77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F126D59F-1B2D-4CEE-A8A5-0BDA316642D9}" type="pres">
      <dgm:prSet presAssocID="{98EFBEA6-0972-4AEB-AB0D-50F5A97DDB77}" presName="connTx" presStyleLbl="parChTrans1D2" presStyleIdx="1" presStyleCnt="5"/>
      <dgm:spPr/>
      <dgm:t>
        <a:bodyPr/>
        <a:lstStyle/>
        <a:p>
          <a:endParaRPr lang="en-US"/>
        </a:p>
      </dgm:t>
    </dgm:pt>
    <dgm:pt modelId="{82C5183A-2F31-440F-B5A0-E1337C5CB275}" type="pres">
      <dgm:prSet presAssocID="{3852B573-1C14-4560-8AF4-B7DE75AC564D}" presName="root2" presStyleCnt="0"/>
      <dgm:spPr/>
    </dgm:pt>
    <dgm:pt modelId="{F7605F3D-2059-43B5-AA74-17524076F1C6}" type="pres">
      <dgm:prSet presAssocID="{3852B573-1C14-4560-8AF4-B7DE75AC564D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677AB6-2B72-4B1E-97FB-92C7F426392C}" type="pres">
      <dgm:prSet presAssocID="{3852B573-1C14-4560-8AF4-B7DE75AC564D}" presName="level3hierChild" presStyleCnt="0"/>
      <dgm:spPr/>
    </dgm:pt>
    <dgm:pt modelId="{8B3AC24B-BF81-479F-9021-4FE198F8E2A1}" type="pres">
      <dgm:prSet presAssocID="{A0662FE8-0705-406C-ADA6-186A4A6BFE16}" presName="conn2-1" presStyleLbl="parChTrans1D3" presStyleIdx="1" presStyleCnt="10"/>
      <dgm:spPr/>
      <dgm:t>
        <a:bodyPr/>
        <a:lstStyle/>
        <a:p>
          <a:endParaRPr lang="en-US"/>
        </a:p>
      </dgm:t>
    </dgm:pt>
    <dgm:pt modelId="{E8F1BD00-937A-46EE-AB45-7B65AF4CBA01}" type="pres">
      <dgm:prSet presAssocID="{A0662FE8-0705-406C-ADA6-186A4A6BFE16}" presName="connTx" presStyleLbl="parChTrans1D3" presStyleIdx="1" presStyleCnt="10"/>
      <dgm:spPr/>
      <dgm:t>
        <a:bodyPr/>
        <a:lstStyle/>
        <a:p>
          <a:endParaRPr lang="en-US"/>
        </a:p>
      </dgm:t>
    </dgm:pt>
    <dgm:pt modelId="{66CCE78B-F6F0-40F0-B027-F3D4ABCAF352}" type="pres">
      <dgm:prSet presAssocID="{14ED9DD3-18C6-47E9-9F02-E4D3E14C6C6C}" presName="root2" presStyleCnt="0"/>
      <dgm:spPr/>
    </dgm:pt>
    <dgm:pt modelId="{8A673D6C-83A6-4153-9FEE-2BEF6B7EF26D}" type="pres">
      <dgm:prSet presAssocID="{14ED9DD3-18C6-47E9-9F02-E4D3E14C6C6C}" presName="LevelTwoTextNode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1B504E-CFE2-4859-BC6E-610425968D4F}" type="pres">
      <dgm:prSet presAssocID="{14ED9DD3-18C6-47E9-9F02-E4D3E14C6C6C}" presName="level3hierChild" presStyleCnt="0"/>
      <dgm:spPr/>
    </dgm:pt>
    <dgm:pt modelId="{4D3DBA47-B7E6-448D-9572-DCBFD29FD5CF}" type="pres">
      <dgm:prSet presAssocID="{73DCA95C-56CD-47D6-B55B-26CDB92B5F6E}" presName="conn2-1" presStyleLbl="parChTrans1D3" presStyleIdx="2" presStyleCnt="10"/>
      <dgm:spPr/>
      <dgm:t>
        <a:bodyPr/>
        <a:lstStyle/>
        <a:p>
          <a:endParaRPr lang="en-US"/>
        </a:p>
      </dgm:t>
    </dgm:pt>
    <dgm:pt modelId="{DB733ADD-814A-4FAB-9BE4-511DBD3E2B0F}" type="pres">
      <dgm:prSet presAssocID="{73DCA95C-56CD-47D6-B55B-26CDB92B5F6E}" presName="connTx" presStyleLbl="parChTrans1D3" presStyleIdx="2" presStyleCnt="10"/>
      <dgm:spPr/>
      <dgm:t>
        <a:bodyPr/>
        <a:lstStyle/>
        <a:p>
          <a:endParaRPr lang="en-US"/>
        </a:p>
      </dgm:t>
    </dgm:pt>
    <dgm:pt modelId="{062CCC63-4520-4A72-8D39-F38C54BF9D36}" type="pres">
      <dgm:prSet presAssocID="{698DE6A1-913B-4CBA-BF61-1C456CF968DC}" presName="root2" presStyleCnt="0"/>
      <dgm:spPr/>
    </dgm:pt>
    <dgm:pt modelId="{D3B722DB-CDB4-49A0-A9DF-7B93C9A5EED3}" type="pres">
      <dgm:prSet presAssocID="{698DE6A1-913B-4CBA-BF61-1C456CF968DC}" presName="LevelTwoTextNode" presStyleLbl="node3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FD141-2EE7-4FE2-BCB0-EE98522BE1E5}" type="pres">
      <dgm:prSet presAssocID="{698DE6A1-913B-4CBA-BF61-1C456CF968DC}" presName="level3hierChild" presStyleCnt="0"/>
      <dgm:spPr/>
    </dgm:pt>
    <dgm:pt modelId="{3B26B1CB-5098-4745-8DCA-5333951AFE81}" type="pres">
      <dgm:prSet presAssocID="{1F89A408-E52D-4A28-BFB6-EECB07FB9CBF}" presName="conn2-1" presStyleLbl="parChTrans1D3" presStyleIdx="3" presStyleCnt="10"/>
      <dgm:spPr/>
      <dgm:t>
        <a:bodyPr/>
        <a:lstStyle/>
        <a:p>
          <a:endParaRPr lang="en-US"/>
        </a:p>
      </dgm:t>
    </dgm:pt>
    <dgm:pt modelId="{0E3AEBD4-3E8C-497A-98DC-53B37422F65E}" type="pres">
      <dgm:prSet presAssocID="{1F89A408-E52D-4A28-BFB6-EECB07FB9CBF}" presName="connTx" presStyleLbl="parChTrans1D3" presStyleIdx="3" presStyleCnt="10"/>
      <dgm:spPr/>
      <dgm:t>
        <a:bodyPr/>
        <a:lstStyle/>
        <a:p>
          <a:endParaRPr lang="en-US"/>
        </a:p>
      </dgm:t>
    </dgm:pt>
    <dgm:pt modelId="{32124EC5-87DF-41F9-9515-BDC19D27A8B2}" type="pres">
      <dgm:prSet presAssocID="{AAF7C030-8F12-4175-9469-482BAE78D48B}" presName="root2" presStyleCnt="0"/>
      <dgm:spPr/>
    </dgm:pt>
    <dgm:pt modelId="{9649908B-0F04-41EF-8194-2110995B1657}" type="pres">
      <dgm:prSet presAssocID="{AAF7C030-8F12-4175-9469-482BAE78D48B}" presName="LevelTwoTextNode" presStyleLbl="node3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937790-17BC-491D-8611-722B620CC935}" type="pres">
      <dgm:prSet presAssocID="{AAF7C030-8F12-4175-9469-482BAE78D48B}" presName="level3hierChild" presStyleCnt="0"/>
      <dgm:spPr/>
    </dgm:pt>
    <dgm:pt modelId="{B53446FB-9A89-4A11-BAA1-D300ADAF3F38}" type="pres">
      <dgm:prSet presAssocID="{F412B5D2-A102-4AE3-B5D5-E0E241D189D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21E3D15-45EF-4050-8DE1-4F5F896360D9}" type="pres">
      <dgm:prSet presAssocID="{F412B5D2-A102-4AE3-B5D5-E0E241D189D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2FA482C1-031C-449B-918C-5117454D7D09}" type="pres">
      <dgm:prSet presAssocID="{DB470F41-C89F-4280-BCDB-74CC6D54C839}" presName="root2" presStyleCnt="0"/>
      <dgm:spPr/>
    </dgm:pt>
    <dgm:pt modelId="{0AAB7EE4-1F54-4446-9449-978E32268C4B}" type="pres">
      <dgm:prSet presAssocID="{DB470F41-C89F-4280-BCDB-74CC6D54C839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06766-F04E-4B4D-8F60-ABC6B9F33E3C}" type="pres">
      <dgm:prSet presAssocID="{DB470F41-C89F-4280-BCDB-74CC6D54C839}" presName="level3hierChild" presStyleCnt="0"/>
      <dgm:spPr/>
    </dgm:pt>
    <dgm:pt modelId="{9DEA3D40-57FF-4DFD-8D53-806361AFE800}" type="pres">
      <dgm:prSet presAssocID="{535C8C8E-07E8-496C-93CF-698E5A1A603B}" presName="conn2-1" presStyleLbl="parChTrans1D3" presStyleIdx="4" presStyleCnt="10"/>
      <dgm:spPr/>
      <dgm:t>
        <a:bodyPr/>
        <a:lstStyle/>
        <a:p>
          <a:endParaRPr lang="en-US"/>
        </a:p>
      </dgm:t>
    </dgm:pt>
    <dgm:pt modelId="{1C21FD91-2910-4192-B195-13DB3CD4AB9B}" type="pres">
      <dgm:prSet presAssocID="{535C8C8E-07E8-496C-93CF-698E5A1A603B}" presName="connTx" presStyleLbl="parChTrans1D3" presStyleIdx="4" presStyleCnt="10"/>
      <dgm:spPr/>
      <dgm:t>
        <a:bodyPr/>
        <a:lstStyle/>
        <a:p>
          <a:endParaRPr lang="en-US"/>
        </a:p>
      </dgm:t>
    </dgm:pt>
    <dgm:pt modelId="{478C2E5C-D0C0-44DE-86C0-86CB32A3F4CF}" type="pres">
      <dgm:prSet presAssocID="{A565493B-CD1C-429F-87B0-CF2B9E05D47D}" presName="root2" presStyleCnt="0"/>
      <dgm:spPr/>
    </dgm:pt>
    <dgm:pt modelId="{EFAEC2EF-35CE-44EB-961E-B7F4CEF7DA7A}" type="pres">
      <dgm:prSet presAssocID="{A565493B-CD1C-429F-87B0-CF2B9E05D47D}" presName="LevelTwoTextNode" presStyleLbl="node3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A0DE-14BC-4C4B-B727-43394D40F349}" type="pres">
      <dgm:prSet presAssocID="{A565493B-CD1C-429F-87B0-CF2B9E05D47D}" presName="level3hierChild" presStyleCnt="0"/>
      <dgm:spPr/>
    </dgm:pt>
    <dgm:pt modelId="{B591BBC2-2255-42E8-804F-CF3D1E2AAD91}" type="pres">
      <dgm:prSet presAssocID="{8CF2279A-00C5-4F1D-A8E7-D52E7B449D6B}" presName="conn2-1" presStyleLbl="parChTrans1D3" presStyleIdx="5" presStyleCnt="10"/>
      <dgm:spPr/>
      <dgm:t>
        <a:bodyPr/>
        <a:lstStyle/>
        <a:p>
          <a:endParaRPr lang="en-US"/>
        </a:p>
      </dgm:t>
    </dgm:pt>
    <dgm:pt modelId="{3AB6483F-974F-45E3-B9EB-61B8A7D89392}" type="pres">
      <dgm:prSet presAssocID="{8CF2279A-00C5-4F1D-A8E7-D52E7B449D6B}" presName="connTx" presStyleLbl="parChTrans1D3" presStyleIdx="5" presStyleCnt="10"/>
      <dgm:spPr/>
      <dgm:t>
        <a:bodyPr/>
        <a:lstStyle/>
        <a:p>
          <a:endParaRPr lang="en-US"/>
        </a:p>
      </dgm:t>
    </dgm:pt>
    <dgm:pt modelId="{153D083C-83E1-445C-96E0-D82AB6A29E06}" type="pres">
      <dgm:prSet presAssocID="{4D86A6F6-B46E-422D-91D7-3DC28D6FEC54}" presName="root2" presStyleCnt="0"/>
      <dgm:spPr/>
    </dgm:pt>
    <dgm:pt modelId="{430826EF-1D1F-4EBF-84D4-EF9BEB1F7976}" type="pres">
      <dgm:prSet presAssocID="{4D86A6F6-B46E-422D-91D7-3DC28D6FEC54}" presName="LevelTwoTextNode" presStyleLbl="node3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938158-8214-424D-9770-7A0CF6E85FCC}" type="pres">
      <dgm:prSet presAssocID="{4D86A6F6-B46E-422D-91D7-3DC28D6FEC54}" presName="level3hierChild" presStyleCnt="0"/>
      <dgm:spPr/>
    </dgm:pt>
    <dgm:pt modelId="{F8840B4F-579F-4901-B12C-CB2E778CC94D}" type="pres">
      <dgm:prSet presAssocID="{20B554C8-AFD6-48A2-8420-243B54F5399E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59CAA727-BB21-44D8-8D39-8B87BE9C82AA}" type="pres">
      <dgm:prSet presAssocID="{20B554C8-AFD6-48A2-8420-243B54F5399E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7ABC417-57A9-4D47-A60E-D83BAF8B5959}" type="pres">
      <dgm:prSet presAssocID="{2888AD6B-7532-4719-8CB1-CC1CFB6957FF}" presName="root2" presStyleCnt="0"/>
      <dgm:spPr/>
    </dgm:pt>
    <dgm:pt modelId="{0160B9F4-1E64-44F7-814B-A49103E8EB54}" type="pres">
      <dgm:prSet presAssocID="{2888AD6B-7532-4719-8CB1-CC1CFB6957FF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D006F-C57D-4834-B97B-12DE4D88508B}" type="pres">
      <dgm:prSet presAssocID="{2888AD6B-7532-4719-8CB1-CC1CFB6957FF}" presName="level3hierChild" presStyleCnt="0"/>
      <dgm:spPr/>
    </dgm:pt>
    <dgm:pt modelId="{622A1A88-00C4-4E2C-936B-7BFC96160D52}" type="pres">
      <dgm:prSet presAssocID="{D994E517-D407-4A5A-B9BC-BBC2CD5C9A56}" presName="conn2-1" presStyleLbl="parChTrans1D3" presStyleIdx="6" presStyleCnt="10"/>
      <dgm:spPr/>
      <dgm:t>
        <a:bodyPr/>
        <a:lstStyle/>
        <a:p>
          <a:endParaRPr lang="en-US"/>
        </a:p>
      </dgm:t>
    </dgm:pt>
    <dgm:pt modelId="{C3CD4A6E-994B-407F-82FE-BDF83196E9C5}" type="pres">
      <dgm:prSet presAssocID="{D994E517-D407-4A5A-B9BC-BBC2CD5C9A56}" presName="connTx" presStyleLbl="parChTrans1D3" presStyleIdx="6" presStyleCnt="10"/>
      <dgm:spPr/>
      <dgm:t>
        <a:bodyPr/>
        <a:lstStyle/>
        <a:p>
          <a:endParaRPr lang="en-US"/>
        </a:p>
      </dgm:t>
    </dgm:pt>
    <dgm:pt modelId="{B58E4ED4-9244-4E22-9BF1-696DE7E14E94}" type="pres">
      <dgm:prSet presAssocID="{570E99D6-A544-4FFA-BA47-32638C9E0B7B}" presName="root2" presStyleCnt="0"/>
      <dgm:spPr/>
    </dgm:pt>
    <dgm:pt modelId="{848FFC0F-A19E-4A46-830E-30D0D3156275}" type="pres">
      <dgm:prSet presAssocID="{570E99D6-A544-4FFA-BA47-32638C9E0B7B}" presName="LevelTwoTextNode" presStyleLbl="node3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4127E3-932F-4BC7-87D8-880C6546E629}" type="pres">
      <dgm:prSet presAssocID="{570E99D6-A544-4FFA-BA47-32638C9E0B7B}" presName="level3hierChild" presStyleCnt="0"/>
      <dgm:spPr/>
    </dgm:pt>
    <dgm:pt modelId="{559BE258-A1A3-42F5-B43C-A5D115D24A0F}" type="pres">
      <dgm:prSet presAssocID="{9138AA4B-02A0-4F93-BBA0-8AD3CD10842B}" presName="conn2-1" presStyleLbl="parChTrans1D3" presStyleIdx="7" presStyleCnt="10"/>
      <dgm:spPr/>
      <dgm:t>
        <a:bodyPr/>
        <a:lstStyle/>
        <a:p>
          <a:endParaRPr lang="en-US"/>
        </a:p>
      </dgm:t>
    </dgm:pt>
    <dgm:pt modelId="{48112C4C-10AD-44E9-9BA3-8523D9BD71D1}" type="pres">
      <dgm:prSet presAssocID="{9138AA4B-02A0-4F93-BBA0-8AD3CD10842B}" presName="connTx" presStyleLbl="parChTrans1D3" presStyleIdx="7" presStyleCnt="10"/>
      <dgm:spPr/>
      <dgm:t>
        <a:bodyPr/>
        <a:lstStyle/>
        <a:p>
          <a:endParaRPr lang="en-US"/>
        </a:p>
      </dgm:t>
    </dgm:pt>
    <dgm:pt modelId="{F7A44FB4-32C1-41AB-BF75-739BE3261A74}" type="pres">
      <dgm:prSet presAssocID="{48A73345-79BF-4F3E-90CB-3F2339CCFB05}" presName="root2" presStyleCnt="0"/>
      <dgm:spPr/>
    </dgm:pt>
    <dgm:pt modelId="{01F9B6F6-7DAC-44AA-BCB5-A878E2305CFB}" type="pres">
      <dgm:prSet presAssocID="{48A73345-79BF-4F3E-90CB-3F2339CCFB05}" presName="LevelTwoTextNode" presStyleLbl="node3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4D13E-A564-491E-A748-2B797823A46F}" type="pres">
      <dgm:prSet presAssocID="{48A73345-79BF-4F3E-90CB-3F2339CCFB05}" presName="level3hierChild" presStyleCnt="0"/>
      <dgm:spPr/>
    </dgm:pt>
    <dgm:pt modelId="{3572C505-AD3F-4ADA-B314-9C95DF97ACBB}" type="pres">
      <dgm:prSet presAssocID="{8691231D-BF3D-4C67-8740-D14C12405636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452F0750-620F-41FD-A3A9-DF2B21E5BF8D}" type="pres">
      <dgm:prSet presAssocID="{8691231D-BF3D-4C67-8740-D14C12405636}" presName="connTx" presStyleLbl="parChTrans1D2" presStyleIdx="4" presStyleCnt="5"/>
      <dgm:spPr/>
      <dgm:t>
        <a:bodyPr/>
        <a:lstStyle/>
        <a:p>
          <a:endParaRPr lang="en-US"/>
        </a:p>
      </dgm:t>
    </dgm:pt>
    <dgm:pt modelId="{33412FD6-9E43-4D94-9736-18797061CD5B}" type="pres">
      <dgm:prSet presAssocID="{0FEB202E-6F8E-4762-B39F-CFFD54DA2DAB}" presName="root2" presStyleCnt="0"/>
      <dgm:spPr/>
    </dgm:pt>
    <dgm:pt modelId="{D01F11C7-6F6E-4483-8EB8-206EA6F5942D}" type="pres">
      <dgm:prSet presAssocID="{0FEB202E-6F8E-4762-B39F-CFFD54DA2DAB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8EB78-4E83-427F-A163-D603DC909FA9}" type="pres">
      <dgm:prSet presAssocID="{0FEB202E-6F8E-4762-B39F-CFFD54DA2DAB}" presName="level3hierChild" presStyleCnt="0"/>
      <dgm:spPr/>
    </dgm:pt>
    <dgm:pt modelId="{EE8B9CBF-8779-4826-81C4-35B951A8D392}" type="pres">
      <dgm:prSet presAssocID="{E01FC22C-8C52-46E0-90CA-1C0148360E32}" presName="conn2-1" presStyleLbl="parChTrans1D3" presStyleIdx="8" presStyleCnt="10"/>
      <dgm:spPr/>
      <dgm:t>
        <a:bodyPr/>
        <a:lstStyle/>
        <a:p>
          <a:endParaRPr lang="en-US"/>
        </a:p>
      </dgm:t>
    </dgm:pt>
    <dgm:pt modelId="{5FD97BD3-28E8-4C97-84A6-CDBDE652C9CF}" type="pres">
      <dgm:prSet presAssocID="{E01FC22C-8C52-46E0-90CA-1C0148360E32}" presName="connTx" presStyleLbl="parChTrans1D3" presStyleIdx="8" presStyleCnt="10"/>
      <dgm:spPr/>
      <dgm:t>
        <a:bodyPr/>
        <a:lstStyle/>
        <a:p>
          <a:endParaRPr lang="en-US"/>
        </a:p>
      </dgm:t>
    </dgm:pt>
    <dgm:pt modelId="{0DD7D1F0-CE1A-4254-BB22-DA0EFAF73FF9}" type="pres">
      <dgm:prSet presAssocID="{C352BB88-5669-457D-8734-2F3A89CCA25B}" presName="root2" presStyleCnt="0"/>
      <dgm:spPr/>
    </dgm:pt>
    <dgm:pt modelId="{23361893-3DDB-4B81-BE12-F3316A34B808}" type="pres">
      <dgm:prSet presAssocID="{C352BB88-5669-457D-8734-2F3A89CCA25B}" presName="LevelTwoTextNode" presStyleLbl="node3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3058FB-385C-4004-A0C1-91DFF054985A}" type="pres">
      <dgm:prSet presAssocID="{C352BB88-5669-457D-8734-2F3A89CCA25B}" presName="level3hierChild" presStyleCnt="0"/>
      <dgm:spPr/>
    </dgm:pt>
    <dgm:pt modelId="{719AFA8F-D9DC-4747-9F27-AB48D23A4D6A}" type="pres">
      <dgm:prSet presAssocID="{0B5948A2-A66C-4017-B510-21C18D9BE685}" presName="conn2-1" presStyleLbl="parChTrans1D3" presStyleIdx="9" presStyleCnt="10"/>
      <dgm:spPr/>
      <dgm:t>
        <a:bodyPr/>
        <a:lstStyle/>
        <a:p>
          <a:endParaRPr lang="en-US"/>
        </a:p>
      </dgm:t>
    </dgm:pt>
    <dgm:pt modelId="{F02527AE-8BA5-48F4-99F2-8FBD7ECC2B68}" type="pres">
      <dgm:prSet presAssocID="{0B5948A2-A66C-4017-B510-21C18D9BE685}" presName="connTx" presStyleLbl="parChTrans1D3" presStyleIdx="9" presStyleCnt="10"/>
      <dgm:spPr/>
      <dgm:t>
        <a:bodyPr/>
        <a:lstStyle/>
        <a:p>
          <a:endParaRPr lang="en-US"/>
        </a:p>
      </dgm:t>
    </dgm:pt>
    <dgm:pt modelId="{648C0261-71FA-45E0-9080-8277D80F23A2}" type="pres">
      <dgm:prSet presAssocID="{EECFF6AF-A05C-4427-8A64-504337EE299D}" presName="root2" presStyleCnt="0"/>
      <dgm:spPr/>
    </dgm:pt>
    <dgm:pt modelId="{27CE71A9-B428-4C98-BDC5-3C64B4C6BCB7}" type="pres">
      <dgm:prSet presAssocID="{EECFF6AF-A05C-4427-8A64-504337EE299D}" presName="LevelTwoTextNode" presStyleLbl="node3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191D3-F202-4924-A05B-F881E2A4B81F}" type="pres">
      <dgm:prSet presAssocID="{EECFF6AF-A05C-4427-8A64-504337EE299D}" presName="level3hierChild" presStyleCnt="0"/>
      <dgm:spPr/>
    </dgm:pt>
  </dgm:ptLst>
  <dgm:cxnLst>
    <dgm:cxn modelId="{5BD8CF63-6CE1-45CE-9511-0A9CAC2F5C61}" type="presOf" srcId="{C352BB88-5669-457D-8734-2F3A89CCA25B}" destId="{23361893-3DDB-4B81-BE12-F3316A34B808}" srcOrd="0" destOrd="0" presId="urn:microsoft.com/office/officeart/2008/layout/HorizontalMultiLevelHierarchy"/>
    <dgm:cxn modelId="{B37683D8-F6BB-4E44-B8FE-9EB272F75C81}" type="presOf" srcId="{E01FC22C-8C52-46E0-90CA-1C0148360E32}" destId="{EE8B9CBF-8779-4826-81C4-35B951A8D392}" srcOrd="0" destOrd="0" presId="urn:microsoft.com/office/officeart/2008/layout/HorizontalMultiLevelHierarchy"/>
    <dgm:cxn modelId="{F6DEE4D7-073D-4168-B360-50132CBF7294}" type="presOf" srcId="{0B5948A2-A66C-4017-B510-21C18D9BE685}" destId="{719AFA8F-D9DC-4747-9F27-AB48D23A4D6A}" srcOrd="0" destOrd="0" presId="urn:microsoft.com/office/officeart/2008/layout/HorizontalMultiLevelHierarchy"/>
    <dgm:cxn modelId="{E2679F79-9C8C-4D18-AACE-C6AB9EAF34B5}" type="presOf" srcId="{0B5948A2-A66C-4017-B510-21C18D9BE685}" destId="{F02527AE-8BA5-48F4-99F2-8FBD7ECC2B68}" srcOrd="1" destOrd="0" presId="urn:microsoft.com/office/officeart/2008/layout/HorizontalMultiLevelHierarchy"/>
    <dgm:cxn modelId="{8FF2012A-348D-4C38-89CD-8C497169C1FF}" type="presOf" srcId="{1F89A408-E52D-4A28-BFB6-EECB07FB9CBF}" destId="{0E3AEBD4-3E8C-497A-98DC-53B37422F65E}" srcOrd="1" destOrd="0" presId="urn:microsoft.com/office/officeart/2008/layout/HorizontalMultiLevelHierarchy"/>
    <dgm:cxn modelId="{27AFE109-DC30-45D1-B2C5-FF5AE1209DDE}" srcId="{56D2E9B8-36D5-4467-9610-7ACDD8ECD4A4}" destId="{3852B573-1C14-4560-8AF4-B7DE75AC564D}" srcOrd="1" destOrd="0" parTransId="{98EFBEA6-0972-4AEB-AB0D-50F5A97DDB77}" sibTransId="{2C4E67C1-1A98-4783-85EE-C0F22B49EB7C}"/>
    <dgm:cxn modelId="{B2DBA294-5680-4469-A9BA-8790548186B3}" type="presOf" srcId="{E18D1AD2-48B7-464C-829A-4985128E5113}" destId="{736408A6-6A2B-4BA0-862F-94A8FA859C73}" srcOrd="0" destOrd="0" presId="urn:microsoft.com/office/officeart/2008/layout/HorizontalMultiLevelHierarchy"/>
    <dgm:cxn modelId="{ED3ADECA-FC91-47FD-B100-CFAD1D45C93B}" type="presOf" srcId="{D994E517-D407-4A5A-B9BC-BBC2CD5C9A56}" destId="{622A1A88-00C4-4E2C-936B-7BFC96160D52}" srcOrd="0" destOrd="0" presId="urn:microsoft.com/office/officeart/2008/layout/HorizontalMultiLevelHierarchy"/>
    <dgm:cxn modelId="{32136E81-EF98-4A78-8184-A14EB5973066}" srcId="{2888AD6B-7532-4719-8CB1-CC1CFB6957FF}" destId="{570E99D6-A544-4FFA-BA47-32638C9E0B7B}" srcOrd="0" destOrd="0" parTransId="{D994E517-D407-4A5A-B9BC-BBC2CD5C9A56}" sibTransId="{A6C87DA6-A478-48C9-84A0-78F93B308551}"/>
    <dgm:cxn modelId="{0F3530B5-AB11-420E-89AE-AE37E9E82F66}" type="presOf" srcId="{C3DDC3DF-AEAD-42FB-8924-69CE0CF0DDE2}" destId="{886A6AFD-B16E-43C2-AE7D-94E958946BA2}" srcOrd="0" destOrd="0" presId="urn:microsoft.com/office/officeart/2008/layout/HorizontalMultiLevelHierarchy"/>
    <dgm:cxn modelId="{52F47716-DCD0-484C-8615-8467DCAC804F}" srcId="{DB470F41-C89F-4280-BCDB-74CC6D54C839}" destId="{4D86A6F6-B46E-422D-91D7-3DC28D6FEC54}" srcOrd="1" destOrd="0" parTransId="{8CF2279A-00C5-4F1D-A8E7-D52E7B449D6B}" sibTransId="{F7FB1250-724E-46E2-AFD2-5F7B9469A5D7}"/>
    <dgm:cxn modelId="{2B950EFD-B50D-436C-87BC-BD8FC2B41430}" type="presOf" srcId="{8CF2279A-00C5-4F1D-A8E7-D52E7B449D6B}" destId="{3AB6483F-974F-45E3-B9EB-61B8A7D89392}" srcOrd="1" destOrd="0" presId="urn:microsoft.com/office/officeart/2008/layout/HorizontalMultiLevelHierarchy"/>
    <dgm:cxn modelId="{3B9A08EA-8E43-4225-B21B-54CF6250C004}" type="presOf" srcId="{EE4FC939-BD72-40AD-B20D-08727F9CCA78}" destId="{E07653C8-9382-4756-A544-8825BC75FD54}" srcOrd="1" destOrd="0" presId="urn:microsoft.com/office/officeart/2008/layout/HorizontalMultiLevelHierarchy"/>
    <dgm:cxn modelId="{3E8B0987-2A0F-42FE-8827-B32C2262E4D9}" srcId="{56D2E9B8-36D5-4467-9610-7ACDD8ECD4A4}" destId="{2888AD6B-7532-4719-8CB1-CC1CFB6957FF}" srcOrd="3" destOrd="0" parTransId="{20B554C8-AFD6-48A2-8420-243B54F5399E}" sibTransId="{847B7BF7-ABAB-40ED-AD5B-A9500E31C563}"/>
    <dgm:cxn modelId="{96A828F1-79F9-419D-AB85-8A8E68063FCE}" type="presOf" srcId="{14ED9DD3-18C6-47E9-9F02-E4D3E14C6C6C}" destId="{8A673D6C-83A6-4153-9FEE-2BEF6B7EF26D}" srcOrd="0" destOrd="0" presId="urn:microsoft.com/office/officeart/2008/layout/HorizontalMultiLevelHierarchy"/>
    <dgm:cxn modelId="{C6E58D7B-B691-41F3-B660-A6B05D1FB451}" type="presOf" srcId="{EE4FC939-BD72-40AD-B20D-08727F9CCA78}" destId="{36B21DD8-15B9-4385-912A-C46D5B2F8341}" srcOrd="0" destOrd="0" presId="urn:microsoft.com/office/officeart/2008/layout/HorizontalMultiLevelHierarchy"/>
    <dgm:cxn modelId="{5EBEEBF2-A5AD-4032-B021-54F5B79656CB}" type="presOf" srcId="{56D2E9B8-36D5-4467-9610-7ACDD8ECD4A4}" destId="{F988CE41-DE60-4A4E-87BA-325CA0CF6B03}" srcOrd="0" destOrd="0" presId="urn:microsoft.com/office/officeart/2008/layout/HorizontalMultiLevelHierarchy"/>
    <dgm:cxn modelId="{F43614C5-DD10-42B6-A09F-9603321AB0D0}" type="presOf" srcId="{535C8C8E-07E8-496C-93CF-698E5A1A603B}" destId="{9DEA3D40-57FF-4DFD-8D53-806361AFE800}" srcOrd="0" destOrd="0" presId="urn:microsoft.com/office/officeart/2008/layout/HorizontalMultiLevelHierarchy"/>
    <dgm:cxn modelId="{7AC46BF3-C661-4580-9324-8B3BB9C18465}" type="presOf" srcId="{0343B36C-D920-40C4-A9DD-78B5D2D85A1C}" destId="{89161E70-A40A-44F7-A55D-5AF9F46BE725}" srcOrd="1" destOrd="0" presId="urn:microsoft.com/office/officeart/2008/layout/HorizontalMultiLevelHierarchy"/>
    <dgm:cxn modelId="{420844A6-6203-4DE4-A148-71064116B27B}" type="presOf" srcId="{570E99D6-A544-4FFA-BA47-32638C9E0B7B}" destId="{848FFC0F-A19E-4A46-830E-30D0D3156275}" srcOrd="0" destOrd="0" presId="urn:microsoft.com/office/officeart/2008/layout/HorizontalMultiLevelHierarchy"/>
    <dgm:cxn modelId="{7A56FB8F-26C8-4FE0-88A3-B04AB91AE1DD}" srcId="{3852B573-1C14-4560-8AF4-B7DE75AC564D}" destId="{AAF7C030-8F12-4175-9469-482BAE78D48B}" srcOrd="2" destOrd="0" parTransId="{1F89A408-E52D-4A28-BFB6-EECB07FB9CBF}" sibTransId="{DD88F9FA-C070-4C07-A202-A41E881189E4}"/>
    <dgm:cxn modelId="{B2892E96-79A5-40E6-9812-F5DC3DE64D63}" type="presOf" srcId="{EECFF6AF-A05C-4427-8A64-504337EE299D}" destId="{27CE71A9-B428-4C98-BDC5-3C64B4C6BCB7}" srcOrd="0" destOrd="0" presId="urn:microsoft.com/office/officeart/2008/layout/HorizontalMultiLevelHierarchy"/>
    <dgm:cxn modelId="{3253EA98-D30F-4F37-983F-364D906D9267}" type="presOf" srcId="{73DCA95C-56CD-47D6-B55B-26CDB92B5F6E}" destId="{DB733ADD-814A-4FAB-9BE4-511DBD3E2B0F}" srcOrd="1" destOrd="0" presId="urn:microsoft.com/office/officeart/2008/layout/HorizontalMultiLevelHierarchy"/>
    <dgm:cxn modelId="{55A04509-1074-487B-96DB-44365D16D06F}" type="presOf" srcId="{D994E517-D407-4A5A-B9BC-BBC2CD5C9A56}" destId="{C3CD4A6E-994B-407F-82FE-BDF83196E9C5}" srcOrd="1" destOrd="0" presId="urn:microsoft.com/office/officeart/2008/layout/HorizontalMultiLevelHierarchy"/>
    <dgm:cxn modelId="{9C50733C-0BF3-4347-B55E-4A1CAEC7AE82}" srcId="{56D2E9B8-36D5-4467-9610-7ACDD8ECD4A4}" destId="{0FEB202E-6F8E-4762-B39F-CFFD54DA2DAB}" srcOrd="4" destOrd="0" parTransId="{8691231D-BF3D-4C67-8740-D14C12405636}" sibTransId="{4118B635-3A53-4CC8-B2B8-D17FE8E43527}"/>
    <dgm:cxn modelId="{9B019F26-A045-44F4-B9EF-9C4BAB2C8952}" srcId="{3852B573-1C14-4560-8AF4-B7DE75AC564D}" destId="{14ED9DD3-18C6-47E9-9F02-E4D3E14C6C6C}" srcOrd="0" destOrd="0" parTransId="{A0662FE8-0705-406C-ADA6-186A4A6BFE16}" sibTransId="{88D30665-5B15-4AB4-8909-41B15F9C8C16}"/>
    <dgm:cxn modelId="{BACC3CC4-79DE-47F5-8F5C-8364694DF810}" type="presOf" srcId="{73DCA95C-56CD-47D6-B55B-26CDB92B5F6E}" destId="{4D3DBA47-B7E6-448D-9572-DCBFD29FD5CF}" srcOrd="0" destOrd="0" presId="urn:microsoft.com/office/officeart/2008/layout/HorizontalMultiLevelHierarchy"/>
    <dgm:cxn modelId="{ACBAC14F-9260-4F6D-A2ED-C44B85F162CB}" type="presOf" srcId="{535C8C8E-07E8-496C-93CF-698E5A1A603B}" destId="{1C21FD91-2910-4192-B195-13DB3CD4AB9B}" srcOrd="1" destOrd="0" presId="urn:microsoft.com/office/officeart/2008/layout/HorizontalMultiLevelHierarchy"/>
    <dgm:cxn modelId="{1F7451DA-1EA7-410C-AA83-2A28B66AC88F}" type="presOf" srcId="{8691231D-BF3D-4C67-8740-D14C12405636}" destId="{3572C505-AD3F-4ADA-B314-9C95DF97ACBB}" srcOrd="0" destOrd="0" presId="urn:microsoft.com/office/officeart/2008/layout/HorizontalMultiLevelHierarchy"/>
    <dgm:cxn modelId="{1CD6D09E-8499-4254-BC54-DE95EC6BD192}" type="presOf" srcId="{A0662FE8-0705-406C-ADA6-186A4A6BFE16}" destId="{8B3AC24B-BF81-479F-9021-4FE198F8E2A1}" srcOrd="0" destOrd="0" presId="urn:microsoft.com/office/officeart/2008/layout/HorizontalMultiLevelHierarchy"/>
    <dgm:cxn modelId="{D98312D6-0108-4D17-B21D-7C761ECDCA36}" type="presOf" srcId="{698DE6A1-913B-4CBA-BF61-1C456CF968DC}" destId="{D3B722DB-CDB4-49A0-A9DF-7B93C9A5EED3}" srcOrd="0" destOrd="0" presId="urn:microsoft.com/office/officeart/2008/layout/HorizontalMultiLevelHierarchy"/>
    <dgm:cxn modelId="{12ADC644-2E0A-4F44-A203-9E0D3508EB68}" type="presOf" srcId="{A0662FE8-0705-406C-ADA6-186A4A6BFE16}" destId="{E8F1BD00-937A-46EE-AB45-7B65AF4CBA01}" srcOrd="1" destOrd="0" presId="urn:microsoft.com/office/officeart/2008/layout/HorizontalMultiLevelHierarchy"/>
    <dgm:cxn modelId="{9F6FEF6E-BCC8-4D7F-BDF3-C37C54377D93}" type="presOf" srcId="{0343B36C-D920-40C4-A9DD-78B5D2D85A1C}" destId="{1F7CB3A9-4099-4275-B1A2-2DB1DCEB94DE}" srcOrd="0" destOrd="0" presId="urn:microsoft.com/office/officeart/2008/layout/HorizontalMultiLevelHierarchy"/>
    <dgm:cxn modelId="{87261DA6-D32B-4402-94A3-B4C2B47E6E80}" srcId="{2888AD6B-7532-4719-8CB1-CC1CFB6957FF}" destId="{48A73345-79BF-4F3E-90CB-3F2339CCFB05}" srcOrd="1" destOrd="0" parTransId="{9138AA4B-02A0-4F93-BBA0-8AD3CD10842B}" sibTransId="{0A1BE04B-FB1D-4615-8F90-F7B0D1E46A06}"/>
    <dgm:cxn modelId="{E61437AC-F2BF-4925-8514-4F6CC81DDE35}" type="presOf" srcId="{20B554C8-AFD6-48A2-8420-243B54F5399E}" destId="{59CAA727-BB21-44D8-8D39-8B87BE9C82AA}" srcOrd="1" destOrd="0" presId="urn:microsoft.com/office/officeart/2008/layout/HorizontalMultiLevelHierarchy"/>
    <dgm:cxn modelId="{144537EB-A5AA-48E2-ACA6-1BF0681D3ED9}" srcId="{C3DDC3DF-AEAD-42FB-8924-69CE0CF0DDE2}" destId="{56D2E9B8-36D5-4467-9610-7ACDD8ECD4A4}" srcOrd="0" destOrd="0" parTransId="{F2519B41-05C2-4771-9E5A-31DCFFAFDD80}" sibTransId="{2BAEEA65-BDB7-4EA9-97CB-86B8359AE790}"/>
    <dgm:cxn modelId="{C20E1B76-A077-4468-B172-01DEDF956597}" type="presOf" srcId="{9138AA4B-02A0-4F93-BBA0-8AD3CD10842B}" destId="{48112C4C-10AD-44E9-9BA3-8523D9BD71D1}" srcOrd="1" destOrd="0" presId="urn:microsoft.com/office/officeart/2008/layout/HorizontalMultiLevelHierarchy"/>
    <dgm:cxn modelId="{501A012C-9F88-4B9F-8CDE-2CAAB0120D70}" type="presOf" srcId="{AAF7C030-8F12-4175-9469-482BAE78D48B}" destId="{9649908B-0F04-41EF-8194-2110995B1657}" srcOrd="0" destOrd="0" presId="urn:microsoft.com/office/officeart/2008/layout/HorizontalMultiLevelHierarchy"/>
    <dgm:cxn modelId="{E1A083E1-0791-4A38-AA84-2CA476D914DB}" type="presOf" srcId="{98EFBEA6-0972-4AEB-AB0D-50F5A97DDB77}" destId="{F126D59F-1B2D-4CEE-A8A5-0BDA316642D9}" srcOrd="1" destOrd="0" presId="urn:microsoft.com/office/officeart/2008/layout/HorizontalMultiLevelHierarchy"/>
    <dgm:cxn modelId="{ED2B8207-AA34-47BF-BA37-E2261606192C}" type="presOf" srcId="{0FEB202E-6F8E-4762-B39F-CFFD54DA2DAB}" destId="{D01F11C7-6F6E-4483-8EB8-206EA6F5942D}" srcOrd="0" destOrd="0" presId="urn:microsoft.com/office/officeart/2008/layout/HorizontalMultiLevelHierarchy"/>
    <dgm:cxn modelId="{925AE8A1-E31E-4EA7-87E7-2376BADDE6AA}" type="presOf" srcId="{8CF2279A-00C5-4F1D-A8E7-D52E7B449D6B}" destId="{B591BBC2-2255-42E8-804F-CF3D1E2AAD91}" srcOrd="0" destOrd="0" presId="urn:microsoft.com/office/officeart/2008/layout/HorizontalMultiLevelHierarchy"/>
    <dgm:cxn modelId="{3E8B4A14-AEFB-424C-ADDB-EB1AE58A79C8}" type="presOf" srcId="{3852B573-1C14-4560-8AF4-B7DE75AC564D}" destId="{F7605F3D-2059-43B5-AA74-17524076F1C6}" srcOrd="0" destOrd="0" presId="urn:microsoft.com/office/officeart/2008/layout/HorizontalMultiLevelHierarchy"/>
    <dgm:cxn modelId="{96AB598A-E7F1-4C23-B22E-AD87F41D69D8}" type="presOf" srcId="{4D86A6F6-B46E-422D-91D7-3DC28D6FEC54}" destId="{430826EF-1D1F-4EBF-84D4-EF9BEB1F7976}" srcOrd="0" destOrd="0" presId="urn:microsoft.com/office/officeart/2008/layout/HorizontalMultiLevelHierarchy"/>
    <dgm:cxn modelId="{43863329-73FF-44B6-8FA7-B4DE92B11E23}" type="presOf" srcId="{DB470F41-C89F-4280-BCDB-74CC6D54C839}" destId="{0AAB7EE4-1F54-4446-9449-978E32268C4B}" srcOrd="0" destOrd="0" presId="urn:microsoft.com/office/officeart/2008/layout/HorizontalMultiLevelHierarchy"/>
    <dgm:cxn modelId="{CA0278C3-1F3F-4A7B-BE6C-11F462948E5A}" type="presOf" srcId="{A565493B-CD1C-429F-87B0-CF2B9E05D47D}" destId="{EFAEC2EF-35CE-44EB-961E-B7F4CEF7DA7A}" srcOrd="0" destOrd="0" presId="urn:microsoft.com/office/officeart/2008/layout/HorizontalMultiLevelHierarchy"/>
    <dgm:cxn modelId="{F3F1A450-D805-4311-9BD2-14C31C717AB9}" srcId="{0FEB202E-6F8E-4762-B39F-CFFD54DA2DAB}" destId="{EECFF6AF-A05C-4427-8A64-504337EE299D}" srcOrd="1" destOrd="0" parTransId="{0B5948A2-A66C-4017-B510-21C18D9BE685}" sibTransId="{FF17B296-F0C4-46AC-A47E-3E95627975FC}"/>
    <dgm:cxn modelId="{1E3E5F11-2D39-4149-9637-21AE0FD3584E}" type="presOf" srcId="{2888AD6B-7532-4719-8CB1-CC1CFB6957FF}" destId="{0160B9F4-1E64-44F7-814B-A49103E8EB54}" srcOrd="0" destOrd="0" presId="urn:microsoft.com/office/officeart/2008/layout/HorizontalMultiLevelHierarchy"/>
    <dgm:cxn modelId="{7BB56636-DA7D-44B8-99C4-5F4DEE21111D}" srcId="{DB470F41-C89F-4280-BCDB-74CC6D54C839}" destId="{A565493B-CD1C-429F-87B0-CF2B9E05D47D}" srcOrd="0" destOrd="0" parTransId="{535C8C8E-07E8-496C-93CF-698E5A1A603B}" sibTransId="{F1A6F314-BB19-4BD3-9D50-D868586F3CD7}"/>
    <dgm:cxn modelId="{74A414CB-4731-44E6-B017-56DE2DBB6510}" type="presOf" srcId="{20B554C8-AFD6-48A2-8420-243B54F5399E}" destId="{F8840B4F-579F-4901-B12C-CB2E778CC94D}" srcOrd="0" destOrd="0" presId="urn:microsoft.com/office/officeart/2008/layout/HorizontalMultiLevelHierarchy"/>
    <dgm:cxn modelId="{1531B505-0833-4F11-B209-654605F914BA}" srcId="{56D2E9B8-36D5-4467-9610-7ACDD8ECD4A4}" destId="{E18D1AD2-48B7-464C-829A-4985128E5113}" srcOrd="0" destOrd="0" parTransId="{EE4FC939-BD72-40AD-B20D-08727F9CCA78}" sibTransId="{0272D25D-40CD-472D-8A70-3474CDA29D09}"/>
    <dgm:cxn modelId="{F2ED2FD1-6772-456A-A0EA-BFA47F374906}" type="presOf" srcId="{9138AA4B-02A0-4F93-BBA0-8AD3CD10842B}" destId="{559BE258-A1A3-42F5-B43C-A5D115D24A0F}" srcOrd="0" destOrd="0" presId="urn:microsoft.com/office/officeart/2008/layout/HorizontalMultiLevelHierarchy"/>
    <dgm:cxn modelId="{2F2D9A6C-2969-4A96-9C3C-FD5FC7E9B14B}" type="presOf" srcId="{1F89A408-E52D-4A28-BFB6-EECB07FB9CBF}" destId="{3B26B1CB-5098-4745-8DCA-5333951AFE81}" srcOrd="0" destOrd="0" presId="urn:microsoft.com/office/officeart/2008/layout/HorizontalMultiLevelHierarchy"/>
    <dgm:cxn modelId="{A73BB164-5CC9-47FC-9307-6B98807ED22E}" type="presOf" srcId="{8691231D-BF3D-4C67-8740-D14C12405636}" destId="{452F0750-620F-41FD-A3A9-DF2B21E5BF8D}" srcOrd="1" destOrd="0" presId="urn:microsoft.com/office/officeart/2008/layout/HorizontalMultiLevelHierarchy"/>
    <dgm:cxn modelId="{71AEEFAE-1F85-4D8D-8AC5-225A10186BCE}" type="presOf" srcId="{48A73345-79BF-4F3E-90CB-3F2339CCFB05}" destId="{01F9B6F6-7DAC-44AA-BCB5-A878E2305CFB}" srcOrd="0" destOrd="0" presId="urn:microsoft.com/office/officeart/2008/layout/HorizontalMultiLevelHierarchy"/>
    <dgm:cxn modelId="{70F7B58A-E275-47A5-A7F2-663B831C2D5F}" srcId="{E18D1AD2-48B7-464C-829A-4985128E5113}" destId="{273DECE8-2A1C-4191-B883-1555D69A7D53}" srcOrd="0" destOrd="0" parTransId="{0343B36C-D920-40C4-A9DD-78B5D2D85A1C}" sibTransId="{6EFAD882-E30F-40E1-960D-6A1B1D004881}"/>
    <dgm:cxn modelId="{7E22266E-25C4-4223-86BE-BC68E93FDC34}" type="presOf" srcId="{F412B5D2-A102-4AE3-B5D5-E0E241D189DA}" destId="{B53446FB-9A89-4A11-BAA1-D300ADAF3F38}" srcOrd="0" destOrd="0" presId="urn:microsoft.com/office/officeart/2008/layout/HorizontalMultiLevelHierarchy"/>
    <dgm:cxn modelId="{B62369BF-8156-4354-A6E0-EB98E840D1AB}" srcId="{56D2E9B8-36D5-4467-9610-7ACDD8ECD4A4}" destId="{DB470F41-C89F-4280-BCDB-74CC6D54C839}" srcOrd="2" destOrd="0" parTransId="{F412B5D2-A102-4AE3-B5D5-E0E241D189DA}" sibTransId="{60CCB325-973F-475E-A3A4-C0760F47E026}"/>
    <dgm:cxn modelId="{5FA19DDE-FEA6-419A-80F2-8816A6FC0200}" srcId="{3852B573-1C14-4560-8AF4-B7DE75AC564D}" destId="{698DE6A1-913B-4CBA-BF61-1C456CF968DC}" srcOrd="1" destOrd="0" parTransId="{73DCA95C-56CD-47D6-B55B-26CDB92B5F6E}" sibTransId="{FC94D440-C1E2-43F0-8B4D-3EF76B8D4BAD}"/>
    <dgm:cxn modelId="{A8C6C1DA-984D-45E3-B790-49275A45140F}" type="presOf" srcId="{F412B5D2-A102-4AE3-B5D5-E0E241D189DA}" destId="{321E3D15-45EF-4050-8DE1-4F5F896360D9}" srcOrd="1" destOrd="0" presId="urn:microsoft.com/office/officeart/2008/layout/HorizontalMultiLevelHierarchy"/>
    <dgm:cxn modelId="{7DD945BA-1CA1-45AE-A803-CA30C2F318B9}" type="presOf" srcId="{98EFBEA6-0972-4AEB-AB0D-50F5A97DDB77}" destId="{057CCF58-13CC-459D-BB4F-CC47E80F3087}" srcOrd="0" destOrd="0" presId="urn:microsoft.com/office/officeart/2008/layout/HorizontalMultiLevelHierarchy"/>
    <dgm:cxn modelId="{5D5691FB-29EA-4A91-8717-CF032C4D22BB}" srcId="{0FEB202E-6F8E-4762-B39F-CFFD54DA2DAB}" destId="{C352BB88-5669-457D-8734-2F3A89CCA25B}" srcOrd="0" destOrd="0" parTransId="{E01FC22C-8C52-46E0-90CA-1C0148360E32}" sibTransId="{8C7CF152-E1E3-48C4-8E31-799D1991491B}"/>
    <dgm:cxn modelId="{34858CE9-AB5F-4258-8D7E-2CE00E901521}" type="presOf" srcId="{273DECE8-2A1C-4191-B883-1555D69A7D53}" destId="{825E7B20-E29C-45A9-BE37-35280A407071}" srcOrd="0" destOrd="0" presId="urn:microsoft.com/office/officeart/2008/layout/HorizontalMultiLevelHierarchy"/>
    <dgm:cxn modelId="{965D2960-76BB-48A8-B1F7-5FEA5FDF96A4}" type="presOf" srcId="{E01FC22C-8C52-46E0-90CA-1C0148360E32}" destId="{5FD97BD3-28E8-4C97-84A6-CDBDE652C9CF}" srcOrd="1" destOrd="0" presId="urn:microsoft.com/office/officeart/2008/layout/HorizontalMultiLevelHierarchy"/>
    <dgm:cxn modelId="{52E416F5-E0D7-4E60-BF69-EC45CDC0555B}" type="presParOf" srcId="{886A6AFD-B16E-43C2-AE7D-94E958946BA2}" destId="{961E1125-25AF-48FD-AA12-221937D9F5DF}" srcOrd="0" destOrd="0" presId="urn:microsoft.com/office/officeart/2008/layout/HorizontalMultiLevelHierarchy"/>
    <dgm:cxn modelId="{C604E445-DEFF-4EDC-8CE1-1269C4AB2C6E}" type="presParOf" srcId="{961E1125-25AF-48FD-AA12-221937D9F5DF}" destId="{F988CE41-DE60-4A4E-87BA-325CA0CF6B03}" srcOrd="0" destOrd="0" presId="urn:microsoft.com/office/officeart/2008/layout/HorizontalMultiLevelHierarchy"/>
    <dgm:cxn modelId="{B306902A-5050-4D32-AA4D-866B6DD43E87}" type="presParOf" srcId="{961E1125-25AF-48FD-AA12-221937D9F5DF}" destId="{B3DFD8A6-D5F4-4D1E-B786-369646D35E54}" srcOrd="1" destOrd="0" presId="urn:microsoft.com/office/officeart/2008/layout/HorizontalMultiLevelHierarchy"/>
    <dgm:cxn modelId="{A212E4BE-E27D-486F-B274-5691252D1127}" type="presParOf" srcId="{B3DFD8A6-D5F4-4D1E-B786-369646D35E54}" destId="{36B21DD8-15B9-4385-912A-C46D5B2F8341}" srcOrd="0" destOrd="0" presId="urn:microsoft.com/office/officeart/2008/layout/HorizontalMultiLevelHierarchy"/>
    <dgm:cxn modelId="{9CCE3B9C-6FA6-4F68-8D38-E933A670A75B}" type="presParOf" srcId="{36B21DD8-15B9-4385-912A-C46D5B2F8341}" destId="{E07653C8-9382-4756-A544-8825BC75FD54}" srcOrd="0" destOrd="0" presId="urn:microsoft.com/office/officeart/2008/layout/HorizontalMultiLevelHierarchy"/>
    <dgm:cxn modelId="{921F3369-24A2-4B18-B677-E640F1615A15}" type="presParOf" srcId="{B3DFD8A6-D5F4-4D1E-B786-369646D35E54}" destId="{7B977B98-6DFA-460C-8655-B0D274B995F3}" srcOrd="1" destOrd="0" presId="urn:microsoft.com/office/officeart/2008/layout/HorizontalMultiLevelHierarchy"/>
    <dgm:cxn modelId="{14B41F57-29CA-4D86-9512-1376D17CAE19}" type="presParOf" srcId="{7B977B98-6DFA-460C-8655-B0D274B995F3}" destId="{736408A6-6A2B-4BA0-862F-94A8FA859C73}" srcOrd="0" destOrd="0" presId="urn:microsoft.com/office/officeart/2008/layout/HorizontalMultiLevelHierarchy"/>
    <dgm:cxn modelId="{3DF3E79A-C8CC-4697-B8B9-B0BC698294AB}" type="presParOf" srcId="{7B977B98-6DFA-460C-8655-B0D274B995F3}" destId="{1B70D2F6-5998-45FB-B563-F450FE8F1CA7}" srcOrd="1" destOrd="0" presId="urn:microsoft.com/office/officeart/2008/layout/HorizontalMultiLevelHierarchy"/>
    <dgm:cxn modelId="{9FA64AE2-9CDA-4206-A1F0-265BEFD5BF50}" type="presParOf" srcId="{1B70D2F6-5998-45FB-B563-F450FE8F1CA7}" destId="{1F7CB3A9-4099-4275-B1A2-2DB1DCEB94DE}" srcOrd="0" destOrd="0" presId="urn:microsoft.com/office/officeart/2008/layout/HorizontalMultiLevelHierarchy"/>
    <dgm:cxn modelId="{FB81AC48-8608-44C4-98FD-25775C1A14B1}" type="presParOf" srcId="{1F7CB3A9-4099-4275-B1A2-2DB1DCEB94DE}" destId="{89161E70-A40A-44F7-A55D-5AF9F46BE725}" srcOrd="0" destOrd="0" presId="urn:microsoft.com/office/officeart/2008/layout/HorizontalMultiLevelHierarchy"/>
    <dgm:cxn modelId="{B789C95B-146E-4435-88AA-EE856FCE277D}" type="presParOf" srcId="{1B70D2F6-5998-45FB-B563-F450FE8F1CA7}" destId="{D35EBD35-1980-49DB-BCDA-CBF02E9B69F9}" srcOrd="1" destOrd="0" presId="urn:microsoft.com/office/officeart/2008/layout/HorizontalMultiLevelHierarchy"/>
    <dgm:cxn modelId="{11742A34-BFEE-4969-93F3-70644A045F48}" type="presParOf" srcId="{D35EBD35-1980-49DB-BCDA-CBF02E9B69F9}" destId="{825E7B20-E29C-45A9-BE37-35280A407071}" srcOrd="0" destOrd="0" presId="urn:microsoft.com/office/officeart/2008/layout/HorizontalMultiLevelHierarchy"/>
    <dgm:cxn modelId="{6FD94ECB-B684-4345-9304-E1EB1DE2FB35}" type="presParOf" srcId="{D35EBD35-1980-49DB-BCDA-CBF02E9B69F9}" destId="{D77B3178-FF79-4E34-B7F2-9EE77D538FD2}" srcOrd="1" destOrd="0" presId="urn:microsoft.com/office/officeart/2008/layout/HorizontalMultiLevelHierarchy"/>
    <dgm:cxn modelId="{0B03B377-AEF5-4501-B6E2-787614504CE3}" type="presParOf" srcId="{B3DFD8A6-D5F4-4D1E-B786-369646D35E54}" destId="{057CCF58-13CC-459D-BB4F-CC47E80F3087}" srcOrd="2" destOrd="0" presId="urn:microsoft.com/office/officeart/2008/layout/HorizontalMultiLevelHierarchy"/>
    <dgm:cxn modelId="{964E5D43-3B18-4FF6-8A08-DF661CB5A2BC}" type="presParOf" srcId="{057CCF58-13CC-459D-BB4F-CC47E80F3087}" destId="{F126D59F-1B2D-4CEE-A8A5-0BDA316642D9}" srcOrd="0" destOrd="0" presId="urn:microsoft.com/office/officeart/2008/layout/HorizontalMultiLevelHierarchy"/>
    <dgm:cxn modelId="{1942052D-8913-450A-AEBE-B69F0617C641}" type="presParOf" srcId="{B3DFD8A6-D5F4-4D1E-B786-369646D35E54}" destId="{82C5183A-2F31-440F-B5A0-E1337C5CB275}" srcOrd="3" destOrd="0" presId="urn:microsoft.com/office/officeart/2008/layout/HorizontalMultiLevelHierarchy"/>
    <dgm:cxn modelId="{CD14374F-7621-4991-B6B8-022135BDC860}" type="presParOf" srcId="{82C5183A-2F31-440F-B5A0-E1337C5CB275}" destId="{F7605F3D-2059-43B5-AA74-17524076F1C6}" srcOrd="0" destOrd="0" presId="urn:microsoft.com/office/officeart/2008/layout/HorizontalMultiLevelHierarchy"/>
    <dgm:cxn modelId="{EA5B2A5B-E1B5-4576-A194-50F2F61A2076}" type="presParOf" srcId="{82C5183A-2F31-440F-B5A0-E1337C5CB275}" destId="{63677AB6-2B72-4B1E-97FB-92C7F426392C}" srcOrd="1" destOrd="0" presId="urn:microsoft.com/office/officeart/2008/layout/HorizontalMultiLevelHierarchy"/>
    <dgm:cxn modelId="{8EAF46B0-AB9C-4DF4-A925-04FC9DDE47DB}" type="presParOf" srcId="{63677AB6-2B72-4B1E-97FB-92C7F426392C}" destId="{8B3AC24B-BF81-479F-9021-4FE198F8E2A1}" srcOrd="0" destOrd="0" presId="urn:microsoft.com/office/officeart/2008/layout/HorizontalMultiLevelHierarchy"/>
    <dgm:cxn modelId="{491A1BC9-197A-40DF-8E15-A20737CCADCB}" type="presParOf" srcId="{8B3AC24B-BF81-479F-9021-4FE198F8E2A1}" destId="{E8F1BD00-937A-46EE-AB45-7B65AF4CBA01}" srcOrd="0" destOrd="0" presId="urn:microsoft.com/office/officeart/2008/layout/HorizontalMultiLevelHierarchy"/>
    <dgm:cxn modelId="{518D7645-B14C-442B-BFFB-B55E798C39C3}" type="presParOf" srcId="{63677AB6-2B72-4B1E-97FB-92C7F426392C}" destId="{66CCE78B-F6F0-40F0-B027-F3D4ABCAF352}" srcOrd="1" destOrd="0" presId="urn:microsoft.com/office/officeart/2008/layout/HorizontalMultiLevelHierarchy"/>
    <dgm:cxn modelId="{8588479D-5C9E-40C9-9027-85A1AA90FA9B}" type="presParOf" srcId="{66CCE78B-F6F0-40F0-B027-F3D4ABCAF352}" destId="{8A673D6C-83A6-4153-9FEE-2BEF6B7EF26D}" srcOrd="0" destOrd="0" presId="urn:microsoft.com/office/officeart/2008/layout/HorizontalMultiLevelHierarchy"/>
    <dgm:cxn modelId="{7E2BE3C3-7453-48D1-851E-FFCE4A2EC8E2}" type="presParOf" srcId="{66CCE78B-F6F0-40F0-B027-F3D4ABCAF352}" destId="{DE1B504E-CFE2-4859-BC6E-610425968D4F}" srcOrd="1" destOrd="0" presId="urn:microsoft.com/office/officeart/2008/layout/HorizontalMultiLevelHierarchy"/>
    <dgm:cxn modelId="{D11E55B4-A962-4D61-89DA-D4643478FD22}" type="presParOf" srcId="{63677AB6-2B72-4B1E-97FB-92C7F426392C}" destId="{4D3DBA47-B7E6-448D-9572-DCBFD29FD5CF}" srcOrd="2" destOrd="0" presId="urn:microsoft.com/office/officeart/2008/layout/HorizontalMultiLevelHierarchy"/>
    <dgm:cxn modelId="{FE4A942B-3C21-4E01-802E-181A74914107}" type="presParOf" srcId="{4D3DBA47-B7E6-448D-9572-DCBFD29FD5CF}" destId="{DB733ADD-814A-4FAB-9BE4-511DBD3E2B0F}" srcOrd="0" destOrd="0" presId="urn:microsoft.com/office/officeart/2008/layout/HorizontalMultiLevelHierarchy"/>
    <dgm:cxn modelId="{8B9420B5-F21F-4754-B22B-115C33F09B7E}" type="presParOf" srcId="{63677AB6-2B72-4B1E-97FB-92C7F426392C}" destId="{062CCC63-4520-4A72-8D39-F38C54BF9D36}" srcOrd="3" destOrd="0" presId="urn:microsoft.com/office/officeart/2008/layout/HorizontalMultiLevelHierarchy"/>
    <dgm:cxn modelId="{7F22D13E-3A1B-4B28-885F-0E4FEA7C4108}" type="presParOf" srcId="{062CCC63-4520-4A72-8D39-F38C54BF9D36}" destId="{D3B722DB-CDB4-49A0-A9DF-7B93C9A5EED3}" srcOrd="0" destOrd="0" presId="urn:microsoft.com/office/officeart/2008/layout/HorizontalMultiLevelHierarchy"/>
    <dgm:cxn modelId="{0236F0A2-6C04-4215-828B-5366077CCCBC}" type="presParOf" srcId="{062CCC63-4520-4A72-8D39-F38C54BF9D36}" destId="{763FD141-2EE7-4FE2-BCB0-EE98522BE1E5}" srcOrd="1" destOrd="0" presId="urn:microsoft.com/office/officeart/2008/layout/HorizontalMultiLevelHierarchy"/>
    <dgm:cxn modelId="{2228642B-81C4-48FB-9717-EFF692CE9BD7}" type="presParOf" srcId="{63677AB6-2B72-4B1E-97FB-92C7F426392C}" destId="{3B26B1CB-5098-4745-8DCA-5333951AFE81}" srcOrd="4" destOrd="0" presId="urn:microsoft.com/office/officeart/2008/layout/HorizontalMultiLevelHierarchy"/>
    <dgm:cxn modelId="{4CBA3FA7-D232-42AF-9800-6039CD510B05}" type="presParOf" srcId="{3B26B1CB-5098-4745-8DCA-5333951AFE81}" destId="{0E3AEBD4-3E8C-497A-98DC-53B37422F65E}" srcOrd="0" destOrd="0" presId="urn:microsoft.com/office/officeart/2008/layout/HorizontalMultiLevelHierarchy"/>
    <dgm:cxn modelId="{89821E26-B283-48F2-A4ED-A7951B5F5CE3}" type="presParOf" srcId="{63677AB6-2B72-4B1E-97FB-92C7F426392C}" destId="{32124EC5-87DF-41F9-9515-BDC19D27A8B2}" srcOrd="5" destOrd="0" presId="urn:microsoft.com/office/officeart/2008/layout/HorizontalMultiLevelHierarchy"/>
    <dgm:cxn modelId="{F908B7C2-19BF-46DA-BC56-A9732E4F9F56}" type="presParOf" srcId="{32124EC5-87DF-41F9-9515-BDC19D27A8B2}" destId="{9649908B-0F04-41EF-8194-2110995B1657}" srcOrd="0" destOrd="0" presId="urn:microsoft.com/office/officeart/2008/layout/HorizontalMultiLevelHierarchy"/>
    <dgm:cxn modelId="{7BC43A22-8985-4F87-808C-16D3042BD892}" type="presParOf" srcId="{32124EC5-87DF-41F9-9515-BDC19D27A8B2}" destId="{0E937790-17BC-491D-8611-722B620CC935}" srcOrd="1" destOrd="0" presId="urn:microsoft.com/office/officeart/2008/layout/HorizontalMultiLevelHierarchy"/>
    <dgm:cxn modelId="{F6B05410-906C-4D35-88BA-D48AD8BAA27C}" type="presParOf" srcId="{B3DFD8A6-D5F4-4D1E-B786-369646D35E54}" destId="{B53446FB-9A89-4A11-BAA1-D300ADAF3F38}" srcOrd="4" destOrd="0" presId="urn:microsoft.com/office/officeart/2008/layout/HorizontalMultiLevelHierarchy"/>
    <dgm:cxn modelId="{988EC142-56AA-4994-8459-D3E01C3492FD}" type="presParOf" srcId="{B53446FB-9A89-4A11-BAA1-D300ADAF3F38}" destId="{321E3D15-45EF-4050-8DE1-4F5F896360D9}" srcOrd="0" destOrd="0" presId="urn:microsoft.com/office/officeart/2008/layout/HorizontalMultiLevelHierarchy"/>
    <dgm:cxn modelId="{511D996E-E6D7-4C8A-832C-FA78128C9DC5}" type="presParOf" srcId="{B3DFD8A6-D5F4-4D1E-B786-369646D35E54}" destId="{2FA482C1-031C-449B-918C-5117454D7D09}" srcOrd="5" destOrd="0" presId="urn:microsoft.com/office/officeart/2008/layout/HorizontalMultiLevelHierarchy"/>
    <dgm:cxn modelId="{9F4132A2-D68A-44A6-9725-8976EE8E57CC}" type="presParOf" srcId="{2FA482C1-031C-449B-918C-5117454D7D09}" destId="{0AAB7EE4-1F54-4446-9449-978E32268C4B}" srcOrd="0" destOrd="0" presId="urn:microsoft.com/office/officeart/2008/layout/HorizontalMultiLevelHierarchy"/>
    <dgm:cxn modelId="{FE512D97-B1B3-4DB3-B7EE-A2D4663182CB}" type="presParOf" srcId="{2FA482C1-031C-449B-918C-5117454D7D09}" destId="{17806766-F04E-4B4D-8F60-ABC6B9F33E3C}" srcOrd="1" destOrd="0" presId="urn:microsoft.com/office/officeart/2008/layout/HorizontalMultiLevelHierarchy"/>
    <dgm:cxn modelId="{CEB5F294-8951-45C2-ADE0-5F9E299781CE}" type="presParOf" srcId="{17806766-F04E-4B4D-8F60-ABC6B9F33E3C}" destId="{9DEA3D40-57FF-4DFD-8D53-806361AFE800}" srcOrd="0" destOrd="0" presId="urn:microsoft.com/office/officeart/2008/layout/HorizontalMultiLevelHierarchy"/>
    <dgm:cxn modelId="{9EB3320A-4A36-4E6B-BEF8-6E92B6F316EC}" type="presParOf" srcId="{9DEA3D40-57FF-4DFD-8D53-806361AFE800}" destId="{1C21FD91-2910-4192-B195-13DB3CD4AB9B}" srcOrd="0" destOrd="0" presId="urn:microsoft.com/office/officeart/2008/layout/HorizontalMultiLevelHierarchy"/>
    <dgm:cxn modelId="{3EA6E159-3087-4808-9FC8-7F01D188CD51}" type="presParOf" srcId="{17806766-F04E-4B4D-8F60-ABC6B9F33E3C}" destId="{478C2E5C-D0C0-44DE-86C0-86CB32A3F4CF}" srcOrd="1" destOrd="0" presId="urn:microsoft.com/office/officeart/2008/layout/HorizontalMultiLevelHierarchy"/>
    <dgm:cxn modelId="{81CC7634-5E7C-490A-8397-239B30811EA8}" type="presParOf" srcId="{478C2E5C-D0C0-44DE-86C0-86CB32A3F4CF}" destId="{EFAEC2EF-35CE-44EB-961E-B7F4CEF7DA7A}" srcOrd="0" destOrd="0" presId="urn:microsoft.com/office/officeart/2008/layout/HorizontalMultiLevelHierarchy"/>
    <dgm:cxn modelId="{84663410-C9C6-476F-930A-34264826DF7D}" type="presParOf" srcId="{478C2E5C-D0C0-44DE-86C0-86CB32A3F4CF}" destId="{EB9DA0DE-14BC-4C4B-B727-43394D40F349}" srcOrd="1" destOrd="0" presId="urn:microsoft.com/office/officeart/2008/layout/HorizontalMultiLevelHierarchy"/>
    <dgm:cxn modelId="{108F8B00-3559-42B2-8E0F-B616A2C6BF3D}" type="presParOf" srcId="{17806766-F04E-4B4D-8F60-ABC6B9F33E3C}" destId="{B591BBC2-2255-42E8-804F-CF3D1E2AAD91}" srcOrd="2" destOrd="0" presId="urn:microsoft.com/office/officeart/2008/layout/HorizontalMultiLevelHierarchy"/>
    <dgm:cxn modelId="{47687B07-869E-44CD-97C3-08B738F3532A}" type="presParOf" srcId="{B591BBC2-2255-42E8-804F-CF3D1E2AAD91}" destId="{3AB6483F-974F-45E3-B9EB-61B8A7D89392}" srcOrd="0" destOrd="0" presId="urn:microsoft.com/office/officeart/2008/layout/HorizontalMultiLevelHierarchy"/>
    <dgm:cxn modelId="{69066303-FCF7-48A5-9253-868691D6E8A6}" type="presParOf" srcId="{17806766-F04E-4B4D-8F60-ABC6B9F33E3C}" destId="{153D083C-83E1-445C-96E0-D82AB6A29E06}" srcOrd="3" destOrd="0" presId="urn:microsoft.com/office/officeart/2008/layout/HorizontalMultiLevelHierarchy"/>
    <dgm:cxn modelId="{B6B4E3A0-CE21-419B-8954-4B700A2C849C}" type="presParOf" srcId="{153D083C-83E1-445C-96E0-D82AB6A29E06}" destId="{430826EF-1D1F-4EBF-84D4-EF9BEB1F7976}" srcOrd="0" destOrd="0" presId="urn:microsoft.com/office/officeart/2008/layout/HorizontalMultiLevelHierarchy"/>
    <dgm:cxn modelId="{53046E30-5297-43E4-B0EA-481E6CAE9CD6}" type="presParOf" srcId="{153D083C-83E1-445C-96E0-D82AB6A29E06}" destId="{38938158-8214-424D-9770-7A0CF6E85FCC}" srcOrd="1" destOrd="0" presId="urn:microsoft.com/office/officeart/2008/layout/HorizontalMultiLevelHierarchy"/>
    <dgm:cxn modelId="{EC3E6811-9C05-4A95-83B7-A0A95C0C10D6}" type="presParOf" srcId="{B3DFD8A6-D5F4-4D1E-B786-369646D35E54}" destId="{F8840B4F-579F-4901-B12C-CB2E778CC94D}" srcOrd="6" destOrd="0" presId="urn:microsoft.com/office/officeart/2008/layout/HorizontalMultiLevelHierarchy"/>
    <dgm:cxn modelId="{FA775E65-4AD4-495D-8DB5-9B62C3B5DECB}" type="presParOf" srcId="{F8840B4F-579F-4901-B12C-CB2E778CC94D}" destId="{59CAA727-BB21-44D8-8D39-8B87BE9C82AA}" srcOrd="0" destOrd="0" presId="urn:microsoft.com/office/officeart/2008/layout/HorizontalMultiLevelHierarchy"/>
    <dgm:cxn modelId="{CE0256C9-AAAF-4C37-AD87-A0BE6C85BFF4}" type="presParOf" srcId="{B3DFD8A6-D5F4-4D1E-B786-369646D35E54}" destId="{27ABC417-57A9-4D47-A60E-D83BAF8B5959}" srcOrd="7" destOrd="0" presId="urn:microsoft.com/office/officeart/2008/layout/HorizontalMultiLevelHierarchy"/>
    <dgm:cxn modelId="{80F97AFA-E671-40E3-A7F3-7C36F9353050}" type="presParOf" srcId="{27ABC417-57A9-4D47-A60E-D83BAF8B5959}" destId="{0160B9F4-1E64-44F7-814B-A49103E8EB54}" srcOrd="0" destOrd="0" presId="urn:microsoft.com/office/officeart/2008/layout/HorizontalMultiLevelHierarchy"/>
    <dgm:cxn modelId="{089FF532-73EA-47F7-B666-7ADEA24175E1}" type="presParOf" srcId="{27ABC417-57A9-4D47-A60E-D83BAF8B5959}" destId="{82ED006F-C57D-4834-B97B-12DE4D88508B}" srcOrd="1" destOrd="0" presId="urn:microsoft.com/office/officeart/2008/layout/HorizontalMultiLevelHierarchy"/>
    <dgm:cxn modelId="{E280CE79-064B-4410-9733-7BAA98D4B559}" type="presParOf" srcId="{82ED006F-C57D-4834-B97B-12DE4D88508B}" destId="{622A1A88-00C4-4E2C-936B-7BFC96160D52}" srcOrd="0" destOrd="0" presId="urn:microsoft.com/office/officeart/2008/layout/HorizontalMultiLevelHierarchy"/>
    <dgm:cxn modelId="{B6C37A32-AEC1-4100-889F-0624AA2C4517}" type="presParOf" srcId="{622A1A88-00C4-4E2C-936B-7BFC96160D52}" destId="{C3CD4A6E-994B-407F-82FE-BDF83196E9C5}" srcOrd="0" destOrd="0" presId="urn:microsoft.com/office/officeart/2008/layout/HorizontalMultiLevelHierarchy"/>
    <dgm:cxn modelId="{828268E6-C39A-4DAD-B8D2-BE3BBCA92F6A}" type="presParOf" srcId="{82ED006F-C57D-4834-B97B-12DE4D88508B}" destId="{B58E4ED4-9244-4E22-9BF1-696DE7E14E94}" srcOrd="1" destOrd="0" presId="urn:microsoft.com/office/officeart/2008/layout/HorizontalMultiLevelHierarchy"/>
    <dgm:cxn modelId="{C70D4BDD-16E2-4520-B17D-2B26E362D750}" type="presParOf" srcId="{B58E4ED4-9244-4E22-9BF1-696DE7E14E94}" destId="{848FFC0F-A19E-4A46-830E-30D0D3156275}" srcOrd="0" destOrd="0" presId="urn:microsoft.com/office/officeart/2008/layout/HorizontalMultiLevelHierarchy"/>
    <dgm:cxn modelId="{05BFD4DB-D4DD-471D-BC21-5E98B822603A}" type="presParOf" srcId="{B58E4ED4-9244-4E22-9BF1-696DE7E14E94}" destId="{154127E3-932F-4BC7-87D8-880C6546E629}" srcOrd="1" destOrd="0" presId="urn:microsoft.com/office/officeart/2008/layout/HorizontalMultiLevelHierarchy"/>
    <dgm:cxn modelId="{DEFAA37E-D85E-4B7A-B163-A7D016270B27}" type="presParOf" srcId="{82ED006F-C57D-4834-B97B-12DE4D88508B}" destId="{559BE258-A1A3-42F5-B43C-A5D115D24A0F}" srcOrd="2" destOrd="0" presId="urn:microsoft.com/office/officeart/2008/layout/HorizontalMultiLevelHierarchy"/>
    <dgm:cxn modelId="{1B59A496-710C-4B42-A07E-4E07F31D9889}" type="presParOf" srcId="{559BE258-A1A3-42F5-B43C-A5D115D24A0F}" destId="{48112C4C-10AD-44E9-9BA3-8523D9BD71D1}" srcOrd="0" destOrd="0" presId="urn:microsoft.com/office/officeart/2008/layout/HorizontalMultiLevelHierarchy"/>
    <dgm:cxn modelId="{5EB8C1DE-2951-42C0-8991-70304D0EAC38}" type="presParOf" srcId="{82ED006F-C57D-4834-B97B-12DE4D88508B}" destId="{F7A44FB4-32C1-41AB-BF75-739BE3261A74}" srcOrd="3" destOrd="0" presId="urn:microsoft.com/office/officeart/2008/layout/HorizontalMultiLevelHierarchy"/>
    <dgm:cxn modelId="{1C1BF3D4-AEB3-44E3-9E7F-4B8B4A9A9493}" type="presParOf" srcId="{F7A44FB4-32C1-41AB-BF75-739BE3261A74}" destId="{01F9B6F6-7DAC-44AA-BCB5-A878E2305CFB}" srcOrd="0" destOrd="0" presId="urn:microsoft.com/office/officeart/2008/layout/HorizontalMultiLevelHierarchy"/>
    <dgm:cxn modelId="{961DE709-310A-4FC1-8A46-E5EF8284D7A9}" type="presParOf" srcId="{F7A44FB4-32C1-41AB-BF75-739BE3261A74}" destId="{F524D13E-A564-491E-A748-2B797823A46F}" srcOrd="1" destOrd="0" presId="urn:microsoft.com/office/officeart/2008/layout/HorizontalMultiLevelHierarchy"/>
    <dgm:cxn modelId="{2CE8D225-88F3-4FA2-9653-2461AF9A0C2E}" type="presParOf" srcId="{B3DFD8A6-D5F4-4D1E-B786-369646D35E54}" destId="{3572C505-AD3F-4ADA-B314-9C95DF97ACBB}" srcOrd="8" destOrd="0" presId="urn:microsoft.com/office/officeart/2008/layout/HorizontalMultiLevelHierarchy"/>
    <dgm:cxn modelId="{712A74EF-E95D-4A2F-AFCD-ED62516EF728}" type="presParOf" srcId="{3572C505-AD3F-4ADA-B314-9C95DF97ACBB}" destId="{452F0750-620F-41FD-A3A9-DF2B21E5BF8D}" srcOrd="0" destOrd="0" presId="urn:microsoft.com/office/officeart/2008/layout/HorizontalMultiLevelHierarchy"/>
    <dgm:cxn modelId="{46718080-8EE2-4EC7-8971-3740D2D119D6}" type="presParOf" srcId="{B3DFD8A6-D5F4-4D1E-B786-369646D35E54}" destId="{33412FD6-9E43-4D94-9736-18797061CD5B}" srcOrd="9" destOrd="0" presId="urn:microsoft.com/office/officeart/2008/layout/HorizontalMultiLevelHierarchy"/>
    <dgm:cxn modelId="{C4BF0B5C-B4F5-4F4E-9C78-22BB2A029D15}" type="presParOf" srcId="{33412FD6-9E43-4D94-9736-18797061CD5B}" destId="{D01F11C7-6F6E-4483-8EB8-206EA6F5942D}" srcOrd="0" destOrd="0" presId="urn:microsoft.com/office/officeart/2008/layout/HorizontalMultiLevelHierarchy"/>
    <dgm:cxn modelId="{D86C1427-7333-4A0D-8684-CEE6654A6E0B}" type="presParOf" srcId="{33412FD6-9E43-4D94-9736-18797061CD5B}" destId="{80A8EB78-4E83-427F-A163-D603DC909FA9}" srcOrd="1" destOrd="0" presId="urn:microsoft.com/office/officeart/2008/layout/HorizontalMultiLevelHierarchy"/>
    <dgm:cxn modelId="{D747B8FD-4062-460B-8D4C-950962675CD0}" type="presParOf" srcId="{80A8EB78-4E83-427F-A163-D603DC909FA9}" destId="{EE8B9CBF-8779-4826-81C4-35B951A8D392}" srcOrd="0" destOrd="0" presId="urn:microsoft.com/office/officeart/2008/layout/HorizontalMultiLevelHierarchy"/>
    <dgm:cxn modelId="{B3C0D681-B5E2-48CF-B375-AAD524002BB5}" type="presParOf" srcId="{EE8B9CBF-8779-4826-81C4-35B951A8D392}" destId="{5FD97BD3-28E8-4C97-84A6-CDBDE652C9CF}" srcOrd="0" destOrd="0" presId="urn:microsoft.com/office/officeart/2008/layout/HorizontalMultiLevelHierarchy"/>
    <dgm:cxn modelId="{1A72408C-DCDC-4BA7-B5B6-BD57881ABF54}" type="presParOf" srcId="{80A8EB78-4E83-427F-A163-D603DC909FA9}" destId="{0DD7D1F0-CE1A-4254-BB22-DA0EFAF73FF9}" srcOrd="1" destOrd="0" presId="urn:microsoft.com/office/officeart/2008/layout/HorizontalMultiLevelHierarchy"/>
    <dgm:cxn modelId="{FF8BE83B-6A69-4498-BEE0-55C33DB288A5}" type="presParOf" srcId="{0DD7D1F0-CE1A-4254-BB22-DA0EFAF73FF9}" destId="{23361893-3DDB-4B81-BE12-F3316A34B808}" srcOrd="0" destOrd="0" presId="urn:microsoft.com/office/officeart/2008/layout/HorizontalMultiLevelHierarchy"/>
    <dgm:cxn modelId="{22237338-4319-4D5F-B324-9123FC59262F}" type="presParOf" srcId="{0DD7D1F0-CE1A-4254-BB22-DA0EFAF73FF9}" destId="{D13058FB-385C-4004-A0C1-91DFF054985A}" srcOrd="1" destOrd="0" presId="urn:microsoft.com/office/officeart/2008/layout/HorizontalMultiLevelHierarchy"/>
    <dgm:cxn modelId="{82DDE35B-5D19-4807-B4E1-E2F8F7FB1DC8}" type="presParOf" srcId="{80A8EB78-4E83-427F-A163-D603DC909FA9}" destId="{719AFA8F-D9DC-4747-9F27-AB48D23A4D6A}" srcOrd="2" destOrd="0" presId="urn:microsoft.com/office/officeart/2008/layout/HorizontalMultiLevelHierarchy"/>
    <dgm:cxn modelId="{F6DFEC6F-21B5-438A-9D11-459010D8AB75}" type="presParOf" srcId="{719AFA8F-D9DC-4747-9F27-AB48D23A4D6A}" destId="{F02527AE-8BA5-48F4-99F2-8FBD7ECC2B68}" srcOrd="0" destOrd="0" presId="urn:microsoft.com/office/officeart/2008/layout/HorizontalMultiLevelHierarchy"/>
    <dgm:cxn modelId="{4C20212B-6F20-4145-B1CE-28A59A5BFA1C}" type="presParOf" srcId="{80A8EB78-4E83-427F-A163-D603DC909FA9}" destId="{648C0261-71FA-45E0-9080-8277D80F23A2}" srcOrd="3" destOrd="0" presId="urn:microsoft.com/office/officeart/2008/layout/HorizontalMultiLevelHierarchy"/>
    <dgm:cxn modelId="{6AD4D866-38FD-4AEB-A646-CD931FC65211}" type="presParOf" srcId="{648C0261-71FA-45E0-9080-8277D80F23A2}" destId="{27CE71A9-B428-4C98-BDC5-3C64B4C6BCB7}" srcOrd="0" destOrd="0" presId="urn:microsoft.com/office/officeart/2008/layout/HorizontalMultiLevelHierarchy"/>
    <dgm:cxn modelId="{30820AAC-2E1C-495B-887A-DEBF5B66A9D4}" type="presParOf" srcId="{648C0261-71FA-45E0-9080-8277D80F23A2}" destId="{320191D3-F202-4924-A05B-F881E2A4B81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44092-33C4-4595-8DD9-D7709A25062A}" type="doc">
      <dgm:prSet loTypeId="urn:microsoft.com/office/officeart/2005/8/layout/list1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0FCA3D4-3E51-4ACE-90AD-25CAB0733D48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fi_getinfo</a:t>
          </a:r>
          <a:endParaRPr lang="en-US" dirty="0">
            <a:solidFill>
              <a:schemeClr val="tx1"/>
            </a:solidFill>
          </a:endParaRPr>
        </a:p>
      </dgm:t>
    </dgm:pt>
    <dgm:pt modelId="{947D8208-6481-44D6-A429-EB057AF00B19}" type="parTrans" cxnId="{7B59B9A5-4613-469D-8FAC-26036C53CF34}">
      <dgm:prSet/>
      <dgm:spPr/>
      <dgm:t>
        <a:bodyPr/>
        <a:lstStyle/>
        <a:p>
          <a:endParaRPr lang="en-US"/>
        </a:p>
      </dgm:t>
    </dgm:pt>
    <dgm:pt modelId="{3BAB2384-95FD-43F2-B104-9086DFB19B81}" type="sibTrans" cxnId="{7B59B9A5-4613-469D-8FAC-26036C53CF34}">
      <dgm:prSet/>
      <dgm:spPr/>
      <dgm:t>
        <a:bodyPr/>
        <a:lstStyle/>
        <a:p>
          <a:endParaRPr lang="en-US"/>
        </a:p>
      </dgm:t>
    </dgm:pt>
    <dgm:pt modelId="{42C50940-D9E6-4C95-9A77-123C2FEF9019}">
      <dgm:prSet/>
      <dgm:spPr/>
      <dgm:t>
        <a:bodyPr/>
        <a:lstStyle/>
        <a:p>
          <a:pPr rtl="0"/>
          <a:r>
            <a:rPr lang="en-US" dirty="0" smtClean="0"/>
            <a:t>Application specifies desired functionality</a:t>
          </a:r>
          <a:endParaRPr lang="en-US" dirty="0"/>
        </a:p>
      </dgm:t>
    </dgm:pt>
    <dgm:pt modelId="{A3D258CE-349A-48A1-8A8C-3C3E29DBAE2E}" type="parTrans" cxnId="{A1CFA3D6-0538-432E-9CBF-D42C21A05BDA}">
      <dgm:prSet/>
      <dgm:spPr/>
      <dgm:t>
        <a:bodyPr/>
        <a:lstStyle/>
        <a:p>
          <a:endParaRPr lang="en-US"/>
        </a:p>
      </dgm:t>
    </dgm:pt>
    <dgm:pt modelId="{EB3D1147-7047-48D5-982B-67E3E038ECCE}" type="sibTrans" cxnId="{A1CFA3D6-0538-432E-9CBF-D42C21A05BDA}">
      <dgm:prSet/>
      <dgm:spPr/>
      <dgm:t>
        <a:bodyPr/>
        <a:lstStyle/>
        <a:p>
          <a:endParaRPr lang="en-US"/>
        </a:p>
      </dgm:t>
    </dgm:pt>
    <dgm:pt modelId="{DF2D0FC2-1969-483A-84D0-D1C8720E0D38}">
      <dgm:prSet/>
      <dgm:spPr/>
      <dgm:t>
        <a:bodyPr/>
        <a:lstStyle/>
        <a:p>
          <a:pPr rtl="0"/>
          <a:r>
            <a:rPr lang="en-US" dirty="0" smtClean="0"/>
            <a:t>Identify resources and addressing</a:t>
          </a:r>
          <a:endParaRPr lang="en-US" dirty="0"/>
        </a:p>
      </dgm:t>
    </dgm:pt>
    <dgm:pt modelId="{5D19DF52-8D36-4DE9-A113-7B86031E52B6}" type="parTrans" cxnId="{237A20CA-0ACF-43E2-8A15-A9D1AEEA9823}">
      <dgm:prSet/>
      <dgm:spPr/>
      <dgm:t>
        <a:bodyPr/>
        <a:lstStyle/>
        <a:p>
          <a:endParaRPr lang="en-US"/>
        </a:p>
      </dgm:t>
    </dgm:pt>
    <dgm:pt modelId="{C1E5FDB5-01BD-4D8E-BEC5-007FFDB7F32D}" type="sibTrans" cxnId="{237A20CA-0ACF-43E2-8A15-A9D1AEEA9823}">
      <dgm:prSet/>
      <dgm:spPr/>
      <dgm:t>
        <a:bodyPr/>
        <a:lstStyle/>
        <a:p>
          <a:endParaRPr lang="en-US"/>
        </a:p>
      </dgm:t>
    </dgm:pt>
    <dgm:pt modelId="{EF26E376-A98C-47EF-934B-65D6893E9EC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fi_fabric</a:t>
          </a:r>
          <a:endParaRPr lang="en-US" dirty="0">
            <a:solidFill>
              <a:schemeClr val="tx1"/>
            </a:solidFill>
          </a:endParaRPr>
        </a:p>
      </dgm:t>
    </dgm:pt>
    <dgm:pt modelId="{123EF7AA-35DF-48E7-9D85-8FE7160C4E68}" type="parTrans" cxnId="{EA327A84-B616-4B6D-A7CF-F592DBC7A173}">
      <dgm:prSet/>
      <dgm:spPr/>
      <dgm:t>
        <a:bodyPr/>
        <a:lstStyle/>
        <a:p>
          <a:endParaRPr lang="en-US"/>
        </a:p>
      </dgm:t>
    </dgm:pt>
    <dgm:pt modelId="{64D3FA7C-7570-44AC-BFDA-F07F3184C8DB}" type="sibTrans" cxnId="{EA327A84-B616-4B6D-A7CF-F592DBC7A173}">
      <dgm:prSet/>
      <dgm:spPr/>
      <dgm:t>
        <a:bodyPr/>
        <a:lstStyle/>
        <a:p>
          <a:endParaRPr lang="en-US"/>
        </a:p>
      </dgm:t>
    </dgm:pt>
    <dgm:pt modelId="{1B062049-D546-4206-B4D4-148AB34EA864}">
      <dgm:prSet/>
      <dgm:spPr/>
      <dgm:t>
        <a:bodyPr/>
        <a:lstStyle/>
        <a:p>
          <a:pPr rtl="0"/>
          <a:r>
            <a:rPr lang="en-US" dirty="0" smtClean="0"/>
            <a:t>Open a set of fabric interfaces and resources</a:t>
          </a:r>
          <a:endParaRPr lang="en-US" dirty="0"/>
        </a:p>
      </dgm:t>
    </dgm:pt>
    <dgm:pt modelId="{8A9A72FC-9B7B-473D-9113-0B636701387E}" type="parTrans" cxnId="{92EC0DC7-F8A6-4ED9-98A6-1CB9A26C0780}">
      <dgm:prSet/>
      <dgm:spPr/>
      <dgm:t>
        <a:bodyPr/>
        <a:lstStyle/>
        <a:p>
          <a:endParaRPr lang="en-US"/>
        </a:p>
      </dgm:t>
    </dgm:pt>
    <dgm:pt modelId="{E3456413-3DA0-4E84-A463-3E0C70E8369D}" type="sibTrans" cxnId="{92EC0DC7-F8A6-4ED9-98A6-1CB9A26C0780}">
      <dgm:prSet/>
      <dgm:spPr/>
      <dgm:t>
        <a:bodyPr/>
        <a:lstStyle/>
        <a:p>
          <a:endParaRPr lang="en-US"/>
        </a:p>
      </dgm:t>
    </dgm:pt>
    <dgm:pt modelId="{BE0E7AE2-9674-419A-8BD8-961A3EDA016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fi_register</a:t>
          </a:r>
          <a:endParaRPr lang="en-US" dirty="0">
            <a:solidFill>
              <a:schemeClr val="tx1"/>
            </a:solidFill>
          </a:endParaRPr>
        </a:p>
      </dgm:t>
    </dgm:pt>
    <dgm:pt modelId="{F58BC992-AB93-4893-8C6A-7193655799DF}" type="parTrans" cxnId="{1A039937-5AEC-4E77-9848-53F551C75AB0}">
      <dgm:prSet/>
      <dgm:spPr/>
      <dgm:t>
        <a:bodyPr/>
        <a:lstStyle/>
        <a:p>
          <a:endParaRPr lang="en-US"/>
        </a:p>
      </dgm:t>
    </dgm:pt>
    <dgm:pt modelId="{8A85D442-5788-4E66-B6F1-26CE0ABB7C32}" type="sibTrans" cxnId="{1A039937-5AEC-4E77-9848-53F551C75AB0}">
      <dgm:prSet/>
      <dgm:spPr/>
      <dgm:t>
        <a:bodyPr/>
        <a:lstStyle/>
        <a:p>
          <a:endParaRPr lang="en-US"/>
        </a:p>
      </dgm:t>
    </dgm:pt>
    <dgm:pt modelId="{51E9C5A0-8791-42A5-8A7C-3BB96757336C}">
      <dgm:prSet/>
      <dgm:spPr/>
      <dgm:t>
        <a:bodyPr/>
        <a:lstStyle/>
        <a:p>
          <a:pPr rtl="0"/>
          <a:r>
            <a:rPr lang="en-US" dirty="0" smtClean="0"/>
            <a:t>Dynamic providers publish control interfaces</a:t>
          </a:r>
          <a:endParaRPr lang="en-US" dirty="0"/>
        </a:p>
      </dgm:t>
    </dgm:pt>
    <dgm:pt modelId="{E81E285B-2A26-49E4-A6AD-9B782514E42E}" type="parTrans" cxnId="{365C7214-F73C-40A2-8922-248B4CD61126}">
      <dgm:prSet/>
      <dgm:spPr/>
      <dgm:t>
        <a:bodyPr/>
        <a:lstStyle/>
        <a:p>
          <a:endParaRPr lang="en-US"/>
        </a:p>
      </dgm:t>
    </dgm:pt>
    <dgm:pt modelId="{5E6DBB22-7CF6-44E5-B0C4-97A11BAF2A40}" type="sibTrans" cxnId="{365C7214-F73C-40A2-8922-248B4CD61126}">
      <dgm:prSet/>
      <dgm:spPr/>
      <dgm:t>
        <a:bodyPr/>
        <a:lstStyle/>
        <a:p>
          <a:endParaRPr lang="en-US"/>
        </a:p>
      </dgm:t>
    </dgm:pt>
    <dgm:pt modelId="{E89628C5-1B19-4E21-839E-C27BBF4224AC}">
      <dgm:prSet/>
      <dgm:spPr/>
      <dgm:t>
        <a:bodyPr/>
        <a:lstStyle/>
        <a:p>
          <a:pPr rtl="0"/>
          <a:r>
            <a:rPr lang="en-US" smtClean="0"/>
            <a:t>Discover fabric providers and services</a:t>
          </a:r>
          <a:endParaRPr lang="en-US"/>
        </a:p>
      </dgm:t>
    </dgm:pt>
    <dgm:pt modelId="{226BA3DB-7CC5-455B-A06E-096A3DC3A833}" type="parTrans" cxnId="{51C31CCD-8269-4FFA-81C3-688BDA0BD97A}">
      <dgm:prSet/>
      <dgm:spPr/>
      <dgm:t>
        <a:bodyPr/>
        <a:lstStyle/>
        <a:p>
          <a:endParaRPr lang="en-US"/>
        </a:p>
      </dgm:t>
    </dgm:pt>
    <dgm:pt modelId="{663D25AB-6112-49BC-9F02-06231A6C7588}" type="sibTrans" cxnId="{51C31CCD-8269-4FFA-81C3-688BDA0BD97A}">
      <dgm:prSet/>
      <dgm:spPr/>
      <dgm:t>
        <a:bodyPr/>
        <a:lstStyle/>
        <a:p>
          <a:endParaRPr lang="en-US"/>
        </a:p>
      </dgm:t>
    </dgm:pt>
    <dgm:pt modelId="{7B8058B8-D213-46FE-B28E-DBCB73C078C2}" type="pres">
      <dgm:prSet presAssocID="{6FF44092-33C4-4595-8DD9-D7709A2506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8EA113-B65F-4181-BE25-7330D683B23D}" type="pres">
      <dgm:prSet presAssocID="{D0FCA3D4-3E51-4ACE-90AD-25CAB0733D48}" presName="parentLin" presStyleCnt="0"/>
      <dgm:spPr/>
    </dgm:pt>
    <dgm:pt modelId="{00CEE632-BFFC-4C43-BDFD-117AA5A9662D}" type="pres">
      <dgm:prSet presAssocID="{D0FCA3D4-3E51-4ACE-90AD-25CAB0733D4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F34CE3B-0E4F-4AE2-8227-9EAFCF5951C0}" type="pres">
      <dgm:prSet presAssocID="{D0FCA3D4-3E51-4ACE-90AD-25CAB0733D48}" presName="parentText" presStyleLbl="node1" presStyleIdx="0" presStyleCnt="3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B4DF7-8D0C-4FA1-BCF8-4DE927559494}" type="pres">
      <dgm:prSet presAssocID="{D0FCA3D4-3E51-4ACE-90AD-25CAB0733D48}" presName="negativeSpace" presStyleCnt="0"/>
      <dgm:spPr/>
    </dgm:pt>
    <dgm:pt modelId="{E6685B22-8BB7-4572-B9B4-E960E60D141B}" type="pres">
      <dgm:prSet presAssocID="{D0FCA3D4-3E51-4ACE-90AD-25CAB0733D4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0324B-3D28-41E6-A650-5D18A42188B4}" type="pres">
      <dgm:prSet presAssocID="{3BAB2384-95FD-43F2-B104-9086DFB19B81}" presName="spaceBetweenRectangles" presStyleCnt="0"/>
      <dgm:spPr/>
    </dgm:pt>
    <dgm:pt modelId="{03C8D700-C7B2-4FC3-A12A-6BB43F05230B}" type="pres">
      <dgm:prSet presAssocID="{EF26E376-A98C-47EF-934B-65D6893E9ECE}" presName="parentLin" presStyleCnt="0"/>
      <dgm:spPr/>
    </dgm:pt>
    <dgm:pt modelId="{796C104A-F2EB-443B-B425-F3149D93E33D}" type="pres">
      <dgm:prSet presAssocID="{EF26E376-A98C-47EF-934B-65D6893E9EC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DC36F32-BCEB-46B4-BA3B-E3B8D6C643E2}" type="pres">
      <dgm:prSet presAssocID="{EF26E376-A98C-47EF-934B-65D6893E9ECE}" presName="parentText" presStyleLbl="node1" presStyleIdx="1" presStyleCnt="3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1AAA8-FF99-4BE5-AC1E-828041137F28}" type="pres">
      <dgm:prSet presAssocID="{EF26E376-A98C-47EF-934B-65D6893E9ECE}" presName="negativeSpace" presStyleCnt="0"/>
      <dgm:spPr/>
    </dgm:pt>
    <dgm:pt modelId="{F9F02FCA-81A3-4FF0-B1BE-81D7EC3B452E}" type="pres">
      <dgm:prSet presAssocID="{EF26E376-A98C-47EF-934B-65D6893E9EC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96AF1-FAB0-4C33-9AE0-AC6A92095D9C}" type="pres">
      <dgm:prSet presAssocID="{64D3FA7C-7570-44AC-BFDA-F07F3184C8DB}" presName="spaceBetweenRectangles" presStyleCnt="0"/>
      <dgm:spPr/>
    </dgm:pt>
    <dgm:pt modelId="{D9DD4637-236D-4A7A-A50E-E9A7CC1F2861}" type="pres">
      <dgm:prSet presAssocID="{BE0E7AE2-9674-419A-8BD8-961A3EDA016E}" presName="parentLin" presStyleCnt="0"/>
      <dgm:spPr/>
    </dgm:pt>
    <dgm:pt modelId="{975D8D40-8F6D-42C0-9EF0-C5C1A7A0A391}" type="pres">
      <dgm:prSet presAssocID="{BE0E7AE2-9674-419A-8BD8-961A3EDA016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5C00B20-A88F-48D5-B502-D9772131A2EB}" type="pres">
      <dgm:prSet presAssocID="{BE0E7AE2-9674-419A-8BD8-961A3EDA016E}" presName="parentText" presStyleLbl="node1" presStyleIdx="2" presStyleCnt="3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EF88F-444C-4936-A11A-F65A5C7BDCF7}" type="pres">
      <dgm:prSet presAssocID="{BE0E7AE2-9674-419A-8BD8-961A3EDA016E}" presName="negativeSpace" presStyleCnt="0"/>
      <dgm:spPr/>
    </dgm:pt>
    <dgm:pt modelId="{CB9E542D-158A-4F68-BE83-AC8856D0CE11}" type="pres">
      <dgm:prSet presAssocID="{BE0E7AE2-9674-419A-8BD8-961A3EDA016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7A20CA-0ACF-43E2-8A15-A9D1AEEA9823}" srcId="{D0FCA3D4-3E51-4ACE-90AD-25CAB0733D48}" destId="{DF2D0FC2-1969-483A-84D0-D1C8720E0D38}" srcOrd="2" destOrd="0" parTransId="{5D19DF52-8D36-4DE9-A113-7B86031E52B6}" sibTransId="{C1E5FDB5-01BD-4D8E-BEC5-007FFDB7F32D}"/>
    <dgm:cxn modelId="{194487F3-97E9-4BD7-8F35-48AE9FD960B5}" type="presOf" srcId="{42C50940-D9E6-4C95-9A77-123C2FEF9019}" destId="{E6685B22-8BB7-4572-B9B4-E960E60D141B}" srcOrd="0" destOrd="0" presId="urn:microsoft.com/office/officeart/2005/8/layout/list1"/>
    <dgm:cxn modelId="{E441B19F-D420-4141-B5CE-73B1D9AC05B8}" type="presOf" srcId="{D0FCA3D4-3E51-4ACE-90AD-25CAB0733D48}" destId="{00CEE632-BFFC-4C43-BDFD-117AA5A9662D}" srcOrd="0" destOrd="0" presId="urn:microsoft.com/office/officeart/2005/8/layout/list1"/>
    <dgm:cxn modelId="{363AE99C-DA47-45F4-B2A8-2F843E2700FA}" type="presOf" srcId="{BE0E7AE2-9674-419A-8BD8-961A3EDA016E}" destId="{975D8D40-8F6D-42C0-9EF0-C5C1A7A0A391}" srcOrd="0" destOrd="0" presId="urn:microsoft.com/office/officeart/2005/8/layout/list1"/>
    <dgm:cxn modelId="{99AAA08D-DB68-416C-BABF-AE1CCA824480}" type="presOf" srcId="{51E9C5A0-8791-42A5-8A7C-3BB96757336C}" destId="{CB9E542D-158A-4F68-BE83-AC8856D0CE11}" srcOrd="0" destOrd="0" presId="urn:microsoft.com/office/officeart/2005/8/layout/list1"/>
    <dgm:cxn modelId="{0B475AD1-B64C-49B8-AA3F-473250080C79}" type="presOf" srcId="{EF26E376-A98C-47EF-934B-65D6893E9ECE}" destId="{3DC36F32-BCEB-46B4-BA3B-E3B8D6C643E2}" srcOrd="1" destOrd="0" presId="urn:microsoft.com/office/officeart/2005/8/layout/list1"/>
    <dgm:cxn modelId="{7DD542FC-79AD-4427-8AB8-4EDA2A663E2C}" type="presOf" srcId="{6FF44092-33C4-4595-8DD9-D7709A25062A}" destId="{7B8058B8-D213-46FE-B28E-DBCB73C078C2}" srcOrd="0" destOrd="0" presId="urn:microsoft.com/office/officeart/2005/8/layout/list1"/>
    <dgm:cxn modelId="{443CC49D-FBFC-4CC6-A2AD-04A82EC24A06}" type="presOf" srcId="{BE0E7AE2-9674-419A-8BD8-961A3EDA016E}" destId="{A5C00B20-A88F-48D5-B502-D9772131A2EB}" srcOrd="1" destOrd="0" presId="urn:microsoft.com/office/officeart/2005/8/layout/list1"/>
    <dgm:cxn modelId="{EA327A84-B616-4B6D-A7CF-F592DBC7A173}" srcId="{6FF44092-33C4-4595-8DD9-D7709A25062A}" destId="{EF26E376-A98C-47EF-934B-65D6893E9ECE}" srcOrd="1" destOrd="0" parTransId="{123EF7AA-35DF-48E7-9D85-8FE7160C4E68}" sibTransId="{64D3FA7C-7570-44AC-BFDA-F07F3184C8DB}"/>
    <dgm:cxn modelId="{51C31CCD-8269-4FFA-81C3-688BDA0BD97A}" srcId="{D0FCA3D4-3E51-4ACE-90AD-25CAB0733D48}" destId="{E89628C5-1B19-4E21-839E-C27BBF4224AC}" srcOrd="1" destOrd="0" parTransId="{226BA3DB-7CC5-455B-A06E-096A3DC3A833}" sibTransId="{663D25AB-6112-49BC-9F02-06231A6C7588}"/>
    <dgm:cxn modelId="{1A039937-5AEC-4E77-9848-53F551C75AB0}" srcId="{6FF44092-33C4-4595-8DD9-D7709A25062A}" destId="{BE0E7AE2-9674-419A-8BD8-961A3EDA016E}" srcOrd="2" destOrd="0" parTransId="{F58BC992-AB93-4893-8C6A-7193655799DF}" sibTransId="{8A85D442-5788-4E66-B6F1-26CE0ABB7C32}"/>
    <dgm:cxn modelId="{7B59B9A5-4613-469D-8FAC-26036C53CF34}" srcId="{6FF44092-33C4-4595-8DD9-D7709A25062A}" destId="{D0FCA3D4-3E51-4ACE-90AD-25CAB0733D48}" srcOrd="0" destOrd="0" parTransId="{947D8208-6481-44D6-A429-EB057AF00B19}" sibTransId="{3BAB2384-95FD-43F2-B104-9086DFB19B81}"/>
    <dgm:cxn modelId="{365C7214-F73C-40A2-8922-248B4CD61126}" srcId="{BE0E7AE2-9674-419A-8BD8-961A3EDA016E}" destId="{51E9C5A0-8791-42A5-8A7C-3BB96757336C}" srcOrd="0" destOrd="0" parTransId="{E81E285B-2A26-49E4-A6AD-9B782514E42E}" sibTransId="{5E6DBB22-7CF6-44E5-B0C4-97A11BAF2A40}"/>
    <dgm:cxn modelId="{A1CFA3D6-0538-432E-9CBF-D42C21A05BDA}" srcId="{D0FCA3D4-3E51-4ACE-90AD-25CAB0733D48}" destId="{42C50940-D9E6-4C95-9A77-123C2FEF9019}" srcOrd="0" destOrd="0" parTransId="{A3D258CE-349A-48A1-8A8C-3C3E29DBAE2E}" sibTransId="{EB3D1147-7047-48D5-982B-67E3E038ECCE}"/>
    <dgm:cxn modelId="{DEE7B5FF-731B-4710-81EF-733AEE1DA015}" type="presOf" srcId="{D0FCA3D4-3E51-4ACE-90AD-25CAB0733D48}" destId="{4F34CE3B-0E4F-4AE2-8227-9EAFCF5951C0}" srcOrd="1" destOrd="0" presId="urn:microsoft.com/office/officeart/2005/8/layout/list1"/>
    <dgm:cxn modelId="{01157A1D-ACD2-4A9F-9188-5E2C5EDC00E2}" type="presOf" srcId="{DF2D0FC2-1969-483A-84D0-D1C8720E0D38}" destId="{E6685B22-8BB7-4572-B9B4-E960E60D141B}" srcOrd="0" destOrd="2" presId="urn:microsoft.com/office/officeart/2005/8/layout/list1"/>
    <dgm:cxn modelId="{958DBA2D-180B-4968-9781-597B3F361601}" type="presOf" srcId="{E89628C5-1B19-4E21-839E-C27BBF4224AC}" destId="{E6685B22-8BB7-4572-B9B4-E960E60D141B}" srcOrd="0" destOrd="1" presId="urn:microsoft.com/office/officeart/2005/8/layout/list1"/>
    <dgm:cxn modelId="{B8218CC1-87AA-4A34-BB08-DBB6BEF5E75C}" type="presOf" srcId="{EF26E376-A98C-47EF-934B-65D6893E9ECE}" destId="{796C104A-F2EB-443B-B425-F3149D93E33D}" srcOrd="0" destOrd="0" presId="urn:microsoft.com/office/officeart/2005/8/layout/list1"/>
    <dgm:cxn modelId="{92EC0DC7-F8A6-4ED9-98A6-1CB9A26C0780}" srcId="{EF26E376-A98C-47EF-934B-65D6893E9ECE}" destId="{1B062049-D546-4206-B4D4-148AB34EA864}" srcOrd="0" destOrd="0" parTransId="{8A9A72FC-9B7B-473D-9113-0B636701387E}" sibTransId="{E3456413-3DA0-4E84-A463-3E0C70E8369D}"/>
    <dgm:cxn modelId="{48BCC7B0-5F47-4C9B-AA2D-C99E8BA19CCB}" type="presOf" srcId="{1B062049-D546-4206-B4D4-148AB34EA864}" destId="{F9F02FCA-81A3-4FF0-B1BE-81D7EC3B452E}" srcOrd="0" destOrd="0" presId="urn:microsoft.com/office/officeart/2005/8/layout/list1"/>
    <dgm:cxn modelId="{E140B9BB-E4FA-4E43-8974-DD19A19C0519}" type="presParOf" srcId="{7B8058B8-D213-46FE-B28E-DBCB73C078C2}" destId="{848EA113-B65F-4181-BE25-7330D683B23D}" srcOrd="0" destOrd="0" presId="urn:microsoft.com/office/officeart/2005/8/layout/list1"/>
    <dgm:cxn modelId="{3FC8B420-AC46-4E61-8172-8E29874C1F4A}" type="presParOf" srcId="{848EA113-B65F-4181-BE25-7330D683B23D}" destId="{00CEE632-BFFC-4C43-BDFD-117AA5A9662D}" srcOrd="0" destOrd="0" presId="urn:microsoft.com/office/officeart/2005/8/layout/list1"/>
    <dgm:cxn modelId="{96F0AC14-DF91-4A05-953D-78CC315000FF}" type="presParOf" srcId="{848EA113-B65F-4181-BE25-7330D683B23D}" destId="{4F34CE3B-0E4F-4AE2-8227-9EAFCF5951C0}" srcOrd="1" destOrd="0" presId="urn:microsoft.com/office/officeart/2005/8/layout/list1"/>
    <dgm:cxn modelId="{83862621-68B3-4A99-9D33-5A5F2D8D0126}" type="presParOf" srcId="{7B8058B8-D213-46FE-B28E-DBCB73C078C2}" destId="{801B4DF7-8D0C-4FA1-BCF8-4DE927559494}" srcOrd="1" destOrd="0" presId="urn:microsoft.com/office/officeart/2005/8/layout/list1"/>
    <dgm:cxn modelId="{30FC6521-FEFB-4277-A1FB-8DA8070B13DE}" type="presParOf" srcId="{7B8058B8-D213-46FE-B28E-DBCB73C078C2}" destId="{E6685B22-8BB7-4572-B9B4-E960E60D141B}" srcOrd="2" destOrd="0" presId="urn:microsoft.com/office/officeart/2005/8/layout/list1"/>
    <dgm:cxn modelId="{DF62187C-8F3B-4433-AE5F-158EE4890530}" type="presParOf" srcId="{7B8058B8-D213-46FE-B28E-DBCB73C078C2}" destId="{77B0324B-3D28-41E6-A650-5D18A42188B4}" srcOrd="3" destOrd="0" presId="urn:microsoft.com/office/officeart/2005/8/layout/list1"/>
    <dgm:cxn modelId="{F14AE180-325B-4EEC-89C2-BD0DB6BE430B}" type="presParOf" srcId="{7B8058B8-D213-46FE-B28E-DBCB73C078C2}" destId="{03C8D700-C7B2-4FC3-A12A-6BB43F05230B}" srcOrd="4" destOrd="0" presId="urn:microsoft.com/office/officeart/2005/8/layout/list1"/>
    <dgm:cxn modelId="{678B52FF-41A9-43A9-9170-1E59D56386A8}" type="presParOf" srcId="{03C8D700-C7B2-4FC3-A12A-6BB43F05230B}" destId="{796C104A-F2EB-443B-B425-F3149D93E33D}" srcOrd="0" destOrd="0" presId="urn:microsoft.com/office/officeart/2005/8/layout/list1"/>
    <dgm:cxn modelId="{46A31563-A7E3-438B-BE01-C8B529DFC559}" type="presParOf" srcId="{03C8D700-C7B2-4FC3-A12A-6BB43F05230B}" destId="{3DC36F32-BCEB-46B4-BA3B-E3B8D6C643E2}" srcOrd="1" destOrd="0" presId="urn:microsoft.com/office/officeart/2005/8/layout/list1"/>
    <dgm:cxn modelId="{3D46D88D-3F6D-4173-870B-D402E4D3F50F}" type="presParOf" srcId="{7B8058B8-D213-46FE-B28E-DBCB73C078C2}" destId="{A931AAA8-FF99-4BE5-AC1E-828041137F28}" srcOrd="5" destOrd="0" presId="urn:microsoft.com/office/officeart/2005/8/layout/list1"/>
    <dgm:cxn modelId="{59FB9495-F01A-4089-ABCB-C5170059F93E}" type="presParOf" srcId="{7B8058B8-D213-46FE-B28E-DBCB73C078C2}" destId="{F9F02FCA-81A3-4FF0-B1BE-81D7EC3B452E}" srcOrd="6" destOrd="0" presId="urn:microsoft.com/office/officeart/2005/8/layout/list1"/>
    <dgm:cxn modelId="{4AA206C3-9676-4C88-BB7E-ED59EA5BD71D}" type="presParOf" srcId="{7B8058B8-D213-46FE-B28E-DBCB73C078C2}" destId="{0CE96AF1-FAB0-4C33-9AE0-AC6A92095D9C}" srcOrd="7" destOrd="0" presId="urn:microsoft.com/office/officeart/2005/8/layout/list1"/>
    <dgm:cxn modelId="{93825D15-8833-4205-93DC-2E16F4FF0780}" type="presParOf" srcId="{7B8058B8-D213-46FE-B28E-DBCB73C078C2}" destId="{D9DD4637-236D-4A7A-A50E-E9A7CC1F2861}" srcOrd="8" destOrd="0" presId="urn:microsoft.com/office/officeart/2005/8/layout/list1"/>
    <dgm:cxn modelId="{E0852717-89E1-42F5-9A1E-23B6F194B0FD}" type="presParOf" srcId="{D9DD4637-236D-4A7A-A50E-E9A7CC1F2861}" destId="{975D8D40-8F6D-42C0-9EF0-C5C1A7A0A391}" srcOrd="0" destOrd="0" presId="urn:microsoft.com/office/officeart/2005/8/layout/list1"/>
    <dgm:cxn modelId="{81C0E5A5-6492-4372-A250-AC557216B8F8}" type="presParOf" srcId="{D9DD4637-236D-4A7A-A50E-E9A7CC1F2861}" destId="{A5C00B20-A88F-48D5-B502-D9772131A2EB}" srcOrd="1" destOrd="0" presId="urn:microsoft.com/office/officeart/2005/8/layout/list1"/>
    <dgm:cxn modelId="{A3E572B0-DC62-43AA-9111-B63DCDE7201E}" type="presParOf" srcId="{7B8058B8-D213-46FE-B28E-DBCB73C078C2}" destId="{9B8EF88F-444C-4936-A11A-F65A5C7BDCF7}" srcOrd="9" destOrd="0" presId="urn:microsoft.com/office/officeart/2005/8/layout/list1"/>
    <dgm:cxn modelId="{C4AE5A04-C6F3-4EFB-85E3-24767ACBEBA0}" type="presParOf" srcId="{7B8058B8-D213-46FE-B28E-DBCB73C078C2}" destId="{CB9E542D-158A-4F68-BE83-AC8856D0CE1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1543F1-8C83-4E39-A215-18C3017F395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0A66CB-AE27-4E2D-A95B-045A7A2A79AA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xfrm>
          <a:off x="3981271" y="473585"/>
          <a:ext cx="1402397" cy="946523"/>
        </a:xfr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rtl="0"/>
          <a:r>
            <a:rPr lang="en-US" sz="18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Endpoint</a:t>
          </a:r>
          <a:endParaRPr lang="en-US" sz="18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9AEC611-099D-4C26-AC88-1C787BDE56CA}" type="parTrans" cxnId="{93D46A29-E221-46CA-B708-C11EB27C0434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6BB20F5A-851D-4193-B906-38CCF0BFC936}" type="sibTrans" cxnId="{93D46A29-E221-46CA-B708-C11EB27C0434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40EDE880-9572-4DAF-9C1A-045232312A3D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xfrm>
          <a:off x="719327" y="248110"/>
          <a:ext cx="2198753" cy="358765"/>
        </a:xfr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rtl="0"/>
          <a:r>
            <a:rPr lang="en-US" sz="18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Communication type</a:t>
          </a:r>
          <a:endParaRPr lang="en-US" sz="18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63296F4-8700-4241-B739-CA4475938433}" type="parTrans" cxnId="{19BA5D63-5521-48A2-BAE1-4F8087E7A2C8}">
      <dgm:prSet/>
      <dgm:spPr>
        <a:xfrm rot="11416745">
          <a:off x="1801851" y="479981"/>
          <a:ext cx="2100030" cy="269759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2A01122A-B740-4CF1-91B4-03899BCD5AAC}" type="sibTrans" cxnId="{19BA5D63-5521-48A2-BAE1-4F8087E7A2C8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5716BE1E-BA7E-43EB-9B84-E0B91E33E003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xfrm>
          <a:off x="782107" y="1157390"/>
          <a:ext cx="2053298" cy="347205"/>
        </a:xfr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rtl="0"/>
          <a:r>
            <a:rPr lang="en-US" sz="18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Data transfer flags</a:t>
          </a:r>
          <a:endParaRPr lang="en-US" sz="18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776C2DC-E967-4489-8A95-F93E71F3CA7D}" type="parTrans" cxnId="{8400FC80-ACC2-4C19-BD39-B88B13495130}">
      <dgm:prSet/>
      <dgm:spPr>
        <a:xfrm rot="10343166">
          <a:off x="1799569" y="1058049"/>
          <a:ext cx="2084026" cy="269759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1B15354E-E8F3-451E-92AE-4C3BA2E8B3E1}" type="sibTrans" cxnId="{8400FC80-ACC2-4C19-BD39-B88B13495130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5844CC5A-B25D-4B4C-BE64-240FE3FDC14A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xfrm>
          <a:off x="1135040" y="726731"/>
          <a:ext cx="1287021" cy="348025"/>
        </a:xfr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rtl="0"/>
          <a:r>
            <a:rPr lang="en-US" sz="18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Capabilities</a:t>
          </a:r>
          <a:endParaRPr lang="en-US" sz="18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4B8A813-982F-413E-A5D9-88CF59B0E78A}" type="parTrans" cxnId="{A8753929-2BFC-454F-AF2E-D06242DBD118}">
      <dgm:prSet/>
      <dgm:spPr>
        <a:xfrm rot="10854574">
          <a:off x="1778419" y="782389"/>
          <a:ext cx="2082016" cy="269759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AB7EAF65-09C4-43F9-B144-3F7F01AD910D}" type="sibTrans" cxnId="{A8753929-2BFC-454F-AF2E-D06242DBD118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984ECB7F-6A62-4CE6-ABAD-64CD5932126C}" type="pres">
      <dgm:prSet presAssocID="{861543F1-8C83-4E39-A215-18C3017F395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BD265A-8932-448A-B0D6-F0D26F226773}" type="pres">
      <dgm:prSet presAssocID="{550A66CB-AE27-4E2D-A95B-045A7A2A79AA}" presName="centerShape" presStyleLbl="node0" presStyleIdx="0" presStyleCnt="1" custScaleX="148163" custLinFactNeighborX="69570" custLinFactNeighborY="-22626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D7401C4-56CA-42BA-913D-14576C015560}" type="pres">
      <dgm:prSet presAssocID="{163296F4-8700-4241-B739-CA4475938433}" presName="parTrans" presStyleLbl="bgSibTrans2D1" presStyleIdx="0" presStyleCnt="3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4BACC434-57F7-49CB-81C5-1755DC90E1C9}" type="pres">
      <dgm:prSet presAssocID="{40EDE880-9572-4DAF-9C1A-045232312A3D}" presName="node" presStyleLbl="node1" presStyleIdx="0" presStyleCnt="3" custScaleX="244524" custScaleY="49873" custRadScaleRad="124018" custRadScaleInc="1241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A9D7D7F9-202C-40F3-ADA3-1A11AF2CE48C}" type="pres">
      <dgm:prSet presAssocID="{D4B8A813-982F-413E-A5D9-88CF59B0E78A}" presName="parTrans" presStyleLbl="bgSibTrans2D1" presStyleIdx="1" presStyleCnt="3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EC21D2D6-6E9B-4D6A-B585-0DB72B6233B0}" type="pres">
      <dgm:prSet presAssocID="{5844CC5A-B25D-4B4C-BE64-240FE3FDC14A}" presName="node" presStyleLbl="node1" presStyleIdx="1" presStyleCnt="3" custScaleX="143130" custScaleY="48380" custRadScaleRad="106647" custRadScaleInc="-10444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565440CA-91B4-4743-B870-D8AEF5884E9C}" type="pres">
      <dgm:prSet presAssocID="{B776C2DC-E967-4489-8A95-F93E71F3CA7D}" presName="parTrans" presStyleLbl="bgSibTrans2D1" presStyleIdx="2" presStyleCnt="3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63663ACF-84C7-4F24-9F91-FD50581C0227}" type="pres">
      <dgm:prSet presAssocID="{5716BE1E-BA7E-43EB-9B84-E0B91E33E003}" presName="node" presStyleLbl="node1" presStyleIdx="2" presStyleCnt="3" custScaleX="228348" custScaleY="48266" custRadScaleRad="93412" custRadScaleInc="-22697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EB7950E0-FC57-44FE-8C55-3F180025C43D}" type="presOf" srcId="{5716BE1E-BA7E-43EB-9B84-E0B91E33E003}" destId="{63663ACF-84C7-4F24-9F91-FD50581C0227}" srcOrd="0" destOrd="0" presId="urn:microsoft.com/office/officeart/2005/8/layout/radial4"/>
    <dgm:cxn modelId="{EFC1C87A-346D-435D-A5B9-90F12C544145}" type="presOf" srcId="{B776C2DC-E967-4489-8A95-F93E71F3CA7D}" destId="{565440CA-91B4-4743-B870-D8AEF5884E9C}" srcOrd="0" destOrd="0" presId="urn:microsoft.com/office/officeart/2005/8/layout/radial4"/>
    <dgm:cxn modelId="{9B3F3F5A-7BF8-43C0-9A4E-AC7A42987655}" type="presOf" srcId="{40EDE880-9572-4DAF-9C1A-045232312A3D}" destId="{4BACC434-57F7-49CB-81C5-1755DC90E1C9}" srcOrd="0" destOrd="0" presId="urn:microsoft.com/office/officeart/2005/8/layout/radial4"/>
    <dgm:cxn modelId="{93D46A29-E221-46CA-B708-C11EB27C0434}" srcId="{861543F1-8C83-4E39-A215-18C3017F3953}" destId="{550A66CB-AE27-4E2D-A95B-045A7A2A79AA}" srcOrd="0" destOrd="0" parTransId="{59AEC611-099D-4C26-AC88-1C787BDE56CA}" sibTransId="{6BB20F5A-851D-4193-B906-38CCF0BFC936}"/>
    <dgm:cxn modelId="{CBCA3856-8F62-42DB-9A67-EFABC7BDFB27}" type="presOf" srcId="{861543F1-8C83-4E39-A215-18C3017F3953}" destId="{984ECB7F-6A62-4CE6-ABAD-64CD5932126C}" srcOrd="0" destOrd="0" presId="urn:microsoft.com/office/officeart/2005/8/layout/radial4"/>
    <dgm:cxn modelId="{19BA5D63-5521-48A2-BAE1-4F8087E7A2C8}" srcId="{550A66CB-AE27-4E2D-A95B-045A7A2A79AA}" destId="{40EDE880-9572-4DAF-9C1A-045232312A3D}" srcOrd="0" destOrd="0" parTransId="{163296F4-8700-4241-B739-CA4475938433}" sibTransId="{2A01122A-B740-4CF1-91B4-03899BCD5AAC}"/>
    <dgm:cxn modelId="{E987A0A8-A680-48B2-ADBB-3DC48D11AB19}" type="presOf" srcId="{550A66CB-AE27-4E2D-A95B-045A7A2A79AA}" destId="{B0BD265A-8932-448A-B0D6-F0D26F226773}" srcOrd="0" destOrd="0" presId="urn:microsoft.com/office/officeart/2005/8/layout/radial4"/>
    <dgm:cxn modelId="{8400FC80-ACC2-4C19-BD39-B88B13495130}" srcId="{550A66CB-AE27-4E2D-A95B-045A7A2A79AA}" destId="{5716BE1E-BA7E-43EB-9B84-E0B91E33E003}" srcOrd="2" destOrd="0" parTransId="{B776C2DC-E967-4489-8A95-F93E71F3CA7D}" sibTransId="{1B15354E-E8F3-451E-92AE-4C3BA2E8B3E1}"/>
    <dgm:cxn modelId="{A9F39D28-72A1-4F7C-A46F-AA8C7832FAE0}" type="presOf" srcId="{D4B8A813-982F-413E-A5D9-88CF59B0E78A}" destId="{A9D7D7F9-202C-40F3-ADA3-1A11AF2CE48C}" srcOrd="0" destOrd="0" presId="urn:microsoft.com/office/officeart/2005/8/layout/radial4"/>
    <dgm:cxn modelId="{D4DA101E-8C65-42AF-BA76-FE4FA508A973}" type="presOf" srcId="{5844CC5A-B25D-4B4C-BE64-240FE3FDC14A}" destId="{EC21D2D6-6E9B-4D6A-B585-0DB72B6233B0}" srcOrd="0" destOrd="0" presId="urn:microsoft.com/office/officeart/2005/8/layout/radial4"/>
    <dgm:cxn modelId="{A8753929-2BFC-454F-AF2E-D06242DBD118}" srcId="{550A66CB-AE27-4E2D-A95B-045A7A2A79AA}" destId="{5844CC5A-B25D-4B4C-BE64-240FE3FDC14A}" srcOrd="1" destOrd="0" parTransId="{D4B8A813-982F-413E-A5D9-88CF59B0E78A}" sibTransId="{AB7EAF65-09C4-43F9-B144-3F7F01AD910D}"/>
    <dgm:cxn modelId="{BD6AA37A-255C-42DA-90F1-5379EFAA7529}" type="presOf" srcId="{163296F4-8700-4241-B739-CA4475938433}" destId="{8D7401C4-56CA-42BA-913D-14576C015560}" srcOrd="0" destOrd="0" presId="urn:microsoft.com/office/officeart/2005/8/layout/radial4"/>
    <dgm:cxn modelId="{E4DC5E0A-0562-4241-A57E-BB70354AEFDF}" type="presParOf" srcId="{984ECB7F-6A62-4CE6-ABAD-64CD5932126C}" destId="{B0BD265A-8932-448A-B0D6-F0D26F226773}" srcOrd="0" destOrd="0" presId="urn:microsoft.com/office/officeart/2005/8/layout/radial4"/>
    <dgm:cxn modelId="{9106A122-9915-4512-8D68-AF57BDA276CB}" type="presParOf" srcId="{984ECB7F-6A62-4CE6-ABAD-64CD5932126C}" destId="{8D7401C4-56CA-42BA-913D-14576C015560}" srcOrd="1" destOrd="0" presId="urn:microsoft.com/office/officeart/2005/8/layout/radial4"/>
    <dgm:cxn modelId="{BF4DC2F5-C12C-42BF-B402-97FBE4D18285}" type="presParOf" srcId="{984ECB7F-6A62-4CE6-ABAD-64CD5932126C}" destId="{4BACC434-57F7-49CB-81C5-1755DC90E1C9}" srcOrd="2" destOrd="0" presId="urn:microsoft.com/office/officeart/2005/8/layout/radial4"/>
    <dgm:cxn modelId="{F60554D7-0B88-4554-98AB-B5A9DD0BA342}" type="presParOf" srcId="{984ECB7F-6A62-4CE6-ABAD-64CD5932126C}" destId="{A9D7D7F9-202C-40F3-ADA3-1A11AF2CE48C}" srcOrd="3" destOrd="0" presId="urn:microsoft.com/office/officeart/2005/8/layout/radial4"/>
    <dgm:cxn modelId="{E497594E-386B-409C-9C6F-0220737D0067}" type="presParOf" srcId="{984ECB7F-6A62-4CE6-ABAD-64CD5932126C}" destId="{EC21D2D6-6E9B-4D6A-B585-0DB72B6233B0}" srcOrd="4" destOrd="0" presId="urn:microsoft.com/office/officeart/2005/8/layout/radial4"/>
    <dgm:cxn modelId="{4CC0987F-D21B-4BAF-AD4A-04CE4A255261}" type="presParOf" srcId="{984ECB7F-6A62-4CE6-ABAD-64CD5932126C}" destId="{565440CA-91B4-4743-B870-D8AEF5884E9C}" srcOrd="5" destOrd="0" presId="urn:microsoft.com/office/officeart/2005/8/layout/radial4"/>
    <dgm:cxn modelId="{ABC1E4F5-2AF4-40B8-8064-D8924B502FDA}" type="presParOf" srcId="{984ECB7F-6A62-4CE6-ABAD-64CD5932126C}" destId="{63663ACF-84C7-4F24-9F91-FD50581C022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AFA8F-D9DC-4747-9F27-AB48D23A4D6A}">
      <dsp:nvSpPr>
        <dsp:cNvPr id="0" name=""/>
        <dsp:cNvSpPr/>
      </dsp:nvSpPr>
      <dsp:spPr>
        <a:xfrm>
          <a:off x="2246715" y="5101494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84269"/>
              </a:lnTo>
              <a:lnTo>
                <a:pt x="298369" y="28426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5233326"/>
        <a:ext cx="20605" cy="20605"/>
      </dsp:txXfrm>
    </dsp:sp>
    <dsp:sp modelId="{EE8B9CBF-8779-4826-81C4-35B951A8D392}">
      <dsp:nvSpPr>
        <dsp:cNvPr id="0" name=""/>
        <dsp:cNvSpPr/>
      </dsp:nvSpPr>
      <dsp:spPr>
        <a:xfrm>
          <a:off x="2246715" y="4817224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284269"/>
              </a:moveTo>
              <a:lnTo>
                <a:pt x="149184" y="28426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4949056"/>
        <a:ext cx="20605" cy="20605"/>
      </dsp:txXfrm>
    </dsp:sp>
    <dsp:sp modelId="{3572C505-AD3F-4ADA-B314-9C95DF97ACBB}">
      <dsp:nvSpPr>
        <dsp:cNvPr id="0" name=""/>
        <dsp:cNvSpPr/>
      </dsp:nvSpPr>
      <dsp:spPr>
        <a:xfrm>
          <a:off x="456499" y="2685202"/>
          <a:ext cx="298369" cy="2416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416291"/>
              </a:lnTo>
              <a:lnTo>
                <a:pt x="298369" y="241629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44818" y="3832482"/>
        <a:ext cx="121732" cy="121732"/>
      </dsp:txXfrm>
    </dsp:sp>
    <dsp:sp modelId="{559BE258-A1A3-42F5-B43C-A5D115D24A0F}">
      <dsp:nvSpPr>
        <dsp:cNvPr id="0" name=""/>
        <dsp:cNvSpPr/>
      </dsp:nvSpPr>
      <dsp:spPr>
        <a:xfrm>
          <a:off x="2246715" y="3964415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84269"/>
              </a:lnTo>
              <a:lnTo>
                <a:pt x="298369" y="28426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4096247"/>
        <a:ext cx="20605" cy="20605"/>
      </dsp:txXfrm>
    </dsp:sp>
    <dsp:sp modelId="{622A1A88-00C4-4E2C-936B-7BFC96160D52}">
      <dsp:nvSpPr>
        <dsp:cNvPr id="0" name=""/>
        <dsp:cNvSpPr/>
      </dsp:nvSpPr>
      <dsp:spPr>
        <a:xfrm>
          <a:off x="2246715" y="3680146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284269"/>
              </a:moveTo>
              <a:lnTo>
                <a:pt x="149184" y="28426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3811978"/>
        <a:ext cx="20605" cy="20605"/>
      </dsp:txXfrm>
    </dsp:sp>
    <dsp:sp modelId="{F8840B4F-579F-4901-B12C-CB2E778CC94D}">
      <dsp:nvSpPr>
        <dsp:cNvPr id="0" name=""/>
        <dsp:cNvSpPr/>
      </dsp:nvSpPr>
      <dsp:spPr>
        <a:xfrm>
          <a:off x="456499" y="2685202"/>
          <a:ext cx="298369" cy="1279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1279213"/>
              </a:lnTo>
              <a:lnTo>
                <a:pt x="298369" y="127921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2845" y="3291970"/>
        <a:ext cx="65677" cy="65677"/>
      </dsp:txXfrm>
    </dsp:sp>
    <dsp:sp modelId="{B591BBC2-2255-42E8-804F-CF3D1E2AAD91}">
      <dsp:nvSpPr>
        <dsp:cNvPr id="0" name=""/>
        <dsp:cNvSpPr/>
      </dsp:nvSpPr>
      <dsp:spPr>
        <a:xfrm>
          <a:off x="2246715" y="2827337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84269"/>
              </a:lnTo>
              <a:lnTo>
                <a:pt x="298369" y="28426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2959169"/>
        <a:ext cx="20605" cy="20605"/>
      </dsp:txXfrm>
    </dsp:sp>
    <dsp:sp modelId="{9DEA3D40-57FF-4DFD-8D53-806361AFE800}">
      <dsp:nvSpPr>
        <dsp:cNvPr id="0" name=""/>
        <dsp:cNvSpPr/>
      </dsp:nvSpPr>
      <dsp:spPr>
        <a:xfrm>
          <a:off x="2246715" y="2543067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284269"/>
              </a:moveTo>
              <a:lnTo>
                <a:pt x="149184" y="28426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2674899"/>
        <a:ext cx="20605" cy="20605"/>
      </dsp:txXfrm>
    </dsp:sp>
    <dsp:sp modelId="{B53446FB-9A89-4A11-BAA1-D300ADAF3F38}">
      <dsp:nvSpPr>
        <dsp:cNvPr id="0" name=""/>
        <dsp:cNvSpPr/>
      </dsp:nvSpPr>
      <dsp:spPr>
        <a:xfrm>
          <a:off x="456499" y="2685202"/>
          <a:ext cx="298369" cy="142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142134"/>
              </a:lnTo>
              <a:lnTo>
                <a:pt x="298369" y="14213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7421" y="2748007"/>
        <a:ext cx="16524" cy="16524"/>
      </dsp:txXfrm>
    </dsp:sp>
    <dsp:sp modelId="{3B26B1CB-5098-4745-8DCA-5333951AFE81}">
      <dsp:nvSpPr>
        <dsp:cNvPr id="0" name=""/>
        <dsp:cNvSpPr/>
      </dsp:nvSpPr>
      <dsp:spPr>
        <a:xfrm>
          <a:off x="2246715" y="1405989"/>
          <a:ext cx="298369" cy="56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568539"/>
              </a:lnTo>
              <a:lnTo>
                <a:pt x="298369" y="56853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9848" y="1674207"/>
        <a:ext cx="32103" cy="32103"/>
      </dsp:txXfrm>
    </dsp:sp>
    <dsp:sp modelId="{4D3DBA47-B7E6-448D-9572-DCBFD29FD5CF}">
      <dsp:nvSpPr>
        <dsp:cNvPr id="0" name=""/>
        <dsp:cNvSpPr/>
      </dsp:nvSpPr>
      <dsp:spPr>
        <a:xfrm>
          <a:off x="2246715" y="1360269"/>
          <a:ext cx="2983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369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8441" y="1398530"/>
        <a:ext cx="14918" cy="14918"/>
      </dsp:txXfrm>
    </dsp:sp>
    <dsp:sp modelId="{8B3AC24B-BF81-479F-9021-4FE198F8E2A1}">
      <dsp:nvSpPr>
        <dsp:cNvPr id="0" name=""/>
        <dsp:cNvSpPr/>
      </dsp:nvSpPr>
      <dsp:spPr>
        <a:xfrm>
          <a:off x="2246715" y="837450"/>
          <a:ext cx="298369" cy="568539"/>
        </a:xfrm>
        <a:custGeom>
          <a:avLst/>
          <a:gdLst/>
          <a:ahLst/>
          <a:cxnLst/>
          <a:rect l="0" t="0" r="0" b="0"/>
          <a:pathLst>
            <a:path>
              <a:moveTo>
                <a:pt x="0" y="568539"/>
              </a:moveTo>
              <a:lnTo>
                <a:pt x="149184" y="56853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9848" y="1105668"/>
        <a:ext cx="32103" cy="32103"/>
      </dsp:txXfrm>
    </dsp:sp>
    <dsp:sp modelId="{057CCF58-13CC-459D-BB4F-CC47E80F3087}">
      <dsp:nvSpPr>
        <dsp:cNvPr id="0" name=""/>
        <dsp:cNvSpPr/>
      </dsp:nvSpPr>
      <dsp:spPr>
        <a:xfrm>
          <a:off x="456499" y="1405989"/>
          <a:ext cx="298369" cy="1279213"/>
        </a:xfrm>
        <a:custGeom>
          <a:avLst/>
          <a:gdLst/>
          <a:ahLst/>
          <a:cxnLst/>
          <a:rect l="0" t="0" r="0" b="0"/>
          <a:pathLst>
            <a:path>
              <a:moveTo>
                <a:pt x="0" y="1279213"/>
              </a:moveTo>
              <a:lnTo>
                <a:pt x="149184" y="1279213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2845" y="2012757"/>
        <a:ext cx="65677" cy="65677"/>
      </dsp:txXfrm>
    </dsp:sp>
    <dsp:sp modelId="{1F7CB3A9-4099-4275-B1A2-2DB1DCEB94DE}">
      <dsp:nvSpPr>
        <dsp:cNvPr id="0" name=""/>
        <dsp:cNvSpPr/>
      </dsp:nvSpPr>
      <dsp:spPr>
        <a:xfrm>
          <a:off x="2246715" y="223191"/>
          <a:ext cx="2983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369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8441" y="261451"/>
        <a:ext cx="14918" cy="14918"/>
      </dsp:txXfrm>
    </dsp:sp>
    <dsp:sp modelId="{36B21DD8-15B9-4385-912A-C46D5B2F8341}">
      <dsp:nvSpPr>
        <dsp:cNvPr id="0" name=""/>
        <dsp:cNvSpPr/>
      </dsp:nvSpPr>
      <dsp:spPr>
        <a:xfrm>
          <a:off x="456499" y="268911"/>
          <a:ext cx="298369" cy="2416291"/>
        </a:xfrm>
        <a:custGeom>
          <a:avLst/>
          <a:gdLst/>
          <a:ahLst/>
          <a:cxnLst/>
          <a:rect l="0" t="0" r="0" b="0"/>
          <a:pathLst>
            <a:path>
              <a:moveTo>
                <a:pt x="0" y="2416291"/>
              </a:moveTo>
              <a:lnTo>
                <a:pt x="149184" y="2416291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44818" y="1416190"/>
        <a:ext cx="121732" cy="121732"/>
      </dsp:txXfrm>
    </dsp:sp>
    <dsp:sp modelId="{F988CE41-DE60-4A4E-87BA-325CA0CF6B03}">
      <dsp:nvSpPr>
        <dsp:cNvPr id="0" name=""/>
        <dsp:cNvSpPr/>
      </dsp:nvSpPr>
      <dsp:spPr>
        <a:xfrm rot="16200000">
          <a:off x="-967840" y="2457787"/>
          <a:ext cx="2393849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Interfaces</a:t>
          </a:r>
          <a:endParaRPr lang="en-US" sz="2900" kern="1200" dirty="0"/>
        </a:p>
      </dsp:txBody>
      <dsp:txXfrm>
        <a:off x="-967840" y="2457787"/>
        <a:ext cx="2393849" cy="454831"/>
      </dsp:txXfrm>
    </dsp:sp>
    <dsp:sp modelId="{736408A6-6A2B-4BA0-862F-94A8FA859C73}">
      <dsp:nvSpPr>
        <dsp:cNvPr id="0" name=""/>
        <dsp:cNvSpPr/>
      </dsp:nvSpPr>
      <dsp:spPr>
        <a:xfrm>
          <a:off x="754868" y="41495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Fabric</a:t>
          </a:r>
          <a:endParaRPr lang="en-US" sz="1500" kern="1200" dirty="0"/>
        </a:p>
      </dsp:txBody>
      <dsp:txXfrm>
        <a:off x="754868" y="41495"/>
        <a:ext cx="1491846" cy="454831"/>
      </dsp:txXfrm>
    </dsp:sp>
    <dsp:sp modelId="{825E7B20-E29C-45A9-BE37-35280A407071}">
      <dsp:nvSpPr>
        <dsp:cNvPr id="0" name=""/>
        <dsp:cNvSpPr/>
      </dsp:nvSpPr>
      <dsp:spPr>
        <a:xfrm>
          <a:off x="2545085" y="41495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Topology Data</a:t>
          </a:r>
          <a:endParaRPr lang="en-US" sz="1500" kern="1200" dirty="0"/>
        </a:p>
      </dsp:txBody>
      <dsp:txXfrm>
        <a:off x="2545085" y="41495"/>
        <a:ext cx="1491846" cy="454831"/>
      </dsp:txXfrm>
    </dsp:sp>
    <dsp:sp modelId="{F7605F3D-2059-43B5-AA74-17524076F1C6}">
      <dsp:nvSpPr>
        <dsp:cNvPr id="0" name=""/>
        <dsp:cNvSpPr/>
      </dsp:nvSpPr>
      <dsp:spPr>
        <a:xfrm>
          <a:off x="754868" y="1178573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Domain</a:t>
          </a:r>
          <a:endParaRPr lang="en-US" sz="1500" kern="1200" dirty="0"/>
        </a:p>
      </dsp:txBody>
      <dsp:txXfrm>
        <a:off x="754868" y="1178573"/>
        <a:ext cx="1491846" cy="454831"/>
      </dsp:txXfrm>
    </dsp:sp>
    <dsp:sp modelId="{8A673D6C-83A6-4153-9FEE-2BEF6B7EF26D}">
      <dsp:nvSpPr>
        <dsp:cNvPr id="0" name=""/>
        <dsp:cNvSpPr/>
      </dsp:nvSpPr>
      <dsp:spPr>
        <a:xfrm>
          <a:off x="2545085" y="610034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(Virtual) NIC</a:t>
          </a:r>
          <a:endParaRPr lang="en-US" sz="1500" kern="1200" dirty="0"/>
        </a:p>
      </dsp:txBody>
      <dsp:txXfrm>
        <a:off x="2545085" y="610034"/>
        <a:ext cx="1491846" cy="454831"/>
      </dsp:txXfrm>
    </dsp:sp>
    <dsp:sp modelId="{D3B722DB-CDB4-49A0-A9DF-7B93C9A5EED3}">
      <dsp:nvSpPr>
        <dsp:cNvPr id="0" name=""/>
        <dsp:cNvSpPr/>
      </dsp:nvSpPr>
      <dsp:spPr>
        <a:xfrm>
          <a:off x="2545085" y="1178573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Shared Resources</a:t>
          </a:r>
          <a:endParaRPr lang="en-US" sz="1500" kern="1200" dirty="0"/>
        </a:p>
      </dsp:txBody>
      <dsp:txXfrm>
        <a:off x="2545085" y="1178573"/>
        <a:ext cx="1491846" cy="454831"/>
      </dsp:txXfrm>
    </dsp:sp>
    <dsp:sp modelId="{9649908B-0F04-41EF-8194-2110995B1657}">
      <dsp:nvSpPr>
        <dsp:cNvPr id="0" name=""/>
        <dsp:cNvSpPr/>
      </dsp:nvSpPr>
      <dsp:spPr>
        <a:xfrm>
          <a:off x="2545085" y="1747113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Memory Descriptors</a:t>
          </a:r>
          <a:endParaRPr lang="en-US" sz="1500" kern="1200" dirty="0"/>
        </a:p>
      </dsp:txBody>
      <dsp:txXfrm>
        <a:off x="2545085" y="1747113"/>
        <a:ext cx="1491846" cy="454831"/>
      </dsp:txXfrm>
    </dsp:sp>
    <dsp:sp modelId="{0AAB7EE4-1F54-4446-9449-978E32268C4B}">
      <dsp:nvSpPr>
        <dsp:cNvPr id="0" name=""/>
        <dsp:cNvSpPr/>
      </dsp:nvSpPr>
      <dsp:spPr>
        <a:xfrm>
          <a:off x="754868" y="2599921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Endpoint</a:t>
          </a:r>
          <a:endParaRPr lang="en-US" sz="1500" kern="1200" dirty="0"/>
        </a:p>
      </dsp:txBody>
      <dsp:txXfrm>
        <a:off x="754868" y="2599921"/>
        <a:ext cx="1491846" cy="454831"/>
      </dsp:txXfrm>
    </dsp:sp>
    <dsp:sp modelId="{EFAEC2EF-35CE-44EB-961E-B7F4CEF7DA7A}">
      <dsp:nvSpPr>
        <dsp:cNvPr id="0" name=""/>
        <dsp:cNvSpPr/>
      </dsp:nvSpPr>
      <dsp:spPr>
        <a:xfrm>
          <a:off x="2545085" y="2315652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Active</a:t>
          </a:r>
          <a:endParaRPr lang="en-US" sz="1500" kern="1200" dirty="0"/>
        </a:p>
      </dsp:txBody>
      <dsp:txXfrm>
        <a:off x="2545085" y="2315652"/>
        <a:ext cx="1491846" cy="454831"/>
      </dsp:txXfrm>
    </dsp:sp>
    <dsp:sp modelId="{430826EF-1D1F-4EBF-84D4-EF9BEB1F7976}">
      <dsp:nvSpPr>
        <dsp:cNvPr id="0" name=""/>
        <dsp:cNvSpPr/>
      </dsp:nvSpPr>
      <dsp:spPr>
        <a:xfrm>
          <a:off x="2545085" y="2884191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Passive</a:t>
          </a:r>
          <a:endParaRPr lang="en-US" sz="1500" kern="1200" dirty="0"/>
        </a:p>
      </dsp:txBody>
      <dsp:txXfrm>
        <a:off x="2545085" y="2884191"/>
        <a:ext cx="1491846" cy="454831"/>
      </dsp:txXfrm>
    </dsp:sp>
    <dsp:sp modelId="{0160B9F4-1E64-44F7-814B-A49103E8EB54}">
      <dsp:nvSpPr>
        <dsp:cNvPr id="0" name=""/>
        <dsp:cNvSpPr/>
      </dsp:nvSpPr>
      <dsp:spPr>
        <a:xfrm>
          <a:off x="754868" y="3737000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Events</a:t>
          </a:r>
          <a:endParaRPr lang="en-US" sz="1500" kern="1200" dirty="0"/>
        </a:p>
      </dsp:txBody>
      <dsp:txXfrm>
        <a:off x="754868" y="3737000"/>
        <a:ext cx="1491846" cy="454831"/>
      </dsp:txXfrm>
    </dsp:sp>
    <dsp:sp modelId="{848FFC0F-A19E-4A46-830E-30D0D3156275}">
      <dsp:nvSpPr>
        <dsp:cNvPr id="0" name=""/>
        <dsp:cNvSpPr/>
      </dsp:nvSpPr>
      <dsp:spPr>
        <a:xfrm>
          <a:off x="2545085" y="3452730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Queues</a:t>
          </a:r>
          <a:endParaRPr lang="en-US" sz="1500" kern="1200" dirty="0"/>
        </a:p>
      </dsp:txBody>
      <dsp:txXfrm>
        <a:off x="2545085" y="3452730"/>
        <a:ext cx="1491846" cy="454831"/>
      </dsp:txXfrm>
    </dsp:sp>
    <dsp:sp modelId="{01F9B6F6-7DAC-44AA-BCB5-A878E2305CFB}">
      <dsp:nvSpPr>
        <dsp:cNvPr id="0" name=""/>
        <dsp:cNvSpPr/>
      </dsp:nvSpPr>
      <dsp:spPr>
        <a:xfrm>
          <a:off x="2545085" y="4021269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Counters</a:t>
          </a:r>
          <a:endParaRPr lang="en-US" sz="1500" kern="1200" dirty="0"/>
        </a:p>
      </dsp:txBody>
      <dsp:txXfrm>
        <a:off x="2545085" y="4021269"/>
        <a:ext cx="1491846" cy="454831"/>
      </dsp:txXfrm>
    </dsp:sp>
    <dsp:sp modelId="{D01F11C7-6F6E-4483-8EB8-206EA6F5942D}">
      <dsp:nvSpPr>
        <dsp:cNvPr id="0" name=""/>
        <dsp:cNvSpPr/>
      </dsp:nvSpPr>
      <dsp:spPr>
        <a:xfrm>
          <a:off x="754868" y="4874078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Address Vector</a:t>
          </a:r>
          <a:endParaRPr lang="en-US" sz="1500" kern="1200" dirty="0"/>
        </a:p>
      </dsp:txBody>
      <dsp:txXfrm>
        <a:off x="754868" y="4874078"/>
        <a:ext cx="1491846" cy="454831"/>
      </dsp:txXfrm>
    </dsp:sp>
    <dsp:sp modelId="{23361893-3DDB-4B81-BE12-F3316A34B808}">
      <dsp:nvSpPr>
        <dsp:cNvPr id="0" name=""/>
        <dsp:cNvSpPr/>
      </dsp:nvSpPr>
      <dsp:spPr>
        <a:xfrm>
          <a:off x="2545085" y="4589808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Maps</a:t>
          </a:r>
          <a:endParaRPr lang="en-US" sz="1500" kern="1200" dirty="0"/>
        </a:p>
      </dsp:txBody>
      <dsp:txXfrm>
        <a:off x="2545085" y="4589808"/>
        <a:ext cx="1491846" cy="454831"/>
      </dsp:txXfrm>
    </dsp:sp>
    <dsp:sp modelId="{27CE71A9-B428-4C98-BDC5-3C64B4C6BCB7}">
      <dsp:nvSpPr>
        <dsp:cNvPr id="0" name=""/>
        <dsp:cNvSpPr/>
      </dsp:nvSpPr>
      <dsp:spPr>
        <a:xfrm>
          <a:off x="2545085" y="5158348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Tables</a:t>
          </a:r>
          <a:endParaRPr lang="en-US" sz="1500" kern="1200" dirty="0"/>
        </a:p>
      </dsp:txBody>
      <dsp:txXfrm>
        <a:off x="2545085" y="5158348"/>
        <a:ext cx="1491846" cy="454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85B22-8BB7-4572-B9B4-E960E60D141B}">
      <dsp:nvSpPr>
        <dsp:cNvPr id="0" name=""/>
        <dsp:cNvSpPr/>
      </dsp:nvSpPr>
      <dsp:spPr>
        <a:xfrm>
          <a:off x="0" y="477197"/>
          <a:ext cx="4800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580" tIns="374904" rIns="37258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Application specifies desired functionality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Discover fabric providers and services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Identify resources and addressing</a:t>
          </a:r>
          <a:endParaRPr lang="en-US" sz="1800" kern="1200" dirty="0"/>
        </a:p>
      </dsp:txBody>
      <dsp:txXfrm>
        <a:off x="0" y="477197"/>
        <a:ext cx="4800600" cy="1360800"/>
      </dsp:txXfrm>
    </dsp:sp>
    <dsp:sp modelId="{4F34CE3B-0E4F-4AE2-8227-9EAFCF5951C0}">
      <dsp:nvSpPr>
        <dsp:cNvPr id="0" name=""/>
        <dsp:cNvSpPr/>
      </dsp:nvSpPr>
      <dsp:spPr>
        <a:xfrm>
          <a:off x="240030" y="211517"/>
          <a:ext cx="1280151" cy="53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16" tIns="0" rIns="127016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</a:rPr>
            <a:t>fi_getinfo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5969" y="237456"/>
        <a:ext cx="1228273" cy="479482"/>
      </dsp:txXfrm>
    </dsp:sp>
    <dsp:sp modelId="{F9F02FCA-81A3-4FF0-B1BE-81D7EC3B452E}">
      <dsp:nvSpPr>
        <dsp:cNvPr id="0" name=""/>
        <dsp:cNvSpPr/>
      </dsp:nvSpPr>
      <dsp:spPr>
        <a:xfrm>
          <a:off x="0" y="2200877"/>
          <a:ext cx="4800600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580" tIns="374904" rIns="37258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Open a set of fabric interfaces and resources</a:t>
          </a:r>
          <a:endParaRPr lang="en-US" sz="1800" kern="1200" dirty="0"/>
        </a:p>
      </dsp:txBody>
      <dsp:txXfrm>
        <a:off x="0" y="2200877"/>
        <a:ext cx="4800600" cy="1020600"/>
      </dsp:txXfrm>
    </dsp:sp>
    <dsp:sp modelId="{3DC36F32-BCEB-46B4-BA3B-E3B8D6C643E2}">
      <dsp:nvSpPr>
        <dsp:cNvPr id="0" name=""/>
        <dsp:cNvSpPr/>
      </dsp:nvSpPr>
      <dsp:spPr>
        <a:xfrm>
          <a:off x="240030" y="1935197"/>
          <a:ext cx="1280151" cy="53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16" tIns="0" rIns="127016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</a:rPr>
            <a:t>fi_fabric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5969" y="1961136"/>
        <a:ext cx="1228273" cy="479482"/>
      </dsp:txXfrm>
    </dsp:sp>
    <dsp:sp modelId="{CB9E542D-158A-4F68-BE83-AC8856D0CE11}">
      <dsp:nvSpPr>
        <dsp:cNvPr id="0" name=""/>
        <dsp:cNvSpPr/>
      </dsp:nvSpPr>
      <dsp:spPr>
        <a:xfrm>
          <a:off x="0" y="3584357"/>
          <a:ext cx="4800600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580" tIns="374904" rIns="37258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Dynamic providers publish control interfaces</a:t>
          </a:r>
          <a:endParaRPr lang="en-US" sz="1800" kern="1200" dirty="0"/>
        </a:p>
      </dsp:txBody>
      <dsp:txXfrm>
        <a:off x="0" y="3584357"/>
        <a:ext cx="4800600" cy="1020600"/>
      </dsp:txXfrm>
    </dsp:sp>
    <dsp:sp modelId="{A5C00B20-A88F-48D5-B502-D9772131A2EB}">
      <dsp:nvSpPr>
        <dsp:cNvPr id="0" name=""/>
        <dsp:cNvSpPr/>
      </dsp:nvSpPr>
      <dsp:spPr>
        <a:xfrm>
          <a:off x="240030" y="3318677"/>
          <a:ext cx="1280151" cy="53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16" tIns="0" rIns="127016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</a:rPr>
            <a:t>fi_register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5969" y="3344616"/>
        <a:ext cx="1228273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D265A-8932-448A-B0D6-F0D26F226773}">
      <dsp:nvSpPr>
        <dsp:cNvPr id="0" name=""/>
        <dsp:cNvSpPr/>
      </dsp:nvSpPr>
      <dsp:spPr>
        <a:xfrm>
          <a:off x="3723435" y="436474"/>
          <a:ext cx="1292670" cy="872465"/>
        </a:xfrm>
        <a:prstGeom prst="ellipse">
          <a:avLst/>
        </a:prstGeo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Endpoint</a:t>
          </a:r>
          <a:endParaRPr lang="en-US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912742" y="564244"/>
        <a:ext cx="914056" cy="616925"/>
      </dsp:txXfrm>
    </dsp:sp>
    <dsp:sp modelId="{8D7401C4-56CA-42BA-913D-14576C015560}">
      <dsp:nvSpPr>
        <dsp:cNvPr id="0" name=""/>
        <dsp:cNvSpPr/>
      </dsp:nvSpPr>
      <dsp:spPr>
        <a:xfrm rot="11367936">
          <a:off x="1716730" y="466775"/>
          <a:ext cx="1928007" cy="248652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ACC434-57F7-49CB-81C5-1755DC90E1C9}">
      <dsp:nvSpPr>
        <dsp:cNvPr id="0" name=""/>
        <dsp:cNvSpPr/>
      </dsp:nvSpPr>
      <dsp:spPr>
        <a:xfrm>
          <a:off x="716497" y="267218"/>
          <a:ext cx="2026717" cy="33069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Communication type</a:t>
          </a:r>
          <a:endParaRPr lang="en-US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26183" y="276904"/>
        <a:ext cx="2007345" cy="311322"/>
      </dsp:txXfrm>
    </dsp:sp>
    <dsp:sp modelId="{A9D7D7F9-202C-40F3-ADA3-1A11AF2CE48C}">
      <dsp:nvSpPr>
        <dsp:cNvPr id="0" name=""/>
        <dsp:cNvSpPr/>
      </dsp:nvSpPr>
      <dsp:spPr>
        <a:xfrm rot="10854574">
          <a:off x="1692718" y="721114"/>
          <a:ext cx="1919324" cy="248652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1D2D6-6E9B-4D6A-B585-0DB72B6233B0}">
      <dsp:nvSpPr>
        <dsp:cNvPr id="0" name=""/>
        <dsp:cNvSpPr/>
      </dsp:nvSpPr>
      <dsp:spPr>
        <a:xfrm>
          <a:off x="1099678" y="669809"/>
          <a:ext cx="1186321" cy="32079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Capabilities</a:t>
          </a:r>
          <a:endParaRPr lang="en-US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109074" y="679205"/>
        <a:ext cx="1167529" cy="302002"/>
      </dsp:txXfrm>
    </dsp:sp>
    <dsp:sp modelId="{565440CA-91B4-4743-B870-D8AEF5884E9C}">
      <dsp:nvSpPr>
        <dsp:cNvPr id="0" name=""/>
        <dsp:cNvSpPr/>
      </dsp:nvSpPr>
      <dsp:spPr>
        <a:xfrm rot="10343166">
          <a:off x="1712214" y="975223"/>
          <a:ext cx="1921176" cy="248652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63ACF-84C7-4F24-9F91-FD50581C0227}">
      <dsp:nvSpPr>
        <dsp:cNvPr id="0" name=""/>
        <dsp:cNvSpPr/>
      </dsp:nvSpPr>
      <dsp:spPr>
        <a:xfrm>
          <a:off x="774361" y="1066805"/>
          <a:ext cx="1892644" cy="320039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BACC6">
                <a:tint val="100000"/>
                <a:shade val="100000"/>
                <a:satMod val="130000"/>
              </a:srgbClr>
            </a:gs>
            <a:gs pos="100000">
              <a:srgbClr val="4BACC6"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Data transfer flags</a:t>
          </a:r>
          <a:endParaRPr lang="en-US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83735" y="1076179"/>
        <a:ext cx="1873896" cy="301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11/12/2014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11/12/2014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lists.openfabrics.org/mailman/listinfo/ofiwg" TargetMode="External"/><Relationship Id="rId2" Type="http://schemas.openxmlformats.org/officeDocument/2006/relationships/hyperlink" Target="mailto:sean.hefty@inte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penfabrics.org/downloads/OFIWG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Fabrics Interfaces</a:t>
            </a:r>
            <a:br>
              <a:rPr lang="en-US" dirty="0" smtClean="0"/>
            </a:br>
            <a:r>
              <a:rPr lang="en-US" dirty="0" smtClean="0"/>
              <a:t>Architecture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</a:p>
          <a:p>
            <a:r>
              <a:rPr lang="en-US" dirty="0" smtClean="0"/>
              <a:t>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OFA Software Evolution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866490" y="2105273"/>
            <a:ext cx="2895600" cy="1484897"/>
          </a:xfrm>
          <a:prstGeom prst="rect">
            <a:avLst/>
          </a:pr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6" tIns="45718" rIns="91436" bIns="45718" rtlCol="0" anchor="t"/>
          <a:lstStyle/>
          <a:p>
            <a:pPr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 err="1">
                <a:solidFill>
                  <a:prstClr val="black"/>
                </a:solidFill>
                <a:latin typeface="Calibri"/>
              </a:rPr>
              <a:t>libfabric</a:t>
            </a:r>
            <a:endParaRPr lang="en-US" sz="17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23689" y="2562472"/>
            <a:ext cx="2438400" cy="609600"/>
          </a:xfrm>
          <a:prstGeom prst="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6" tIns="45718" rIns="91436" bIns="45718" rtlCol="0" anchor="ctr"/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Calibri"/>
              </a:rPr>
              <a:t>FI </a:t>
            </a:r>
            <a:r>
              <a:rPr lang="en-US" sz="1700" kern="0" dirty="0">
                <a:solidFill>
                  <a:prstClr val="black"/>
                </a:solidFill>
                <a:latin typeface="Calibri"/>
              </a:rPr>
              <a:t>Provider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1029" y="2124826"/>
            <a:ext cx="2416698" cy="762001"/>
          </a:xfrm>
          <a:prstGeom prst="rect">
            <a:avLst/>
          </a:pr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6" tIns="45718" rIns="91436" bIns="45718" rtlCol="0" anchor="ctr"/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IB Verbs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44103" y="3785379"/>
            <a:ext cx="1147012" cy="742449"/>
          </a:xfrm>
          <a:prstGeom prst="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6" tIns="45718" rIns="91436" bIns="45718" rtlCol="0" anchor="ctr"/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Verbs Provider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876800" y="2580560"/>
            <a:ext cx="838200" cy="478758"/>
          </a:xfrm>
          <a:prstGeom prst="rightArrow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6" tIns="45718" rIns="91436" bIns="45718" rtlCol="0" anchor="ctr"/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00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051029" y="1921150"/>
            <a:ext cx="1143000" cy="72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TextBox 9"/>
          <p:cNvSpPr txBox="1"/>
          <p:nvPr/>
        </p:nvSpPr>
        <p:spPr>
          <a:xfrm>
            <a:off x="2051028" y="1474769"/>
            <a:ext cx="1143001" cy="35393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srgbClr val="6D6E71"/>
                </a:solidFill>
              </a:rPr>
              <a:t>Verbs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866490" y="1910046"/>
            <a:ext cx="28956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" name="TextBox 11"/>
          <p:cNvSpPr txBox="1"/>
          <p:nvPr/>
        </p:nvSpPr>
        <p:spPr>
          <a:xfrm>
            <a:off x="5866489" y="1488691"/>
            <a:ext cx="2895600" cy="35393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srgbClr val="6D6E71"/>
                </a:solidFill>
              </a:rPr>
              <a:t>Fabric Interfaces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62000" y="4324854"/>
            <a:ext cx="7620000" cy="2228346"/>
            <a:chOff x="1163954" y="4343400"/>
            <a:chExt cx="7002161" cy="2228346"/>
          </a:xfrm>
        </p:grpSpPr>
        <p:sp>
          <p:nvSpPr>
            <p:cNvPr id="14" name="Right Arrow 13"/>
            <p:cNvSpPr/>
            <p:nvPr/>
          </p:nvSpPr>
          <p:spPr>
            <a:xfrm>
              <a:off x="1163954" y="4343400"/>
              <a:ext cx="7002161" cy="2228346"/>
            </a:xfrm>
            <a:prstGeom prst="rightArrow">
              <a:avLst>
                <a:gd name="adj1" fmla="val 63463"/>
                <a:gd name="adj2" fmla="val 64769"/>
              </a:avLst>
            </a:prstGeom>
            <a:solidFill>
              <a:srgbClr val="F79646">
                <a:tint val="4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</p:sp>
        <p:sp>
          <p:nvSpPr>
            <p:cNvPr id="15" name="Freeform 14"/>
            <p:cNvSpPr/>
            <p:nvPr/>
          </p:nvSpPr>
          <p:spPr>
            <a:xfrm>
              <a:off x="1450760" y="4955739"/>
              <a:ext cx="2584080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  <a:solidFill>
              <a:srgbClr val="F79646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algn="ctr" defTabSz="1111202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500" kern="0" dirty="0">
                  <a:solidFill>
                    <a:prstClr val="white"/>
                  </a:solidFill>
                  <a:latin typeface="Calibri"/>
                </a:rPr>
                <a:t>Transition from disjoint APIs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811797" y="4955739"/>
              <a:ext cx="2514059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  <a:solidFill>
              <a:srgbClr val="F79646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algn="ctr" defTabSz="1111202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500" kern="0" dirty="0">
                  <a:solidFill>
                    <a:prstClr val="white"/>
                  </a:solidFill>
                  <a:latin typeface="Calibri"/>
                </a:rPr>
                <a:t>to a cohesive set of fabric interfaces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00788" y="2105273"/>
            <a:ext cx="1375612" cy="762503"/>
          </a:xfrm>
          <a:prstGeom prst="rect">
            <a:avLst/>
          </a:pr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6" tIns="45718" rIns="91436" bIns="45718" rtlCol="0" anchor="ctr"/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RDMA CM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0788" y="1488691"/>
            <a:ext cx="1375612" cy="35393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srgbClr val="6D6E71"/>
                </a:solidFill>
              </a:rPr>
              <a:t>CM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00788" y="1933678"/>
            <a:ext cx="1375612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0" name="TextBox 19"/>
          <p:cNvSpPr txBox="1"/>
          <p:nvPr/>
        </p:nvSpPr>
        <p:spPr>
          <a:xfrm>
            <a:off x="3091704" y="2920688"/>
            <a:ext cx="1447800" cy="61554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 defTabSz="8523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 err="1">
                <a:solidFill>
                  <a:srgbClr val="6D6E71"/>
                </a:solidFill>
              </a:rPr>
              <a:t>uVerbs</a:t>
            </a:r>
            <a:r>
              <a:rPr lang="en-US" sz="1700" kern="0" dirty="0">
                <a:solidFill>
                  <a:srgbClr val="6D6E71"/>
                </a:solidFill>
              </a:rPr>
              <a:t> Command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244104" y="3571730"/>
            <a:ext cx="1143000" cy="72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2" name="Straight Arrow Connector 40"/>
          <p:cNvCxnSpPr>
            <a:stCxn id="7" idx="3"/>
            <a:endCxn id="6" idx="3"/>
          </p:cNvCxnSpPr>
          <p:nvPr/>
        </p:nvCxnSpPr>
        <p:spPr>
          <a:xfrm flipV="1">
            <a:off x="4391115" y="2505827"/>
            <a:ext cx="76612" cy="1650777"/>
          </a:xfrm>
          <a:prstGeom prst="bentConnector3">
            <a:avLst>
              <a:gd name="adj1" fmla="val 380515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851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3732213"/>
          </a:xfrm>
        </p:spPr>
        <p:txBody>
          <a:bodyPr/>
          <a:lstStyle/>
          <a:p>
            <a:r>
              <a:rPr lang="en-US" dirty="0" smtClean="0"/>
              <a:t>Take growth into consideration</a:t>
            </a:r>
          </a:p>
          <a:p>
            <a:r>
              <a:rPr lang="en-US" dirty="0" smtClean="0"/>
              <a:t>Reduce effort to incorporate new </a:t>
            </a:r>
            <a:r>
              <a:rPr lang="en-US" i="1" dirty="0" smtClean="0"/>
              <a:t>application</a:t>
            </a:r>
            <a:r>
              <a:rPr lang="en-US" dirty="0" smtClean="0"/>
              <a:t> features</a:t>
            </a:r>
          </a:p>
          <a:p>
            <a:pPr lvl="1"/>
            <a:r>
              <a:rPr lang="en-US" dirty="0" smtClean="0"/>
              <a:t>Addition of new interfaces, structures, or fields</a:t>
            </a:r>
          </a:p>
          <a:p>
            <a:pPr lvl="1"/>
            <a:r>
              <a:rPr lang="en-US" dirty="0" smtClean="0"/>
              <a:t>Modification of existing functions</a:t>
            </a:r>
          </a:p>
          <a:p>
            <a:r>
              <a:rPr lang="en-US" dirty="0" smtClean="0"/>
              <a:t>Allow time to design new interfaces correctly</a:t>
            </a:r>
          </a:p>
          <a:p>
            <a:pPr lvl="1"/>
            <a:r>
              <a:rPr lang="en-US" dirty="0" smtClean="0"/>
              <a:t>Support prototyping interfaces prior to integration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24000" y="1676400"/>
            <a:ext cx="6172200" cy="106680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longer-lived interfaces – software leading hardware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32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Fabric Interfaces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1242" y="1619489"/>
            <a:ext cx="7315200" cy="1981200"/>
          </a:xfrm>
          <a:prstGeom prst="rect">
            <a:avLst/>
          </a:pr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t"/>
          <a:lstStyle/>
          <a:p>
            <a:pPr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Fabric Interfaces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08641" y="2013514"/>
            <a:ext cx="1333500" cy="545430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Message Queue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256042" y="2000490"/>
            <a:ext cx="1333500" cy="545430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Control</a:t>
            </a:r>
          </a:p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Interface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743195" y="2013516"/>
            <a:ext cx="1333500" cy="545430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RMA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13841" y="2010515"/>
            <a:ext cx="1333500" cy="545430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Atomics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08641" y="2830153"/>
            <a:ext cx="1333500" cy="538408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Addressing Services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43195" y="2831656"/>
            <a:ext cx="1333500" cy="538408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Tag Matching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513841" y="2828653"/>
            <a:ext cx="1333500" cy="538408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Triggered Operations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40000" y="2831656"/>
            <a:ext cx="1333500" cy="535405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CM Services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51242" y="3753089"/>
            <a:ext cx="7315200" cy="1981200"/>
          </a:xfrm>
          <a:prstGeom prst="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t"/>
          <a:lstStyle/>
          <a:p>
            <a:pPr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Fabric Provider Implementation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08641" y="4147113"/>
            <a:ext cx="1333500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Message Queue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256042" y="4962253"/>
            <a:ext cx="1333500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CM Services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743195" y="4147116"/>
            <a:ext cx="1333500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RMA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43195" y="4962252"/>
            <a:ext cx="1333500" cy="538408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Tag Matching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240000" y="4147116"/>
            <a:ext cx="1333500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>
                <a:solidFill>
                  <a:prstClr val="black"/>
                </a:solidFill>
                <a:latin typeface="Calibri"/>
              </a:rPr>
              <a:t>Control Interface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876800" y="1031500"/>
            <a:ext cx="2870534" cy="771473"/>
            <a:chOff x="0" y="14391"/>
            <a:chExt cx="2488532" cy="795600"/>
          </a:xfrm>
        </p:grpSpPr>
        <p:sp>
          <p:nvSpPr>
            <p:cNvPr id="41" name="Rounded Rectangle 40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42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922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400" kern="0" dirty="0">
                  <a:solidFill>
                    <a:prstClr val="white"/>
                  </a:solidFill>
                  <a:latin typeface="Calibri"/>
                </a:rPr>
                <a:t>Framework defines multiple interfaces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703842" y="5649964"/>
            <a:ext cx="3810000" cy="771473"/>
            <a:chOff x="0" y="14391"/>
            <a:chExt cx="2488532" cy="795600"/>
          </a:xfrm>
        </p:grpSpPr>
        <p:sp>
          <p:nvSpPr>
            <p:cNvPr id="44" name="Rounded Rectangle 43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45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922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400" kern="0" dirty="0">
                  <a:solidFill>
                    <a:prstClr val="white"/>
                  </a:solidFill>
                  <a:latin typeface="Calibri"/>
                </a:rPr>
                <a:t>Vendors provide optimized implementations</a:t>
              </a:r>
            </a:p>
          </p:txBody>
        </p:sp>
      </p:grpSp>
      <p:sp>
        <p:nvSpPr>
          <p:cNvPr id="46" name="Rectangle 45"/>
          <p:cNvSpPr/>
          <p:nvPr/>
        </p:nvSpPr>
        <p:spPr>
          <a:xfrm>
            <a:off x="3008641" y="4962252"/>
            <a:ext cx="1333500" cy="538408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Calibri"/>
              </a:rPr>
              <a:t>Addressing </a:t>
            </a:r>
            <a:r>
              <a:rPr lang="en-US" sz="1700" kern="0" dirty="0">
                <a:solidFill>
                  <a:prstClr val="black"/>
                </a:solidFill>
                <a:latin typeface="Calibri"/>
              </a:rPr>
              <a:t>Services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519858" y="4144020"/>
            <a:ext cx="1333500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Calibri"/>
              </a:rPr>
              <a:t>Atomics</a:t>
            </a:r>
            <a:endParaRPr lang="en-US" sz="17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19858" y="4959156"/>
            <a:ext cx="1333500" cy="538408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32" tIns="45716" rIns="91432" bIns="45716" rtlCol="0" anchor="ctr"/>
          <a:lstStyle/>
          <a:p>
            <a:pPr algn="ctr" defTabSz="4571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Calibri"/>
              </a:rPr>
              <a:t>Triggered Operations</a:t>
            </a:r>
            <a:endParaRPr lang="en-US" sz="1700" kern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50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Fabric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646613"/>
          </a:xfrm>
        </p:spPr>
        <p:txBody>
          <a:bodyPr/>
          <a:lstStyle/>
          <a:p>
            <a:r>
              <a:rPr lang="en-US" dirty="0"/>
              <a:t>Defines philosophy for interfaces and </a:t>
            </a:r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Focus interfaces on the </a:t>
            </a:r>
            <a:r>
              <a:rPr lang="en-US" i="1" dirty="0" smtClean="0"/>
              <a:t>semantics</a:t>
            </a:r>
            <a:r>
              <a:rPr lang="en-US" dirty="0" smtClean="0"/>
              <a:t> and </a:t>
            </a:r>
            <a:r>
              <a:rPr lang="en-US" i="1" dirty="0" smtClean="0"/>
              <a:t>services</a:t>
            </a:r>
            <a:r>
              <a:rPr lang="en-US" dirty="0" smtClean="0"/>
              <a:t> offered by the hardware and not the hardware implementation</a:t>
            </a:r>
            <a:endParaRPr lang="en-US" dirty="0"/>
          </a:p>
          <a:p>
            <a:r>
              <a:rPr lang="en-US" i="1" dirty="0"/>
              <a:t>Exports</a:t>
            </a:r>
            <a:r>
              <a:rPr lang="en-US" dirty="0"/>
              <a:t> a minimal API</a:t>
            </a:r>
          </a:p>
          <a:p>
            <a:pPr lvl="1"/>
            <a:r>
              <a:rPr lang="en-US" dirty="0"/>
              <a:t>Control interface</a:t>
            </a:r>
          </a:p>
          <a:p>
            <a:r>
              <a:rPr lang="en-US" dirty="0"/>
              <a:t>Defines </a:t>
            </a:r>
            <a:r>
              <a:rPr lang="en-US" i="1" dirty="0"/>
              <a:t>fabric interfaces</a:t>
            </a:r>
            <a:endParaRPr lang="en-US" dirty="0"/>
          </a:p>
          <a:p>
            <a:pPr lvl="1"/>
            <a:r>
              <a:rPr lang="en-US" dirty="0"/>
              <a:t>API sets for specific functionality</a:t>
            </a:r>
          </a:p>
          <a:p>
            <a:r>
              <a:rPr lang="en-US" dirty="0" smtClean="0"/>
              <a:t>Defines </a:t>
            </a:r>
            <a:r>
              <a:rPr lang="en-US" dirty="0"/>
              <a:t>core object model</a:t>
            </a:r>
          </a:p>
          <a:p>
            <a:pPr lvl="1"/>
            <a:r>
              <a:rPr lang="en-US" dirty="0"/>
              <a:t>Object-oriented design, but </a:t>
            </a:r>
            <a:r>
              <a:rPr lang="en-US" dirty="0" smtClean="0"/>
              <a:t>C-interfaces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 Architecture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5187769"/>
              </p:ext>
            </p:extLst>
          </p:nvPr>
        </p:nvGraphicFramePr>
        <p:xfrm>
          <a:off x="457200" y="822325"/>
          <a:ext cx="4038600" cy="565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Based on object-oriented programming concepts</a:t>
            </a:r>
          </a:p>
          <a:p>
            <a:r>
              <a:rPr lang="en-US" sz="2400" dirty="0" smtClean="0"/>
              <a:t>Derived objects define interfaces</a:t>
            </a:r>
          </a:p>
          <a:p>
            <a:pPr lvl="1"/>
            <a:r>
              <a:rPr lang="en-US" sz="2000" dirty="0" smtClean="0"/>
              <a:t>New interfaces exposed</a:t>
            </a:r>
          </a:p>
          <a:p>
            <a:pPr lvl="1"/>
            <a:r>
              <a:rPr lang="en-US" sz="2000" dirty="0" smtClean="0"/>
              <a:t>Define behavior of inherited interfaces</a:t>
            </a:r>
          </a:p>
          <a:p>
            <a:pPr lvl="1"/>
            <a:r>
              <a:rPr lang="en-US" sz="2000" dirty="0" smtClean="0"/>
              <a:t>Optimize 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Interfaces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62410918"/>
              </p:ext>
            </p:extLst>
          </p:nvPr>
        </p:nvGraphicFramePr>
        <p:xfrm>
          <a:off x="4038600" y="1600200"/>
          <a:ext cx="4800600" cy="481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4958" y="3477126"/>
            <a:ext cx="3216442" cy="6294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rapezoid 2"/>
          <p:cNvSpPr/>
          <p:nvPr/>
        </p:nvSpPr>
        <p:spPr>
          <a:xfrm flipV="1">
            <a:off x="533400" y="2919664"/>
            <a:ext cx="2895600" cy="465054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apezoid 19"/>
          <p:cNvSpPr/>
          <p:nvPr/>
        </p:nvSpPr>
        <p:spPr>
          <a:xfrm>
            <a:off x="1275346" y="4191000"/>
            <a:ext cx="1395663" cy="457200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3400" y="2362200"/>
            <a:ext cx="1395663" cy="4770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fi_getinfo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33337" y="2362200"/>
            <a:ext cx="1395663" cy="4770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75347" y="4724400"/>
            <a:ext cx="1395663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fi_register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Semantics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962400"/>
          </a:xfrm>
        </p:spPr>
        <p:txBody>
          <a:bodyPr/>
          <a:lstStyle/>
          <a:p>
            <a:r>
              <a:rPr lang="en-US" dirty="0" smtClean="0"/>
              <a:t>Progress</a:t>
            </a:r>
          </a:p>
          <a:p>
            <a:pPr lvl="1"/>
            <a:r>
              <a:rPr lang="en-US" dirty="0" smtClean="0"/>
              <a:t>Application or hardware driven</a:t>
            </a:r>
          </a:p>
          <a:p>
            <a:pPr lvl="1"/>
            <a:r>
              <a:rPr lang="en-US" dirty="0" smtClean="0"/>
              <a:t>Data versus control interfaces</a:t>
            </a:r>
          </a:p>
          <a:p>
            <a:r>
              <a:rPr lang="en-US" dirty="0" smtClean="0"/>
              <a:t>Ordering</a:t>
            </a:r>
          </a:p>
          <a:p>
            <a:pPr lvl="1"/>
            <a:r>
              <a:rPr lang="en-US" dirty="0" smtClean="0"/>
              <a:t>Message ordering</a:t>
            </a:r>
          </a:p>
          <a:p>
            <a:pPr lvl="1"/>
            <a:r>
              <a:rPr lang="en-US" dirty="0" smtClean="0"/>
              <a:t>Data delivery order</a:t>
            </a:r>
          </a:p>
          <a:p>
            <a:r>
              <a:rPr lang="en-US" dirty="0" smtClean="0"/>
              <a:t>Multi-threading and locking model</a:t>
            </a:r>
          </a:p>
          <a:p>
            <a:pPr lvl="1"/>
            <a:r>
              <a:rPr lang="en-US" dirty="0" smtClean="0"/>
              <a:t>Compile and run-time options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524000" y="1676400"/>
            <a:ext cx="6172200" cy="68580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Get / set using control interfaces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942472" y="2236201"/>
            <a:ext cx="6635277" cy="264059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Fabric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Object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942473" y="2045732"/>
            <a:ext cx="698232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42473" y="1676400"/>
            <a:ext cx="695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662112" y="5257800"/>
            <a:ext cx="1247748" cy="400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loud 2"/>
          <p:cNvSpPr/>
          <p:nvPr/>
        </p:nvSpPr>
        <p:spPr>
          <a:xfrm>
            <a:off x="1731169" y="6003924"/>
            <a:ext cx="5562600" cy="625475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Fabric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889376" y="5257800"/>
            <a:ext cx="1247748" cy="400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30002" y="5257800"/>
            <a:ext cx="1247748" cy="400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NIC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1" name="Elbow Connector 40"/>
          <p:cNvCxnSpPr>
            <a:stCxn id="36" idx="2"/>
            <a:endCxn id="3" idx="3"/>
          </p:cNvCxnSpPr>
          <p:nvPr/>
        </p:nvCxnSpPr>
        <p:spPr>
          <a:xfrm rot="16200000" flipH="1">
            <a:off x="3208727" y="4735944"/>
            <a:ext cx="381000" cy="2226483"/>
          </a:xfrm>
          <a:prstGeom prst="bentConnector3">
            <a:avLst/>
          </a:prstGeom>
          <a:ln>
            <a:headEnd type="stealth" w="lg" len="med"/>
            <a:tailEnd type="stealth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8" idx="2"/>
            <a:endCxn id="3" idx="3"/>
          </p:cNvCxnSpPr>
          <p:nvPr/>
        </p:nvCxnSpPr>
        <p:spPr>
          <a:xfrm rot="5400000">
            <a:off x="5542673" y="4628483"/>
            <a:ext cx="381000" cy="2441407"/>
          </a:xfrm>
          <a:prstGeom prst="bentConnector3">
            <a:avLst/>
          </a:prstGeom>
          <a:ln>
            <a:headEnd type="stealth" w="lg" len="med"/>
            <a:tailEnd type="stealth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7" idx="2"/>
            <a:endCxn id="3" idx="3"/>
          </p:cNvCxnSpPr>
          <p:nvPr/>
        </p:nvCxnSpPr>
        <p:spPr>
          <a:xfrm rot="5400000">
            <a:off x="4322360" y="5848796"/>
            <a:ext cx="381000" cy="781"/>
          </a:xfrm>
          <a:prstGeom prst="bentConnector3">
            <a:avLst/>
          </a:prstGeom>
          <a:ln>
            <a:headEnd type="stealth" w="lg" len="med"/>
            <a:tailEnd type="stealth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066801" y="3048000"/>
            <a:ext cx="2438399" cy="1676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417593" y="3048000"/>
            <a:ext cx="2536283" cy="16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47837" y="3429000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147837" y="4078349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Counter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306448" y="3423882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Endpoint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306448" y="4075989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 Vectors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74562" y="3339600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74562" y="3988949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Counter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733173" y="3334482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Endpoint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733173" y="3986589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 Vectors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33172" y="2362200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Passive Endpoint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68511" y="2362200"/>
            <a:ext cx="1061963" cy="55758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Queue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9" name="Elbow Connector 68"/>
          <p:cNvCxnSpPr>
            <a:stCxn id="52" idx="2"/>
            <a:endCxn id="36" idx="0"/>
          </p:cNvCxnSpPr>
          <p:nvPr/>
        </p:nvCxnSpPr>
        <p:spPr>
          <a:xfrm rot="5400000">
            <a:off x="2019294" y="4991093"/>
            <a:ext cx="533400" cy="15"/>
          </a:xfrm>
          <a:prstGeom prst="bentConnector3">
            <a:avLst/>
          </a:prstGeom>
          <a:ln>
            <a:headEnd type="stealth" w="lg" len="med"/>
            <a:tailEnd type="stealth" w="lg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35" idx="1"/>
            <a:endCxn id="3" idx="2"/>
          </p:cNvCxnSpPr>
          <p:nvPr/>
        </p:nvCxnSpPr>
        <p:spPr>
          <a:xfrm rot="10800000" flipH="1" flipV="1">
            <a:off x="942471" y="3556500"/>
            <a:ext cx="805951" cy="2760162"/>
          </a:xfrm>
          <a:prstGeom prst="bentConnector3">
            <a:avLst>
              <a:gd name="adj1" fmla="val -28364"/>
            </a:avLst>
          </a:prstGeom>
          <a:ln w="19050">
            <a:prstDash val="sysDot"/>
            <a:headEnd type="stealth" w="lg" len="med"/>
            <a:tailEnd type="stealth" w="lg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53" idx="2"/>
            <a:endCxn id="37" idx="0"/>
          </p:cNvCxnSpPr>
          <p:nvPr/>
        </p:nvCxnSpPr>
        <p:spPr>
          <a:xfrm rot="5400000">
            <a:off x="4794693" y="4366758"/>
            <a:ext cx="609600" cy="1172485"/>
          </a:xfrm>
          <a:prstGeom prst="bentConnector3">
            <a:avLst/>
          </a:prstGeom>
          <a:ln>
            <a:headEnd type="stealth" w="lg" len="med"/>
            <a:tailEnd type="stealth" w="lg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53" idx="2"/>
            <a:endCxn id="38" idx="0"/>
          </p:cNvCxnSpPr>
          <p:nvPr/>
        </p:nvCxnSpPr>
        <p:spPr>
          <a:xfrm rot="16200000" flipH="1">
            <a:off x="6015005" y="4318929"/>
            <a:ext cx="609600" cy="1268141"/>
          </a:xfrm>
          <a:prstGeom prst="bentConnector3">
            <a:avLst>
              <a:gd name="adj1" fmla="val 50000"/>
            </a:avLst>
          </a:prstGeom>
          <a:ln>
            <a:headEnd type="stealth" w="lg" len="med"/>
            <a:tailEnd type="stealth" w="lg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2" name="Rounded Rectangle 91"/>
          <p:cNvSpPr/>
          <p:nvPr/>
        </p:nvSpPr>
        <p:spPr>
          <a:xfrm>
            <a:off x="2285985" y="2133600"/>
            <a:ext cx="1824990" cy="633956"/>
          </a:xfrm>
          <a:prstGeom prst="round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/>
              </a:rPr>
              <a:t>Boundary of resource sharing</a:t>
            </a:r>
            <a:endParaRPr lang="en-US" kern="0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4" name="Straight Arrow Connector 93"/>
          <p:cNvCxnSpPr>
            <a:stCxn id="92" idx="2"/>
          </p:cNvCxnSpPr>
          <p:nvPr/>
        </p:nvCxnSpPr>
        <p:spPr>
          <a:xfrm>
            <a:off x="3198480" y="2767556"/>
            <a:ext cx="0" cy="2804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4038600" y="2767556"/>
            <a:ext cx="378993" cy="2804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>
            <a:off x="5685734" y="1981200"/>
            <a:ext cx="57842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6553200" y="2125690"/>
            <a:ext cx="0" cy="236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 flipV="1">
            <a:off x="6953878" y="4354784"/>
            <a:ext cx="285122" cy="18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ounded Rectangle 89"/>
          <p:cNvSpPr/>
          <p:nvPr/>
        </p:nvSpPr>
        <p:spPr>
          <a:xfrm>
            <a:off x="7086600" y="4495800"/>
            <a:ext cx="1967865" cy="633956"/>
          </a:xfrm>
          <a:prstGeom prst="round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/>
              </a:rPr>
              <a:t>Provider abstracts multiple NICs</a:t>
            </a:r>
            <a:endParaRPr lang="en-US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172200" y="1219200"/>
            <a:ext cx="2366995" cy="906490"/>
          </a:xfrm>
          <a:prstGeom prst="round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/>
              </a:rPr>
              <a:t>Software objects usable across multiple HW providers</a:t>
            </a:r>
            <a:endParaRPr lang="en-US" kern="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55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/>
          <p:nvPr/>
        </p:nvCxnSpPr>
        <p:spPr>
          <a:xfrm>
            <a:off x="2610853" y="3383802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Endpoint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9411" y="2621253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9411" y="3676940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Protocol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11253" y="2456238"/>
            <a:ext cx="1961147" cy="174428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Transfers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RMA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Triggered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610853" y="283669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610853" y="3892381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299411" y="207302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11253" y="2057400"/>
            <a:ext cx="1941094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1453" y="26212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Endpoint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747211" y="1589982"/>
            <a:ext cx="3185612" cy="619818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Communication interfaces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524000" y="4191000"/>
            <a:ext cx="3095567" cy="1066800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Software path to hardware optimized based on endpoint properties</a:t>
              </a:r>
              <a:endParaRPr lang="en-US" sz="2000" kern="12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1299411" y="3168361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Capabilities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88443" y="4419600"/>
            <a:ext cx="1961147" cy="15195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Transfers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RMA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Triggered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6" idx="3"/>
            <a:endCxn id="31" idx="1"/>
          </p:cNvCxnSpPr>
          <p:nvPr/>
        </p:nvCxnSpPr>
        <p:spPr>
          <a:xfrm>
            <a:off x="5065295" y="3327180"/>
            <a:ext cx="723148" cy="1852194"/>
          </a:xfrm>
          <a:prstGeom prst="bentConnector3">
            <a:avLst>
              <a:gd name="adj1" fmla="val 50000"/>
            </a:avLst>
          </a:prstGeom>
          <a:ln>
            <a:prstDash val="sysDot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2438400" y="5562600"/>
            <a:ext cx="3276599" cy="797281"/>
            <a:chOff x="0" y="7195"/>
            <a:chExt cx="3479132" cy="795600"/>
          </a:xfrm>
        </p:grpSpPr>
        <p:sp>
          <p:nvSpPr>
            <p:cNvPr id="39" name="Rounded Rectangle 3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i="1" kern="1200" dirty="0" smtClean="0"/>
                <a:t>Aliasing</a:t>
              </a:r>
              <a:r>
                <a:rPr lang="en-US" sz="2000" kern="1200" dirty="0" smtClean="0"/>
                <a:t> supports multiple software paths to hardware</a:t>
              </a:r>
              <a:endParaRPr lang="en-US" sz="2000" i="1" kern="1200" dirty="0"/>
            </a:p>
          </p:txBody>
        </p:sp>
      </p:grpSp>
      <p:cxnSp>
        <p:nvCxnSpPr>
          <p:cNvPr id="29" name="Straight Arrow Connector 28"/>
          <p:cNvCxnSpPr>
            <a:stCxn id="6" idx="3"/>
            <a:endCxn id="12" idx="1"/>
          </p:cNvCxnSpPr>
          <p:nvPr/>
        </p:nvCxnSpPr>
        <p:spPr>
          <a:xfrm>
            <a:off x="5065295" y="3327180"/>
            <a:ext cx="745958" cy="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3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/>
          <a:lstStyle/>
          <a:p>
            <a:r>
              <a:rPr lang="en-US" dirty="0"/>
              <a:t>Application Configured Interfaces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3830053" y="2678680"/>
            <a:ext cx="990600" cy="1175720"/>
            <a:chOff x="3830053" y="2743200"/>
            <a:chExt cx="990600" cy="1175720"/>
          </a:xfrm>
        </p:grpSpPr>
        <p:sp>
          <p:nvSpPr>
            <p:cNvPr id="54" name="Rectangle 53"/>
            <p:cNvSpPr/>
            <p:nvPr/>
          </p:nvSpPr>
          <p:spPr>
            <a:xfrm>
              <a:off x="3886200" y="3156920"/>
              <a:ext cx="858253" cy="762000"/>
            </a:xfrm>
            <a:prstGeom prst="rect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038600" y="3313331"/>
              <a:ext cx="525379" cy="228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038600" y="3541931"/>
              <a:ext cx="525379" cy="228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830053" y="2743200"/>
              <a:ext cx="9906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prstClr val="black"/>
                  </a:solidFill>
                </a:rPr>
                <a:t>lg. </a:t>
              </a:r>
              <a:r>
                <a:rPr lang="en-US" sz="1700" kern="0" dirty="0" err="1">
                  <a:solidFill>
                    <a:prstClr val="black"/>
                  </a:solidFill>
                </a:rPr>
                <a:t>msg</a:t>
              </a:r>
              <a:endParaRPr lang="en-US" sz="1700" kern="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7030453" y="2690348"/>
            <a:ext cx="793750" cy="1164052"/>
            <a:chOff x="7030453" y="2754868"/>
            <a:chExt cx="793750" cy="1164052"/>
          </a:xfrm>
        </p:grpSpPr>
        <p:sp>
          <p:nvSpPr>
            <p:cNvPr id="59" name="Rectangle 58"/>
            <p:cNvSpPr/>
            <p:nvPr/>
          </p:nvSpPr>
          <p:spPr>
            <a:xfrm>
              <a:off x="7030453" y="3156920"/>
              <a:ext cx="793750" cy="762000"/>
            </a:xfrm>
            <a:prstGeom prst="rect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182853" y="3309320"/>
              <a:ext cx="525379" cy="228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182853" y="3537920"/>
              <a:ext cx="525379" cy="228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030453" y="2754868"/>
              <a:ext cx="79375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prstClr val="black"/>
                  </a:solidFill>
                </a:rPr>
                <a:t>RMA</a:t>
              </a: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1544053" y="6352155"/>
            <a:ext cx="6914147" cy="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64" name="TextBox 63"/>
          <p:cNvSpPr txBox="1"/>
          <p:nvPr/>
        </p:nvSpPr>
        <p:spPr>
          <a:xfrm>
            <a:off x="646697" y="6031480"/>
            <a:ext cx="973556" cy="36932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 defTabSz="457141"/>
            <a:r>
              <a:rPr lang="en-US" dirty="0" smtClean="0">
                <a:solidFill>
                  <a:prstClr val="black"/>
                </a:solidFill>
                <a:latin typeface="Arial" charset="0"/>
                <a:ea typeface="ＭＳ Ｐゴシック" pitchFamily="4" charset="-128"/>
              </a:rPr>
              <a:t>NIC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1877932" y="4223540"/>
            <a:ext cx="2423361" cy="2130656"/>
            <a:chOff x="1877929" y="4288057"/>
            <a:chExt cx="2423361" cy="2130656"/>
          </a:xfrm>
        </p:grpSpPr>
        <p:sp>
          <p:nvSpPr>
            <p:cNvPr id="66" name="Rectangle 65"/>
            <p:cNvSpPr/>
            <p:nvPr/>
          </p:nvSpPr>
          <p:spPr>
            <a:xfrm>
              <a:off x="1877929" y="5523131"/>
              <a:ext cx="609600" cy="419100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753227" y="5096092"/>
              <a:ext cx="609600" cy="838200"/>
            </a:xfrm>
            <a:prstGeom prst="rect">
              <a:avLst/>
            </a:prstGeom>
            <a:gradFill rotWithShape="1">
              <a:gsLst>
                <a:gs pos="0">
                  <a:srgbClr val="F79646">
                    <a:tint val="50000"/>
                    <a:satMod val="300000"/>
                  </a:srgbClr>
                </a:gs>
                <a:gs pos="35000">
                  <a:srgbClr val="F79646">
                    <a:tint val="37000"/>
                    <a:satMod val="300000"/>
                  </a:srgbClr>
                </a:gs>
                <a:gs pos="100000">
                  <a:srgbClr val="F7964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7964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677653" y="4288057"/>
              <a:ext cx="609600" cy="1668010"/>
            </a:xfrm>
            <a:prstGeom prst="rect">
              <a:avLst/>
            </a:prstGeom>
            <a:gradFill rotWithShape="1">
              <a:gsLst>
                <a:gs pos="0">
                  <a:srgbClr val="8064A2">
                    <a:tint val="50000"/>
                    <a:satMod val="300000"/>
                  </a:srgbClr>
                </a:gs>
                <a:gs pos="35000">
                  <a:srgbClr val="8064A2">
                    <a:tint val="37000"/>
                    <a:satMod val="300000"/>
                  </a:srgbClr>
                </a:gs>
                <a:gs pos="100000">
                  <a:srgbClr val="8064A2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877930" y="5533900"/>
              <a:ext cx="242336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srgbClr val="6D6E71"/>
                  </a:solidFill>
                </a:rPr>
                <a:t>Message Queue Ops</a:t>
              </a:r>
            </a:p>
          </p:txBody>
        </p:sp>
        <p:cxnSp>
          <p:nvCxnSpPr>
            <p:cNvPr id="70" name="Straight Arrow Connector 69"/>
            <p:cNvCxnSpPr>
              <a:stCxn id="66" idx="2"/>
            </p:cNvCxnSpPr>
            <p:nvPr/>
          </p:nvCxnSpPr>
          <p:spPr>
            <a:xfrm>
              <a:off x="2182729" y="5942231"/>
              <a:ext cx="0" cy="474443"/>
            </a:xfrm>
            <a:prstGeom prst="straightConnector1">
              <a:avLst/>
            </a:prstGeom>
            <a:noFill/>
            <a:ln w="38100" cap="flat" cmpd="sng" algn="ctr">
              <a:solidFill>
                <a:srgbClr val="9BBB59"/>
              </a:solidFill>
              <a:prstDash val="sysDash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71" name="Straight Arrow Connector 70"/>
            <p:cNvCxnSpPr>
              <a:stCxn id="67" idx="2"/>
            </p:cNvCxnSpPr>
            <p:nvPr/>
          </p:nvCxnSpPr>
          <p:spPr>
            <a:xfrm>
              <a:off x="3058027" y="5934292"/>
              <a:ext cx="0" cy="484421"/>
            </a:xfrm>
            <a:prstGeom prst="straightConnector1">
              <a:avLst/>
            </a:prstGeom>
            <a:noFill/>
            <a:ln w="38100" cap="flat" cmpd="sng" algn="ctr">
              <a:solidFill>
                <a:srgbClr val="F79646"/>
              </a:solidFill>
              <a:prstDash val="sysDash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72" name="Straight Arrow Connector 71"/>
            <p:cNvCxnSpPr>
              <a:stCxn id="68" idx="2"/>
            </p:cNvCxnSpPr>
            <p:nvPr/>
          </p:nvCxnSpPr>
          <p:spPr>
            <a:xfrm>
              <a:off x="3982453" y="5956067"/>
              <a:ext cx="0" cy="460607"/>
            </a:xfrm>
            <a:prstGeom prst="straightConnector1">
              <a:avLst/>
            </a:prstGeom>
            <a:noFill/>
            <a:ln w="38100" cap="flat" cmpd="sng" algn="ctr">
              <a:solidFill>
                <a:srgbClr val="8064A2"/>
              </a:solidFill>
              <a:prstDash val="sysDash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grpSp>
        <p:nvGrpSpPr>
          <p:cNvPr id="73" name="Group 72"/>
          <p:cNvGrpSpPr/>
          <p:nvPr/>
        </p:nvGrpSpPr>
        <p:grpSpPr>
          <a:xfrm>
            <a:off x="5487405" y="4069768"/>
            <a:ext cx="2525627" cy="2282387"/>
            <a:chOff x="5487405" y="4134287"/>
            <a:chExt cx="2525627" cy="2282387"/>
          </a:xfrm>
        </p:grpSpPr>
        <p:sp>
          <p:nvSpPr>
            <p:cNvPr id="74" name="Rectangle 73"/>
            <p:cNvSpPr/>
            <p:nvPr/>
          </p:nvSpPr>
          <p:spPr>
            <a:xfrm>
              <a:off x="5487405" y="5352365"/>
              <a:ext cx="609600" cy="625473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401803" y="4750703"/>
              <a:ext cx="609600" cy="1227135"/>
            </a:xfrm>
            <a:prstGeom prst="rect">
              <a:avLst/>
            </a:prstGeom>
            <a:gradFill rotWithShape="1">
              <a:gsLst>
                <a:gs pos="0">
                  <a:srgbClr val="F79646">
                    <a:tint val="50000"/>
                    <a:satMod val="300000"/>
                  </a:srgbClr>
                </a:gs>
                <a:gs pos="35000">
                  <a:srgbClr val="F79646">
                    <a:tint val="37000"/>
                    <a:satMod val="300000"/>
                  </a:srgbClr>
                </a:gs>
                <a:gs pos="100000">
                  <a:srgbClr val="F7964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7964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403432" y="4134287"/>
              <a:ext cx="609600" cy="1807944"/>
            </a:xfrm>
            <a:prstGeom prst="rect">
              <a:avLst/>
            </a:prstGeom>
            <a:gradFill rotWithShape="1">
              <a:gsLst>
                <a:gs pos="0">
                  <a:srgbClr val="8064A2">
                    <a:tint val="50000"/>
                    <a:satMod val="300000"/>
                  </a:srgbClr>
                </a:gs>
                <a:gs pos="35000">
                  <a:srgbClr val="8064A2">
                    <a:tint val="37000"/>
                    <a:satMod val="300000"/>
                  </a:srgbClr>
                </a:gs>
                <a:gs pos="100000">
                  <a:srgbClr val="8064A2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900863" y="5515192"/>
              <a:ext cx="1666875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srgbClr val="6D6E71"/>
                  </a:solidFill>
                </a:rPr>
                <a:t>RMA Ops</a:t>
              </a:r>
            </a:p>
          </p:txBody>
        </p:sp>
        <p:cxnSp>
          <p:nvCxnSpPr>
            <p:cNvPr id="78" name="Straight Arrow Connector 77"/>
            <p:cNvCxnSpPr>
              <a:stCxn id="74" idx="2"/>
            </p:cNvCxnSpPr>
            <p:nvPr/>
          </p:nvCxnSpPr>
          <p:spPr>
            <a:xfrm>
              <a:off x="5792205" y="5977838"/>
              <a:ext cx="0" cy="438836"/>
            </a:xfrm>
            <a:prstGeom prst="straightConnector1">
              <a:avLst/>
            </a:prstGeom>
            <a:noFill/>
            <a:ln w="38100" cap="flat" cmpd="sng" algn="ctr">
              <a:solidFill>
                <a:srgbClr val="9BBB59"/>
              </a:solidFill>
              <a:prstDash val="sysDash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79" name="Straight Arrow Connector 78"/>
            <p:cNvCxnSpPr>
              <a:stCxn id="75" idx="2"/>
            </p:cNvCxnSpPr>
            <p:nvPr/>
          </p:nvCxnSpPr>
          <p:spPr>
            <a:xfrm>
              <a:off x="6706603" y="5977838"/>
              <a:ext cx="0" cy="438836"/>
            </a:xfrm>
            <a:prstGeom prst="straightConnector1">
              <a:avLst/>
            </a:prstGeom>
            <a:noFill/>
            <a:ln w="38100" cap="flat" cmpd="sng" algn="ctr">
              <a:solidFill>
                <a:srgbClr val="F79646"/>
              </a:solidFill>
              <a:prstDash val="sysDash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80" name="Straight Arrow Connector 79"/>
            <p:cNvCxnSpPr>
              <a:stCxn id="76" idx="2"/>
            </p:cNvCxnSpPr>
            <p:nvPr/>
          </p:nvCxnSpPr>
          <p:spPr>
            <a:xfrm>
              <a:off x="7708232" y="5942231"/>
              <a:ext cx="0" cy="474443"/>
            </a:xfrm>
            <a:prstGeom prst="straightConnector1">
              <a:avLst/>
            </a:prstGeom>
            <a:noFill/>
            <a:ln w="38100" cap="flat" cmpd="sng" algn="ctr">
              <a:solidFill>
                <a:srgbClr val="8064A2"/>
              </a:solidFill>
              <a:prstDash val="sysDash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graphicFrame>
        <p:nvGraphicFramePr>
          <p:cNvPr id="81" name="Diagram 80"/>
          <p:cNvGraphicFramePr/>
          <p:nvPr>
            <p:extLst>
              <p:ext uri="{D42A27DB-BD31-4B8C-83A1-F6EECF244321}">
                <p14:modId xmlns:p14="http://schemas.microsoft.com/office/powerpoint/2010/main" val="2738910588"/>
              </p:ext>
            </p:extLst>
          </p:nvPr>
        </p:nvGraphicFramePr>
        <p:xfrm>
          <a:off x="1447803" y="1230883"/>
          <a:ext cx="5487405" cy="191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2" name="Group 81"/>
          <p:cNvGrpSpPr/>
          <p:nvPr/>
        </p:nvGrpSpPr>
        <p:grpSpPr>
          <a:xfrm>
            <a:off x="477256" y="2678683"/>
            <a:ext cx="1066801" cy="1179731"/>
            <a:chOff x="477253" y="2743200"/>
            <a:chExt cx="1066801" cy="1179731"/>
          </a:xfrm>
        </p:grpSpPr>
        <p:sp>
          <p:nvSpPr>
            <p:cNvPr id="83" name="Rectangle 82"/>
            <p:cNvSpPr/>
            <p:nvPr/>
          </p:nvSpPr>
          <p:spPr>
            <a:xfrm>
              <a:off x="609600" y="3160931"/>
              <a:ext cx="858253" cy="762000"/>
            </a:xfrm>
            <a:prstGeom prst="rect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62000" y="3313331"/>
              <a:ext cx="525379" cy="228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62000" y="3541931"/>
              <a:ext cx="525379" cy="228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77253" y="2743200"/>
              <a:ext cx="1066801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prstClr val="black"/>
                  </a:solidFill>
                </a:rPr>
                <a:t>sm. </a:t>
              </a:r>
              <a:r>
                <a:rPr lang="en-US" sz="1700" kern="0" dirty="0" err="1">
                  <a:solidFill>
                    <a:prstClr val="black"/>
                  </a:solidFill>
                </a:rPr>
                <a:t>msg</a:t>
              </a:r>
              <a:endParaRPr lang="en-US" sz="1700" kern="0" dirty="0">
                <a:solidFill>
                  <a:prstClr val="black"/>
                </a:solidFill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428872" y="3038014"/>
            <a:ext cx="1283368" cy="36932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defTabSz="457141"/>
            <a:r>
              <a:rPr lang="en-US" dirty="0" smtClean="0">
                <a:solidFill>
                  <a:srgbClr val="6D6E71"/>
                </a:solidFill>
                <a:latin typeface="Arial" charset="0"/>
                <a:ea typeface="ＭＳ Ｐゴシック" pitchFamily="4" charset="-128"/>
              </a:rPr>
              <a:t>inline send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83832" y="3028485"/>
            <a:ext cx="1283368" cy="36932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defTabSz="457141"/>
            <a:r>
              <a:rPr lang="en-US" dirty="0" smtClean="0">
                <a:solidFill>
                  <a:srgbClr val="6D6E71"/>
                </a:solidFill>
                <a:latin typeface="Arial" charset="0"/>
                <a:ea typeface="ＭＳ Ｐゴシック" pitchFamily="4" charset="-128"/>
              </a:rPr>
              <a:t>send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5751853" y="2994496"/>
            <a:ext cx="1431000" cy="2369550"/>
            <a:chOff x="5751853" y="3059015"/>
            <a:chExt cx="1431000" cy="2369550"/>
          </a:xfrm>
        </p:grpSpPr>
        <p:cxnSp>
          <p:nvCxnSpPr>
            <p:cNvPr id="90" name="Elbow Connector 89"/>
            <p:cNvCxnSpPr>
              <a:stCxn id="60" idx="1"/>
              <a:endCxn id="74" idx="0"/>
            </p:cNvCxnSpPr>
            <p:nvPr/>
          </p:nvCxnSpPr>
          <p:spPr>
            <a:xfrm rot="10800000" flipV="1">
              <a:off x="5792205" y="3499819"/>
              <a:ext cx="1390648" cy="1928746"/>
            </a:xfrm>
            <a:prstGeom prst="bentConnector2">
              <a:avLst/>
            </a:prstGeom>
            <a:noFill/>
            <a:ln w="38100" cap="flat" cmpd="sng" algn="ctr">
              <a:solidFill>
                <a:srgbClr val="9BBB59"/>
              </a:solidFill>
              <a:prstDash val="soli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91" name="Elbow Connector 90"/>
            <p:cNvCxnSpPr>
              <a:stCxn id="61" idx="1"/>
              <a:endCxn id="75" idx="0"/>
            </p:cNvCxnSpPr>
            <p:nvPr/>
          </p:nvCxnSpPr>
          <p:spPr>
            <a:xfrm rot="10800000" flipV="1">
              <a:off x="6706603" y="3728419"/>
              <a:ext cx="476250" cy="1098484"/>
            </a:xfrm>
            <a:prstGeom prst="bentConnector2">
              <a:avLst/>
            </a:prstGeom>
            <a:noFill/>
            <a:ln w="38100" cap="flat" cmpd="sng" algn="ctr">
              <a:solidFill>
                <a:srgbClr val="F79646"/>
              </a:solidFill>
              <a:prstDash val="soli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92" name="TextBox 91"/>
            <p:cNvSpPr txBox="1"/>
            <p:nvPr/>
          </p:nvSpPr>
          <p:spPr>
            <a:xfrm>
              <a:off x="5751853" y="3059015"/>
              <a:ext cx="1283368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srgbClr val="6D6E71"/>
                  </a:solidFill>
                </a:rPr>
                <a:t>write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131720" y="3949621"/>
              <a:ext cx="664368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srgbClr val="6D6E71"/>
                  </a:solidFill>
                </a:rPr>
                <a:t>read</a:t>
              </a:r>
            </a:p>
          </p:txBody>
        </p:sp>
      </p:grpSp>
      <p:cxnSp>
        <p:nvCxnSpPr>
          <p:cNvPr id="94" name="Straight Arrow Connector 93"/>
          <p:cNvCxnSpPr/>
          <p:nvPr/>
        </p:nvCxnSpPr>
        <p:spPr>
          <a:xfrm flipH="1">
            <a:off x="4820656" y="2526280"/>
            <a:ext cx="437148" cy="50220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5" name="Straight Arrow Connector 94"/>
          <p:cNvCxnSpPr/>
          <p:nvPr/>
        </p:nvCxnSpPr>
        <p:spPr>
          <a:xfrm>
            <a:off x="6393537" y="2526280"/>
            <a:ext cx="551190" cy="511732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96" name="Rounded Rectangle 95"/>
          <p:cNvSpPr/>
          <p:nvPr/>
        </p:nvSpPr>
        <p:spPr>
          <a:xfrm>
            <a:off x="6629403" y="1764281"/>
            <a:ext cx="2311191" cy="684798"/>
          </a:xfrm>
          <a:prstGeom prst="round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prstClr val="white"/>
                </a:solidFill>
                <a:latin typeface="Calibri"/>
              </a:rPr>
              <a:t>Provider directs app to best API sets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304802" y="1688080"/>
            <a:ext cx="1676401" cy="685800"/>
          </a:xfrm>
          <a:prstGeom prst="round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prstClr val="white"/>
                </a:solidFill>
                <a:latin typeface="Calibri"/>
              </a:rPr>
              <a:t>App specifies </a:t>
            </a:r>
            <a:r>
              <a:rPr lang="en-US" sz="2000" kern="0" dirty="0" err="1">
                <a:solidFill>
                  <a:prstClr val="white"/>
                </a:solidFill>
                <a:latin typeface="Calibri"/>
              </a:rPr>
              <a:t>comm</a:t>
            </a:r>
            <a:r>
              <a:rPr lang="en-US" sz="2000" kern="0" dirty="0">
                <a:solidFill>
                  <a:prstClr val="white"/>
                </a:solidFill>
                <a:latin typeface="Calibri"/>
              </a:rPr>
              <a:t> model</a:t>
            </a:r>
          </a:p>
        </p:txBody>
      </p:sp>
      <p:cxnSp>
        <p:nvCxnSpPr>
          <p:cNvPr id="98" name="Elbow Connector 97"/>
          <p:cNvCxnSpPr>
            <a:stCxn id="55" idx="1"/>
            <a:endCxn id="67" idx="0"/>
          </p:cNvCxnSpPr>
          <p:nvPr/>
        </p:nvCxnSpPr>
        <p:spPr>
          <a:xfrm rot="10800000" flipV="1">
            <a:off x="3058031" y="3363113"/>
            <a:ext cx="980573" cy="1668461"/>
          </a:xfrm>
          <a:prstGeom prst="bentConnector2">
            <a:avLst/>
          </a:prstGeom>
          <a:noFill/>
          <a:ln w="381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9" name="Elbow Connector 98"/>
          <p:cNvCxnSpPr>
            <a:stCxn id="84" idx="3"/>
            <a:endCxn id="66" idx="0"/>
          </p:cNvCxnSpPr>
          <p:nvPr/>
        </p:nvCxnSpPr>
        <p:spPr>
          <a:xfrm>
            <a:off x="1287379" y="3363112"/>
            <a:ext cx="895350" cy="2095500"/>
          </a:xfrm>
          <a:prstGeom prst="bentConnector2">
            <a:avLst/>
          </a:prstGeom>
          <a:noFill/>
          <a:ln w="381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0" name="Elbow Connector 99"/>
          <p:cNvCxnSpPr>
            <a:stCxn id="85" idx="2"/>
            <a:endCxn id="68" idx="0"/>
          </p:cNvCxnSpPr>
          <p:nvPr/>
        </p:nvCxnSpPr>
        <p:spPr>
          <a:xfrm rot="16200000" flipH="1">
            <a:off x="2244808" y="2485895"/>
            <a:ext cx="517526" cy="2957763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8064A2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1" name="Elbow Connector 100"/>
          <p:cNvCxnSpPr>
            <a:stCxn id="56" idx="2"/>
            <a:endCxn id="68" idx="0"/>
          </p:cNvCxnSpPr>
          <p:nvPr/>
        </p:nvCxnSpPr>
        <p:spPr>
          <a:xfrm rot="5400000">
            <a:off x="3883109" y="3805359"/>
            <a:ext cx="517526" cy="318837"/>
          </a:xfrm>
          <a:prstGeom prst="bentConnector3">
            <a:avLst/>
          </a:prstGeom>
          <a:noFill/>
          <a:ln w="38100" cap="flat" cmpd="sng" algn="ctr">
            <a:solidFill>
              <a:srgbClr val="8064A2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7316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Affairs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702" y="2893404"/>
            <a:ext cx="8441074" cy="35073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OFED SW was not designed around HPC</a:t>
            </a:r>
          </a:p>
          <a:p>
            <a:r>
              <a:rPr lang="en-US" dirty="0" smtClean="0"/>
              <a:t>Hardware and fabric features are changing</a:t>
            </a:r>
          </a:p>
          <a:p>
            <a:pPr lvl="1"/>
            <a:r>
              <a:rPr lang="en-US" dirty="0" smtClean="0"/>
              <a:t>Divergence is driving competing APIs</a:t>
            </a:r>
          </a:p>
          <a:p>
            <a:r>
              <a:rPr lang="en-US" dirty="0" smtClean="0"/>
              <a:t>Interfaces are being extended, and new APIs introduced</a:t>
            </a:r>
          </a:p>
          <a:p>
            <a:pPr lvl="1"/>
            <a:r>
              <a:rPr lang="en-US" dirty="0" smtClean="0"/>
              <a:t>Long delay in adoption</a:t>
            </a:r>
          </a:p>
          <a:p>
            <a:r>
              <a:rPr lang="en-US" dirty="0" smtClean="0"/>
              <a:t>Size of clusters and single node core counts greatly increasing</a:t>
            </a:r>
          </a:p>
          <a:p>
            <a:r>
              <a:rPr lang="en-US" dirty="0" smtClean="0"/>
              <a:t>More applications are wanting to take advantage of high-performance fabrics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050647" y="1184970"/>
            <a:ext cx="6561097" cy="1564295"/>
            <a:chOff x="0" y="14391"/>
            <a:chExt cx="2488532" cy="795600"/>
          </a:xfrm>
        </p:grpSpPr>
        <p:sp>
          <p:nvSpPr>
            <p:cNvPr id="6" name="Rounded Rectangle 5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7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defTabSz="888922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000" kern="0" dirty="0">
                  <a:solidFill>
                    <a:prstClr val="white"/>
                  </a:solidFill>
                  <a:latin typeface="Calibri"/>
                </a:rPr>
                <a:t>OFED software</a:t>
              </a:r>
            </a:p>
            <a:p>
              <a:pPr marL="426156" indent="-426156" defTabSz="888922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3000" kern="0" dirty="0">
                  <a:solidFill>
                    <a:prstClr val="white"/>
                  </a:solidFill>
                  <a:latin typeface="Calibri"/>
                </a:rPr>
                <a:t>Widely adopted low-level RDMA API</a:t>
              </a:r>
            </a:p>
            <a:p>
              <a:pPr marL="426156" indent="-426156" defTabSz="888922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3000" kern="0" dirty="0">
                  <a:solidFill>
                    <a:prstClr val="white"/>
                  </a:solidFill>
                  <a:latin typeface="Calibri"/>
                </a:rPr>
                <a:t>Ships with upstream Linux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6174361" y="2345877"/>
            <a:ext cx="1008459" cy="473523"/>
          </a:xfrm>
          <a:prstGeom prst="round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kern="0" dirty="0">
                <a:solidFill>
                  <a:prstClr val="black"/>
                </a:solidFill>
                <a:latin typeface="Calibri"/>
              </a:rPr>
              <a:t>but…</a:t>
            </a:r>
          </a:p>
        </p:txBody>
      </p:sp>
    </p:spTree>
    <p:extLst>
      <p:ext uri="{BB962C8B-B14F-4D97-AF65-F5344CB8AC3E}">
        <p14:creationId xmlns:p14="http://schemas.microsoft.com/office/powerpoint/2010/main" val="34720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31" idx="3"/>
            <a:endCxn id="6" idx="1"/>
          </p:cNvCxnSpPr>
          <p:nvPr/>
        </p:nvCxnSpPr>
        <p:spPr>
          <a:xfrm>
            <a:off x="2149642" y="3967964"/>
            <a:ext cx="990600" cy="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Queues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3232494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4299294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Wait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29989" y="2648447"/>
            <a:ext cx="1981200" cy="123775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Context only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Generic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29989" y="4306272"/>
            <a:ext cx="1961147" cy="9074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None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fd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mwait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149642" y="3447935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149642" y="4514735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604084" y="3454116"/>
            <a:ext cx="7259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604084" y="4534075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38200" y="2714714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334000" y="2139699"/>
            <a:ext cx="1941094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 Details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0242" y="3262948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Queues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371601" y="1828801"/>
            <a:ext cx="2438399" cy="762000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Asynchronous event reporting</a:t>
              </a:r>
              <a:endParaRPr lang="en-US" sz="2000" kern="12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010400" y="4451694"/>
            <a:ext cx="1745252" cy="685800"/>
            <a:chOff x="0" y="7195"/>
            <a:chExt cx="3479132" cy="795600"/>
          </a:xfrm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User specified wait object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934485" y="2819400"/>
            <a:ext cx="1828515" cy="958534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Compact optimized data structures</a:t>
              </a:r>
              <a:endParaRPr lang="en-US" sz="2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066800" y="4985094"/>
            <a:ext cx="3597234" cy="729906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Optimize interface around reporting successful operations</a:t>
              </a:r>
              <a:endParaRPr lang="en-US" sz="2000" kern="1200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838200" y="3752523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Domain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029200" y="5562600"/>
            <a:ext cx="3138238" cy="762000"/>
            <a:chOff x="0" y="7195"/>
            <a:chExt cx="3479132" cy="795600"/>
          </a:xfrm>
        </p:grpSpPr>
        <p:sp>
          <p:nvSpPr>
            <p:cNvPr id="37" name="Rounded Rectangle 3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Event counters support lightweight event reporting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455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2874804" y="3872502"/>
            <a:ext cx="581270" cy="1592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447800" y="3871088"/>
            <a:ext cx="581270" cy="1592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161931" y="1524000"/>
            <a:ext cx="581270" cy="1592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Queues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2272224" y="1600200"/>
            <a:ext cx="381000" cy="1483860"/>
            <a:chOff x="1888085" y="1600200"/>
            <a:chExt cx="381000" cy="1483860"/>
          </a:xfrm>
        </p:grpSpPr>
        <p:sp>
          <p:nvSpPr>
            <p:cNvPr id="7" name="Rectangle 6"/>
            <p:cNvSpPr/>
            <p:nvPr/>
          </p:nvSpPr>
          <p:spPr>
            <a:xfrm>
              <a:off x="1888085" y="1600200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888085" y="1714464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888085" y="1828728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888085" y="1942992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888085" y="2056470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888085" y="2170734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888085" y="2284998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888085" y="2399262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888085" y="2513526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88085" y="2627004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888085" y="2741268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888085" y="2855532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888085" y="2969796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49348" y="3925391"/>
            <a:ext cx="381000" cy="1483860"/>
            <a:chOff x="1165209" y="3925391"/>
            <a:chExt cx="381000" cy="1483860"/>
          </a:xfrm>
        </p:grpSpPr>
        <p:sp>
          <p:nvSpPr>
            <p:cNvPr id="105" name="Rectangle 104"/>
            <p:cNvSpPr/>
            <p:nvPr/>
          </p:nvSpPr>
          <p:spPr>
            <a:xfrm>
              <a:off x="1165209" y="3925391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165209" y="4039655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165209" y="426818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65209" y="415391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165209" y="4381661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165209" y="4495925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165209" y="472445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165209" y="461018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165209" y="4838717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165209" y="4952195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165209" y="5066459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165209" y="518072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65209" y="5294987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74939" y="3925391"/>
            <a:ext cx="381000" cy="1483860"/>
            <a:chOff x="2590800" y="3925391"/>
            <a:chExt cx="381000" cy="1483860"/>
          </a:xfrm>
        </p:grpSpPr>
        <p:sp>
          <p:nvSpPr>
            <p:cNvPr id="119" name="Rectangle 118"/>
            <p:cNvSpPr/>
            <p:nvPr/>
          </p:nvSpPr>
          <p:spPr>
            <a:xfrm>
              <a:off x="2590800" y="3925391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590800" y="4039655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590800" y="426818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590800" y="415391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590800" y="4381661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590800" y="4495925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590800" y="461018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590800" y="4724453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590800" y="4952195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590800" y="4838717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590800" y="5066459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590800" y="518072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590800" y="5294987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5" name="Rectangle 134"/>
          <p:cNvSpPr/>
          <p:nvPr/>
        </p:nvSpPr>
        <p:spPr>
          <a:xfrm>
            <a:off x="6393180" y="2969796"/>
            <a:ext cx="381000" cy="1142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6393180" y="3925391"/>
            <a:ext cx="381000" cy="1142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" name="Straight Connector 136"/>
          <p:cNvCxnSpPr>
            <a:stCxn id="103" idx="2"/>
            <a:endCxn id="105" idx="0"/>
          </p:cNvCxnSpPr>
          <p:nvPr/>
        </p:nvCxnSpPr>
        <p:spPr>
          <a:xfrm rot="5400000">
            <a:off x="1680621" y="3143287"/>
            <a:ext cx="841331" cy="722876"/>
          </a:xfrm>
          <a:prstGeom prst="bentConnector3">
            <a:avLst>
              <a:gd name="adj1" fmla="val 70021"/>
            </a:avLst>
          </a:prstGeom>
          <a:ln>
            <a:prstDash val="sysDot"/>
            <a:tailEnd type="stealth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8" name="Straight Connector 136"/>
          <p:cNvCxnSpPr>
            <a:stCxn id="103" idx="2"/>
            <a:endCxn id="119" idx="0"/>
          </p:cNvCxnSpPr>
          <p:nvPr/>
        </p:nvCxnSpPr>
        <p:spPr>
          <a:xfrm rot="16200000" flipH="1">
            <a:off x="2393416" y="3153367"/>
            <a:ext cx="841331" cy="702715"/>
          </a:xfrm>
          <a:prstGeom prst="bentConnector3">
            <a:avLst>
              <a:gd name="adj1" fmla="val 69926"/>
            </a:avLst>
          </a:prstGeom>
          <a:ln>
            <a:prstDash val="sysDot"/>
            <a:tailEnd type="stealth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399064" y="3173525"/>
            <a:ext cx="2127322" cy="407875"/>
            <a:chOff x="0" y="7195"/>
            <a:chExt cx="3479132" cy="795600"/>
          </a:xfrm>
        </p:grpSpPr>
        <p:sp>
          <p:nvSpPr>
            <p:cNvPr id="61" name="Rounded Rectangle 6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6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read CQ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9" name="Straight Connector 136"/>
          <p:cNvCxnSpPr>
            <a:stCxn id="135" idx="2"/>
            <a:endCxn id="136" idx="0"/>
          </p:cNvCxnSpPr>
          <p:nvPr/>
        </p:nvCxnSpPr>
        <p:spPr>
          <a:xfrm rot="5400000">
            <a:off x="6163015" y="3504725"/>
            <a:ext cx="841331" cy="12700"/>
          </a:xfrm>
          <a:prstGeom prst="bentConnector3">
            <a:avLst>
              <a:gd name="adj1" fmla="val 50000"/>
            </a:avLst>
          </a:prstGeom>
          <a:ln>
            <a:prstDash val="sysDot"/>
            <a:tailEnd type="stealth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5486400" y="3173525"/>
            <a:ext cx="2127322" cy="407875"/>
            <a:chOff x="0" y="7195"/>
            <a:chExt cx="3479132" cy="795600"/>
          </a:xfrm>
        </p:grpSpPr>
        <p:sp>
          <p:nvSpPr>
            <p:cNvPr id="133" name="Rounded Rectangle 13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3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optimized CQ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571992" y="2058402"/>
            <a:ext cx="1488547" cy="68479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Generic completion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5826653" y="2456394"/>
            <a:ext cx="1488547" cy="40325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Op context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446587" y="5546726"/>
            <a:ext cx="3810000" cy="77787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Send: +4-6 writes, +2 branches</a:t>
            </a:r>
          </a:p>
          <a:p>
            <a:r>
              <a:rPr lang="en-US" sz="2000" dirty="0" err="1" smtClean="0"/>
              <a:t>Recv</a:t>
            </a:r>
            <a:r>
              <a:rPr lang="en-US" sz="2000" dirty="0" smtClean="0"/>
              <a:t>: +10-13 writes, +4 branches</a:t>
            </a:r>
            <a:endParaRPr lang="en-US" sz="2000" dirty="0"/>
          </a:p>
        </p:txBody>
      </p:sp>
      <p:sp>
        <p:nvSpPr>
          <p:cNvPr id="146" name="Rounded Rectangle 145"/>
          <p:cNvSpPr/>
          <p:nvPr/>
        </p:nvSpPr>
        <p:spPr>
          <a:xfrm>
            <a:off x="5334000" y="4114800"/>
            <a:ext cx="2514600" cy="45627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+1 write, +0 branches</a:t>
            </a:r>
            <a:endParaRPr lang="en-US" sz="2000" dirty="0"/>
          </a:p>
        </p:txBody>
      </p:sp>
      <p:sp>
        <p:nvSpPr>
          <p:cNvPr id="147" name="Rounded Rectangle 146"/>
          <p:cNvSpPr/>
          <p:nvPr/>
        </p:nvSpPr>
        <p:spPr>
          <a:xfrm>
            <a:off x="3124200" y="1677402"/>
            <a:ext cx="2479511" cy="684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 selects completion structure</a:t>
            </a:r>
            <a:endParaRPr lang="en-US" sz="2000" dirty="0"/>
          </a:p>
        </p:txBody>
      </p:sp>
      <p:sp>
        <p:nvSpPr>
          <p:cNvPr id="148" name="Rounded Rectangle 147"/>
          <p:cNvSpPr/>
          <p:nvPr/>
        </p:nvSpPr>
        <p:spPr>
          <a:xfrm>
            <a:off x="4116551" y="5867400"/>
            <a:ext cx="2479511" cy="684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Generic verbs completion example</a:t>
            </a:r>
            <a:endParaRPr lang="en-US" sz="2000" dirty="0"/>
          </a:p>
        </p:txBody>
      </p:sp>
      <p:sp>
        <p:nvSpPr>
          <p:cNvPr id="76" name="Rounded Rectangle 75"/>
          <p:cNvSpPr/>
          <p:nvPr/>
        </p:nvSpPr>
        <p:spPr>
          <a:xfrm>
            <a:off x="6135852" y="4649202"/>
            <a:ext cx="2550948" cy="684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Application optimized completion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79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</a:t>
            </a:r>
            <a:r>
              <a:rPr lang="en-US" dirty="0"/>
              <a:t>Vectors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57200" y="1905000"/>
            <a:ext cx="4189822" cy="841594"/>
            <a:chOff x="0" y="7195"/>
            <a:chExt cx="3479132" cy="795600"/>
          </a:xfrm>
        </p:grpSpPr>
        <p:sp>
          <p:nvSpPr>
            <p:cNvPr id="26" name="Rounded Rectangle 2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2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defTabSz="888884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Store addresses/host names</a:t>
              </a:r>
            </a:p>
            <a:p>
              <a:pPr defTabSz="8888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kern="0" dirty="0">
                  <a:solidFill>
                    <a:prstClr val="white"/>
                  </a:solidFill>
                  <a:latin typeface="Calibri"/>
                </a:rPr>
                <a:t>- Insert range of addresses with single call</a:t>
              </a: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75456"/>
              </p:ext>
            </p:extLst>
          </p:nvPr>
        </p:nvGraphicFramePr>
        <p:xfrm>
          <a:off x="3849418" y="3352108"/>
          <a:ext cx="4031108" cy="1454240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F79646">
                        <a:tint val="50000"/>
                        <a:satMod val="300000"/>
                      </a:srgbClr>
                    </a:gs>
                    <a:gs pos="35000">
                      <a:srgbClr val="F79646">
                        <a:tint val="37000"/>
                        <a:satMod val="300000"/>
                      </a:srgbClr>
                    </a:gs>
                    <a:gs pos="100000">
                      <a:srgbClr val="F79646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329119"/>
                <a:gridCol w="1226566"/>
                <a:gridCol w="1035368"/>
                <a:gridCol w="440055"/>
              </a:tblGrid>
              <a:tr h="681400"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>
                          <a:solidFill>
                            <a:schemeClr val="tx2"/>
                          </a:solidFill>
                        </a:rPr>
                        <a:t>Start</a:t>
                      </a:r>
                      <a:r>
                        <a:rPr lang="en-US" sz="1900" baseline="0" dirty="0" smtClean="0">
                          <a:solidFill>
                            <a:schemeClr val="tx2"/>
                          </a:solidFill>
                        </a:rPr>
                        <a:t> Range</a:t>
                      </a:r>
                      <a:endParaRPr lang="en-US" sz="19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>
                          <a:solidFill>
                            <a:schemeClr val="tx2"/>
                          </a:solidFill>
                        </a:rPr>
                        <a:t>End Range</a:t>
                      </a:r>
                      <a:endParaRPr lang="en-US" sz="19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>
                          <a:solidFill>
                            <a:schemeClr val="tx2"/>
                          </a:solidFill>
                        </a:rPr>
                        <a:t>Base LID</a:t>
                      </a:r>
                      <a:endParaRPr lang="en-US" sz="19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>
                          <a:solidFill>
                            <a:schemeClr val="tx2"/>
                          </a:solidFill>
                        </a:rPr>
                        <a:t>SL</a:t>
                      </a:r>
                      <a:endParaRPr lang="en-US" sz="19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386420"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host10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host1000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50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1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alpha val="40000"/>
                      </a:srgbClr>
                    </a:solidFill>
                  </a:tcPr>
                </a:tc>
              </a:tr>
              <a:tr h="386420"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host1001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host4999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2000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18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36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540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721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590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08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26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442" algn="l" defTabSz="91436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900" dirty="0" smtClean="0"/>
                        <a:t>2</a:t>
                      </a:r>
                      <a:endParaRPr lang="en-US" sz="1900" dirty="0"/>
                    </a:p>
                  </a:txBody>
                  <a:tcPr>
                    <a:lnL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F79646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5638800" y="2113891"/>
            <a:ext cx="2895600" cy="1174451"/>
            <a:chOff x="5486400" y="1693339"/>
            <a:chExt cx="2895600" cy="1470781"/>
          </a:xfrm>
        </p:grpSpPr>
        <p:grpSp>
          <p:nvGrpSpPr>
            <p:cNvPr id="30" name="Group 29"/>
            <p:cNvGrpSpPr/>
            <p:nvPr/>
          </p:nvGrpSpPr>
          <p:grpSpPr>
            <a:xfrm>
              <a:off x="5486400" y="1693339"/>
              <a:ext cx="2895600" cy="592661"/>
              <a:chOff x="0" y="7195"/>
              <a:chExt cx="3479132" cy="795600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34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Share between processes</a:t>
                </a:r>
                <a:endParaRPr lang="en-US" sz="1700" kern="0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flipV="1">
              <a:off x="6197348" y="2305086"/>
              <a:ext cx="0" cy="846221"/>
            </a:xfrm>
            <a:prstGeom prst="straightConnector1">
              <a:avLst/>
            </a:prstGeom>
            <a:noFill/>
            <a:ln w="38100" cap="flat" cmpd="sng" algn="ctr">
              <a:solidFill>
                <a:srgbClr val="F79646"/>
              </a:solidFill>
              <a:prstDash val="soli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32" name="Straight Arrow Connector 31"/>
            <p:cNvCxnSpPr/>
            <p:nvPr/>
          </p:nvCxnSpPr>
          <p:spPr>
            <a:xfrm flipV="1">
              <a:off x="7390147" y="2292274"/>
              <a:ext cx="0" cy="871846"/>
            </a:xfrm>
            <a:prstGeom prst="straightConnector1">
              <a:avLst/>
            </a:prstGeom>
            <a:noFill/>
            <a:ln w="38100" cap="flat" cmpd="sng" algn="ctr">
              <a:solidFill>
                <a:srgbClr val="F79646"/>
              </a:solidFill>
              <a:prstDash val="soli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grpSp>
        <p:nvGrpSpPr>
          <p:cNvPr id="35" name="Group 34"/>
          <p:cNvGrpSpPr/>
          <p:nvPr/>
        </p:nvGrpSpPr>
        <p:grpSpPr>
          <a:xfrm>
            <a:off x="3446384" y="4848619"/>
            <a:ext cx="4478419" cy="1403175"/>
            <a:chOff x="3293981" y="4572000"/>
            <a:chExt cx="4478419" cy="1403175"/>
          </a:xfrm>
        </p:grpSpPr>
        <p:grpSp>
          <p:nvGrpSpPr>
            <p:cNvPr id="36" name="Group 35"/>
            <p:cNvGrpSpPr/>
            <p:nvPr/>
          </p:nvGrpSpPr>
          <p:grpSpPr>
            <a:xfrm>
              <a:off x="3293981" y="5035449"/>
              <a:ext cx="4478419" cy="939726"/>
              <a:chOff x="0" y="7195"/>
              <a:chExt cx="3479132" cy="7956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39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Enable provider optimization techniques</a:t>
                </a:r>
              </a:p>
              <a:p>
                <a:pPr defTabSz="88888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00" kern="0" dirty="0">
                    <a:solidFill>
                      <a:prstClr val="white"/>
                    </a:solidFill>
                    <a:latin typeface="Calibri"/>
                  </a:rPr>
                  <a:t>- Greatly reduce storage requirements</a:t>
                </a:r>
              </a:p>
            </p:txBody>
          </p:sp>
        </p:grpSp>
        <p:sp>
          <p:nvSpPr>
            <p:cNvPr id="37" name="Left Brace 36"/>
            <p:cNvSpPr/>
            <p:nvPr/>
          </p:nvSpPr>
          <p:spPr>
            <a:xfrm rot="16200000">
              <a:off x="5304906" y="2952077"/>
              <a:ext cx="389118" cy="3628964"/>
            </a:xfrm>
            <a:prstGeom prst="leftBrace">
              <a:avLst/>
            </a:prstGeom>
            <a:noFill/>
            <a:ln w="38100" cap="flat" cmpd="sng" algn="ctr">
              <a:solidFill>
                <a:srgbClr val="F79646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86104" y="2985965"/>
            <a:ext cx="3363314" cy="1938857"/>
            <a:chOff x="333701" y="2861743"/>
            <a:chExt cx="3363314" cy="1938857"/>
          </a:xfrm>
        </p:grpSpPr>
        <p:grpSp>
          <p:nvGrpSpPr>
            <p:cNvPr id="41" name="Group 40"/>
            <p:cNvGrpSpPr/>
            <p:nvPr/>
          </p:nvGrpSpPr>
          <p:grpSpPr>
            <a:xfrm>
              <a:off x="333701" y="2861743"/>
              <a:ext cx="2866699" cy="1938857"/>
              <a:chOff x="0" y="7195"/>
              <a:chExt cx="3479132" cy="7956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44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Reference entries by handle or index</a:t>
                </a:r>
              </a:p>
              <a:p>
                <a:pPr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00" kern="0" dirty="0">
                    <a:solidFill>
                      <a:prstClr val="white"/>
                    </a:solidFill>
                    <a:latin typeface="Calibri"/>
                  </a:rPr>
                  <a:t>- Handle may be encoded</a:t>
                </a:r>
                <a:br>
                  <a:rPr lang="en-US" sz="1700" kern="0" dirty="0">
                    <a:solidFill>
                      <a:prstClr val="white"/>
                    </a:solidFill>
                    <a:latin typeface="Calibri"/>
                  </a:rPr>
                </a:br>
                <a:r>
                  <a:rPr lang="en-US" sz="1700" kern="0" dirty="0">
                    <a:solidFill>
                      <a:prstClr val="white"/>
                    </a:solidFill>
                    <a:latin typeface="Calibri"/>
                  </a:rPr>
                  <a:t>   fabric address</a:t>
                </a:r>
              </a:p>
              <a:p>
                <a:pPr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Reference vector for group communication</a:t>
                </a:r>
              </a:p>
            </p:txBody>
          </p:sp>
        </p:grpSp>
        <p:cxnSp>
          <p:nvCxnSpPr>
            <p:cNvPr id="42" name="Straight Arrow Connector 41"/>
            <p:cNvCxnSpPr>
              <a:stCxn id="43" idx="3"/>
            </p:cNvCxnSpPr>
            <p:nvPr/>
          </p:nvCxnSpPr>
          <p:spPr>
            <a:xfrm>
              <a:off x="3200400" y="3831172"/>
              <a:ext cx="496615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F79646"/>
              </a:solidFill>
              <a:prstDash val="soli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sp>
        <p:nvSpPr>
          <p:cNvPr id="45" name="TextBox 44"/>
          <p:cNvSpPr txBox="1"/>
          <p:nvPr/>
        </p:nvSpPr>
        <p:spPr>
          <a:xfrm>
            <a:off x="3837383" y="2985964"/>
            <a:ext cx="1725217" cy="36932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defTabSz="457141"/>
            <a:r>
              <a:rPr lang="en-US" dirty="0" smtClean="0">
                <a:solidFill>
                  <a:srgbClr val="6D6E71"/>
                </a:solidFill>
                <a:latin typeface="Arial" charset="0"/>
                <a:ea typeface="ＭＳ Ｐゴシック" pitchFamily="4" charset="-128"/>
              </a:rPr>
              <a:t>Example only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4419600" y="381000"/>
            <a:ext cx="3380112" cy="868124"/>
            <a:chOff x="0" y="7195"/>
            <a:chExt cx="3479132" cy="795600"/>
          </a:xfrm>
        </p:grpSpPr>
        <p:sp>
          <p:nvSpPr>
            <p:cNvPr id="47" name="Rounded Rectangle 4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4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kern="0" dirty="0" smtClean="0">
                  <a:solidFill>
                    <a:prstClr val="white"/>
                  </a:solidFill>
                  <a:latin typeface="Calibri"/>
                </a:rPr>
                <a:t>Fabric specific addressing requirements</a:t>
              </a:r>
              <a:endParaRPr lang="en-US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825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76200" y="1873854"/>
            <a:ext cx="4108973" cy="3993546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Puzzle3"/>
          <p:cNvSpPr>
            <a:spLocks noEditPoints="1" noChangeArrowheads="1"/>
          </p:cNvSpPr>
          <p:nvPr/>
        </p:nvSpPr>
        <p:spPr bwMode="auto">
          <a:xfrm>
            <a:off x="2033917" y="2464030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Puzzle2"/>
          <p:cNvSpPr>
            <a:spLocks noEditPoints="1" noChangeArrowheads="1"/>
          </p:cNvSpPr>
          <p:nvPr/>
        </p:nvSpPr>
        <p:spPr bwMode="auto">
          <a:xfrm>
            <a:off x="1727066" y="3496568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Puzzle4"/>
          <p:cNvSpPr>
            <a:spLocks noEditPoints="1" noChangeArrowheads="1"/>
          </p:cNvSpPr>
          <p:nvPr/>
        </p:nvSpPr>
        <p:spPr bwMode="auto">
          <a:xfrm>
            <a:off x="1067460" y="3471780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uzzle1"/>
          <p:cNvSpPr>
            <a:spLocks noEditPoints="1" noChangeArrowheads="1"/>
          </p:cNvSpPr>
          <p:nvPr/>
        </p:nvSpPr>
        <p:spPr bwMode="auto">
          <a:xfrm>
            <a:off x="726958" y="2886767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2202" y="1981200"/>
            <a:ext cx="5393198" cy="4646613"/>
          </a:xfrm>
        </p:spPr>
        <p:txBody>
          <a:bodyPr/>
          <a:lstStyle/>
          <a:p>
            <a:r>
              <a:rPr lang="en-US" dirty="0" smtClean="0"/>
              <a:t>These concepts are </a:t>
            </a:r>
            <a:r>
              <a:rPr lang="en-US" i="1" dirty="0" smtClean="0"/>
              <a:t>necessary</a:t>
            </a:r>
            <a:r>
              <a:rPr lang="en-US" dirty="0" smtClean="0"/>
              <a:t>, not revolutionary</a:t>
            </a:r>
          </a:p>
          <a:p>
            <a:pPr lvl="1"/>
            <a:r>
              <a:rPr lang="en-US" dirty="0" smtClean="0"/>
              <a:t>Communication addressing, optimized data transfers, app-centric interfaces, future looking</a:t>
            </a:r>
            <a:endParaRPr lang="en-US" dirty="0"/>
          </a:p>
          <a:p>
            <a:r>
              <a:rPr lang="en-US" dirty="0" smtClean="0"/>
              <a:t>Want a solution where the pieces fit tightly together</a:t>
            </a:r>
          </a:p>
        </p:txBody>
      </p:sp>
    </p:spTree>
    <p:extLst>
      <p:ext uri="{BB962C8B-B14F-4D97-AF65-F5344CB8AC3E}">
        <p14:creationId xmlns:p14="http://schemas.microsoft.com/office/powerpoint/2010/main" val="41547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Call for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Co-chair (</a:t>
            </a:r>
            <a:r>
              <a:rPr lang="en-US" dirty="0" smtClean="0">
                <a:hlinkClick r:id="rId2"/>
              </a:rPr>
              <a:t>sean.hefty@intel.com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Meets Tuesdays from 9-10 PST / 12-1 </a:t>
            </a:r>
            <a:r>
              <a:rPr lang="en-US" dirty="0" smtClean="0"/>
              <a:t>EST</a:t>
            </a:r>
          </a:p>
          <a:p>
            <a:r>
              <a:rPr lang="en-US" dirty="0" smtClean="0"/>
              <a:t>Links</a:t>
            </a:r>
          </a:p>
          <a:p>
            <a:pPr lvl="1"/>
            <a:r>
              <a:rPr lang="en-US" dirty="0" smtClean="0"/>
              <a:t>Mailing list subscription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lists.openfabrics.org/mailman/listinfo/ofiwg</a:t>
            </a:r>
            <a:endParaRPr lang="en-US" dirty="0" smtClean="0"/>
          </a:p>
          <a:p>
            <a:pPr lvl="1"/>
            <a:r>
              <a:rPr lang="en-US" dirty="0" smtClean="0"/>
              <a:t>Document downloads</a:t>
            </a:r>
          </a:p>
          <a:p>
            <a:pPr lvl="2"/>
            <a:r>
              <a:rPr lang="en-US" dirty="0">
                <a:hlinkClick r:id="rId4"/>
              </a:rPr>
              <a:t>https://www.openfabrics.org/downloads/OFIWG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 err="1" smtClean="0"/>
              <a:t>libfabric</a:t>
            </a:r>
            <a:r>
              <a:rPr lang="en-US" dirty="0" smtClean="0"/>
              <a:t> source </a:t>
            </a:r>
            <a:r>
              <a:rPr lang="en-US" dirty="0" smtClean="0"/>
              <a:t>tree</a:t>
            </a:r>
            <a:endParaRPr lang="en-US" dirty="0" smtClean="0"/>
          </a:p>
          <a:p>
            <a:pPr lvl="2"/>
            <a:r>
              <a:rPr lang="en-US" dirty="0" smtClean="0"/>
              <a:t>www.github.com/ofiwg/libfabric</a:t>
            </a:r>
            <a:endParaRPr lang="en-US" dirty="0" smtClean="0"/>
          </a:p>
          <a:p>
            <a:pPr lvl="1"/>
            <a:r>
              <a:rPr lang="en-US" dirty="0" err="1" smtClean="0"/>
              <a:t>labfabric</a:t>
            </a:r>
            <a:r>
              <a:rPr lang="en-US" dirty="0" smtClean="0"/>
              <a:t> sample </a:t>
            </a:r>
            <a:r>
              <a:rPr lang="en-US" dirty="0" smtClean="0"/>
              <a:t>programs</a:t>
            </a:r>
            <a:endParaRPr lang="en-US" dirty="0"/>
          </a:p>
          <a:p>
            <a:pPr lvl="2"/>
            <a:r>
              <a:rPr lang="en-US" dirty="0" smtClean="0"/>
              <a:t>www.github.com/ofiwg/fabtests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1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352" y="241844"/>
            <a:ext cx="8835071" cy="457980"/>
          </a:xfrm>
        </p:spPr>
        <p:txBody>
          <a:bodyPr/>
          <a:lstStyle/>
          <a:p>
            <a:r>
              <a:rPr lang="en-US" dirty="0" smtClean="0"/>
              <a:t>Verbs API Mismatch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5" name="Content Placeholder 3"/>
          <p:cNvSpPr txBox="1">
            <a:spLocks/>
          </p:cNvSpPr>
          <p:nvPr/>
        </p:nvSpPr>
        <p:spPr bwMode="auto">
          <a:xfrm>
            <a:off x="603288" y="1486694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67847" indent="-367847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97002" indent="-306540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226157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716621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207084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697547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88010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78472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68935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struct ibv_sge {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uint64_t		addr;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uint32_t		lkey;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struct ibv_send_wr {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uint64_t			wr_id;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struct ibv_send_wr *next;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struct ibv_sge	    *sg_list;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int					num_sge;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enum ibv_wr_opcode	opcode;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int					send_flags;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uint32_t			imm_data;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4641888" y="1181896"/>
            <a:ext cx="4038600" cy="990600"/>
            <a:chOff x="4648200" y="1371600"/>
            <a:chExt cx="4038600" cy="990600"/>
          </a:xfrm>
        </p:grpSpPr>
        <p:sp>
          <p:nvSpPr>
            <p:cNvPr id="57" name="Rectangle 56"/>
            <p:cNvSpPr/>
            <p:nvPr/>
          </p:nvSpPr>
          <p:spPr>
            <a:xfrm>
              <a:off x="5251450" y="1916035"/>
              <a:ext cx="762000" cy="321841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172200" y="1911767"/>
              <a:ext cx="815474" cy="321841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162800" y="1911766"/>
              <a:ext cx="908050" cy="321841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5398838" y="1371600"/>
              <a:ext cx="2362200" cy="428807"/>
              <a:chOff x="0" y="7195"/>
              <a:chExt cx="3479132" cy="795600"/>
            </a:xfrm>
          </p:grpSpPr>
          <p:sp>
            <p:nvSpPr>
              <p:cNvPr id="62" name="Rounded Rectangle 61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gradFill rotWithShape="1">
                <a:gsLst>
                  <a:gs pos="0">
                    <a:srgbClr val="9BBB59">
                      <a:tint val="100000"/>
                      <a:shade val="100000"/>
                      <a:satMod val="130000"/>
                    </a:srgbClr>
                  </a:gs>
                  <a:gs pos="100000">
                    <a:srgbClr val="9BBB59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9BBB59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sp>
          <p:sp>
            <p:nvSpPr>
              <p:cNvPr id="63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Calibri"/>
                  </a:rPr>
                  <a:t>Application request</a:t>
                </a:r>
              </a:p>
            </p:txBody>
          </p:sp>
        </p:grpSp>
        <p:sp>
          <p:nvSpPr>
            <p:cNvPr id="61" name="Content Placeholder 3"/>
            <p:cNvSpPr txBox="1">
              <a:spLocks/>
            </p:cNvSpPr>
            <p:nvPr/>
          </p:nvSpPr>
          <p:spPr>
            <a:xfrm>
              <a:off x="4648200" y="1933076"/>
              <a:ext cx="4038600" cy="429124"/>
            </a:xfrm>
            <a:prstGeom prst="rect">
              <a:avLst/>
            </a:prstGeom>
          </p:spPr>
          <p:txBody>
            <a:bodyPr/>
            <a:lstStyle>
              <a:lvl1pPr marL="342900" indent="-3429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1pPr>
              <a:lvl2pPr marL="742950" indent="-28575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2pPr>
              <a:lvl3pPr marL="11430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3pPr>
              <a:lvl4pPr marL="16002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4pPr>
              <a:lvl5pPr marL="20574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426156">
                <a:buNone/>
                <a:defRPr/>
              </a:pPr>
              <a:r>
                <a:rPr lang="en-US" sz="16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&lt;buffer, length, context&gt;</a:t>
              </a:r>
            </a:p>
          </p:txBody>
        </p:sp>
      </p:grpSp>
      <p:cxnSp>
        <p:nvCxnSpPr>
          <p:cNvPr id="64" name="Elbow Connector 23"/>
          <p:cNvCxnSpPr/>
          <p:nvPr/>
        </p:nvCxnSpPr>
        <p:spPr>
          <a:xfrm flipH="1">
            <a:off x="4026614" y="1887250"/>
            <a:ext cx="1218528" cy="1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5" name="Elbow Connector 64"/>
          <p:cNvCxnSpPr>
            <a:stCxn id="58" idx="2"/>
          </p:cNvCxnSpPr>
          <p:nvPr/>
        </p:nvCxnSpPr>
        <p:spPr>
          <a:xfrm rot="5400000">
            <a:off x="5189016" y="881501"/>
            <a:ext cx="222213" cy="2547012"/>
          </a:xfrm>
          <a:prstGeom prst="bentConnector2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6" name="Elbow Connector 65"/>
          <p:cNvCxnSpPr>
            <a:stCxn id="59" idx="2"/>
          </p:cNvCxnSpPr>
          <p:nvPr/>
        </p:nvCxnSpPr>
        <p:spPr>
          <a:xfrm rot="5400000">
            <a:off x="5106231" y="1192210"/>
            <a:ext cx="1652592" cy="3355973"/>
          </a:xfrm>
          <a:prstGeom prst="bentConnector2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67" name="Group 66"/>
          <p:cNvGrpSpPr/>
          <p:nvPr/>
        </p:nvGrpSpPr>
        <p:grpSpPr>
          <a:xfrm>
            <a:off x="3893048" y="2477294"/>
            <a:ext cx="3568240" cy="739862"/>
            <a:chOff x="0" y="7195"/>
            <a:chExt cx="3479132" cy="795600"/>
          </a:xfrm>
          <a:effectLst/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8064A2"/>
            </a:solidFill>
            <a:ln w="25400" cap="flat" cmpd="sng" algn="ctr">
              <a:noFill/>
              <a:prstDash val="solid"/>
            </a:ln>
            <a:effectLst/>
          </p:spPr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3 x 8 = 24 bytes of data needed</a:t>
              </a:r>
            </a:p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SGE + WR = 88 bytes allocated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337090" y="3772696"/>
            <a:ext cx="3981784" cy="631262"/>
            <a:chOff x="4343401" y="3962400"/>
            <a:chExt cx="3981784" cy="663662"/>
          </a:xfrm>
        </p:grpSpPr>
        <p:grpSp>
          <p:nvGrpSpPr>
            <p:cNvPr id="71" name="Group 70"/>
            <p:cNvGrpSpPr/>
            <p:nvPr/>
          </p:nvGrpSpPr>
          <p:grpSpPr>
            <a:xfrm>
              <a:off x="5327651" y="3962400"/>
              <a:ext cx="2997534" cy="663662"/>
              <a:chOff x="0" y="7195"/>
              <a:chExt cx="3479132" cy="795600"/>
            </a:xfrm>
          </p:grpSpPr>
          <p:sp>
            <p:nvSpPr>
              <p:cNvPr id="73" name="Rounded Rectangle 72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74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Requests may be linked - next must be set to NULL</a:t>
                </a:r>
              </a:p>
            </p:txBody>
          </p:sp>
        </p:grpSp>
        <p:cxnSp>
          <p:nvCxnSpPr>
            <p:cNvPr id="72" name="Straight Arrow Connector 71"/>
            <p:cNvCxnSpPr/>
            <p:nvPr/>
          </p:nvCxnSpPr>
          <p:spPr>
            <a:xfrm flipH="1">
              <a:off x="4343401" y="4191000"/>
              <a:ext cx="984251" cy="1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75" name="Group 74"/>
          <p:cNvGrpSpPr/>
          <p:nvPr/>
        </p:nvGrpSpPr>
        <p:grpSpPr>
          <a:xfrm>
            <a:off x="4423982" y="4403958"/>
            <a:ext cx="3894895" cy="678352"/>
            <a:chOff x="4430291" y="4593664"/>
            <a:chExt cx="3894895" cy="710368"/>
          </a:xfrm>
        </p:grpSpPr>
        <p:grpSp>
          <p:nvGrpSpPr>
            <p:cNvPr id="76" name="Group 75"/>
            <p:cNvGrpSpPr/>
            <p:nvPr/>
          </p:nvGrpSpPr>
          <p:grpSpPr>
            <a:xfrm>
              <a:off x="5327652" y="4648200"/>
              <a:ext cx="2997534" cy="655832"/>
              <a:chOff x="0" y="7195"/>
              <a:chExt cx="3479132" cy="795600"/>
            </a:xfrm>
          </p:grpSpPr>
          <p:sp>
            <p:nvSpPr>
              <p:cNvPr id="79" name="Rounded Rectangle 78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80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Must link to separate SGL and initialize count</a:t>
                </a:r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>
            <a:xfrm flipH="1" flipV="1">
              <a:off x="4572000" y="4593664"/>
              <a:ext cx="755653" cy="206936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4430291" y="4843466"/>
              <a:ext cx="897360" cy="228600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81" name="Group 80"/>
          <p:cNvGrpSpPr/>
          <p:nvPr/>
        </p:nvGrpSpPr>
        <p:grpSpPr>
          <a:xfrm>
            <a:off x="4337090" y="4915694"/>
            <a:ext cx="3981784" cy="852417"/>
            <a:chOff x="4343402" y="5105400"/>
            <a:chExt cx="3981784" cy="884432"/>
          </a:xfrm>
        </p:grpSpPr>
        <p:grpSp>
          <p:nvGrpSpPr>
            <p:cNvPr id="82" name="Group 81"/>
            <p:cNvGrpSpPr/>
            <p:nvPr/>
          </p:nvGrpSpPr>
          <p:grpSpPr>
            <a:xfrm>
              <a:off x="5327651" y="5334000"/>
              <a:ext cx="2997535" cy="655832"/>
              <a:chOff x="0" y="7195"/>
              <a:chExt cx="3479132" cy="795600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85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App must set and provider must switch on </a:t>
                </a:r>
                <a:r>
                  <a:rPr lang="en-US" sz="2000" kern="0" dirty="0" err="1">
                    <a:solidFill>
                      <a:prstClr val="white"/>
                    </a:solidFill>
                    <a:latin typeface="Calibri"/>
                  </a:rPr>
                  <a:t>opcode</a:t>
                </a:r>
                <a:endParaRPr lang="en-US" sz="2000" kern="0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cxnSp>
          <p:nvCxnSpPr>
            <p:cNvPr id="83" name="Straight Arrow Connector 82"/>
            <p:cNvCxnSpPr/>
            <p:nvPr/>
          </p:nvCxnSpPr>
          <p:spPr>
            <a:xfrm flipH="1" flipV="1">
              <a:off x="4343402" y="5105400"/>
              <a:ext cx="984251" cy="278258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86" name="Group 85"/>
          <p:cNvGrpSpPr/>
          <p:nvPr/>
        </p:nvGrpSpPr>
        <p:grpSpPr>
          <a:xfrm>
            <a:off x="3092154" y="5296694"/>
            <a:ext cx="2006934" cy="836613"/>
            <a:chOff x="3098466" y="5486400"/>
            <a:chExt cx="2006934" cy="836613"/>
          </a:xfrm>
        </p:grpSpPr>
        <p:grpSp>
          <p:nvGrpSpPr>
            <p:cNvPr id="87" name="Group 86"/>
            <p:cNvGrpSpPr/>
            <p:nvPr/>
          </p:nvGrpSpPr>
          <p:grpSpPr>
            <a:xfrm>
              <a:off x="3098466" y="5943600"/>
              <a:ext cx="2006934" cy="379413"/>
              <a:chOff x="0" y="7195"/>
              <a:chExt cx="3479132" cy="795600"/>
            </a:xfrm>
          </p:grpSpPr>
          <p:sp>
            <p:nvSpPr>
              <p:cNvPr id="89" name="Rounded Rectangle 88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90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Must clear flags</a:t>
                </a:r>
              </a:p>
            </p:txBody>
          </p:sp>
        </p:grpSp>
        <p:cxnSp>
          <p:nvCxnSpPr>
            <p:cNvPr id="88" name="Straight Arrow Connector 87"/>
            <p:cNvCxnSpPr/>
            <p:nvPr/>
          </p:nvCxnSpPr>
          <p:spPr>
            <a:xfrm flipV="1">
              <a:off x="4586531" y="54864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91" name="Group 90"/>
          <p:cNvGrpSpPr/>
          <p:nvPr/>
        </p:nvGrpSpPr>
        <p:grpSpPr>
          <a:xfrm>
            <a:off x="5175291" y="5882613"/>
            <a:ext cx="3466068" cy="369931"/>
            <a:chOff x="0" y="7195"/>
            <a:chExt cx="3479132" cy="795600"/>
          </a:xfrm>
          <a:effectLst/>
        </p:grpSpPr>
        <p:sp>
          <p:nvSpPr>
            <p:cNvPr id="92" name="Rounded Rectangle 9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8064A2"/>
            </a:solidFill>
            <a:ln w="25400" cap="flat" cmpd="sng" algn="ctr">
              <a:noFill/>
              <a:prstDash val="solid"/>
            </a:ln>
            <a:effectLst/>
          </p:spPr>
        </p:sp>
        <p:sp>
          <p:nvSpPr>
            <p:cNvPr id="9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28 additional bytes initialized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136691" y="877094"/>
            <a:ext cx="2889925" cy="488287"/>
            <a:chOff x="0" y="7195"/>
            <a:chExt cx="3479132" cy="795600"/>
          </a:xfrm>
        </p:grpSpPr>
        <p:sp>
          <p:nvSpPr>
            <p:cNvPr id="95" name="Rounded Rectangle 9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9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Significant SW overhead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99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Provider Mismatch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06501" y="142887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67847" indent="-367847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97002" indent="-306540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226157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716621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207084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697547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88010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78472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68935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For each work request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for available queue space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SGL size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valid opcode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flags x 2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specific opcode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Switch on QP type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Switch on opcode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flags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For each SGE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	Check size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	Loop over length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flags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 for last request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Other checks x 3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307697" y="4745757"/>
            <a:ext cx="3282887" cy="569313"/>
            <a:chOff x="0" y="7195"/>
            <a:chExt cx="3479132" cy="795600"/>
          </a:xfrm>
        </p:grpSpPr>
        <p:sp>
          <p:nvSpPr>
            <p:cNvPr id="43" name="Rounded Rectangle 4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8064A2"/>
            </a:solidFill>
            <a:ln w="25400" cap="flat" cmpd="sng" algn="ctr">
              <a:noFill/>
              <a:prstDash val="solid"/>
            </a:ln>
            <a:effectLst/>
          </p:spPr>
        </p:sp>
        <p:sp>
          <p:nvSpPr>
            <p:cNvPr id="4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19+ branches including loops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307694" y="5409584"/>
            <a:ext cx="3282886" cy="665900"/>
            <a:chOff x="0" y="7195"/>
            <a:chExt cx="3479132" cy="795600"/>
          </a:xfrm>
        </p:grpSpPr>
        <p:sp>
          <p:nvSpPr>
            <p:cNvPr id="46" name="Rounded Rectangle 4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8064A2"/>
            </a:solidFill>
            <a:ln w="25400" cap="flat" cmpd="sng" algn="ctr">
              <a:noFill/>
              <a:prstDash val="solid"/>
            </a:ln>
            <a:effectLst/>
          </p:spPr>
        </p:sp>
        <p:sp>
          <p:nvSpPr>
            <p:cNvPr id="4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100+ lines of C code</a:t>
              </a:r>
              <a:br>
                <a:rPr lang="en-US" sz="2000" kern="0" dirty="0">
                  <a:solidFill>
                    <a:prstClr val="white"/>
                  </a:solidFill>
                  <a:latin typeface="Calibri"/>
                </a:rPr>
              </a:b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50-60 lines of code to HW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78303" y="1222410"/>
            <a:ext cx="4902534" cy="663662"/>
            <a:chOff x="3581400" y="1469938"/>
            <a:chExt cx="4902534" cy="663662"/>
          </a:xfrm>
        </p:grpSpPr>
        <p:grpSp>
          <p:nvGrpSpPr>
            <p:cNvPr id="49" name="Group 48"/>
            <p:cNvGrpSpPr/>
            <p:nvPr/>
          </p:nvGrpSpPr>
          <p:grpSpPr>
            <a:xfrm>
              <a:off x="5486400" y="1469938"/>
              <a:ext cx="2997534" cy="663662"/>
              <a:chOff x="0" y="7195"/>
              <a:chExt cx="3479132" cy="795600"/>
            </a:xfrm>
          </p:grpSpPr>
          <p:sp>
            <p:nvSpPr>
              <p:cNvPr id="51" name="Rounded Rectangle 50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52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Most often 1</a:t>
                </a:r>
                <a:b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</a:b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(overlap operations)</a:t>
                </a:r>
              </a:p>
            </p:txBody>
          </p:sp>
        </p:grpSp>
        <p:cxnSp>
          <p:nvCxnSpPr>
            <p:cNvPr id="50" name="Straight Arrow Connector 49"/>
            <p:cNvCxnSpPr/>
            <p:nvPr/>
          </p:nvCxnSpPr>
          <p:spPr>
            <a:xfrm flipH="1">
              <a:off x="3581400" y="1793747"/>
              <a:ext cx="1905001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53" name="Group 52"/>
          <p:cNvGrpSpPr/>
          <p:nvPr/>
        </p:nvGrpSpPr>
        <p:grpSpPr>
          <a:xfrm>
            <a:off x="3197303" y="1886070"/>
            <a:ext cx="5283532" cy="663662"/>
            <a:chOff x="3200402" y="2133600"/>
            <a:chExt cx="5283532" cy="663662"/>
          </a:xfrm>
        </p:grpSpPr>
        <p:grpSp>
          <p:nvGrpSpPr>
            <p:cNvPr id="54" name="Group 53"/>
            <p:cNvGrpSpPr/>
            <p:nvPr/>
          </p:nvGrpSpPr>
          <p:grpSpPr>
            <a:xfrm>
              <a:off x="5486400" y="2133600"/>
              <a:ext cx="2997534" cy="663662"/>
              <a:chOff x="0" y="7195"/>
              <a:chExt cx="3479132" cy="795600"/>
            </a:xfrm>
          </p:grpSpPr>
          <p:sp>
            <p:nvSpPr>
              <p:cNvPr id="56" name="Rounded Rectangle 55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57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Often 1 or 2</a:t>
                </a:r>
                <a:b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</a:b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(fixed in source)</a:t>
                </a:r>
              </a:p>
            </p:txBody>
          </p:sp>
        </p:grpSp>
        <p:cxnSp>
          <p:nvCxnSpPr>
            <p:cNvPr id="55" name="Straight Arrow Connector 54"/>
            <p:cNvCxnSpPr/>
            <p:nvPr/>
          </p:nvCxnSpPr>
          <p:spPr>
            <a:xfrm flipH="1">
              <a:off x="3200402" y="2438400"/>
              <a:ext cx="2285998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58" name="Group 57"/>
          <p:cNvGrpSpPr/>
          <p:nvPr/>
        </p:nvGrpSpPr>
        <p:grpSpPr>
          <a:xfrm>
            <a:off x="3518917" y="2509315"/>
            <a:ext cx="4961918" cy="710017"/>
            <a:chOff x="3522016" y="2756843"/>
            <a:chExt cx="4961918" cy="710017"/>
          </a:xfrm>
        </p:grpSpPr>
        <p:sp>
          <p:nvSpPr>
            <p:cNvPr id="59" name="Rounded Rectangle 58"/>
            <p:cNvSpPr/>
            <p:nvPr/>
          </p:nvSpPr>
          <p:spPr>
            <a:xfrm>
              <a:off x="5486400" y="2803198"/>
              <a:ext cx="2997534" cy="663662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Artifact</a:t>
              </a:r>
              <a:r>
                <a:rPr lang="en-US" sz="1700" kern="0" dirty="0">
                  <a:solidFill>
                    <a:prstClr val="white"/>
                  </a:solidFill>
                  <a:latin typeface="Calibri"/>
                </a:rPr>
                <a:t> of API</a:t>
              </a: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 flipV="1">
              <a:off x="3522016" y="2756843"/>
              <a:ext cx="1964384" cy="214957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61" name="Group 60"/>
          <p:cNvGrpSpPr/>
          <p:nvPr/>
        </p:nvGrpSpPr>
        <p:grpSpPr>
          <a:xfrm>
            <a:off x="3578300" y="3233606"/>
            <a:ext cx="4902535" cy="663662"/>
            <a:chOff x="3581399" y="3481136"/>
            <a:chExt cx="4902535" cy="663662"/>
          </a:xfrm>
        </p:grpSpPr>
        <p:grpSp>
          <p:nvGrpSpPr>
            <p:cNvPr id="62" name="Group 61"/>
            <p:cNvGrpSpPr/>
            <p:nvPr/>
          </p:nvGrpSpPr>
          <p:grpSpPr>
            <a:xfrm>
              <a:off x="5486400" y="3481136"/>
              <a:ext cx="2997534" cy="663662"/>
              <a:chOff x="0" y="7195"/>
              <a:chExt cx="3479132" cy="795600"/>
            </a:xfrm>
          </p:grpSpPr>
          <p:sp>
            <p:nvSpPr>
              <p:cNvPr id="64" name="Rounded Rectangle 63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65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QP type usually fixed in source</a:t>
                </a:r>
              </a:p>
            </p:txBody>
          </p:sp>
        </p:grpSp>
        <p:cxnSp>
          <p:nvCxnSpPr>
            <p:cNvPr id="63" name="Straight Arrow Connector 62"/>
            <p:cNvCxnSpPr/>
            <p:nvPr/>
          </p:nvCxnSpPr>
          <p:spPr>
            <a:xfrm flipH="1">
              <a:off x="3581399" y="3617496"/>
              <a:ext cx="1905001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66" name="Group 65"/>
          <p:cNvGrpSpPr/>
          <p:nvPr/>
        </p:nvGrpSpPr>
        <p:grpSpPr>
          <a:xfrm>
            <a:off x="2892504" y="3907376"/>
            <a:ext cx="5585231" cy="663662"/>
            <a:chOff x="2895601" y="4154904"/>
            <a:chExt cx="5585231" cy="663662"/>
          </a:xfrm>
        </p:grpSpPr>
        <p:grpSp>
          <p:nvGrpSpPr>
            <p:cNvPr id="67" name="Group 66"/>
            <p:cNvGrpSpPr/>
            <p:nvPr/>
          </p:nvGrpSpPr>
          <p:grpSpPr>
            <a:xfrm>
              <a:off x="5483298" y="4154904"/>
              <a:ext cx="2997534" cy="663662"/>
              <a:chOff x="0" y="7195"/>
              <a:chExt cx="3479132" cy="795600"/>
            </a:xfrm>
          </p:grpSpPr>
          <p:sp>
            <p:nvSpPr>
              <p:cNvPr id="69" name="Rounded Rectangle 68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70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Flags may be fixed or app may have taken branches</a:t>
                </a:r>
              </a:p>
            </p:txBody>
          </p:sp>
        </p:grpSp>
        <p:cxnSp>
          <p:nvCxnSpPr>
            <p:cNvPr id="68" name="Straight Arrow Connector 67"/>
            <p:cNvCxnSpPr/>
            <p:nvPr/>
          </p:nvCxnSpPr>
          <p:spPr>
            <a:xfrm flipH="1" flipV="1">
              <a:off x="2895601" y="4191000"/>
              <a:ext cx="2587697" cy="179431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20815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Completions Mismatch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78149" y="3058821"/>
            <a:ext cx="1000125" cy="321841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971803" y="1898780"/>
            <a:ext cx="650873" cy="321841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Content Placeholder 3"/>
          <p:cNvSpPr txBox="1">
            <a:spLocks/>
          </p:cNvSpPr>
          <p:nvPr/>
        </p:nvSpPr>
        <p:spPr bwMode="auto">
          <a:xfrm>
            <a:off x="609600" y="1611019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67847" indent="-367847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97002" indent="-306540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226157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716621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207084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697547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88010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78472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68935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struct ibv_wc {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uint64_t		wr_id;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enum ibv_wc_status	status;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enum ibv_wc_opcode	opcode;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uint32_t		vendor_err;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uint32_t		byte_len;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uint32_t		imm_data;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uint32_t		qp_num;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uint32_t		src_qp;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				wc_flags;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uint16_t		pkey_index;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uint8_t			sl;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uint8_t			dlid_path_bits;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514600" y="1153818"/>
            <a:ext cx="3108326" cy="495300"/>
            <a:chOff x="0" y="7195"/>
            <a:chExt cx="3479132" cy="795600"/>
          </a:xfrm>
        </p:grpSpPr>
        <p:sp>
          <p:nvSpPr>
            <p:cNvPr id="42" name="Rounded Rectangle 4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adFill rotWithShape="1">
              <a:gsLst>
                <a:gs pos="0">
                  <a:srgbClr val="9BBB59">
                    <a:tint val="100000"/>
                    <a:shade val="100000"/>
                    <a:satMod val="130000"/>
                  </a:srgbClr>
                </a:gs>
                <a:gs pos="100000">
                  <a:srgbClr val="9BBB59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black"/>
                  </a:solidFill>
                  <a:latin typeface="Calibri"/>
                </a:rPr>
                <a:t>Application accessed fields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077225" y="3000141"/>
            <a:ext cx="3838178" cy="744478"/>
            <a:chOff x="0" y="7195"/>
            <a:chExt cx="3479132" cy="795600"/>
          </a:xfrm>
          <a:solidFill>
            <a:srgbClr val="8064A2"/>
          </a:solidFill>
        </p:grpSpPr>
        <p:sp>
          <p:nvSpPr>
            <p:cNvPr id="45" name="Rounded Rectangle 4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4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Provider must fill out all fields, even those ignored by the app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800600" y="4535195"/>
            <a:ext cx="4114800" cy="1160522"/>
            <a:chOff x="4800600" y="4600576"/>
            <a:chExt cx="4114800" cy="1160522"/>
          </a:xfrm>
        </p:grpSpPr>
        <p:grpSp>
          <p:nvGrpSpPr>
            <p:cNvPr id="48" name="Group 47"/>
            <p:cNvGrpSpPr/>
            <p:nvPr/>
          </p:nvGrpSpPr>
          <p:grpSpPr>
            <a:xfrm>
              <a:off x="5077222" y="4766815"/>
              <a:ext cx="3838178" cy="774640"/>
              <a:chOff x="0" y="7195"/>
              <a:chExt cx="3479132" cy="795600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51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Developer must determine if fields apply to their QP</a:t>
                </a:r>
              </a:p>
            </p:txBody>
          </p:sp>
        </p:grpSp>
        <p:sp>
          <p:nvSpPr>
            <p:cNvPr id="49" name="Right Brace 48"/>
            <p:cNvSpPr/>
            <p:nvPr/>
          </p:nvSpPr>
          <p:spPr>
            <a:xfrm>
              <a:off x="4800600" y="4600576"/>
              <a:ext cx="228600" cy="1160522"/>
            </a:xfrm>
            <a:prstGeom prst="rightBrace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smtClean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351422" y="1839621"/>
            <a:ext cx="4563978" cy="1066800"/>
            <a:chOff x="4351422" y="1905000"/>
            <a:chExt cx="4563978" cy="1066800"/>
          </a:xfrm>
        </p:grpSpPr>
        <p:grpSp>
          <p:nvGrpSpPr>
            <p:cNvPr id="53" name="Group 52"/>
            <p:cNvGrpSpPr/>
            <p:nvPr/>
          </p:nvGrpSpPr>
          <p:grpSpPr>
            <a:xfrm>
              <a:off x="5077222" y="1905000"/>
              <a:ext cx="3838178" cy="1066800"/>
              <a:chOff x="0" y="7195"/>
              <a:chExt cx="3479132" cy="7956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56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App must check both return code and status to determine if a request completed successfully</a:t>
                </a:r>
              </a:p>
            </p:txBody>
          </p:sp>
        </p:grpSp>
        <p:cxnSp>
          <p:nvCxnSpPr>
            <p:cNvPr id="54" name="Straight Arrow Connector 53"/>
            <p:cNvCxnSpPr>
              <a:stCxn id="55" idx="1"/>
            </p:cNvCxnSpPr>
            <p:nvPr/>
          </p:nvCxnSpPr>
          <p:spPr>
            <a:xfrm flipH="1">
              <a:off x="4351422" y="2438400"/>
              <a:ext cx="7258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57" name="Group 56"/>
          <p:cNvGrpSpPr/>
          <p:nvPr/>
        </p:nvGrpSpPr>
        <p:grpSpPr>
          <a:xfrm>
            <a:off x="5077225" y="5674995"/>
            <a:ext cx="3838178" cy="744478"/>
            <a:chOff x="0" y="7195"/>
            <a:chExt cx="3479132" cy="795600"/>
          </a:xfrm>
          <a:solidFill>
            <a:srgbClr val="8064A2"/>
          </a:solidFill>
        </p:grpSpPr>
        <p:sp>
          <p:nvSpPr>
            <p:cNvPr id="58" name="Rounded Rectangle 5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5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Single structure is 48 bytes</a:t>
              </a:r>
              <a:br>
                <a:rPr lang="en-US" sz="2000" kern="0" dirty="0">
                  <a:solidFill>
                    <a:prstClr val="white"/>
                  </a:solidFill>
                  <a:latin typeface="Calibri"/>
                </a:rPr>
              </a:b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likely to cross </a:t>
              </a:r>
              <a:r>
                <a:rPr lang="en-US" sz="2000" kern="0" dirty="0" err="1">
                  <a:solidFill>
                    <a:prstClr val="white"/>
                  </a:solidFill>
                  <a:latin typeface="Calibri"/>
                </a:rPr>
                <a:t>cacheline</a:t>
              </a: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 boundary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077225" y="3832601"/>
            <a:ext cx="3838178" cy="744478"/>
            <a:chOff x="0" y="7195"/>
            <a:chExt cx="3479132" cy="795600"/>
          </a:xfrm>
          <a:solidFill>
            <a:srgbClr val="8064A2"/>
          </a:solidFill>
        </p:grpSpPr>
        <p:sp>
          <p:nvSpPr>
            <p:cNvPr id="61" name="Rounded Rectangle 6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Provider must handle all types of completions from any QP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51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RDMA CM Mismatch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609600" y="2209801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67847" indent="-367847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97002" indent="-306540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226157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716621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207084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697547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88010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78472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68935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struct rdma_route {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struct rdma_addr        addr;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struct ibv_sa_path_rec *path_rec;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struct rdma_cm_id {...};</a:t>
            </a:r>
          </a:p>
          <a:p>
            <a:pPr marL="0" indent="0"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rdma_create_id()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rdma_resolve_addr()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rdma_resolve_route()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rdma_connect()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00603" y="2209803"/>
            <a:ext cx="4070684" cy="663662"/>
            <a:chOff x="4800600" y="2209800"/>
            <a:chExt cx="4070684" cy="663662"/>
          </a:xfrm>
        </p:grpSpPr>
        <p:cxnSp>
          <p:nvCxnSpPr>
            <p:cNvPr id="6" name="Straight Arrow Connector 5"/>
            <p:cNvCxnSpPr>
              <a:stCxn id="8" idx="1"/>
            </p:cNvCxnSpPr>
            <p:nvPr/>
          </p:nvCxnSpPr>
          <p:spPr>
            <a:xfrm flipH="1">
              <a:off x="4800600" y="2541631"/>
              <a:ext cx="755410" cy="125369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grpSp>
          <p:nvGrpSpPr>
            <p:cNvPr id="7" name="Group 6"/>
            <p:cNvGrpSpPr/>
            <p:nvPr/>
          </p:nvGrpSpPr>
          <p:grpSpPr>
            <a:xfrm>
              <a:off x="5556010" y="2209800"/>
              <a:ext cx="3315274" cy="663662"/>
              <a:chOff x="0" y="7195"/>
              <a:chExt cx="3479132" cy="7956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9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 err="1">
                    <a:solidFill>
                      <a:prstClr val="white"/>
                    </a:solidFill>
                    <a:latin typeface="Calibri"/>
                  </a:rPr>
                  <a:t>Src</a:t>
                </a: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/</a:t>
                </a:r>
                <a:r>
                  <a:rPr lang="en-US" sz="2000" kern="0" dirty="0" err="1">
                    <a:solidFill>
                      <a:prstClr val="white"/>
                    </a:solidFill>
                    <a:latin typeface="Calibri"/>
                  </a:rPr>
                  <a:t>dst</a:t>
                </a: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 addresses stored per endpoint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181603" y="2303533"/>
            <a:ext cx="3689684" cy="1963670"/>
            <a:chOff x="5181600" y="2303530"/>
            <a:chExt cx="3689684" cy="1963670"/>
          </a:xfrm>
        </p:grpSpPr>
        <p:grpSp>
          <p:nvGrpSpPr>
            <p:cNvPr id="11" name="Group 10"/>
            <p:cNvGrpSpPr/>
            <p:nvPr/>
          </p:nvGrpSpPr>
          <p:grpSpPr>
            <a:xfrm>
              <a:off x="5556010" y="3048000"/>
              <a:ext cx="3315274" cy="475466"/>
              <a:chOff x="0" y="7195"/>
              <a:chExt cx="3479132" cy="795600"/>
            </a:xfrm>
            <a:solidFill>
              <a:srgbClr val="8064A2"/>
            </a:solidFill>
          </p:grpSpPr>
          <p:sp>
            <p:nvSpPr>
              <p:cNvPr id="13" name="Rounded Rectangle 12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grpFill/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14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456 bytes per endpoint</a:t>
                </a:r>
              </a:p>
            </p:txBody>
          </p:sp>
        </p:grpSp>
        <p:sp>
          <p:nvSpPr>
            <p:cNvPr id="12" name="Right Brace 11"/>
            <p:cNvSpPr/>
            <p:nvPr/>
          </p:nvSpPr>
          <p:spPr>
            <a:xfrm>
              <a:off x="5181600" y="2303530"/>
              <a:ext cx="231702" cy="1963670"/>
            </a:xfrm>
            <a:prstGeom prst="rightBrace">
              <a:avLst/>
            </a:prstGeom>
            <a:noFill/>
            <a:ln w="25400" cap="flat" cmpd="sng" algn="ctr">
              <a:solidFill>
                <a:srgbClr val="8064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45714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kern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00601" y="3200404"/>
            <a:ext cx="4077273" cy="914399"/>
            <a:chOff x="4800601" y="3200401"/>
            <a:chExt cx="4077273" cy="914399"/>
          </a:xfrm>
        </p:grpSpPr>
        <p:grpSp>
          <p:nvGrpSpPr>
            <p:cNvPr id="16" name="Group 15"/>
            <p:cNvGrpSpPr/>
            <p:nvPr/>
          </p:nvGrpSpPr>
          <p:grpSpPr>
            <a:xfrm>
              <a:off x="5562600" y="3635935"/>
              <a:ext cx="3315274" cy="478865"/>
              <a:chOff x="0" y="7195"/>
              <a:chExt cx="3479132" cy="795600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19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Path record per endpoint</a:t>
                </a:r>
              </a:p>
            </p:txBody>
          </p:sp>
        </p:grpSp>
        <p:cxnSp>
          <p:nvCxnSpPr>
            <p:cNvPr id="17" name="Straight Arrow Connector 16"/>
            <p:cNvCxnSpPr/>
            <p:nvPr/>
          </p:nvCxnSpPr>
          <p:spPr>
            <a:xfrm flipH="1" flipV="1">
              <a:off x="4800601" y="3200401"/>
              <a:ext cx="755409" cy="533399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0" name="Group 19"/>
          <p:cNvGrpSpPr/>
          <p:nvPr/>
        </p:nvGrpSpPr>
        <p:grpSpPr>
          <a:xfrm>
            <a:off x="3200400" y="4724400"/>
            <a:ext cx="5677474" cy="663662"/>
            <a:chOff x="3200400" y="4724400"/>
            <a:chExt cx="5677474" cy="663662"/>
          </a:xfrm>
        </p:grpSpPr>
        <p:grpSp>
          <p:nvGrpSpPr>
            <p:cNvPr id="21" name="Group 20"/>
            <p:cNvGrpSpPr/>
            <p:nvPr/>
          </p:nvGrpSpPr>
          <p:grpSpPr>
            <a:xfrm>
              <a:off x="5562600" y="4724400"/>
              <a:ext cx="3315274" cy="663662"/>
              <a:chOff x="0" y="7195"/>
              <a:chExt cx="3479132" cy="7956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solidFill>
                <a:srgbClr val="4F81BD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24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Resolve single address and path at a time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 flipH="1" flipV="1">
              <a:off x="3200400" y="5092327"/>
              <a:ext cx="2362202" cy="1"/>
            </a:xfrm>
            <a:prstGeom prst="straightConnector1">
              <a:avLst/>
            </a:prstGeom>
            <a:noFill/>
            <a:ln w="25400" cap="flat" cmpd="sng" algn="ctr">
              <a:solidFill>
                <a:srgbClr val="4BACC6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5" name="Group 24"/>
          <p:cNvGrpSpPr/>
          <p:nvPr/>
        </p:nvGrpSpPr>
        <p:grpSpPr>
          <a:xfrm>
            <a:off x="2514600" y="5486403"/>
            <a:ext cx="6356684" cy="685800"/>
            <a:chOff x="2514600" y="5486400"/>
            <a:chExt cx="6356684" cy="685800"/>
          </a:xfrm>
        </p:grpSpPr>
        <p:grpSp>
          <p:nvGrpSpPr>
            <p:cNvPr id="26" name="Group 25"/>
            <p:cNvGrpSpPr/>
            <p:nvPr/>
          </p:nvGrpSpPr>
          <p:grpSpPr>
            <a:xfrm>
              <a:off x="5556010" y="5486400"/>
              <a:ext cx="3315274" cy="685800"/>
              <a:chOff x="0" y="7195"/>
              <a:chExt cx="3479132" cy="795600"/>
            </a:xfrm>
            <a:solidFill>
              <a:srgbClr val="8064A2"/>
            </a:solidFill>
          </p:grpSpPr>
          <p:sp>
            <p:nvSpPr>
              <p:cNvPr id="28" name="Rounded Rectangle 27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grpFill/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29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algn="ctr" defTabSz="888884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lang="en-US" sz="2000" kern="0" dirty="0">
                    <a:solidFill>
                      <a:prstClr val="white"/>
                    </a:solidFill>
                    <a:latin typeface="Calibri"/>
                  </a:rPr>
                  <a:t>All to all connected model for best performance</a:t>
                </a:r>
              </a:p>
            </p:txBody>
          </p:sp>
        </p:grpSp>
        <p:cxnSp>
          <p:nvCxnSpPr>
            <p:cNvPr id="27" name="Straight Arrow Connector 26"/>
            <p:cNvCxnSpPr/>
            <p:nvPr/>
          </p:nvCxnSpPr>
          <p:spPr>
            <a:xfrm flipH="1">
              <a:off x="2514600" y="5638800"/>
              <a:ext cx="304141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8064A2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44" name="Group 43"/>
          <p:cNvGrpSpPr/>
          <p:nvPr/>
        </p:nvGrpSpPr>
        <p:grpSpPr>
          <a:xfrm>
            <a:off x="764643" y="1034091"/>
            <a:ext cx="3807357" cy="682656"/>
            <a:chOff x="813363" y="1121941"/>
            <a:chExt cx="4049944" cy="740650"/>
          </a:xfrm>
        </p:grpSpPr>
        <p:sp>
          <p:nvSpPr>
            <p:cNvPr id="30" name="Rounded Rectangle 29"/>
            <p:cNvSpPr/>
            <p:nvPr/>
          </p:nvSpPr>
          <p:spPr>
            <a:xfrm>
              <a:off x="813363" y="1121941"/>
              <a:ext cx="4049944" cy="740650"/>
            </a:xfrm>
            <a:prstGeom prst="roundRect">
              <a:avLst/>
            </a:prstGeom>
            <a:gradFill rotWithShape="1">
              <a:gsLst>
                <a:gs pos="0">
                  <a:srgbClr val="9BBB59">
                    <a:tint val="100000"/>
                    <a:shade val="100000"/>
                    <a:satMod val="130000"/>
                  </a:srgbClr>
                </a:gs>
                <a:gs pos="100000">
                  <a:srgbClr val="9BBB59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31" name="Rounded Rectangle 4"/>
            <p:cNvSpPr/>
            <p:nvPr/>
          </p:nvSpPr>
          <p:spPr>
            <a:xfrm>
              <a:off x="858573" y="1158100"/>
              <a:ext cx="3959524" cy="66833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1740" tIns="81740" rIns="81740" bIns="81740" numCol="1" spcCol="1362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black"/>
                  </a:solidFill>
                  <a:latin typeface="Calibri"/>
                </a:rPr>
                <a:t>Want: reliable data transfers, zero copies to thousands of processes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5599609" y="1498312"/>
            <a:ext cx="3234666" cy="436871"/>
          </a:xfrm>
          <a:prstGeom prst="roundRect">
            <a:avLst/>
          </a:pr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85231" tIns="42616" rIns="85231" bIns="42616"/>
          <a:lstStyle/>
          <a:p>
            <a:pPr algn="ctr"/>
            <a:r>
              <a:rPr lang="en-US" dirty="0" smtClean="0"/>
              <a:t>RDMA interfaces expose: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19613" y="1828800"/>
            <a:ext cx="6561097" cy="1323633"/>
            <a:chOff x="0" y="14391"/>
            <a:chExt cx="2488532" cy="795600"/>
          </a:xfrm>
        </p:grpSpPr>
        <p:sp>
          <p:nvSpPr>
            <p:cNvPr id="7" name="Rounded Rectangle 6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8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922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000" kern="0" dirty="0">
                  <a:solidFill>
                    <a:prstClr val="white"/>
                  </a:solidFill>
                  <a:latin typeface="Calibri"/>
                </a:rPr>
                <a:t>Design software interfaces that are aligned with application requirements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81952" y="500104"/>
            <a:ext cx="3628448" cy="642896"/>
            <a:chOff x="0" y="111646"/>
            <a:chExt cx="2647090" cy="719549"/>
          </a:xfrm>
        </p:grpSpPr>
        <p:sp>
          <p:nvSpPr>
            <p:cNvPr id="19" name="Rounded Rectangle 18"/>
            <p:cNvSpPr/>
            <p:nvPr/>
          </p:nvSpPr>
          <p:spPr>
            <a:xfrm>
              <a:off x="0" y="111646"/>
              <a:ext cx="2647090" cy="719549"/>
            </a:xfrm>
            <a:prstGeom prst="roundRect">
              <a:avLst/>
            </a:prstGeom>
            <a:gradFill rotWithShape="1">
              <a:gsLst>
                <a:gs pos="0">
                  <a:srgbClr val="9BBB59">
                    <a:tint val="100000"/>
                    <a:shade val="100000"/>
                    <a:satMod val="130000"/>
                  </a:srgbClr>
                </a:gs>
                <a:gs pos="100000">
                  <a:srgbClr val="9BBB59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</p:sp>
        <p:sp>
          <p:nvSpPr>
            <p:cNvPr id="20" name="Rounded Rectangle 4"/>
            <p:cNvSpPr/>
            <p:nvPr/>
          </p:nvSpPr>
          <p:spPr>
            <a:xfrm>
              <a:off x="35125" y="146771"/>
              <a:ext cx="2576840" cy="6492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algn="ctr" defTabSz="124295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000" b="1" dirty="0">
                  <a:solidFill>
                    <a:sysClr val="windowText" lastClr="000000"/>
                  </a:solidFill>
                  <a:latin typeface="Calibri"/>
                </a:rPr>
                <a:t>Evolve OpenFabrics</a:t>
              </a: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1219613" y="3504562"/>
            <a:ext cx="6561097" cy="53876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chemeClr val="bg1"/>
                </a:solidFill>
                <a:latin typeface="Calibri"/>
              </a:rPr>
              <a:t>Target needs of HPC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1219613" y="4118960"/>
            <a:ext cx="6561097" cy="53876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chemeClr val="bg1"/>
                </a:solidFill>
                <a:latin typeface="Calibri"/>
              </a:rPr>
              <a:t>Support multiple interface semantics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219602" y="4725543"/>
            <a:ext cx="6561097" cy="53876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chemeClr val="bg1"/>
                </a:solidFill>
                <a:latin typeface="Calibri"/>
              </a:rPr>
              <a:t>Fabric and vendor agnostic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219613" y="5328637"/>
            <a:ext cx="6561097" cy="53876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chemeClr val="bg1"/>
                </a:solidFill>
                <a:latin typeface="Calibri"/>
              </a:rPr>
              <a:t>Supportable in upstream Linux</a:t>
            </a:r>
          </a:p>
        </p:txBody>
      </p:sp>
    </p:spTree>
    <p:extLst>
      <p:ext uri="{BB962C8B-B14F-4D97-AF65-F5344CB8AC3E}">
        <p14:creationId xmlns:p14="http://schemas.microsoft.com/office/powerpoint/2010/main" val="35663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of the underlying implementation to complete processing of an asynchronous request</a:t>
            </a:r>
          </a:p>
          <a:p>
            <a:r>
              <a:rPr lang="en-US" dirty="0" smtClean="0"/>
              <a:t>Need to consider </a:t>
            </a:r>
            <a:r>
              <a:rPr lang="en-US" b="1" dirty="0" smtClean="0"/>
              <a:t>ALL</a:t>
            </a:r>
            <a:r>
              <a:rPr lang="en-US" dirty="0" smtClean="0"/>
              <a:t> asynchronous requests</a:t>
            </a:r>
          </a:p>
          <a:p>
            <a:pPr lvl="1"/>
            <a:r>
              <a:rPr lang="en-US" dirty="0" smtClean="0"/>
              <a:t>Connections, address resolution, data transfers, event processing, completions, etc.</a:t>
            </a:r>
          </a:p>
          <a:p>
            <a:r>
              <a:rPr lang="en-US" dirty="0" smtClean="0"/>
              <a:t>HW/SW mix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57400" y="5257800"/>
            <a:ext cx="54864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All(?) current solutions require significant software components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707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two progress models</a:t>
            </a:r>
          </a:p>
          <a:p>
            <a:pPr lvl="1"/>
            <a:r>
              <a:rPr lang="en-US" dirty="0" smtClean="0"/>
              <a:t>Automatic and implicit</a:t>
            </a:r>
          </a:p>
          <a:p>
            <a:r>
              <a:rPr lang="en-US" dirty="0" smtClean="0"/>
              <a:t>Separate operations as belonging to one of two progress domains</a:t>
            </a:r>
          </a:p>
          <a:p>
            <a:pPr lvl="1"/>
            <a:r>
              <a:rPr lang="en-US" dirty="0" smtClean="0"/>
              <a:t>Data or control</a:t>
            </a:r>
          </a:p>
          <a:p>
            <a:pPr lvl="1"/>
            <a:r>
              <a:rPr lang="en-US" dirty="0" smtClean="0"/>
              <a:t>Report progress model for each domain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781936"/>
              </p:ext>
            </p:extLst>
          </p:nvPr>
        </p:nvGraphicFramePr>
        <p:xfrm>
          <a:off x="2209800" y="4983480"/>
          <a:ext cx="4876800" cy="126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3832"/>
                <a:gridCol w="1488394"/>
                <a:gridCol w="1844574"/>
              </a:tblGrid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SAMPLE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Implicit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Automatic</a:t>
                      </a:r>
                      <a:endParaRPr lang="en-US" b="1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Data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Hardware offload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Control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Kernel services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82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Implies hardware offload model</a:t>
            </a:r>
          </a:p>
          <a:p>
            <a:pPr lvl="1"/>
            <a:r>
              <a:rPr lang="en-US" dirty="0" smtClean="0"/>
              <a:t>Or standard kernel services / threads for control operations</a:t>
            </a:r>
          </a:p>
          <a:p>
            <a:r>
              <a:rPr lang="en-US" dirty="0" smtClean="0"/>
              <a:t>Once an operation is initiated, it will complete without further user intervention or calls into the API</a:t>
            </a:r>
          </a:p>
          <a:p>
            <a:r>
              <a:rPr lang="en-US" dirty="0"/>
              <a:t>Automatic progress meets implicit model by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Implies significant software component</a:t>
            </a:r>
          </a:p>
          <a:p>
            <a:r>
              <a:rPr lang="en-US" dirty="0" smtClean="0"/>
              <a:t>Occurs when reading or waiting </a:t>
            </a:r>
            <a:r>
              <a:rPr lang="en-US" i="1" dirty="0" smtClean="0"/>
              <a:t>on EQ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Application can use separate EQs for control and data</a:t>
            </a:r>
          </a:p>
          <a:p>
            <a:r>
              <a:rPr lang="en-US" dirty="0" smtClean="0"/>
              <a:t>Progress limited to objects associated with selected EQ(s)</a:t>
            </a:r>
          </a:p>
          <a:p>
            <a:r>
              <a:rPr lang="en-US" dirty="0"/>
              <a:t>App can request automatic progress</a:t>
            </a:r>
          </a:p>
          <a:p>
            <a:pPr lvl="1"/>
            <a:r>
              <a:rPr lang="en-US" dirty="0" smtClean="0"/>
              <a:t>E.g. app wants to wait on native wait object</a:t>
            </a:r>
          </a:p>
          <a:p>
            <a:pPr lvl="1"/>
            <a:r>
              <a:rPr lang="en-US" dirty="0" smtClean="0"/>
              <a:t>Implies </a:t>
            </a:r>
            <a:r>
              <a:rPr lang="en-US" dirty="0"/>
              <a:t>provider allocated </a:t>
            </a:r>
            <a:r>
              <a:rPr lang="en-US" dirty="0" smtClean="0"/>
              <a:t>threading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4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a single initiator endpoint performing data transfers to one target endpoint over the same data flow</a:t>
            </a:r>
          </a:p>
          <a:p>
            <a:pPr lvl="1"/>
            <a:r>
              <a:rPr lang="en-US" dirty="0" smtClean="0"/>
              <a:t>Data flow may be a conceptual </a:t>
            </a:r>
            <a:r>
              <a:rPr lang="en-US" dirty="0" err="1" smtClean="0"/>
              <a:t>QoS</a:t>
            </a:r>
            <a:r>
              <a:rPr lang="en-US" dirty="0" smtClean="0"/>
              <a:t> level or path through the network</a:t>
            </a:r>
          </a:p>
          <a:p>
            <a:r>
              <a:rPr lang="en-US" dirty="0" smtClean="0"/>
              <a:t>Separate ordering domains</a:t>
            </a:r>
          </a:p>
          <a:p>
            <a:pPr lvl="1"/>
            <a:r>
              <a:rPr lang="en-US" dirty="0" smtClean="0"/>
              <a:t>Completions, message, data</a:t>
            </a:r>
          </a:p>
          <a:p>
            <a:r>
              <a:rPr lang="en-US" dirty="0" smtClean="0"/>
              <a:t>Fenced ordering may be obtained using </a:t>
            </a:r>
            <a:r>
              <a:rPr lang="en-US" dirty="0" err="1" smtClean="0"/>
              <a:t>fi_sync</a:t>
            </a:r>
            <a:r>
              <a:rPr lang="en-US" dirty="0" smtClean="0"/>
              <a:t>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in which operation completions are reported relative to their submission</a:t>
            </a:r>
          </a:p>
          <a:p>
            <a:r>
              <a:rPr lang="en-US" dirty="0" smtClean="0"/>
              <a:t>Unordered or ordered</a:t>
            </a:r>
          </a:p>
          <a:p>
            <a:pPr lvl="1"/>
            <a:r>
              <a:rPr lang="en-US" dirty="0" smtClean="0"/>
              <a:t>No defined requirement for ordered completions</a:t>
            </a:r>
          </a:p>
          <a:p>
            <a:r>
              <a:rPr lang="en-US" dirty="0" smtClean="0"/>
              <a:t>Default: unordered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9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Order in which message (transport) headers are processed</a:t>
            </a:r>
          </a:p>
          <a:p>
            <a:pPr lvl="1"/>
            <a:r>
              <a:rPr lang="en-US" dirty="0" smtClean="0"/>
              <a:t>I.e. whether transport message are received in or out of order	</a:t>
            </a:r>
          </a:p>
          <a:p>
            <a:r>
              <a:rPr lang="en-US" dirty="0" smtClean="0"/>
              <a:t>Determined by selection of ordering bits</a:t>
            </a:r>
          </a:p>
          <a:p>
            <a:pPr lvl="1"/>
            <a:r>
              <a:rPr lang="en-US" dirty="0" smtClean="0"/>
              <a:t>[Read | Write | Send]   After   [Read | Write | Send]</a:t>
            </a:r>
          </a:p>
          <a:p>
            <a:pPr lvl="1"/>
            <a:r>
              <a:rPr lang="en-US" dirty="0" smtClean="0"/>
              <a:t>RAR, RAW, RAS, WAR, WAW, WAS, SAR, SAW, SAS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err="1" smtClean="0"/>
              <a:t>fi_order</a:t>
            </a:r>
            <a:r>
              <a:rPr lang="en-US" dirty="0" smtClean="0"/>
              <a:t> = 0  // unordered</a:t>
            </a:r>
          </a:p>
          <a:p>
            <a:pPr lvl="1"/>
            <a:r>
              <a:rPr lang="en-US" dirty="0" err="1" smtClean="0"/>
              <a:t>fi_order</a:t>
            </a:r>
            <a:r>
              <a:rPr lang="en-US" dirty="0" smtClean="0"/>
              <a:t> = RAR | RAW | RAS | WAW | WAS |</a:t>
            </a:r>
            <a:br>
              <a:rPr lang="en-US" dirty="0" smtClean="0"/>
            </a:br>
            <a:r>
              <a:rPr lang="en-US" dirty="0" smtClean="0"/>
              <a:t>			    SAW | SAS     // IB/</a:t>
            </a:r>
            <a:r>
              <a:rPr lang="en-US" dirty="0" err="1" smtClean="0"/>
              <a:t>iWarp</a:t>
            </a:r>
            <a:r>
              <a:rPr lang="en-US" dirty="0" smtClean="0"/>
              <a:t> like ordering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/>
          </a:bodyPr>
          <a:lstStyle/>
          <a:p>
            <a:r>
              <a:rPr lang="en-US" dirty="0" smtClean="0"/>
              <a:t>Delivery order of transport data into target memory</a:t>
            </a:r>
          </a:p>
          <a:p>
            <a:pPr lvl="1"/>
            <a:r>
              <a:rPr lang="en-US" dirty="0" smtClean="0"/>
              <a:t>Ordering per byte-addressable location</a:t>
            </a:r>
          </a:p>
          <a:p>
            <a:pPr lvl="1"/>
            <a:r>
              <a:rPr lang="en-US" dirty="0" smtClean="0"/>
              <a:t>I.e. access to the same byte in memory</a:t>
            </a:r>
          </a:p>
          <a:p>
            <a:r>
              <a:rPr lang="en-US" dirty="0" smtClean="0"/>
              <a:t>Ordering constrained by message ordering rules</a:t>
            </a:r>
          </a:p>
          <a:p>
            <a:pPr lvl="1"/>
            <a:r>
              <a:rPr lang="en-US" dirty="0" smtClean="0"/>
              <a:t>Must at least have message ordering first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/>
          </a:bodyPr>
          <a:lstStyle/>
          <a:p>
            <a:r>
              <a:rPr lang="en-US" dirty="0" smtClean="0"/>
              <a:t>Ordering limited to message order size</a:t>
            </a:r>
          </a:p>
          <a:p>
            <a:pPr lvl="1"/>
            <a:r>
              <a:rPr lang="en-US" dirty="0" smtClean="0"/>
              <a:t>E.g. MTU</a:t>
            </a:r>
          </a:p>
          <a:p>
            <a:pPr lvl="1"/>
            <a:r>
              <a:rPr lang="en-US" dirty="0" smtClean="0"/>
              <a:t>In order data delivery if transfer &lt;= message order size</a:t>
            </a:r>
          </a:p>
          <a:p>
            <a:pPr lvl="1"/>
            <a:r>
              <a:rPr lang="en-US" dirty="0" smtClean="0"/>
              <a:t>WAW, RAW, </a:t>
            </a:r>
            <a:r>
              <a:rPr lang="en-US" smtClean="0"/>
              <a:t>WAR sizes?</a:t>
            </a:r>
            <a:endParaRPr lang="en-US" dirty="0" smtClean="0"/>
          </a:p>
          <a:p>
            <a:r>
              <a:rPr lang="en-US" dirty="0" smtClean="0"/>
              <a:t>Message order size = 0</a:t>
            </a:r>
            <a:endParaRPr lang="en-US" dirty="0"/>
          </a:p>
          <a:p>
            <a:pPr lvl="1"/>
            <a:r>
              <a:rPr lang="en-US" dirty="0" smtClean="0"/>
              <a:t>No data ordering</a:t>
            </a:r>
          </a:p>
          <a:p>
            <a:r>
              <a:rPr lang="en-US" dirty="0" smtClean="0"/>
              <a:t>Message order size = -1</a:t>
            </a:r>
          </a:p>
          <a:p>
            <a:pPr lvl="1"/>
            <a:r>
              <a:rPr lang="en-US" dirty="0" smtClean="0"/>
              <a:t>All data ordered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Ordering Rules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Ordering to different target endpoints not defined</a:t>
            </a:r>
          </a:p>
          <a:p>
            <a:r>
              <a:rPr lang="en-US" dirty="0" smtClean="0"/>
              <a:t>Per message ordering semantics implemented using different data flows</a:t>
            </a:r>
          </a:p>
          <a:p>
            <a:pPr lvl="1"/>
            <a:r>
              <a:rPr lang="en-US" dirty="0" smtClean="0"/>
              <a:t>Data flows may be less flexible,  but easier to optimize for</a:t>
            </a:r>
          </a:p>
          <a:p>
            <a:pPr lvl="1"/>
            <a:r>
              <a:rPr lang="en-US" dirty="0" smtClean="0"/>
              <a:t>Endpoint aliases may be configured to use different data flows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6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through OpenFabrics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646613"/>
          </a:xfrm>
        </p:spPr>
        <p:txBody>
          <a:bodyPr/>
          <a:lstStyle/>
          <a:p>
            <a:r>
              <a:rPr lang="en-US" dirty="0" smtClean="0"/>
              <a:t>Leveraging </a:t>
            </a:r>
            <a:r>
              <a:rPr lang="en-US" dirty="0"/>
              <a:t>existing open source community</a:t>
            </a:r>
          </a:p>
          <a:p>
            <a:r>
              <a:rPr lang="en-US" dirty="0"/>
              <a:t>Broad ecosystem</a:t>
            </a:r>
          </a:p>
          <a:p>
            <a:pPr lvl="1"/>
            <a:r>
              <a:rPr lang="en-US" dirty="0"/>
              <a:t>Application developers and vendors</a:t>
            </a:r>
          </a:p>
          <a:p>
            <a:pPr lvl="1"/>
            <a:r>
              <a:rPr lang="en-US" dirty="0"/>
              <a:t>Active community engagement</a:t>
            </a:r>
          </a:p>
          <a:p>
            <a:r>
              <a:rPr lang="en-US" dirty="0"/>
              <a:t>Drive high-performance software APIs</a:t>
            </a:r>
          </a:p>
          <a:p>
            <a:pPr lvl="1"/>
            <a:r>
              <a:rPr lang="en-US" dirty="0"/>
              <a:t>Take advantage of available hardware features</a:t>
            </a:r>
          </a:p>
          <a:p>
            <a:pPr lvl="1"/>
            <a:r>
              <a:rPr lang="en-US" dirty="0"/>
              <a:t>Support multiple product </a:t>
            </a:r>
            <a:r>
              <a:rPr lang="en-US" dirty="0" smtClean="0"/>
              <a:t>generations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286000" y="5370534"/>
            <a:ext cx="4495800" cy="1030266"/>
            <a:chOff x="0" y="14391"/>
            <a:chExt cx="2488532" cy="795600"/>
          </a:xfrm>
        </p:grpSpPr>
        <p:sp>
          <p:nvSpPr>
            <p:cNvPr id="6" name="Rounded Rectangle 5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7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922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800" kern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Open Fabrics Interfaces </a:t>
              </a:r>
              <a:r>
                <a:rPr lang="en-US" sz="2800" kern="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Workin</a:t>
              </a:r>
              <a:r>
                <a:rPr lang="en-US" sz="2800" kern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 Group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93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Multi-threading and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/>
          </a:bodyPr>
          <a:lstStyle/>
          <a:p>
            <a:r>
              <a:rPr lang="en-US" dirty="0" smtClean="0"/>
              <a:t>Support both thread safe and lockless models</a:t>
            </a:r>
          </a:p>
          <a:p>
            <a:pPr lvl="1"/>
            <a:r>
              <a:rPr lang="en-US" dirty="0" smtClean="0"/>
              <a:t>Compile time and run time support</a:t>
            </a:r>
          </a:p>
          <a:p>
            <a:pPr lvl="1"/>
            <a:r>
              <a:rPr lang="en-US" dirty="0" smtClean="0"/>
              <a:t>Run-time limited to compiled support</a:t>
            </a:r>
          </a:p>
          <a:p>
            <a:r>
              <a:rPr lang="en-US" dirty="0" smtClean="0"/>
              <a:t>Lockless (based on MPI model)</a:t>
            </a:r>
          </a:p>
          <a:p>
            <a:pPr lvl="1"/>
            <a:r>
              <a:rPr lang="en-US" dirty="0" smtClean="0"/>
              <a:t>Single – single-threaded app</a:t>
            </a:r>
          </a:p>
          <a:p>
            <a:pPr lvl="1"/>
            <a:r>
              <a:rPr lang="en-US" dirty="0" smtClean="0"/>
              <a:t>Funneled – only 1 thread calls into interfaces</a:t>
            </a:r>
          </a:p>
          <a:p>
            <a:pPr lvl="1"/>
            <a:r>
              <a:rPr lang="en-US" dirty="0" smtClean="0"/>
              <a:t>Serialized – only 1 thread at a time calls into interfaces</a:t>
            </a:r>
          </a:p>
          <a:p>
            <a:r>
              <a:rPr lang="en-US" dirty="0" smtClean="0"/>
              <a:t>Thread safe</a:t>
            </a:r>
          </a:p>
          <a:p>
            <a:pPr lvl="1"/>
            <a:r>
              <a:rPr lang="en-US" dirty="0" smtClean="0"/>
              <a:t>Multiple – multi-threaded app, with no restrictions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5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646613"/>
          </a:xfrm>
        </p:spPr>
        <p:txBody>
          <a:bodyPr/>
          <a:lstStyle/>
          <a:p>
            <a:r>
              <a:rPr lang="en-US" dirty="0" smtClean="0"/>
              <a:t>Support both application and network buffering</a:t>
            </a:r>
          </a:p>
          <a:p>
            <a:pPr lvl="1"/>
            <a:r>
              <a:rPr lang="en-US" dirty="0" smtClean="0"/>
              <a:t>Zero-copy for high-performance</a:t>
            </a:r>
          </a:p>
          <a:p>
            <a:pPr lvl="1"/>
            <a:r>
              <a:rPr lang="en-US" dirty="0" smtClean="0"/>
              <a:t>Network buffering for ease of use</a:t>
            </a:r>
          </a:p>
          <a:p>
            <a:pPr lvl="2"/>
            <a:r>
              <a:rPr lang="en-US" dirty="0" smtClean="0"/>
              <a:t>Buffering in local memory or NIC</a:t>
            </a:r>
          </a:p>
          <a:p>
            <a:pPr lvl="1"/>
            <a:r>
              <a:rPr lang="en-US" dirty="0" smtClean="0"/>
              <a:t>In some case, buffered transfers may be higher-performing (e.g. “inline”)</a:t>
            </a:r>
          </a:p>
          <a:p>
            <a:r>
              <a:rPr lang="en-US" dirty="0" smtClean="0"/>
              <a:t>Registration option for local NIC access</a:t>
            </a:r>
          </a:p>
          <a:p>
            <a:pPr lvl="1"/>
            <a:r>
              <a:rPr lang="en-US" dirty="0" smtClean="0"/>
              <a:t>Migration to fabric managed registration</a:t>
            </a:r>
          </a:p>
          <a:p>
            <a:r>
              <a:rPr lang="en-US" dirty="0" smtClean="0"/>
              <a:t>Required registration for remote access</a:t>
            </a:r>
          </a:p>
          <a:p>
            <a:pPr lvl="1"/>
            <a:r>
              <a:rPr lang="en-US" dirty="0" smtClean="0"/>
              <a:t>Specify permissions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Scalable Transfer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Application</a:t>
            </a:r>
            <a:r>
              <a:rPr lang="en-US" dirty="0"/>
              <a:t> optimized code paths based on usage model</a:t>
            </a:r>
          </a:p>
          <a:p>
            <a:r>
              <a:rPr lang="en-US" dirty="0"/>
              <a:t>Optimize call(s) for single work request</a:t>
            </a:r>
          </a:p>
          <a:p>
            <a:pPr lvl="1"/>
            <a:r>
              <a:rPr lang="en-US" dirty="0"/>
              <a:t>Single data buffer</a:t>
            </a:r>
          </a:p>
          <a:p>
            <a:pPr lvl="1"/>
            <a:r>
              <a:rPr lang="en-US" dirty="0"/>
              <a:t>Still support more complex WR lists/SGL</a:t>
            </a:r>
          </a:p>
          <a:p>
            <a:r>
              <a:rPr lang="en-US" dirty="0"/>
              <a:t>Per endpoint send/receive operations</a:t>
            </a:r>
          </a:p>
          <a:p>
            <a:pPr lvl="1"/>
            <a:r>
              <a:rPr lang="en-US" dirty="0"/>
              <a:t>Separate RMA function calls</a:t>
            </a:r>
          </a:p>
          <a:p>
            <a:r>
              <a:rPr lang="en-US" dirty="0"/>
              <a:t>Pre-configure data transfer flags</a:t>
            </a:r>
          </a:p>
          <a:p>
            <a:pPr lvl="1"/>
            <a:r>
              <a:rPr lang="en-US" dirty="0"/>
              <a:t>Known before post request</a:t>
            </a:r>
          </a:p>
          <a:p>
            <a:pPr lvl="1"/>
            <a:r>
              <a:rPr lang="en-US" dirty="0"/>
              <a:t>Select software path through </a:t>
            </a:r>
            <a:r>
              <a:rPr lang="en-US" dirty="0" smtClean="0"/>
              <a:t>provider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4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OFIWG </a:t>
            </a:r>
            <a:r>
              <a:rPr lang="en-US" dirty="0"/>
              <a:t>Charter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 an </a:t>
            </a:r>
            <a:r>
              <a:rPr lang="en-US" b="1" i="1" dirty="0" smtClean="0">
                <a:solidFill>
                  <a:srgbClr val="336699"/>
                </a:solidFill>
              </a:rPr>
              <a:t>extensible</a:t>
            </a:r>
            <a:r>
              <a:rPr lang="en-US" dirty="0" smtClean="0"/>
              <a:t>, open source framework and </a:t>
            </a:r>
            <a:r>
              <a:rPr lang="en-US" b="1" i="1" dirty="0" smtClean="0">
                <a:solidFill>
                  <a:srgbClr val="336699"/>
                </a:solidFill>
              </a:rPr>
              <a:t>interfaces aligned with ULP and application</a:t>
            </a:r>
            <a:r>
              <a:rPr lang="en-US" i="1" dirty="0" smtClean="0">
                <a:solidFill>
                  <a:srgbClr val="336699"/>
                </a:solidFill>
              </a:rPr>
              <a:t> </a:t>
            </a:r>
            <a:r>
              <a:rPr lang="en-US" dirty="0" smtClean="0"/>
              <a:t>needs for </a:t>
            </a:r>
            <a:r>
              <a:rPr lang="en-US" b="1" i="1" dirty="0" smtClean="0">
                <a:solidFill>
                  <a:srgbClr val="336699"/>
                </a:solidFill>
              </a:rPr>
              <a:t>high-performance</a:t>
            </a:r>
            <a:r>
              <a:rPr lang="en-US" b="1" dirty="0" smtClean="0"/>
              <a:t> </a:t>
            </a:r>
            <a:r>
              <a:rPr lang="en-US" dirty="0" smtClean="0"/>
              <a:t>fabric services</a:t>
            </a:r>
            <a:endParaRPr lang="en-US" dirty="0"/>
          </a:p>
          <a:p>
            <a:r>
              <a:rPr lang="en-US" dirty="0" smtClean="0"/>
              <a:t>Software leading hardware</a:t>
            </a:r>
          </a:p>
          <a:p>
            <a:pPr lvl="1"/>
            <a:r>
              <a:rPr lang="en-US" dirty="0" smtClean="0"/>
              <a:t>Enable future hardware features</a:t>
            </a:r>
          </a:p>
          <a:p>
            <a:pPr lvl="1"/>
            <a:r>
              <a:rPr lang="en-US" dirty="0" smtClean="0"/>
              <a:t>Minimal impact to applications</a:t>
            </a:r>
          </a:p>
          <a:p>
            <a:r>
              <a:rPr lang="en-US" dirty="0" smtClean="0"/>
              <a:t>Minimize </a:t>
            </a:r>
            <a:r>
              <a:rPr lang="en-US" dirty="0"/>
              <a:t>impedance match between </a:t>
            </a:r>
            <a:r>
              <a:rPr lang="en-US" dirty="0" smtClean="0"/>
              <a:t>ULPs and </a:t>
            </a:r>
            <a:r>
              <a:rPr lang="en-US" dirty="0"/>
              <a:t>network APIs</a:t>
            </a:r>
          </a:p>
          <a:p>
            <a:r>
              <a:rPr lang="en-US" dirty="0" smtClean="0"/>
              <a:t>Craft optimal APIs</a:t>
            </a:r>
          </a:p>
          <a:p>
            <a:pPr lvl="1"/>
            <a:r>
              <a:rPr lang="en-US" dirty="0" smtClean="0"/>
              <a:t>Detailed </a:t>
            </a:r>
            <a:r>
              <a:rPr lang="en-US" dirty="0"/>
              <a:t>analysis on MPI, SHMEM, and other PGAS languages</a:t>
            </a:r>
          </a:p>
          <a:p>
            <a:pPr lvl="1"/>
            <a:r>
              <a:rPr lang="en-US" dirty="0"/>
              <a:t>Focus on other applications – storage, databases,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6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OFI WG is open participation</a:t>
            </a:r>
          </a:p>
          <a:p>
            <a:pPr lvl="1"/>
            <a:r>
              <a:rPr lang="en-US" dirty="0" smtClean="0"/>
              <a:t>Contact </a:t>
            </a:r>
            <a:r>
              <a:rPr lang="en-US" dirty="0" smtClean="0"/>
              <a:t>the </a:t>
            </a:r>
            <a:r>
              <a:rPr lang="en-US" dirty="0" err="1" smtClean="0"/>
              <a:t>ofiwg</a:t>
            </a:r>
            <a:r>
              <a:rPr lang="en-US" dirty="0" smtClean="0"/>
              <a:t> mail list for </a:t>
            </a:r>
            <a:r>
              <a:rPr lang="en-US" dirty="0" smtClean="0"/>
              <a:t>meeting </a:t>
            </a:r>
            <a:r>
              <a:rPr lang="en-US" dirty="0" smtClean="0"/>
              <a:t>details</a:t>
            </a:r>
          </a:p>
          <a:p>
            <a:pPr lvl="1"/>
            <a:r>
              <a:rPr lang="en-US" dirty="0"/>
              <a:t>ofiwg@lists.openfabrics.org</a:t>
            </a:r>
            <a:endParaRPr lang="en-US" dirty="0" smtClean="0"/>
          </a:p>
          <a:p>
            <a:r>
              <a:rPr lang="en-US" dirty="0" smtClean="0"/>
              <a:t>Source </a:t>
            </a:r>
            <a:r>
              <a:rPr lang="en-US" dirty="0" smtClean="0"/>
              <a:t>code available through </a:t>
            </a:r>
            <a:r>
              <a:rPr lang="en-US" dirty="0" err="1" smtClean="0"/>
              <a:t>github</a:t>
            </a:r>
            <a:endParaRPr lang="en-US" dirty="0" smtClean="0"/>
          </a:p>
          <a:p>
            <a:pPr lvl="1"/>
            <a:r>
              <a:rPr lang="en-US" dirty="0" smtClean="0"/>
              <a:t>github.com/</a:t>
            </a:r>
            <a:r>
              <a:rPr lang="en-US" dirty="0" err="1" smtClean="0"/>
              <a:t>ofiwg</a:t>
            </a:r>
            <a:endParaRPr lang="en-US" dirty="0" smtClean="0"/>
          </a:p>
          <a:p>
            <a:r>
              <a:rPr lang="en-US" dirty="0" smtClean="0"/>
              <a:t>Presentations / meeting minutes available from OFA download directory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066800" y="5317659"/>
            <a:ext cx="7124165" cy="1083141"/>
            <a:chOff x="0" y="14391"/>
            <a:chExt cx="2488532" cy="795600"/>
          </a:xfrm>
        </p:grpSpPr>
        <p:sp>
          <p:nvSpPr>
            <p:cNvPr id="6" name="Rounded Rectangle 5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7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922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800" b="1" kern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Help OFI WG understand workload requirements and drive software design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56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Enable..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2316815" y="1410950"/>
            <a:ext cx="4108973" cy="3993546"/>
          </a:xfrm>
          <a:prstGeom prst="diamond">
            <a:avLst/>
          </a:prstGeom>
          <a:solidFill>
            <a:srgbClr val="4F81BD">
              <a:tint val="4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</p:sp>
      <p:sp>
        <p:nvSpPr>
          <p:cNvPr id="6" name="Freeform 5"/>
          <p:cNvSpPr/>
          <p:nvPr/>
        </p:nvSpPr>
        <p:spPr>
          <a:xfrm>
            <a:off x="5791200" y="1836941"/>
            <a:ext cx="2919060" cy="1363459"/>
          </a:xfrm>
          <a:custGeom>
            <a:avLst/>
            <a:gdLst>
              <a:gd name="connsiteX0" fmla="*/ 0 w 2389299"/>
              <a:gd name="connsiteY0" fmla="*/ 200019 h 1200087"/>
              <a:gd name="connsiteX1" fmla="*/ 200019 w 2389299"/>
              <a:gd name="connsiteY1" fmla="*/ 0 h 1200087"/>
              <a:gd name="connsiteX2" fmla="*/ 2189280 w 2389299"/>
              <a:gd name="connsiteY2" fmla="*/ 0 h 1200087"/>
              <a:gd name="connsiteX3" fmla="*/ 2389299 w 2389299"/>
              <a:gd name="connsiteY3" fmla="*/ 200019 h 1200087"/>
              <a:gd name="connsiteX4" fmla="*/ 2389299 w 2389299"/>
              <a:gd name="connsiteY4" fmla="*/ 1000068 h 1200087"/>
              <a:gd name="connsiteX5" fmla="*/ 2189280 w 2389299"/>
              <a:gd name="connsiteY5" fmla="*/ 1200087 h 1200087"/>
              <a:gd name="connsiteX6" fmla="*/ 200019 w 2389299"/>
              <a:gd name="connsiteY6" fmla="*/ 1200087 h 1200087"/>
              <a:gd name="connsiteX7" fmla="*/ 0 w 2389299"/>
              <a:gd name="connsiteY7" fmla="*/ 1000068 h 1200087"/>
              <a:gd name="connsiteX8" fmla="*/ 0 w 2389299"/>
              <a:gd name="connsiteY8" fmla="*/ 200019 h 120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89299" h="1200087">
                <a:moveTo>
                  <a:pt x="0" y="200019"/>
                </a:moveTo>
                <a:cubicBezTo>
                  <a:pt x="0" y="89552"/>
                  <a:pt x="89552" y="0"/>
                  <a:pt x="200019" y="0"/>
                </a:cubicBezTo>
                <a:lnTo>
                  <a:pt x="2189280" y="0"/>
                </a:lnTo>
                <a:cubicBezTo>
                  <a:pt x="2299747" y="0"/>
                  <a:pt x="2389299" y="89552"/>
                  <a:pt x="2389299" y="200019"/>
                </a:cubicBezTo>
                <a:lnTo>
                  <a:pt x="2389299" y="1000068"/>
                </a:lnTo>
                <a:cubicBezTo>
                  <a:pt x="2389299" y="1110535"/>
                  <a:pt x="2299747" y="1200087"/>
                  <a:pt x="2189280" y="1200087"/>
                </a:cubicBezTo>
                <a:lnTo>
                  <a:pt x="200019" y="1200087"/>
                </a:lnTo>
                <a:cubicBezTo>
                  <a:pt x="89552" y="1200087"/>
                  <a:pt x="0" y="1110535"/>
                  <a:pt x="0" y="1000068"/>
                </a:cubicBezTo>
                <a:lnTo>
                  <a:pt x="0" y="200019"/>
                </a:lnTo>
                <a:close/>
              </a:path>
            </a:pathLst>
          </a:custGeom>
          <a:solidFill>
            <a:srgbClr val="4F81BD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123337" tIns="123337" rIns="123337" bIns="123337" numCol="1" spcCol="1270" anchor="t" anchorCtr="0">
            <a:noAutofit/>
          </a:bodyPr>
          <a:lstStyle/>
          <a:p>
            <a:pPr defTabSz="755552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000" kern="0" dirty="0">
                <a:solidFill>
                  <a:prstClr val="white"/>
                </a:solidFill>
                <a:latin typeface="Calibri"/>
              </a:rPr>
              <a:t>Optimized software path to hardware</a:t>
            </a:r>
          </a:p>
          <a:p>
            <a:pPr marL="114285" lvl="1" indent="-114285" defTabSz="577775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Independent of hardware interface, version, features</a:t>
            </a:r>
          </a:p>
        </p:txBody>
      </p:sp>
      <p:sp>
        <p:nvSpPr>
          <p:cNvPr id="8" name="Puzzle3"/>
          <p:cNvSpPr>
            <a:spLocks noEditPoints="1" noChangeArrowheads="1"/>
          </p:cNvSpPr>
          <p:nvPr/>
        </p:nvSpPr>
        <p:spPr bwMode="auto">
          <a:xfrm>
            <a:off x="4309571" y="2051697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defTabSz="4571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Puzzle2"/>
          <p:cNvSpPr>
            <a:spLocks noEditPoints="1" noChangeArrowheads="1"/>
          </p:cNvSpPr>
          <p:nvPr/>
        </p:nvSpPr>
        <p:spPr bwMode="auto">
          <a:xfrm>
            <a:off x="4002719" y="3084235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defTabSz="4571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Puzzle4"/>
          <p:cNvSpPr>
            <a:spLocks noEditPoints="1" noChangeArrowheads="1"/>
          </p:cNvSpPr>
          <p:nvPr/>
        </p:nvSpPr>
        <p:spPr bwMode="auto">
          <a:xfrm>
            <a:off x="3351137" y="3068319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defTabSz="4571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Puzzle1"/>
          <p:cNvSpPr>
            <a:spLocks noEditPoints="1" noChangeArrowheads="1"/>
          </p:cNvSpPr>
          <p:nvPr/>
        </p:nvSpPr>
        <p:spPr bwMode="auto">
          <a:xfrm>
            <a:off x="3002612" y="2480439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8014" y="1208135"/>
            <a:ext cx="2626518" cy="538763"/>
          </a:xfrm>
          <a:prstGeom prst="roundRect">
            <a:avLst/>
          </a:pr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solidFill>
                  <a:prstClr val="black"/>
                </a:solidFill>
                <a:latin typeface="Calibri"/>
              </a:rPr>
              <a:t>Scalability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86307" y="1213837"/>
            <a:ext cx="2669304" cy="538763"/>
          </a:xfrm>
          <a:prstGeom prst="round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solidFill>
                  <a:prstClr val="black"/>
                </a:solidFill>
                <a:latin typeface="Calibri"/>
              </a:rPr>
              <a:t>High performance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35612" y="4414236"/>
            <a:ext cx="2016918" cy="538764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solidFill>
                  <a:prstClr val="black"/>
                </a:solidFill>
                <a:latin typeface="Calibri"/>
              </a:rPr>
              <a:t>App-centric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19800" y="4109437"/>
            <a:ext cx="2016918" cy="538763"/>
          </a:xfrm>
          <a:prstGeom prst="round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28" tIns="45714" rIns="91428" bIns="45714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solidFill>
                  <a:prstClr val="black"/>
                </a:solidFill>
                <a:latin typeface="Calibri"/>
              </a:rPr>
              <a:t>Extensible</a:t>
            </a:r>
          </a:p>
        </p:txBody>
      </p:sp>
      <p:sp>
        <p:nvSpPr>
          <p:cNvPr id="18" name="Freeform 17"/>
          <p:cNvSpPr/>
          <p:nvPr/>
        </p:nvSpPr>
        <p:spPr>
          <a:xfrm>
            <a:off x="195472" y="1859158"/>
            <a:ext cx="2471528" cy="1722242"/>
          </a:xfrm>
          <a:custGeom>
            <a:avLst/>
            <a:gdLst>
              <a:gd name="connsiteX0" fmla="*/ 0 w 2389299"/>
              <a:gd name="connsiteY0" fmla="*/ 200019 h 1200087"/>
              <a:gd name="connsiteX1" fmla="*/ 200019 w 2389299"/>
              <a:gd name="connsiteY1" fmla="*/ 0 h 1200087"/>
              <a:gd name="connsiteX2" fmla="*/ 2189280 w 2389299"/>
              <a:gd name="connsiteY2" fmla="*/ 0 h 1200087"/>
              <a:gd name="connsiteX3" fmla="*/ 2389299 w 2389299"/>
              <a:gd name="connsiteY3" fmla="*/ 200019 h 1200087"/>
              <a:gd name="connsiteX4" fmla="*/ 2389299 w 2389299"/>
              <a:gd name="connsiteY4" fmla="*/ 1000068 h 1200087"/>
              <a:gd name="connsiteX5" fmla="*/ 2189280 w 2389299"/>
              <a:gd name="connsiteY5" fmla="*/ 1200087 h 1200087"/>
              <a:gd name="connsiteX6" fmla="*/ 200019 w 2389299"/>
              <a:gd name="connsiteY6" fmla="*/ 1200087 h 1200087"/>
              <a:gd name="connsiteX7" fmla="*/ 0 w 2389299"/>
              <a:gd name="connsiteY7" fmla="*/ 1000068 h 1200087"/>
              <a:gd name="connsiteX8" fmla="*/ 0 w 2389299"/>
              <a:gd name="connsiteY8" fmla="*/ 200019 h 120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89299" h="1200087">
                <a:moveTo>
                  <a:pt x="0" y="200019"/>
                </a:moveTo>
                <a:cubicBezTo>
                  <a:pt x="0" y="89552"/>
                  <a:pt x="89552" y="0"/>
                  <a:pt x="200019" y="0"/>
                </a:cubicBezTo>
                <a:lnTo>
                  <a:pt x="2189280" y="0"/>
                </a:lnTo>
                <a:cubicBezTo>
                  <a:pt x="2299747" y="0"/>
                  <a:pt x="2389299" y="89552"/>
                  <a:pt x="2389299" y="200019"/>
                </a:cubicBezTo>
                <a:lnTo>
                  <a:pt x="2389299" y="1000068"/>
                </a:lnTo>
                <a:cubicBezTo>
                  <a:pt x="2389299" y="1110535"/>
                  <a:pt x="2299747" y="1200087"/>
                  <a:pt x="2189280" y="1200087"/>
                </a:cubicBezTo>
                <a:lnTo>
                  <a:pt x="200019" y="1200087"/>
                </a:lnTo>
                <a:cubicBezTo>
                  <a:pt x="89552" y="1200087"/>
                  <a:pt x="0" y="1110535"/>
                  <a:pt x="0" y="1000068"/>
                </a:cubicBezTo>
                <a:lnTo>
                  <a:pt x="0" y="200019"/>
                </a:lnTo>
                <a:close/>
              </a:path>
            </a:pathLst>
          </a:custGeom>
          <a:solidFill>
            <a:srgbClr val="4F81BD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123337" tIns="123337" rIns="123337" bIns="123337" numCol="1" spcCol="1270" anchor="t" anchorCtr="0">
            <a:noAutofit/>
          </a:bodyPr>
          <a:lstStyle/>
          <a:p>
            <a:pPr defTabSz="755552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000" kern="0" dirty="0" smtClean="0">
                <a:solidFill>
                  <a:prstClr val="white"/>
                </a:solidFill>
                <a:latin typeface="Calibri"/>
              </a:rPr>
              <a:t>Reduced cache and memory footprint</a:t>
            </a:r>
          </a:p>
          <a:p>
            <a:pPr marL="114285" lvl="1" indent="-114285" defTabSz="577775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/>
              </a:rPr>
              <a:t>Scalable address resolution and storage</a:t>
            </a:r>
          </a:p>
          <a:p>
            <a:pPr marL="114285" lvl="1" indent="-114285" defTabSz="577775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/>
              </a:rPr>
              <a:t>Tight data structures</a:t>
            </a:r>
            <a:endParaRPr lang="en-US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28600" y="5105400"/>
            <a:ext cx="3657600" cy="1066800"/>
          </a:xfrm>
          <a:custGeom>
            <a:avLst/>
            <a:gdLst>
              <a:gd name="connsiteX0" fmla="*/ 0 w 2389299"/>
              <a:gd name="connsiteY0" fmla="*/ 200019 h 1200087"/>
              <a:gd name="connsiteX1" fmla="*/ 200019 w 2389299"/>
              <a:gd name="connsiteY1" fmla="*/ 0 h 1200087"/>
              <a:gd name="connsiteX2" fmla="*/ 2189280 w 2389299"/>
              <a:gd name="connsiteY2" fmla="*/ 0 h 1200087"/>
              <a:gd name="connsiteX3" fmla="*/ 2389299 w 2389299"/>
              <a:gd name="connsiteY3" fmla="*/ 200019 h 1200087"/>
              <a:gd name="connsiteX4" fmla="*/ 2389299 w 2389299"/>
              <a:gd name="connsiteY4" fmla="*/ 1000068 h 1200087"/>
              <a:gd name="connsiteX5" fmla="*/ 2189280 w 2389299"/>
              <a:gd name="connsiteY5" fmla="*/ 1200087 h 1200087"/>
              <a:gd name="connsiteX6" fmla="*/ 200019 w 2389299"/>
              <a:gd name="connsiteY6" fmla="*/ 1200087 h 1200087"/>
              <a:gd name="connsiteX7" fmla="*/ 0 w 2389299"/>
              <a:gd name="connsiteY7" fmla="*/ 1000068 h 1200087"/>
              <a:gd name="connsiteX8" fmla="*/ 0 w 2389299"/>
              <a:gd name="connsiteY8" fmla="*/ 200019 h 120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89299" h="1200087">
                <a:moveTo>
                  <a:pt x="0" y="200019"/>
                </a:moveTo>
                <a:cubicBezTo>
                  <a:pt x="0" y="89552"/>
                  <a:pt x="89552" y="0"/>
                  <a:pt x="200019" y="0"/>
                </a:cubicBezTo>
                <a:lnTo>
                  <a:pt x="2189280" y="0"/>
                </a:lnTo>
                <a:cubicBezTo>
                  <a:pt x="2299747" y="0"/>
                  <a:pt x="2389299" y="89552"/>
                  <a:pt x="2389299" y="200019"/>
                </a:cubicBezTo>
                <a:lnTo>
                  <a:pt x="2389299" y="1000068"/>
                </a:lnTo>
                <a:cubicBezTo>
                  <a:pt x="2389299" y="1110535"/>
                  <a:pt x="2299747" y="1200087"/>
                  <a:pt x="2189280" y="1200087"/>
                </a:cubicBezTo>
                <a:lnTo>
                  <a:pt x="200019" y="1200087"/>
                </a:lnTo>
                <a:cubicBezTo>
                  <a:pt x="89552" y="1200087"/>
                  <a:pt x="0" y="1110535"/>
                  <a:pt x="0" y="1000068"/>
                </a:cubicBezTo>
                <a:lnTo>
                  <a:pt x="0" y="200019"/>
                </a:lnTo>
                <a:close/>
              </a:path>
            </a:pathLst>
          </a:custGeom>
          <a:solidFill>
            <a:srgbClr val="4F81BD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123337" tIns="123337" rIns="123337" bIns="123337" numCol="1" spcCol="1270" anchor="t" anchorCtr="0">
            <a:noAutofit/>
          </a:bodyPr>
          <a:lstStyle/>
          <a:p>
            <a:pPr defTabSz="755552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000" kern="0" dirty="0">
                <a:solidFill>
                  <a:prstClr val="white"/>
                </a:solidFill>
                <a:latin typeface="Calibri"/>
              </a:rPr>
              <a:t>Analyze application needs</a:t>
            </a:r>
          </a:p>
          <a:p>
            <a:pPr marL="114285" lvl="1" indent="-114285" defTabSz="577775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Implement them in a coherent, concise, high-performance manner</a:t>
            </a:r>
          </a:p>
        </p:txBody>
      </p:sp>
      <p:sp>
        <p:nvSpPr>
          <p:cNvPr id="20" name="Freeform 19"/>
          <p:cNvSpPr/>
          <p:nvPr/>
        </p:nvSpPr>
        <p:spPr>
          <a:xfrm>
            <a:off x="5167432" y="4800600"/>
            <a:ext cx="3671768" cy="1401118"/>
          </a:xfrm>
          <a:custGeom>
            <a:avLst/>
            <a:gdLst>
              <a:gd name="connsiteX0" fmla="*/ 0 w 2389299"/>
              <a:gd name="connsiteY0" fmla="*/ 200019 h 1200087"/>
              <a:gd name="connsiteX1" fmla="*/ 200019 w 2389299"/>
              <a:gd name="connsiteY1" fmla="*/ 0 h 1200087"/>
              <a:gd name="connsiteX2" fmla="*/ 2189280 w 2389299"/>
              <a:gd name="connsiteY2" fmla="*/ 0 h 1200087"/>
              <a:gd name="connsiteX3" fmla="*/ 2389299 w 2389299"/>
              <a:gd name="connsiteY3" fmla="*/ 200019 h 1200087"/>
              <a:gd name="connsiteX4" fmla="*/ 2389299 w 2389299"/>
              <a:gd name="connsiteY4" fmla="*/ 1000068 h 1200087"/>
              <a:gd name="connsiteX5" fmla="*/ 2189280 w 2389299"/>
              <a:gd name="connsiteY5" fmla="*/ 1200087 h 1200087"/>
              <a:gd name="connsiteX6" fmla="*/ 200019 w 2389299"/>
              <a:gd name="connsiteY6" fmla="*/ 1200087 h 1200087"/>
              <a:gd name="connsiteX7" fmla="*/ 0 w 2389299"/>
              <a:gd name="connsiteY7" fmla="*/ 1000068 h 1200087"/>
              <a:gd name="connsiteX8" fmla="*/ 0 w 2389299"/>
              <a:gd name="connsiteY8" fmla="*/ 200019 h 120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89299" h="1200087">
                <a:moveTo>
                  <a:pt x="0" y="200019"/>
                </a:moveTo>
                <a:cubicBezTo>
                  <a:pt x="0" y="89552"/>
                  <a:pt x="89552" y="0"/>
                  <a:pt x="200019" y="0"/>
                </a:cubicBezTo>
                <a:lnTo>
                  <a:pt x="2189280" y="0"/>
                </a:lnTo>
                <a:cubicBezTo>
                  <a:pt x="2299747" y="0"/>
                  <a:pt x="2389299" y="89552"/>
                  <a:pt x="2389299" y="200019"/>
                </a:cubicBezTo>
                <a:lnTo>
                  <a:pt x="2389299" y="1000068"/>
                </a:lnTo>
                <a:cubicBezTo>
                  <a:pt x="2389299" y="1110535"/>
                  <a:pt x="2299747" y="1200087"/>
                  <a:pt x="2189280" y="1200087"/>
                </a:cubicBezTo>
                <a:lnTo>
                  <a:pt x="200019" y="1200087"/>
                </a:lnTo>
                <a:cubicBezTo>
                  <a:pt x="89552" y="1200087"/>
                  <a:pt x="0" y="1110535"/>
                  <a:pt x="0" y="1000068"/>
                </a:cubicBezTo>
                <a:lnTo>
                  <a:pt x="0" y="200019"/>
                </a:lnTo>
                <a:close/>
              </a:path>
            </a:pathLst>
          </a:custGeom>
          <a:solidFill>
            <a:srgbClr val="4F81BD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123337" tIns="123337" rIns="123337" bIns="123337" numCol="1" spcCol="1270" anchor="t" anchorCtr="0">
            <a:noAutofit/>
          </a:bodyPr>
          <a:lstStyle/>
          <a:p>
            <a:pPr defTabSz="755552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000" kern="0" dirty="0">
                <a:solidFill>
                  <a:prstClr val="white"/>
                </a:solidFill>
                <a:latin typeface="Calibri"/>
              </a:rPr>
              <a:t>More agile development</a:t>
            </a:r>
          </a:p>
          <a:p>
            <a:pPr marL="114285" lvl="1" indent="-114285" defTabSz="577775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Time-boxed, iterative development</a:t>
            </a:r>
          </a:p>
          <a:p>
            <a:pPr marL="114285" lvl="1" indent="-114285" defTabSz="577775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Application focused APIs</a:t>
            </a:r>
          </a:p>
          <a:p>
            <a:pPr marL="114285" lvl="1" indent="-114285" defTabSz="577775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Adaptable</a:t>
            </a:r>
          </a:p>
        </p:txBody>
      </p:sp>
    </p:spTree>
    <p:extLst>
      <p:ext uri="{BB962C8B-B14F-4D97-AF65-F5344CB8AC3E}">
        <p14:creationId xmlns:p14="http://schemas.microsoft.com/office/powerpoint/2010/main" val="11955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Semantic Mismatch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457202" y="2651125"/>
            <a:ext cx="4038600" cy="413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67847" indent="-367847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97002" indent="-306540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226157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716621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9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207084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697547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88010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78472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68935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Allocate WR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Allocate SGE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Format SGE – 3 writes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Format WR – 6 writes</a:t>
            </a:r>
          </a:p>
          <a:p>
            <a:pPr marL="0" indent="0"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Loop 1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Checks – 9 branches		Loop 2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	Check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	Loop 3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Checks – 3 branches</a:t>
            </a: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Checks – 3 branches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Content Placeholder 5"/>
          <p:cNvSpPr txBox="1">
            <a:spLocks/>
          </p:cNvSpPr>
          <p:nvPr/>
        </p:nvSpPr>
        <p:spPr bwMode="auto">
          <a:xfrm>
            <a:off x="5410200" y="2754197"/>
            <a:ext cx="3276600" cy="373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67847" indent="-367847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97002" indent="-306540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226157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716621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9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207084" indent="-245231" algn="l" defTabSz="49046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697547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88010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78472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68935" indent="-245231" algn="l" defTabSz="490463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Direct call – 3 writes</a:t>
            </a:r>
          </a:p>
          <a:p>
            <a:pPr marL="0" indent="0"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Checks – 2 branches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62608" y="1936393"/>
            <a:ext cx="2942593" cy="592661"/>
            <a:chOff x="0" y="7195"/>
            <a:chExt cx="3479132" cy="795600"/>
          </a:xfrm>
          <a:solidFill>
            <a:srgbClr val="8064A2"/>
          </a:solidFill>
        </p:grpSpPr>
        <p:sp>
          <p:nvSpPr>
            <p:cNvPr id="48" name="Rounded Rectangle 4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4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50-60 lines of C-code</a:t>
              </a:r>
              <a:endParaRPr lang="en-US" sz="1700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333999" y="1965322"/>
            <a:ext cx="2895600" cy="592661"/>
            <a:chOff x="0" y="7195"/>
            <a:chExt cx="3479132" cy="795600"/>
          </a:xfrm>
          <a:solidFill>
            <a:srgbClr val="8064A2"/>
          </a:solidFill>
        </p:grpSpPr>
        <p:sp>
          <p:nvSpPr>
            <p:cNvPr id="51" name="Rounded Rectangle 5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5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25-30 lines of C-code</a:t>
              </a:r>
              <a:endParaRPr lang="en-US" sz="1700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29387" y="3919650"/>
            <a:ext cx="2975812" cy="407875"/>
            <a:chOff x="0" y="7195"/>
            <a:chExt cx="3479132" cy="795600"/>
          </a:xfrm>
        </p:grpSpPr>
        <p:sp>
          <p:nvSpPr>
            <p:cNvPr id="54" name="Rounded Rectangle 5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adFill rotWithShape="1">
              <a:gsLst>
                <a:gs pos="0">
                  <a:srgbClr val="9BBB59">
                    <a:tint val="100000"/>
                    <a:shade val="100000"/>
                    <a:satMod val="130000"/>
                  </a:srgbClr>
                </a:gs>
                <a:gs pos="100000">
                  <a:srgbClr val="9BBB59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5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black"/>
                  </a:solidFill>
                  <a:latin typeface="Calibri"/>
                </a:rPr>
                <a:t>generic send call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333999" y="3108325"/>
            <a:ext cx="2895600" cy="407875"/>
            <a:chOff x="0" y="7195"/>
            <a:chExt cx="3479132" cy="795600"/>
          </a:xfrm>
        </p:grpSpPr>
        <p:sp>
          <p:nvSpPr>
            <p:cNvPr id="57" name="Rounded Rectangle 5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adFill rotWithShape="1">
              <a:gsLst>
                <a:gs pos="0">
                  <a:srgbClr val="9BBB59">
                    <a:tint val="100000"/>
                    <a:shade val="100000"/>
                    <a:satMod val="130000"/>
                  </a:srgbClr>
                </a:gs>
                <a:gs pos="100000">
                  <a:srgbClr val="9BBB59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5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black"/>
                  </a:solidFill>
                  <a:latin typeface="Calibri"/>
                </a:rPr>
                <a:t>optimized send call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971800" y="2590800"/>
            <a:ext cx="2133600" cy="692127"/>
            <a:chOff x="0" y="7195"/>
            <a:chExt cx="3479132" cy="795600"/>
          </a:xfrm>
        </p:grpSpPr>
        <p:sp>
          <p:nvSpPr>
            <p:cNvPr id="60" name="Rounded Rectangle 5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Reduce setup cost</a:t>
              </a:r>
              <a:br>
                <a:rPr lang="en-US" sz="2000" kern="0" dirty="0">
                  <a:solidFill>
                    <a:prstClr val="white"/>
                  </a:solidFill>
                  <a:latin typeface="Calibri"/>
                </a:rPr>
              </a:br>
              <a:r>
                <a:rPr lang="en-US" sz="1600" kern="0" dirty="0">
                  <a:solidFill>
                    <a:prstClr val="white"/>
                  </a:solidFill>
                  <a:latin typeface="Calibri"/>
                </a:rPr>
                <a:t>-  Tighter data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810000" y="4229461"/>
            <a:ext cx="3352801" cy="723539"/>
            <a:chOff x="0" y="7195"/>
            <a:chExt cx="3479132" cy="795600"/>
          </a:xfrm>
        </p:grpSpPr>
        <p:sp>
          <p:nvSpPr>
            <p:cNvPr id="63" name="Rounded Rectangle 6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Eliminate loops and branches</a:t>
              </a:r>
              <a:br>
                <a:rPr lang="en-US" sz="2000" kern="0" dirty="0">
                  <a:solidFill>
                    <a:prstClr val="white"/>
                  </a:solidFill>
                  <a:latin typeface="Calibri"/>
                </a:rPr>
              </a:br>
              <a:r>
                <a:rPr lang="en-US" sz="1600" kern="0" dirty="0">
                  <a:solidFill>
                    <a:prstClr val="white"/>
                  </a:solidFill>
                  <a:latin typeface="Calibri"/>
                </a:rPr>
                <a:t>-  Remaining branches predictable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540477" y="5410200"/>
            <a:ext cx="3949338" cy="723536"/>
            <a:chOff x="0" y="7195"/>
            <a:chExt cx="3479132" cy="795600"/>
          </a:xfrm>
        </p:grpSpPr>
        <p:sp>
          <p:nvSpPr>
            <p:cNvPr id="66" name="Rounded Rectangle 6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defTabSz="888884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000" kern="0" dirty="0">
                  <a:solidFill>
                    <a:prstClr val="white"/>
                  </a:solidFill>
                  <a:latin typeface="Calibri"/>
                </a:rPr>
                <a:t>Selective optimization paths to HW</a:t>
              </a:r>
              <a:br>
                <a:rPr lang="en-US" sz="2000" kern="0" dirty="0">
                  <a:solidFill>
                    <a:prstClr val="white"/>
                  </a:solidFill>
                  <a:latin typeface="Calibri"/>
                </a:rPr>
              </a:br>
              <a:r>
                <a:rPr lang="en-US" sz="1600" kern="0" dirty="0">
                  <a:solidFill>
                    <a:prstClr val="white"/>
                  </a:solidFill>
                  <a:latin typeface="Calibri"/>
                </a:rPr>
                <a:t>-  Manual function expansion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95455" y="1541937"/>
            <a:ext cx="2876524" cy="363063"/>
          </a:xfrm>
          <a:prstGeom prst="rect">
            <a:avLst/>
          </a:prstGeom>
          <a:noFill/>
        </p:spPr>
        <p:txBody>
          <a:bodyPr wrap="square" lIns="85231" tIns="42616" rIns="85231" bIns="42616" rtlCol="0">
            <a:spAutoFit/>
          </a:bodyPr>
          <a:lstStyle/>
          <a:p>
            <a:pPr algn="ctr"/>
            <a:r>
              <a:rPr lang="en-US" b="1" dirty="0" smtClean="0"/>
              <a:t>Current RDMA APIs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5113633" y="1541937"/>
            <a:ext cx="3336330" cy="363063"/>
          </a:xfrm>
          <a:prstGeom prst="rect">
            <a:avLst/>
          </a:prstGeom>
          <a:noFill/>
        </p:spPr>
        <p:txBody>
          <a:bodyPr wrap="square" lIns="85231" tIns="42616" rIns="85231" bIns="42616" rtlCol="0">
            <a:spAutoFit/>
          </a:bodyPr>
          <a:lstStyle/>
          <a:p>
            <a:pPr algn="ctr"/>
            <a:r>
              <a:rPr lang="en-US" b="1" dirty="0" smtClean="0"/>
              <a:t>Evolved Fabric Interfaces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136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Application-Centric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352800"/>
            <a:ext cx="8229600" cy="3275013"/>
          </a:xfrm>
        </p:spPr>
        <p:txBody>
          <a:bodyPr/>
          <a:lstStyle/>
          <a:p>
            <a:r>
              <a:rPr lang="en-US" dirty="0"/>
              <a:t>Collect application requirements</a:t>
            </a:r>
          </a:p>
          <a:p>
            <a:r>
              <a:rPr lang="en-US" dirty="0"/>
              <a:t>Identify common, fast path usage models</a:t>
            </a:r>
          </a:p>
          <a:p>
            <a:pPr lvl="1"/>
            <a:r>
              <a:rPr lang="en-US" dirty="0"/>
              <a:t>Too many use cases to optimize them all</a:t>
            </a:r>
          </a:p>
          <a:p>
            <a:r>
              <a:rPr lang="en-US" dirty="0"/>
              <a:t>Build primitives around </a:t>
            </a:r>
            <a:r>
              <a:rPr lang="en-US" i="1" dirty="0"/>
              <a:t>fabric services</a:t>
            </a:r>
            <a:endParaRPr lang="en-US" dirty="0"/>
          </a:p>
          <a:p>
            <a:pPr lvl="1"/>
            <a:r>
              <a:rPr lang="en-US" dirty="0"/>
              <a:t>Not device specific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3EAF8-EB60-41D6-A997-82C9D236977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065351" y="1792605"/>
            <a:ext cx="6908152" cy="1102995"/>
          </a:xfrm>
          <a:prstGeom prst="round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28" tIns="45714" rIns="91428" bIns="45714" rtlCol="0" anchor="ctr"/>
          <a:lstStyle/>
          <a:p>
            <a:pPr algn="ctr" defTabSz="4571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>
                <a:solidFill>
                  <a:prstClr val="white"/>
                </a:solidFill>
                <a:latin typeface="Arial" panose="020B0604020202020204" pitchFamily="34" charset="0"/>
              </a:rPr>
              <a:t>Reducing instruction count </a:t>
            </a:r>
            <a:r>
              <a:rPr lang="en-US" sz="2800" b="1" i="1" kern="0" dirty="0">
                <a:solidFill>
                  <a:prstClr val="white"/>
                </a:solidFill>
                <a:latin typeface="Arial" panose="020B0604020202020204" pitchFamily="34" charset="0"/>
              </a:rPr>
              <a:t>requires </a:t>
            </a:r>
            <a:r>
              <a:rPr lang="en-US" sz="2800" b="1" kern="0" dirty="0">
                <a:solidFill>
                  <a:prstClr val="white"/>
                </a:solidFill>
                <a:latin typeface="Arial" panose="020B0604020202020204" pitchFamily="34" charset="0"/>
              </a:rPr>
              <a:t>a better application impedance match</a:t>
            </a:r>
          </a:p>
        </p:txBody>
      </p:sp>
    </p:spTree>
    <p:extLst>
      <p:ext uri="{BB962C8B-B14F-4D97-AF65-F5344CB8AC3E}">
        <p14:creationId xmlns:p14="http://schemas.microsoft.com/office/powerpoint/2010/main" val="23451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7669</TotalTime>
  <Words>1863</Words>
  <Application>Microsoft Office PowerPoint</Application>
  <PresentationFormat>On-screen Show (4:3)</PresentationFormat>
  <Paragraphs>583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ＭＳ Ｐゴシック</vt:lpstr>
      <vt:lpstr>Arial</vt:lpstr>
      <vt:lpstr>Calibri</vt:lpstr>
      <vt:lpstr>Courier New</vt:lpstr>
      <vt:lpstr>Office Theme</vt:lpstr>
      <vt:lpstr>Custom Design</vt:lpstr>
      <vt:lpstr>Open Fabrics Interfaces Architecture Introduction</vt:lpstr>
      <vt:lpstr>Current State of Affairs</vt:lpstr>
      <vt:lpstr>Solution</vt:lpstr>
      <vt:lpstr>Enabling through OpenFabrics</vt:lpstr>
      <vt:lpstr>OFIWG Charter</vt:lpstr>
      <vt:lpstr>Call for Participation</vt:lpstr>
      <vt:lpstr>Enable..</vt:lpstr>
      <vt:lpstr>Verbs Semantic Mismatch</vt:lpstr>
      <vt:lpstr>Application-Centric Interfaces</vt:lpstr>
      <vt:lpstr>OFA Software Evolution</vt:lpstr>
      <vt:lpstr>Fabric Interfaces Framework</vt:lpstr>
      <vt:lpstr>Fabric Interfaces</vt:lpstr>
      <vt:lpstr>Fabric Interfaces</vt:lpstr>
      <vt:lpstr>Fabric Interfaces Architecture</vt:lpstr>
      <vt:lpstr>Control Interfaces</vt:lpstr>
      <vt:lpstr>Application Semantics</vt:lpstr>
      <vt:lpstr>Fabric Object Model</vt:lpstr>
      <vt:lpstr>Endpoint Interfaces</vt:lpstr>
      <vt:lpstr>Application Configured Interfaces</vt:lpstr>
      <vt:lpstr>Event Queues</vt:lpstr>
      <vt:lpstr>Event Queues</vt:lpstr>
      <vt:lpstr>Address Vectors</vt:lpstr>
      <vt:lpstr>Summary</vt:lpstr>
      <vt:lpstr>Repeated Call for Participation</vt:lpstr>
      <vt:lpstr>Backup</vt:lpstr>
      <vt:lpstr>Verbs API Mismatch</vt:lpstr>
      <vt:lpstr>Verbs Provider Mismatch</vt:lpstr>
      <vt:lpstr>Verbs Completions Mismatch</vt:lpstr>
      <vt:lpstr>RDMA CM Mismatch</vt:lpstr>
      <vt:lpstr>Progress</vt:lpstr>
      <vt:lpstr>Progress</vt:lpstr>
      <vt:lpstr>Automatic Progress</vt:lpstr>
      <vt:lpstr>Implicit Progress</vt:lpstr>
      <vt:lpstr>Ordering</vt:lpstr>
      <vt:lpstr>Completion Ordering</vt:lpstr>
      <vt:lpstr>Message Ordering</vt:lpstr>
      <vt:lpstr>Data Ordering</vt:lpstr>
      <vt:lpstr>Data Ordering</vt:lpstr>
      <vt:lpstr>Other Ordering Rules</vt:lpstr>
      <vt:lpstr>Multi-threading and Locking</vt:lpstr>
      <vt:lpstr>Buffering</vt:lpstr>
      <vt:lpstr>Scalable Transfer Interfaces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Hefty, Sean</cp:lastModifiedBy>
  <cp:revision>593</cp:revision>
  <dcterms:created xsi:type="dcterms:W3CDTF">2009-09-15T00:09:16Z</dcterms:created>
  <dcterms:modified xsi:type="dcterms:W3CDTF">2014-11-12T20:23:22Z</dcterms:modified>
</cp:coreProperties>
</file>