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27"/>
  </p:notesMasterIdLst>
  <p:handoutMasterIdLst>
    <p:handoutMasterId r:id="rId28"/>
  </p:handoutMasterIdLst>
  <p:sldIdLst>
    <p:sldId id="262" r:id="rId3"/>
    <p:sldId id="299" r:id="rId4"/>
    <p:sldId id="300" r:id="rId5"/>
    <p:sldId id="288" r:id="rId6"/>
    <p:sldId id="307" r:id="rId7"/>
    <p:sldId id="287" r:id="rId8"/>
    <p:sldId id="283" r:id="rId9"/>
    <p:sldId id="295" r:id="rId10"/>
    <p:sldId id="309" r:id="rId11"/>
    <p:sldId id="310" r:id="rId12"/>
    <p:sldId id="311" r:id="rId13"/>
    <p:sldId id="308" r:id="rId14"/>
    <p:sldId id="305" r:id="rId15"/>
    <p:sldId id="276" r:id="rId16"/>
    <p:sldId id="277" r:id="rId17"/>
    <p:sldId id="278" r:id="rId18"/>
    <p:sldId id="279" r:id="rId19"/>
    <p:sldId id="280" r:id="rId20"/>
    <p:sldId id="313" r:id="rId21"/>
    <p:sldId id="314" r:id="rId22"/>
    <p:sldId id="315" r:id="rId23"/>
    <p:sldId id="316" r:id="rId24"/>
    <p:sldId id="317" r:id="rId25"/>
    <p:sldId id="312" r:id="rId2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54" autoAdjust="0"/>
    <p:restoredTop sz="93677" autoAdjust="0"/>
  </p:normalViewPr>
  <p:slideViewPr>
    <p:cSldViewPr snapToObjects="1">
      <p:cViewPr varScale="1">
        <p:scale>
          <a:sx n="83" d="100"/>
          <a:sy n="83" d="100"/>
        </p:scale>
        <p:origin x="1450" y="72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-4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2394"/>
    </p:cViewPr>
  </p:sorterViewPr>
  <p:notesViewPr>
    <p:cSldViewPr snapToObjects="1">
      <p:cViewPr varScale="1">
        <p:scale>
          <a:sx n="49" d="100"/>
          <a:sy n="49" d="100"/>
        </p:scale>
        <p:origin x="2856" y="6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12/6/2017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12/6/2017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565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93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85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07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OFI Shared Memory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OFIWG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SHM Utilities: </a:t>
            </a:r>
            <a:r>
              <a:rPr lang="en-US" dirty="0" err="1" smtClean="0"/>
              <a:t>init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2044700"/>
            <a:ext cx="8839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smr_create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fi_provider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smr_map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*map,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smr_attr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smr_region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smr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Create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smr_region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and initializes all components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smr_map_create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fi_provider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peer_count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smr_map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**map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Create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smr_map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to store peer addresses and pointers to peer regions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3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SHM Utilities: mapping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676400"/>
            <a:ext cx="8686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smr_map_add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fi_provider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	  			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smr_map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*map,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*name,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742950" lvl="3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 a peer by name into map with specific id</a:t>
            </a:r>
          </a:p>
          <a:p>
            <a:pPr marL="742950" lvl="3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Note: adding to the map does not ensure peer region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is mapped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accessible</a:t>
            </a:r>
          </a:p>
          <a:p>
            <a:pPr marL="457200" lvl="3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smr_map_to_region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fi_provider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		  		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smr_peer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peer_buf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Try to map to the peer region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Returns –FI_EAGAIN if peer’s region is not initialized yet</a:t>
            </a:r>
          </a:p>
          <a:p>
            <a:pPr lvl="1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smr_map_to_endpoint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smr_region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region,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		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Exchange addressing information with a specific peer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Find this region in the peer to see if it has been mapped yet and update addresses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3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09600" y="1677987"/>
            <a:ext cx="67818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SHM Support Options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SHM Primitives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Region /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cmd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/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resp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/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addr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/ map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SHM Utilities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Initialization /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mapping</a:t>
            </a:r>
          </a:p>
          <a:p>
            <a:r>
              <a:rPr lang="en-US" b="1" dirty="0" smtClean="0"/>
              <a:t>SHM Provider</a:t>
            </a:r>
          </a:p>
          <a:p>
            <a:pPr lvl="1"/>
            <a:r>
              <a:rPr lang="en-US" b="1" dirty="0" smtClean="0"/>
              <a:t>Requirements / status</a:t>
            </a:r>
          </a:p>
          <a:p>
            <a:pPr lvl="1"/>
            <a:r>
              <a:rPr lang="en-US" b="1" dirty="0" smtClean="0"/>
              <a:t>Message protocols: inline / inject / </a:t>
            </a:r>
            <a:r>
              <a:rPr lang="en-US" b="1" dirty="0" err="1" smtClean="0"/>
              <a:t>iov</a:t>
            </a:r>
            <a:endParaRPr lang="en-US" b="1" dirty="0" smtClean="0"/>
          </a:p>
          <a:p>
            <a:pPr lvl="1"/>
            <a:r>
              <a:rPr lang="en-US" b="1" dirty="0" smtClean="0"/>
              <a:t>Address exchange protocol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20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SHM Provider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458200" cy="4646613"/>
          </a:xfrm>
        </p:spPr>
        <p:txBody>
          <a:bodyPr/>
          <a:lstStyle/>
          <a:p>
            <a:r>
              <a:rPr lang="en-US" dirty="0" smtClean="0"/>
              <a:t>Endpoint address defaults 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info-&gt;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src_addr</a:t>
            </a:r>
            <a:r>
              <a:rPr lang="en-US" dirty="0" smtClean="0"/>
              <a:t> if provided or default endpoint name format if no </a:t>
            </a:r>
            <a:r>
              <a:rPr lang="en-US" dirty="0" err="1" smtClean="0"/>
              <a:t>src_addr</a:t>
            </a:r>
            <a:r>
              <a:rPr lang="en-US" dirty="0" smtClean="0"/>
              <a:t> given, requiring </a:t>
            </a:r>
            <a:r>
              <a:rPr lang="en-US" dirty="0" smtClean="0"/>
              <a:t>out-of-band </a:t>
            </a:r>
            <a:r>
              <a:rPr lang="en-US" dirty="0" smtClean="0"/>
              <a:t>endpoint name </a:t>
            </a:r>
            <a:r>
              <a:rPr lang="en-US" dirty="0" smtClean="0"/>
              <a:t>exchange</a:t>
            </a:r>
          </a:p>
          <a:p>
            <a:pPr lvl="1"/>
            <a:r>
              <a:rPr lang="en-US" dirty="0" smtClean="0"/>
              <a:t>EP </a:t>
            </a:r>
            <a:r>
              <a:rPr lang="en-US" dirty="0" smtClean="0"/>
              <a:t>address = </a:t>
            </a:r>
            <a:r>
              <a:rPr lang="en-US" dirty="0" err="1" smtClean="0"/>
              <a:t>pid:domain_idx:endpoint_idx</a:t>
            </a:r>
            <a:endParaRPr lang="en-US" dirty="0" smtClean="0"/>
          </a:p>
          <a:p>
            <a:r>
              <a:rPr lang="en-US" dirty="0"/>
              <a:t>Only messaging and tagged support</a:t>
            </a:r>
          </a:p>
          <a:p>
            <a:r>
              <a:rPr lang="en-US" dirty="0"/>
              <a:t>Currently only DGRAM</a:t>
            </a:r>
          </a:p>
          <a:p>
            <a:pPr lvl="1"/>
            <a:r>
              <a:rPr lang="en-US" dirty="0"/>
              <a:t>Inherently supports RDM</a:t>
            </a:r>
          </a:p>
          <a:p>
            <a:pPr lvl="1"/>
            <a:r>
              <a:rPr lang="en-US" dirty="0" smtClean="0"/>
              <a:t>RMA </a:t>
            </a:r>
            <a:r>
              <a:rPr lang="en-US" dirty="0"/>
              <a:t>and atomic </a:t>
            </a:r>
            <a:r>
              <a:rPr lang="en-US" dirty="0" smtClean="0"/>
              <a:t>implementation in progress</a:t>
            </a:r>
            <a:endParaRPr lang="en-US" dirty="0"/>
          </a:p>
          <a:p>
            <a:r>
              <a:rPr lang="en-US" dirty="0"/>
              <a:t>Aim to get </a:t>
            </a:r>
            <a:r>
              <a:rPr lang="en-US" dirty="0" smtClean="0"/>
              <a:t>full support </a:t>
            </a:r>
            <a:r>
              <a:rPr lang="en-US" dirty="0"/>
              <a:t>working for </a:t>
            </a:r>
            <a:r>
              <a:rPr lang="en-US" dirty="0" smtClean="0"/>
              <a:t>MPI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55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2052"/>
            <a:ext cx="7467600" cy="738548"/>
          </a:xfrm>
        </p:spPr>
        <p:txBody>
          <a:bodyPr/>
          <a:lstStyle/>
          <a:p>
            <a:r>
              <a:rPr lang="en-US" dirty="0" smtClean="0"/>
              <a:t>Small Message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side </a:t>
            </a:r>
            <a:r>
              <a:rPr lang="en-US" dirty="0" smtClean="0"/>
              <a:t>writes </a:t>
            </a:r>
            <a:r>
              <a:rPr lang="en-US" dirty="0" err="1" smtClean="0"/>
              <a:t>smr_cmd</a:t>
            </a:r>
            <a:r>
              <a:rPr lang="en-US" dirty="0" smtClean="0"/>
              <a:t> into peer’s </a:t>
            </a:r>
            <a:r>
              <a:rPr lang="en-US" dirty="0" err="1" smtClean="0"/>
              <a:t>cmd_queue</a:t>
            </a:r>
            <a:endParaRPr lang="en-US" dirty="0" smtClean="0"/>
          </a:p>
          <a:p>
            <a:pPr lvl="1"/>
            <a:r>
              <a:rPr lang="en-US" dirty="0" smtClean="0"/>
              <a:t>Only </a:t>
            </a:r>
            <a:r>
              <a:rPr lang="en-US" dirty="0"/>
              <a:t>very small </a:t>
            </a:r>
            <a:r>
              <a:rPr lang="en-US" dirty="0" smtClean="0"/>
              <a:t>messages that can fit </a:t>
            </a:r>
            <a:r>
              <a:rPr lang="en-US" i="1" dirty="0" smtClean="0"/>
              <a:t>inline</a:t>
            </a:r>
            <a:r>
              <a:rPr lang="en-US" dirty="0" smtClean="0"/>
              <a:t> into </a:t>
            </a:r>
            <a:r>
              <a:rPr lang="en-US" dirty="0" err="1" smtClean="0"/>
              <a:t>smr_cmd</a:t>
            </a:r>
            <a:r>
              <a:rPr lang="en-US" dirty="0" smtClean="0"/>
              <a:t> (128 bytes)</a:t>
            </a:r>
            <a:endParaRPr lang="en-US" dirty="0"/>
          </a:p>
          <a:p>
            <a:r>
              <a:rPr lang="en-US" dirty="0" smtClean="0"/>
              <a:t>Rx side decodes header and processes </a:t>
            </a:r>
            <a:r>
              <a:rPr lang="en-US" dirty="0" err="1" smtClean="0"/>
              <a:t>msg</a:t>
            </a:r>
            <a:endParaRPr lang="en-US" dirty="0" smtClean="0"/>
          </a:p>
          <a:p>
            <a:pPr lvl="1"/>
            <a:r>
              <a:rPr lang="en-US" dirty="0" smtClean="0"/>
              <a:t>Data is retrieved directly from </a:t>
            </a:r>
            <a:r>
              <a:rPr lang="en-US" dirty="0" err="1" smtClean="0"/>
              <a:t>cmd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98308" y="532752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31708" y="532752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065108" y="532752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598508" y="532752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64708" y="532752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398108" y="532752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31508" y="532752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464908" y="532752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864708" y="5870818"/>
            <a:ext cx="4267200" cy="31859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Rx Command Queue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065215" y="4648200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Tx</a:t>
            </a:r>
            <a:r>
              <a:rPr lang="en-US" sz="1200" dirty="0" smtClean="0"/>
              <a:t> CMD</a:t>
            </a:r>
            <a:endParaRPr lang="en-US" sz="1200" dirty="0"/>
          </a:p>
        </p:txBody>
      </p:sp>
      <p:cxnSp>
        <p:nvCxnSpPr>
          <p:cNvPr id="20" name="Elbow Connector 19"/>
          <p:cNvCxnSpPr>
            <a:stCxn id="16" idx="3"/>
            <a:endCxn id="14" idx="0"/>
          </p:cNvCxnSpPr>
          <p:nvPr/>
        </p:nvCxnSpPr>
        <p:spPr>
          <a:xfrm>
            <a:off x="2598615" y="4887974"/>
            <a:ext cx="3132993" cy="439552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rot="5400000" flipH="1" flipV="1">
            <a:off x="7027528" y="3744454"/>
            <a:ext cx="439552" cy="2726592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00400" y="4419600"/>
            <a:ext cx="0" cy="19050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 bwMode="auto">
          <a:xfrm>
            <a:off x="1143000" y="802292"/>
            <a:ext cx="7467600" cy="403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005195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r>
              <a:rPr lang="en-US" sz="2600" dirty="0" smtClean="0"/>
              <a:t>(</a:t>
            </a:r>
            <a:r>
              <a:rPr lang="en-US" sz="2600" dirty="0" err="1" smtClean="0"/>
              <a:t>smr_src_inline</a:t>
            </a:r>
            <a:r>
              <a:rPr lang="en-US" sz="2600" dirty="0" smtClean="0"/>
              <a:t>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4726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620" y="1981200"/>
            <a:ext cx="8229600" cy="4646613"/>
          </a:xfrm>
        </p:spPr>
        <p:txBody>
          <a:bodyPr/>
          <a:lstStyle/>
          <a:p>
            <a:r>
              <a:rPr lang="en-US" dirty="0" err="1" smtClean="0"/>
              <a:t>Tx</a:t>
            </a:r>
            <a:r>
              <a:rPr lang="en-US" dirty="0" smtClean="0"/>
              <a:t> side writes data into Rx side inject buffer</a:t>
            </a:r>
          </a:p>
          <a:p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side </a:t>
            </a:r>
            <a:r>
              <a:rPr lang="en-US" dirty="0" smtClean="0"/>
              <a:t>writes </a:t>
            </a:r>
            <a:r>
              <a:rPr lang="en-US" dirty="0" err="1" smtClean="0"/>
              <a:t>msg</a:t>
            </a:r>
            <a:r>
              <a:rPr lang="en-US" dirty="0" smtClean="0"/>
              <a:t> header to Rx </a:t>
            </a:r>
            <a:r>
              <a:rPr lang="en-US" dirty="0" err="1" smtClean="0"/>
              <a:t>cmd</a:t>
            </a:r>
            <a:endParaRPr lang="en-US" dirty="0" smtClean="0"/>
          </a:p>
          <a:p>
            <a:pPr lvl="1"/>
            <a:r>
              <a:rPr lang="en-US" dirty="0" smtClean="0"/>
              <a:t>Header includes inject buffer offset</a:t>
            </a:r>
          </a:p>
          <a:p>
            <a:r>
              <a:rPr lang="en-US" dirty="0" smtClean="0"/>
              <a:t>Rx side decodes header and processes </a:t>
            </a:r>
            <a:r>
              <a:rPr lang="en-US" dirty="0" err="1" smtClean="0"/>
              <a:t>msg</a:t>
            </a:r>
            <a:endParaRPr lang="en-US" dirty="0" smtClean="0"/>
          </a:p>
          <a:p>
            <a:pPr lvl="1"/>
            <a:r>
              <a:rPr lang="en-US" dirty="0" smtClean="0"/>
              <a:t>Data is retrieved from Rx inject buffer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88354" y="509892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21754" y="509892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55154" y="509892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088554" y="509892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354754" y="509892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88154" y="509892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21554" y="509892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54954" y="509892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222073" y="5553709"/>
            <a:ext cx="4267200" cy="318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Rx Command Queue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555261" y="4419600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Tx</a:t>
            </a:r>
            <a:r>
              <a:rPr lang="en-US" sz="1200" dirty="0" smtClean="0"/>
              <a:t> CMD</a:t>
            </a:r>
            <a:endParaRPr lang="en-US" sz="1200" dirty="0"/>
          </a:p>
        </p:txBody>
      </p:sp>
      <p:cxnSp>
        <p:nvCxnSpPr>
          <p:cNvPr id="16" name="Elbow Connector 15"/>
          <p:cNvCxnSpPr>
            <a:stCxn id="15" idx="3"/>
          </p:cNvCxnSpPr>
          <p:nvPr/>
        </p:nvCxnSpPr>
        <p:spPr>
          <a:xfrm>
            <a:off x="2088661" y="4659374"/>
            <a:ext cx="3638413" cy="439552"/>
          </a:xfrm>
          <a:prstGeom prst="bentConnector3">
            <a:avLst>
              <a:gd name="adj1" fmla="val 100264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673843" y="5970461"/>
            <a:ext cx="1531815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Inject Buffer</a:t>
            </a:r>
            <a:endParaRPr lang="en-US" sz="12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727074" y="5578474"/>
            <a:ext cx="0" cy="3508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15" idx="2"/>
            <a:endCxn id="18" idx="1"/>
          </p:cNvCxnSpPr>
          <p:nvPr/>
        </p:nvCxnSpPr>
        <p:spPr>
          <a:xfrm rot="16200000" flipH="1">
            <a:off x="2592359" y="4128750"/>
            <a:ext cx="1311087" cy="2851882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 bwMode="auto">
          <a:xfrm>
            <a:off x="457200" y="252052"/>
            <a:ext cx="7467600" cy="738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005195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r>
              <a:rPr lang="en-US" dirty="0" smtClean="0"/>
              <a:t>Medium Message Example</a:t>
            </a:r>
            <a:endParaRPr lang="en-US" dirty="0"/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143000" y="802292"/>
            <a:ext cx="7467600" cy="403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005195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r>
              <a:rPr lang="en-US" sz="2600" dirty="0" smtClean="0"/>
              <a:t>(</a:t>
            </a:r>
            <a:r>
              <a:rPr lang="en-US" sz="2600" dirty="0" err="1" smtClean="0"/>
              <a:t>smr_src_inject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6205658" y="6210235"/>
            <a:ext cx="21001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667000" y="4419600"/>
            <a:ext cx="0" cy="19050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88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620" y="1732435"/>
            <a:ext cx="8229600" cy="4646613"/>
          </a:xfrm>
        </p:spPr>
        <p:txBody>
          <a:bodyPr/>
          <a:lstStyle/>
          <a:p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side </a:t>
            </a:r>
            <a:r>
              <a:rPr lang="en-US" dirty="0" smtClean="0"/>
              <a:t>writes </a:t>
            </a:r>
            <a:r>
              <a:rPr lang="en-US" dirty="0" err="1" smtClean="0"/>
              <a:t>msg</a:t>
            </a:r>
            <a:r>
              <a:rPr lang="en-US" dirty="0" smtClean="0"/>
              <a:t> header to Rx </a:t>
            </a:r>
            <a:r>
              <a:rPr lang="en-US" dirty="0" err="1"/>
              <a:t>cmd</a:t>
            </a:r>
            <a:endParaRPr lang="en-US" dirty="0"/>
          </a:p>
          <a:p>
            <a:pPr lvl="1"/>
            <a:r>
              <a:rPr lang="en-US" dirty="0"/>
              <a:t>Header includes </a:t>
            </a:r>
            <a:r>
              <a:rPr lang="en-US" dirty="0" err="1"/>
              <a:t>smr_resp</a:t>
            </a:r>
            <a:r>
              <a:rPr lang="en-US" dirty="0"/>
              <a:t> offset (for ACK</a:t>
            </a:r>
            <a:r>
              <a:rPr lang="en-US" dirty="0" smtClean="0"/>
              <a:t>)</a:t>
            </a:r>
          </a:p>
          <a:p>
            <a:r>
              <a:rPr lang="en-US" dirty="0" smtClean="0"/>
              <a:t>Rx side decodes header and processes </a:t>
            </a:r>
            <a:r>
              <a:rPr lang="en-US" dirty="0" err="1" smtClean="0"/>
              <a:t>msg</a:t>
            </a:r>
            <a:r>
              <a:rPr lang="en-US" dirty="0" smtClean="0"/>
              <a:t> from </a:t>
            </a:r>
            <a:r>
              <a:rPr lang="en-US" dirty="0" err="1" smtClean="0"/>
              <a:t>Tx</a:t>
            </a:r>
            <a:r>
              <a:rPr lang="en-US" dirty="0" smtClean="0"/>
              <a:t> process using CMA</a:t>
            </a:r>
          </a:p>
          <a:p>
            <a:r>
              <a:rPr lang="en-US" dirty="0" smtClean="0"/>
              <a:t>Rx side writes ACK </a:t>
            </a:r>
            <a:r>
              <a:rPr lang="en-US" dirty="0" err="1" smtClean="0"/>
              <a:t>msg</a:t>
            </a:r>
            <a:r>
              <a:rPr lang="en-US" dirty="0" smtClean="0"/>
              <a:t> back to </a:t>
            </a:r>
            <a:r>
              <a:rPr lang="en-US" dirty="0" err="1" smtClean="0"/>
              <a:t>Tx</a:t>
            </a:r>
            <a:r>
              <a:rPr lang="en-US" dirty="0" smtClean="0"/>
              <a:t> side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88354" y="4779017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21754" y="4779017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55154" y="4779017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088554" y="4779017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354754" y="4779017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88154" y="4779017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21554" y="4779017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54954" y="4779017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21554" y="4419600"/>
            <a:ext cx="4267200" cy="31859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Rx Command Queue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555261" y="4249984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Tx</a:t>
            </a:r>
            <a:r>
              <a:rPr lang="en-US" sz="1200" dirty="0" smtClean="0"/>
              <a:t> CMD</a:t>
            </a:r>
            <a:endParaRPr lang="en-US" sz="1200" dirty="0"/>
          </a:p>
        </p:txBody>
      </p:sp>
      <p:cxnSp>
        <p:nvCxnSpPr>
          <p:cNvPr id="16" name="Elbow Connector 15"/>
          <p:cNvCxnSpPr>
            <a:stCxn id="15" idx="3"/>
            <a:endCxn id="13" idx="0"/>
          </p:cNvCxnSpPr>
          <p:nvPr/>
        </p:nvCxnSpPr>
        <p:spPr>
          <a:xfrm>
            <a:off x="2088661" y="4489758"/>
            <a:ext cx="3132993" cy="289259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866553" y="5776505"/>
            <a:ext cx="1547401" cy="609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CMA Buffer</a:t>
            </a:r>
            <a:endParaRPr lang="en-US" sz="1200" dirty="0"/>
          </a:p>
        </p:txBody>
      </p:sp>
      <p:cxnSp>
        <p:nvCxnSpPr>
          <p:cNvPr id="19" name="Straight Arrow Connector 18"/>
          <p:cNvCxnSpPr>
            <a:endCxn id="18" idx="0"/>
          </p:cNvCxnSpPr>
          <p:nvPr/>
        </p:nvCxnSpPr>
        <p:spPr>
          <a:xfrm>
            <a:off x="1640254" y="4738198"/>
            <a:ext cx="0" cy="10383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endCxn id="18" idx="3"/>
          </p:cNvCxnSpPr>
          <p:nvPr/>
        </p:nvCxnSpPr>
        <p:spPr>
          <a:xfrm rot="10800000" flipV="1">
            <a:off x="2413954" y="5245623"/>
            <a:ext cx="2941050" cy="835544"/>
          </a:xfrm>
          <a:prstGeom prst="bentConnector3">
            <a:avLst>
              <a:gd name="adj1" fmla="val 66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 bwMode="auto">
          <a:xfrm>
            <a:off x="457200" y="252052"/>
            <a:ext cx="7467600" cy="738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005195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r>
              <a:rPr lang="en-US" dirty="0" smtClean="0"/>
              <a:t>Large Message Example</a:t>
            </a:r>
            <a:endParaRPr lang="en-US" dirty="0"/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143000" y="802292"/>
            <a:ext cx="7467600" cy="403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005195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r>
              <a:rPr lang="en-US" sz="2600" dirty="0" smtClean="0"/>
              <a:t>(</a:t>
            </a:r>
            <a:r>
              <a:rPr lang="en-US" sz="2600" dirty="0" err="1" smtClean="0"/>
              <a:t>smr_src_iov</a:t>
            </a:r>
            <a:r>
              <a:rPr lang="en-US" sz="2600" dirty="0" smtClean="0"/>
              <a:t>)</a:t>
            </a:r>
            <a:endParaRPr lang="en-US" sz="2600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3200400" y="4349229"/>
            <a:ext cx="0" cy="19050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411867" y="6254229"/>
            <a:ext cx="552059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878467" y="5177376"/>
            <a:ext cx="533400" cy="479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Tx</a:t>
            </a:r>
            <a:r>
              <a:rPr lang="en-US" sz="1200" dirty="0" smtClean="0"/>
              <a:t> RESP</a:t>
            </a:r>
            <a:endParaRPr lang="en-US" sz="12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981200" y="4729356"/>
            <a:ext cx="0" cy="4480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13" idx="2"/>
          </p:cNvCxnSpPr>
          <p:nvPr/>
        </p:nvCxnSpPr>
        <p:spPr>
          <a:xfrm rot="5400000">
            <a:off x="3680105" y="3996092"/>
            <a:ext cx="279077" cy="2804023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89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Completion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620" y="1981200"/>
            <a:ext cx="8229600" cy="4646613"/>
          </a:xfrm>
        </p:spPr>
        <p:txBody>
          <a:bodyPr/>
          <a:lstStyle/>
          <a:p>
            <a:r>
              <a:rPr lang="en-US" dirty="0" smtClean="0"/>
              <a:t>For small to medium sized messages</a:t>
            </a:r>
          </a:p>
          <a:p>
            <a:pPr lvl="1"/>
            <a:r>
              <a:rPr lang="en-US" dirty="0" err="1" smtClean="0"/>
              <a:t>Tx</a:t>
            </a:r>
            <a:r>
              <a:rPr lang="en-US" dirty="0" smtClean="0"/>
              <a:t> completes immediately after send</a:t>
            </a:r>
          </a:p>
          <a:p>
            <a:r>
              <a:rPr lang="en-US" dirty="0" smtClean="0"/>
              <a:t>For large messages</a:t>
            </a:r>
          </a:p>
          <a:p>
            <a:pPr lvl="1"/>
            <a:r>
              <a:rPr lang="en-US" i="1" dirty="0" smtClean="0"/>
              <a:t>delivery complete</a:t>
            </a:r>
            <a:r>
              <a:rPr lang="en-US" dirty="0" smtClean="0"/>
              <a:t> semantics</a:t>
            </a:r>
          </a:p>
          <a:p>
            <a:pPr lvl="1"/>
            <a:r>
              <a:rPr lang="en-US" dirty="0" err="1" smtClean="0"/>
              <a:t>Tx</a:t>
            </a:r>
            <a:r>
              <a:rPr lang="en-US" dirty="0" smtClean="0"/>
              <a:t> does not complete until it has processed an ACK from the Rx side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71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620" y="1981200"/>
            <a:ext cx="8229600" cy="4646613"/>
          </a:xfrm>
        </p:spPr>
        <p:txBody>
          <a:bodyPr/>
          <a:lstStyle/>
          <a:p>
            <a:r>
              <a:rPr lang="en-US" dirty="0" smtClean="0"/>
              <a:t>SHM is disabled on non-</a:t>
            </a:r>
            <a:r>
              <a:rPr lang="en-US" dirty="0" err="1" smtClean="0"/>
              <a:t>linux</a:t>
            </a:r>
            <a:r>
              <a:rPr lang="en-US" dirty="0" smtClean="0"/>
              <a:t> platforms (no support for CMA)</a:t>
            </a:r>
          </a:p>
          <a:p>
            <a:r>
              <a:rPr lang="en-US" dirty="0" smtClean="0"/>
              <a:t>SHM can be extended later to avoid using CMA</a:t>
            </a:r>
          </a:p>
          <a:p>
            <a:pPr lvl="1"/>
            <a:r>
              <a:rPr lang="en-US" dirty="0" smtClean="0"/>
              <a:t>Add bounce buffering</a:t>
            </a:r>
          </a:p>
          <a:p>
            <a:pPr lvl="1"/>
            <a:r>
              <a:rPr lang="en-US" dirty="0" smtClean="0"/>
              <a:t>Make SMR_INJECT_SIZE environment variable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ax message size = SMR_INJECT_SIZE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25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/ Name Exchange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3455" y="1673801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5582" y="274172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797" y="274172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21167" y="274172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25582" y="297014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582" y="319892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10873" y="1676216"/>
            <a:ext cx="3135923" cy="685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11111:0:0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25582" y="3427520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621382" y="1681237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94" name="Rectangle 93"/>
          <p:cNvSpPr/>
          <p:nvPr/>
        </p:nvSpPr>
        <p:spPr>
          <a:xfrm>
            <a:off x="5753509" y="2749157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6113724" y="2749157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7349094" y="2749157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5753509" y="2977577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753509" y="3206357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638800" y="1683652"/>
            <a:ext cx="3135923" cy="6859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22222:0:0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753509" y="343495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193455" y="4110906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25582" y="517882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685797" y="5178826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921167" y="5178826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5582" y="540724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25582" y="563602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10873" y="4113321"/>
            <a:ext cx="3135923" cy="6859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33333:0:0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25582" y="5864625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631180" y="4108491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5763307" y="517641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11" name="Straight Connector 110"/>
          <p:cNvCxnSpPr/>
          <p:nvPr/>
        </p:nvCxnSpPr>
        <p:spPr>
          <a:xfrm>
            <a:off x="6123522" y="517641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358892" y="517641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5763307" y="540483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763307" y="563361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5648598" y="4110906"/>
            <a:ext cx="3135923" cy="6859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44444:0:0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5763307" y="5862210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0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7987"/>
            <a:ext cx="8229600" cy="4646613"/>
          </a:xfrm>
        </p:spPr>
        <p:txBody>
          <a:bodyPr/>
          <a:lstStyle/>
          <a:p>
            <a:r>
              <a:rPr lang="en-US" dirty="0" smtClean="0"/>
              <a:t>SHM Support Options</a:t>
            </a:r>
          </a:p>
          <a:p>
            <a:r>
              <a:rPr lang="en-US" dirty="0" smtClean="0"/>
              <a:t>SHM Primitives</a:t>
            </a:r>
          </a:p>
          <a:p>
            <a:pPr lvl="1"/>
            <a:r>
              <a:rPr lang="en-US" dirty="0" smtClean="0"/>
              <a:t>Region / </a:t>
            </a:r>
            <a:r>
              <a:rPr lang="en-US" dirty="0" err="1" smtClean="0"/>
              <a:t>cmd</a:t>
            </a:r>
            <a:r>
              <a:rPr lang="en-US" dirty="0" smtClean="0"/>
              <a:t> / </a:t>
            </a:r>
            <a:r>
              <a:rPr lang="en-US" dirty="0" err="1" smtClean="0"/>
              <a:t>resp</a:t>
            </a:r>
            <a:r>
              <a:rPr lang="en-US" dirty="0" smtClean="0"/>
              <a:t> / </a:t>
            </a:r>
            <a:r>
              <a:rPr lang="en-US" dirty="0" err="1" smtClean="0"/>
              <a:t>addr</a:t>
            </a:r>
            <a:r>
              <a:rPr lang="en-US" dirty="0" smtClean="0"/>
              <a:t> / map</a:t>
            </a:r>
          </a:p>
          <a:p>
            <a:r>
              <a:rPr lang="en-US" dirty="0"/>
              <a:t>SHM Utilities</a:t>
            </a:r>
          </a:p>
          <a:p>
            <a:pPr lvl="1"/>
            <a:r>
              <a:rPr lang="en-US" dirty="0"/>
              <a:t>Initialization / </a:t>
            </a:r>
            <a:r>
              <a:rPr lang="en-US" dirty="0" smtClean="0"/>
              <a:t>mapping</a:t>
            </a:r>
          </a:p>
          <a:p>
            <a:r>
              <a:rPr lang="en-US" dirty="0"/>
              <a:t>SHM Provider</a:t>
            </a:r>
          </a:p>
          <a:p>
            <a:pPr lvl="1"/>
            <a:r>
              <a:rPr lang="en-US" dirty="0" smtClean="0"/>
              <a:t>Requirements / status</a:t>
            </a:r>
            <a:endParaRPr lang="en-US" dirty="0"/>
          </a:p>
          <a:p>
            <a:pPr lvl="1"/>
            <a:r>
              <a:rPr lang="en-US" dirty="0"/>
              <a:t>Message protocols: </a:t>
            </a:r>
            <a:r>
              <a:rPr lang="en-US" dirty="0" smtClean="0"/>
              <a:t>inline </a:t>
            </a:r>
            <a:r>
              <a:rPr lang="en-US" dirty="0"/>
              <a:t>/ inject / </a:t>
            </a:r>
            <a:r>
              <a:rPr lang="en-US" dirty="0" err="1" smtClean="0"/>
              <a:t>iov</a:t>
            </a:r>
            <a:endParaRPr lang="en-US" dirty="0" smtClean="0"/>
          </a:p>
          <a:p>
            <a:pPr lvl="1"/>
            <a:r>
              <a:rPr lang="en-US" dirty="0" smtClean="0"/>
              <a:t>Address exchange protocol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58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/ Name Exchange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3455" y="1673801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5582" y="274172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797" y="274172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21167" y="274172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25582" y="297014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582" y="319892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10873" y="1676216"/>
            <a:ext cx="3135923" cy="685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11111:0:0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25582" y="3427520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621382" y="1681237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94" name="Rectangle 93"/>
          <p:cNvSpPr/>
          <p:nvPr/>
        </p:nvSpPr>
        <p:spPr>
          <a:xfrm>
            <a:off x="5753509" y="2749157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6113724" y="2749157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7349094" y="2749157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5753509" y="2977577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753509" y="3206357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638800" y="1683652"/>
            <a:ext cx="3135923" cy="6859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22222:0:0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753509" y="343495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193455" y="4110906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25582" y="517882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685797" y="5178826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921167" y="5178826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5582" y="540724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25582" y="563602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10873" y="4113321"/>
            <a:ext cx="3135923" cy="6859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33333:0:0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25582" y="5864625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631180" y="4108491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5763307" y="517641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11" name="Straight Connector 110"/>
          <p:cNvCxnSpPr/>
          <p:nvPr/>
        </p:nvCxnSpPr>
        <p:spPr>
          <a:xfrm>
            <a:off x="6123522" y="517641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358892" y="517641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5763307" y="540483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763307" y="563361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5648598" y="4110906"/>
            <a:ext cx="3135923" cy="6859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44444:0:0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5763307" y="5862210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710115" y="1881485"/>
            <a:ext cx="1578427" cy="2754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fi_av_insert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378811" y="2710307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          22222              UNSPEC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75168" y="2939044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</a:t>
            </a:r>
            <a:r>
              <a:rPr lang="en-US" sz="1400" dirty="0" smtClean="0"/>
              <a:t>          33333              UNSPEC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375168" y="3167153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         44444              UNSPEC</a:t>
            </a:r>
          </a:p>
        </p:txBody>
      </p:sp>
    </p:spTree>
    <p:extLst>
      <p:ext uri="{BB962C8B-B14F-4D97-AF65-F5344CB8AC3E}">
        <p14:creationId xmlns:p14="http://schemas.microsoft.com/office/powerpoint/2010/main" val="71791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/ Name Exchange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3455" y="1673801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5582" y="274172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797" y="274172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21167" y="274172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25582" y="297014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582" y="319892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10873" y="1676216"/>
            <a:ext cx="3135923" cy="685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11111:0:0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25582" y="3427520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621382" y="1681237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94" name="Rectangle 93"/>
          <p:cNvSpPr/>
          <p:nvPr/>
        </p:nvSpPr>
        <p:spPr>
          <a:xfrm>
            <a:off x="5753509" y="2749157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6113724" y="2749157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7349094" y="2749157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5753509" y="2977577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753509" y="3206357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638800" y="1683652"/>
            <a:ext cx="3135923" cy="6859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22222:0:0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753509" y="343495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193455" y="4110906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25582" y="517882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685797" y="5178826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921167" y="5178826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5582" y="540724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25582" y="563602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10873" y="4113321"/>
            <a:ext cx="3135923" cy="6859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33333:0:0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25582" y="5864625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631180" y="4108491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5763307" y="517641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11" name="Straight Connector 110"/>
          <p:cNvCxnSpPr/>
          <p:nvPr/>
        </p:nvCxnSpPr>
        <p:spPr>
          <a:xfrm>
            <a:off x="6123522" y="517641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358892" y="517641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5763307" y="540483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763307" y="563361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5648598" y="4110906"/>
            <a:ext cx="3135923" cy="6859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44444:0:0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5763307" y="5862210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710115" y="1881485"/>
            <a:ext cx="1578427" cy="2754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fi_av_insert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378811" y="2710307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          22222              UNSPEC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75168" y="2939044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</a:t>
            </a:r>
            <a:r>
              <a:rPr lang="en-US" sz="1400" dirty="0" smtClean="0"/>
              <a:t>          33333              UNSPEC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375168" y="3167153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         44444                    0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702495" y="2332006"/>
            <a:ext cx="1578427" cy="2754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fi_av_insert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814247" y="5145657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0          11111                    2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810604" y="5374394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</a:t>
            </a:r>
            <a:r>
              <a:rPr lang="en-US" sz="1400" dirty="0" smtClean="0"/>
              <a:t>          22222              UNSPEC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810604" y="5602503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         33333              UNSPEC</a:t>
            </a:r>
          </a:p>
        </p:txBody>
      </p:sp>
    </p:spTree>
    <p:extLst>
      <p:ext uri="{BB962C8B-B14F-4D97-AF65-F5344CB8AC3E}">
        <p14:creationId xmlns:p14="http://schemas.microsoft.com/office/powerpoint/2010/main" val="399396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/ Name Exchange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3455" y="1673801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5582" y="274172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797" y="274172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21167" y="274172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25582" y="297014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582" y="319892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10873" y="1676216"/>
            <a:ext cx="3135923" cy="685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11111:0:0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25582" y="3427520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621382" y="1681237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94" name="Rectangle 93"/>
          <p:cNvSpPr/>
          <p:nvPr/>
        </p:nvSpPr>
        <p:spPr>
          <a:xfrm>
            <a:off x="5753509" y="2749157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6113724" y="2749157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7349094" y="2749157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5753509" y="2977577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753509" y="3206357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638800" y="1683652"/>
            <a:ext cx="3135923" cy="6859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22222:0:0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753509" y="343495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193455" y="4110906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25582" y="517882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685797" y="5178826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921167" y="5178826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5582" y="540724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25582" y="563602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10873" y="4113321"/>
            <a:ext cx="3135923" cy="6859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33333:0:0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25582" y="5864625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631180" y="4108491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5763307" y="517641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11" name="Straight Connector 110"/>
          <p:cNvCxnSpPr/>
          <p:nvPr/>
        </p:nvCxnSpPr>
        <p:spPr>
          <a:xfrm>
            <a:off x="6123522" y="517641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358892" y="517641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5763307" y="540483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763307" y="563361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5648598" y="4110906"/>
            <a:ext cx="3135923" cy="6859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44444:0:0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5763307" y="5862210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710115" y="1881485"/>
            <a:ext cx="1578427" cy="2754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fi_av_insert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378811" y="2710307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          22222              UNSPEC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75168" y="2939044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</a:t>
            </a:r>
            <a:r>
              <a:rPr lang="en-US" sz="1400" dirty="0" smtClean="0"/>
              <a:t>          33333                    0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375168" y="3167153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         44444                    0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702495" y="2332006"/>
            <a:ext cx="1578427" cy="2754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fi_av_insert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814247" y="5145657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0          11111                    2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810604" y="5374394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</a:t>
            </a:r>
            <a:r>
              <a:rPr lang="en-US" sz="1400" dirty="0" smtClean="0"/>
              <a:t>          22222              UNSPEC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810604" y="5602503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         33333                   2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702495" y="2817171"/>
            <a:ext cx="1578427" cy="2754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fi_av_insert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1052" y="5145657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0          11111                     1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47409" y="5374394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</a:t>
            </a:r>
            <a:r>
              <a:rPr lang="en-US" sz="1400" dirty="0" smtClean="0"/>
              <a:t>          22222              UNSPEC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47409" y="5602503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         44444                    2</a:t>
            </a:r>
          </a:p>
        </p:txBody>
      </p:sp>
    </p:spTree>
    <p:extLst>
      <p:ext uri="{BB962C8B-B14F-4D97-AF65-F5344CB8AC3E}">
        <p14:creationId xmlns:p14="http://schemas.microsoft.com/office/powerpoint/2010/main" val="190051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/ Name Exchange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3455" y="1673801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5582" y="274172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797" y="274172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21167" y="274172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25582" y="297014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582" y="319892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10873" y="1676216"/>
            <a:ext cx="3135923" cy="685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11111:0:0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25582" y="3427520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621382" y="1681237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94" name="Rectangle 93"/>
          <p:cNvSpPr/>
          <p:nvPr/>
        </p:nvSpPr>
        <p:spPr>
          <a:xfrm>
            <a:off x="5753509" y="2749157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6113724" y="2749157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7349094" y="2749157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5753509" y="2977577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753509" y="3206357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638800" y="1683652"/>
            <a:ext cx="3135923" cy="6859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22222:0:0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753509" y="343495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193455" y="4110906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25582" y="517882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685797" y="5178826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921167" y="5178826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325582" y="540724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25582" y="5636026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10873" y="4113321"/>
            <a:ext cx="3135923" cy="6859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33333:0:0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25582" y="5864625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631180" y="4108491"/>
            <a:ext cx="3168581" cy="2212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ctr"/>
            <a:endParaRPr lang="en-US" sz="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5763307" y="517641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11" name="Straight Connector 110"/>
          <p:cNvCxnSpPr/>
          <p:nvPr/>
        </p:nvCxnSpPr>
        <p:spPr>
          <a:xfrm>
            <a:off x="6123522" y="517641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358892" y="5176411"/>
            <a:ext cx="0" cy="9144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5763307" y="540483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763307" y="5633611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5648598" y="4110906"/>
            <a:ext cx="3135923" cy="6859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Endpoint name:    44444:0:0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5763307" y="5862210"/>
            <a:ext cx="2929996" cy="230079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710115" y="1881485"/>
            <a:ext cx="1578427" cy="2754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fi_av_insert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378811" y="2710307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0          22222                    0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75168" y="2939044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</a:t>
            </a:r>
            <a:r>
              <a:rPr lang="en-US" sz="1400" dirty="0" smtClean="0"/>
              <a:t>          33333                    0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375168" y="3167153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         44444                    0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702495" y="2332006"/>
            <a:ext cx="1578427" cy="2754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fi_av_insert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814247" y="5145657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0          11111                    2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810604" y="5374394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</a:t>
            </a:r>
            <a:r>
              <a:rPr lang="en-US" sz="1400" dirty="0" smtClean="0"/>
              <a:t>          22222                   2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810604" y="5602503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         33333                   2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702495" y="2817171"/>
            <a:ext cx="1578427" cy="2754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fi_av_insert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1052" y="5145657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0          11111                     1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47409" y="5374394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</a:t>
            </a:r>
            <a:r>
              <a:rPr lang="en-US" sz="1400" dirty="0" smtClean="0"/>
              <a:t>          22222                    1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47409" y="5602503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         44444                    2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710115" y="3297233"/>
            <a:ext cx="1578427" cy="2754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fi_av_insert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799229" y="2728436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0          11111                    0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795586" y="2957173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</a:t>
            </a:r>
            <a:r>
              <a:rPr lang="en-US" sz="1400" dirty="0" smtClean="0"/>
              <a:t>          33333                   1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795586" y="3185282"/>
            <a:ext cx="2929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         44444                   1</a:t>
            </a:r>
          </a:p>
        </p:txBody>
      </p:sp>
    </p:spTree>
    <p:extLst>
      <p:ext uri="{BB962C8B-B14F-4D97-AF65-F5344CB8AC3E}">
        <p14:creationId xmlns:p14="http://schemas.microsoft.com/office/powerpoint/2010/main" val="78589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Shared memory support available through primitives, utilities, and </a:t>
            </a:r>
            <a:r>
              <a:rPr lang="en-US" dirty="0" err="1" smtClean="0"/>
              <a:t>shm</a:t>
            </a:r>
            <a:r>
              <a:rPr lang="en-US" dirty="0" smtClean="0"/>
              <a:t> </a:t>
            </a:r>
            <a:r>
              <a:rPr lang="en-US" dirty="0"/>
              <a:t>provider</a:t>
            </a:r>
          </a:p>
          <a:p>
            <a:r>
              <a:rPr lang="en-US" dirty="0"/>
              <a:t>3 types of messages: inline, inject, </a:t>
            </a:r>
            <a:r>
              <a:rPr lang="en-US" dirty="0" err="1" smtClean="0"/>
              <a:t>iov</a:t>
            </a:r>
            <a:endParaRPr lang="en-US" dirty="0" smtClean="0"/>
          </a:p>
          <a:p>
            <a:r>
              <a:rPr lang="en-US" dirty="0" smtClean="0"/>
              <a:t>Currently </a:t>
            </a:r>
            <a:r>
              <a:rPr lang="en-US" dirty="0"/>
              <a:t>EP_DGRAM, but RMA and atomics in progress to support EP_RDM</a:t>
            </a:r>
          </a:p>
          <a:p>
            <a:r>
              <a:rPr lang="en-US" dirty="0" smtClean="0"/>
              <a:t>Focusing on provider and integrating into MPI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37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09600" y="1677987"/>
            <a:ext cx="67818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SHM Support Options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SHM Primitives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Region /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cmd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/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resp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/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addr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/ map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SHM Utilities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Initialization /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mapping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SHM Provider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Requirements / status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Message protocols: inline / inject /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iov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Address exchange protocol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23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SHM Support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6587"/>
            <a:ext cx="5543550" cy="4646613"/>
          </a:xfrm>
        </p:spPr>
        <p:txBody>
          <a:bodyPr/>
          <a:lstStyle/>
          <a:p>
            <a:r>
              <a:rPr lang="en-US" dirty="0" smtClean="0"/>
              <a:t>SHM support</a:t>
            </a:r>
          </a:p>
          <a:p>
            <a:pPr lvl="1"/>
            <a:r>
              <a:rPr lang="en-US" dirty="0" smtClean="0"/>
              <a:t>SHM primitives provided in utility code without protocol</a:t>
            </a:r>
          </a:p>
          <a:p>
            <a:pPr lvl="1"/>
            <a:r>
              <a:rPr lang="en-US" dirty="0" smtClean="0"/>
              <a:t>Provider adapts use of primitives for </a:t>
            </a:r>
            <a:r>
              <a:rPr lang="en-US" dirty="0" err="1" smtClean="0"/>
              <a:t>shm</a:t>
            </a:r>
            <a:r>
              <a:rPr lang="en-US" dirty="0" smtClean="0"/>
              <a:t> local communication using own protocol</a:t>
            </a:r>
          </a:p>
          <a:p>
            <a:r>
              <a:rPr lang="en-US" dirty="0"/>
              <a:t>SHM provider</a:t>
            </a:r>
          </a:p>
          <a:p>
            <a:pPr lvl="1"/>
            <a:r>
              <a:rPr lang="en-US" dirty="0"/>
              <a:t>Native provider using SHM primitives</a:t>
            </a:r>
          </a:p>
          <a:p>
            <a:pPr lvl="1"/>
            <a:r>
              <a:rPr lang="en-US" dirty="0"/>
              <a:t>Assumed all local communication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42000" y="2189776"/>
            <a:ext cx="3073400" cy="9176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Provider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48350" y="3744212"/>
            <a:ext cx="1530350" cy="9176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SHM Utilities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42000" y="5254596"/>
            <a:ext cx="3073400" cy="5366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SHM Primitives</a:t>
            </a:r>
            <a:endParaRPr lang="en-US" dirty="0"/>
          </a:p>
        </p:txBody>
      </p:sp>
      <p:cxnSp>
        <p:nvCxnSpPr>
          <p:cNvPr id="9" name="Straight Arrow Connector 8"/>
          <p:cNvCxnSpPr>
            <a:endCxn id="7" idx="0"/>
          </p:cNvCxnSpPr>
          <p:nvPr/>
        </p:nvCxnSpPr>
        <p:spPr>
          <a:xfrm>
            <a:off x="6613525" y="3107380"/>
            <a:ext cx="0" cy="6368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058150" y="3107380"/>
            <a:ext cx="0" cy="21472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2"/>
          </p:cNvCxnSpPr>
          <p:nvPr/>
        </p:nvCxnSpPr>
        <p:spPr>
          <a:xfrm>
            <a:off x="6613525" y="4661816"/>
            <a:ext cx="0" cy="5927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09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09600" y="1677987"/>
            <a:ext cx="67818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SHM Support Options</a:t>
            </a:r>
          </a:p>
          <a:p>
            <a:r>
              <a:rPr lang="en-US" b="1" dirty="0" smtClean="0"/>
              <a:t>SHM Primitives</a:t>
            </a:r>
          </a:p>
          <a:p>
            <a:pPr lvl="1"/>
            <a:r>
              <a:rPr lang="en-US" b="1" dirty="0" smtClean="0"/>
              <a:t>Region / </a:t>
            </a:r>
            <a:r>
              <a:rPr lang="en-US" b="1" dirty="0" err="1" smtClean="0"/>
              <a:t>cmd</a:t>
            </a:r>
            <a:r>
              <a:rPr lang="en-US" b="1" dirty="0" smtClean="0"/>
              <a:t> / </a:t>
            </a:r>
            <a:r>
              <a:rPr lang="en-US" b="1" dirty="0" err="1" smtClean="0"/>
              <a:t>resp</a:t>
            </a:r>
            <a:r>
              <a:rPr lang="en-US" b="1" dirty="0" smtClean="0"/>
              <a:t> / </a:t>
            </a:r>
            <a:r>
              <a:rPr lang="en-US" b="1" dirty="0" err="1" smtClean="0"/>
              <a:t>addr</a:t>
            </a:r>
            <a:r>
              <a:rPr lang="en-US" b="1" dirty="0" smtClean="0"/>
              <a:t> / map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SHM Utilities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Initialization /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mapping</a:t>
            </a:r>
            <a:endParaRPr lang="en-US" b="1" dirty="0" smtClean="0"/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SHM Provider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Requirements / status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Message protocols: inline / inject /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iov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Address exchange protocol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9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SHM Primitives: </a:t>
            </a:r>
            <a:r>
              <a:rPr lang="en-US" dirty="0" err="1" smtClean="0"/>
              <a:t>smr_region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342292" y="1676399"/>
            <a:ext cx="2819400" cy="4740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mr_region</a:t>
            </a:r>
            <a:endParaRPr lang="en-US" sz="1400" b="1" u="sng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version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flags</a:t>
            </a: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lock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total_size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cmd_queue_offset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resp_queue_offset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inject_pool_offset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peer_addr_offet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21469" y="1765914"/>
            <a:ext cx="4193931" cy="3950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Synchronize shared memory access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Arrow Connector 21"/>
          <p:cNvCxnSpPr>
            <a:stCxn id="21" idx="1"/>
          </p:cNvCxnSpPr>
          <p:nvPr/>
        </p:nvCxnSpPr>
        <p:spPr>
          <a:xfrm flipH="1">
            <a:off x="2286000" y="1963425"/>
            <a:ext cx="2435469" cy="6844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rot="16200000">
            <a:off x="-793088" y="2774288"/>
            <a:ext cx="2590800" cy="3950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-489289" y="5207687"/>
            <a:ext cx="1983201" cy="3950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Shared access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-29308" y="4343400"/>
            <a:ext cx="4419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463603" y="4454627"/>
            <a:ext cx="2576778" cy="38700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cmd_queue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463603" y="4896534"/>
            <a:ext cx="2576778" cy="38700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resp_queue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63603" y="5893136"/>
            <a:ext cx="2576778" cy="38700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eer_addr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463603" y="5401980"/>
            <a:ext cx="2576778" cy="38700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nject_pool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581400" y="3505200"/>
            <a:ext cx="2133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578469" y="3706493"/>
            <a:ext cx="274613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581400" y="4191000"/>
            <a:ext cx="4038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581400" y="3962400"/>
            <a:ext cx="3352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3825804" y="4648128"/>
            <a:ext cx="18891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3825804" y="5090035"/>
            <a:ext cx="24987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3825803" y="5648163"/>
            <a:ext cx="310839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3825804" y="6086637"/>
            <a:ext cx="37941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715000" y="3505200"/>
            <a:ext cx="0" cy="1142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324600" y="3706493"/>
            <a:ext cx="0" cy="13835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934200" y="3962400"/>
            <a:ext cx="0" cy="16857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620000" y="4191000"/>
            <a:ext cx="0" cy="18956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4804161" y="2539919"/>
            <a:ext cx="4193931" cy="63314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Stores peer addresses and pointers to peer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smr_regions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6" name="Straight Arrow Connector 75"/>
          <p:cNvCxnSpPr>
            <a:stCxn id="75" idx="1"/>
          </p:cNvCxnSpPr>
          <p:nvPr/>
        </p:nvCxnSpPr>
        <p:spPr>
          <a:xfrm flipH="1">
            <a:off x="2286000" y="2856492"/>
            <a:ext cx="2518161" cy="553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52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SHM Primitives: </a:t>
            </a:r>
            <a:r>
              <a:rPr lang="en-US" dirty="0" err="1" smtClean="0"/>
              <a:t>smr_cmd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5800" y="2039817"/>
            <a:ext cx="2819400" cy="41323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mr_cmd</a:t>
            </a:r>
            <a:endParaRPr lang="en-US" sz="1400" b="1" u="sng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hdr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op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op_src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msg_id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nion data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iov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rma_iov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rma_ioc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67200" y="2481729"/>
            <a:ext cx="4193931" cy="3048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tagged 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atomic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305052" y="2597700"/>
            <a:ext cx="1962148" cy="3913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2667003" y="3253002"/>
            <a:ext cx="1600196" cy="3069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268665" y="4201941"/>
            <a:ext cx="4193931" cy="6560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Used for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smr_src_inject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(inject offset) and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smr_src_iov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(response offset)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>
            <a:stCxn id="18" idx="1"/>
          </p:cNvCxnSpPr>
          <p:nvPr/>
        </p:nvCxnSpPr>
        <p:spPr>
          <a:xfrm flipH="1" flipV="1">
            <a:off x="2286001" y="3736081"/>
            <a:ext cx="1982664" cy="7938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267200" y="3186673"/>
            <a:ext cx="4193931" cy="6560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smr_src_inline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smr_src_inject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smr_src_iov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96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SHM Primitives: Other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62000" y="1812925"/>
            <a:ext cx="2819400" cy="7795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smr_resp</a:t>
            </a:r>
            <a:endParaRPr lang="en-US" sz="1400" b="1" u="sng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sg_id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status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79277" y="1859724"/>
            <a:ext cx="4193931" cy="685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Used by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rx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side to signal completion for large CMA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smr_src_iov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operations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8554" y="3028007"/>
            <a:ext cx="2819400" cy="5526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smr_inject_buf</a:t>
            </a:r>
            <a:endParaRPr lang="en-US" sz="1400" b="1" u="sng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ata[SMR_INJECT_SIZE]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62000" y="3962400"/>
            <a:ext cx="2819400" cy="7795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mr_addr</a:t>
            </a:r>
            <a:endParaRPr lang="en-US" sz="1400" b="1" u="sng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ame</a:t>
            </a:r>
          </a:p>
          <a:p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88069" y="4009199"/>
            <a:ext cx="4193931" cy="685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Used to exchange remote endpoint information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79276" y="2955925"/>
            <a:ext cx="4193931" cy="685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4096 byte buffer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medium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smr_src_inject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message transfers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62000" y="5165725"/>
            <a:ext cx="2819400" cy="1158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b="1" u="sng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smr_map</a:t>
            </a:r>
            <a:endParaRPr lang="en-US" sz="1400" b="1" u="sng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mr_peers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smr_addr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smr_region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peers [SMR_MAX_PEERS]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191000" y="5402170"/>
            <a:ext cx="4193931" cy="685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List of all peers and pointers to peer memory regions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74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7987"/>
            <a:ext cx="8229600" cy="4646613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SHM Support Options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SHM Primitives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Region /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cmd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/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resp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/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addr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/ map</a:t>
            </a:r>
          </a:p>
          <a:p>
            <a:r>
              <a:rPr lang="en-US" b="1" dirty="0"/>
              <a:t>SHM Utilities</a:t>
            </a:r>
          </a:p>
          <a:p>
            <a:pPr lvl="1"/>
            <a:r>
              <a:rPr lang="en-US" b="1" dirty="0"/>
              <a:t>Initialization / </a:t>
            </a:r>
            <a:r>
              <a:rPr lang="en-US" b="1" dirty="0" smtClean="0"/>
              <a:t>mapping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SHM Provider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Requirements / status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Message protocols: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inline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/ inject /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iov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Address exchange protocol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66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9419</TotalTime>
  <Words>1009</Words>
  <Application>Microsoft Office PowerPoint</Application>
  <PresentationFormat>On-screen Show (4:3)</PresentationFormat>
  <Paragraphs>417</Paragraphs>
  <Slides>24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ＭＳ Ｐゴシック</vt:lpstr>
      <vt:lpstr>Arial</vt:lpstr>
      <vt:lpstr>Calibri</vt:lpstr>
      <vt:lpstr>Courier New</vt:lpstr>
      <vt:lpstr>Office Theme</vt:lpstr>
      <vt:lpstr>Custom Design</vt:lpstr>
      <vt:lpstr>OFI Shared Memory</vt:lpstr>
      <vt:lpstr>Overview</vt:lpstr>
      <vt:lpstr>Overview</vt:lpstr>
      <vt:lpstr>SHM Support Options</vt:lpstr>
      <vt:lpstr>Overview</vt:lpstr>
      <vt:lpstr>SHM Primitives: smr_region</vt:lpstr>
      <vt:lpstr>SHM Primitives: smr_cmd</vt:lpstr>
      <vt:lpstr>SHM Primitives: Other</vt:lpstr>
      <vt:lpstr>Overview</vt:lpstr>
      <vt:lpstr>SHM Utilities: init</vt:lpstr>
      <vt:lpstr>SHM Utilities: mapping</vt:lpstr>
      <vt:lpstr>Overview</vt:lpstr>
      <vt:lpstr>SHM Provider </vt:lpstr>
      <vt:lpstr>Small Message Example</vt:lpstr>
      <vt:lpstr>PowerPoint Presentation</vt:lpstr>
      <vt:lpstr>PowerPoint Presentation</vt:lpstr>
      <vt:lpstr>Completion Handling</vt:lpstr>
      <vt:lpstr>Portability</vt:lpstr>
      <vt:lpstr>Address / Name Exchange</vt:lpstr>
      <vt:lpstr>Address / Name Exchange</vt:lpstr>
      <vt:lpstr>Address / Name Exchange</vt:lpstr>
      <vt:lpstr>Address / Name Exchange</vt:lpstr>
      <vt:lpstr>Address / Name Exchange</vt:lpstr>
      <vt:lpstr>Summary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keywords>CTPClassification=CTP_IC:VisualMarkings=</cp:keywords>
  <cp:lastModifiedBy>Ingerson, Alexia</cp:lastModifiedBy>
  <cp:revision>776</cp:revision>
  <dcterms:created xsi:type="dcterms:W3CDTF">2009-09-15T00:09:16Z</dcterms:created>
  <dcterms:modified xsi:type="dcterms:W3CDTF">2017-12-06T21:33:15Z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cb97189e-4787-4c1f-a24e-b334bd127a6c</vt:lpwstr>
  </property>
  <property fmtid="{D5CDD505-2E9C-101B-9397-08002B2CF9AE}" pid="3" name="CTP_BU">
    <vt:lpwstr>CONNECTIVITY GROUP</vt:lpwstr>
  </property>
  <property fmtid="{D5CDD505-2E9C-101B-9397-08002B2CF9AE}" pid="4" name="CTP_TimeStamp">
    <vt:lpwstr>2017-12-06 21:33:12Z</vt:lpwstr>
  </property>
  <property fmtid="{D5CDD505-2E9C-101B-9397-08002B2CF9AE}" pid="5" name="CTPClassification">
    <vt:lpwstr>CTP_IC</vt:lpwstr>
  </property>
</Properties>
</file>