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45" r:id="rId3"/>
    <p:sldId id="349" r:id="rId4"/>
    <p:sldId id="351" r:id="rId5"/>
    <p:sldId id="357" r:id="rId6"/>
    <p:sldId id="356" r:id="rId7"/>
    <p:sldId id="353" r:id="rId8"/>
    <p:sldId id="361" r:id="rId9"/>
    <p:sldId id="362" r:id="rId10"/>
    <p:sldId id="355" r:id="rId11"/>
    <p:sldId id="352" r:id="rId12"/>
    <p:sldId id="358" r:id="rId13"/>
    <p:sldId id="359" r:id="rId14"/>
    <p:sldId id="360" r:id="rId15"/>
    <p:sldId id="262" r:id="rId1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35" autoAdjust="0"/>
    <p:restoredTop sz="94366" autoAdjust="0"/>
  </p:normalViewPr>
  <p:slideViewPr>
    <p:cSldViewPr snapToGrid="0">
      <p:cViewPr varScale="1">
        <p:scale>
          <a:sx n="83" d="100"/>
          <a:sy n="83" d="100"/>
        </p:scale>
        <p:origin x="-72" y="-186"/>
      </p:cViewPr>
      <p:guideLst>
        <p:guide orient="horz" pos="2112"/>
        <p:guide pos="12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55524409-AA6D-49FE-A0C8-CA282E6A6A91}" type="datetime1">
              <a:rPr lang="en-US"/>
              <a:pPr>
                <a:defRPr/>
              </a:pPr>
              <a:t>11/25/2014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33CCFEF-DA26-423D-BE49-67E67BA010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7545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DDD60918-725D-44C2-AD5E-9DFE3E31F5F9}" type="datetime1">
              <a:rPr lang="en-US"/>
              <a:pPr>
                <a:defRPr/>
              </a:pPr>
              <a:t>11/25/2014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A8C316C-1847-4B6F-ABDB-A71BD91CBF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2275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01F-FD39-488F-AC67-213FE51E429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2513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01F-FD39-488F-AC67-213FE51E429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2513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01F-FD39-488F-AC67-213FE51E429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2513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01F-FD39-488F-AC67-213FE51E429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2513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01F-FD39-488F-AC67-213FE51E429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2513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01F-FD39-488F-AC67-213FE51E429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2513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01F-FD39-488F-AC67-213FE51E429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2513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01F-FD39-488F-AC67-213FE51E429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2513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01F-FD39-488F-AC67-213FE51E429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2513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01F-FD39-488F-AC67-213FE51E429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2513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01F-FD39-488F-AC67-213FE51E429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251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2129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D2F87-45F0-469B-9E6A-02ABE28F30A6}" type="datetime1">
              <a:rPr lang="en-US" smtClean="0"/>
              <a:pPr>
                <a:defRPr/>
              </a:pPr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ISC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9411F-985C-4C31-9366-848682A48B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39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E77E0-2B9A-477C-8614-8107AC108362}" type="datetime1">
              <a:rPr lang="en-US" smtClean="0"/>
              <a:pPr>
                <a:defRPr/>
              </a:pPr>
              <a:t>11/25/2014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ISC 2013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F3D4E-2216-48EB-BA95-E881464384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427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FECBD-0854-4558-8128-56022CA12F25}" type="datetime1">
              <a:rPr lang="en-US" smtClean="0"/>
              <a:pPr>
                <a:defRPr/>
              </a:pPr>
              <a:t>11/25/2014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ISC 2013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66A82-48DF-4DE4-B1EE-CA941DA511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751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E2CFA-6F6E-4AA4-BF45-4885A711FEAB}" type="datetime1">
              <a:rPr lang="en-US" smtClean="0"/>
              <a:pPr>
                <a:defRPr/>
              </a:pPr>
              <a:t>11/25/2014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ISC 2013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3EDDD-BBBD-49BF-8DB8-2A7972CE89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680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52195-B412-454A-99E2-039A434A0AAE}" type="datetime1">
              <a:rPr lang="en-US" smtClean="0"/>
              <a:pPr>
                <a:defRPr/>
              </a:pPr>
              <a:t>11/25/2014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ISC 2013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0492E-C288-45D3-BAC0-3385B67DD9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1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9342" y="4148421"/>
            <a:ext cx="2281506" cy="2281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667000"/>
            <a:ext cx="8229600" cy="1546225"/>
          </a:xfrm>
        </p:spPr>
        <p:txBody>
          <a:bodyPr/>
          <a:lstStyle>
            <a:lvl1pPr algn="ctr">
              <a:defRPr sz="3600"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ISC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514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1788"/>
            <a:ext cx="8229600" cy="464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91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charset="0"/>
                <a:ea typeface="ＭＳ Ｐゴシック" pitchFamily="4" charset="-128"/>
                <a:cs typeface="Arial" charset="0"/>
              </a:defRPr>
            </a:lvl1pPr>
          </a:lstStyle>
          <a:p>
            <a:pPr>
              <a:defRPr/>
            </a:pPr>
            <a:fld id="{69E7D043-3D71-4B64-8BFF-57BD2433C0BB}" type="datetime1">
              <a:rPr lang="en-US" smtClean="0"/>
              <a:pPr>
                <a:defRPr/>
              </a:pPr>
              <a:t>11/25/2014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latin typeface="Arial" charset="0"/>
                <a:ea typeface="ＭＳ Ｐゴシック" pitchFamily="4" charset="-128"/>
                <a:cs typeface="Arial" charset="0"/>
              </a:defRPr>
            </a:lvl1pPr>
          </a:lstStyle>
          <a:p>
            <a:pPr>
              <a:defRPr/>
            </a:pPr>
            <a:r>
              <a:rPr lang="en-US" dirty="0" smtClean="0"/>
              <a:t>ISC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Arial" charset="0"/>
                <a:ea typeface="ＭＳ Ｐゴシック" pitchFamily="4" charset="-128"/>
                <a:cs typeface="Arial" charset="0"/>
              </a:defRPr>
            </a:lvl1pPr>
          </a:lstStyle>
          <a:p>
            <a:pPr>
              <a:defRPr/>
            </a:pPr>
            <a:fld id="{F7B81D13-1DB3-4B73-9678-C023053317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21" r:id="rId7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MS PGothic" pitchFamily="3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896611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Arial" pitchFamily="34" charset="0"/>
                <a:cs typeface="Arial" pitchFamily="34" charset="0"/>
              </a:rPr>
              <a:t>Compliance and Interoperability Discussion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2069123" y="4677508"/>
            <a:ext cx="66294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dirty="0" smtClean="0">
                <a:latin typeface="Arial" pitchFamily="34" charset="0"/>
                <a:cs typeface="Arial" pitchFamily="34" charset="0"/>
              </a:rPr>
              <a:t>11/25/2014</a:t>
            </a:r>
          </a:p>
          <a:p>
            <a:pPr eaLnBrk="1" hangingPunct="1"/>
            <a:r>
              <a:rPr lang="en-US" sz="2400" dirty="0" smtClean="0">
                <a:latin typeface="Arial" pitchFamily="34" charset="0"/>
                <a:cs typeface="Arial" pitchFamily="34" charset="0"/>
              </a:rPr>
              <a:t>Paul Grun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73123" y="2092550"/>
            <a:ext cx="1927995" cy="395010"/>
          </a:xfrm>
          <a:prstGeom prst="rect">
            <a:avLst/>
          </a:prstGeom>
          <a:ln w="1905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Application</a:t>
            </a:r>
          </a:p>
        </p:txBody>
      </p:sp>
      <p:sp>
        <p:nvSpPr>
          <p:cNvPr id="183" name="Rectangle 182"/>
          <p:cNvSpPr/>
          <p:nvPr/>
        </p:nvSpPr>
        <p:spPr>
          <a:xfrm>
            <a:off x="773120" y="4369785"/>
            <a:ext cx="1927995" cy="418934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/>
              <a:t>hardware</a:t>
            </a:r>
          </a:p>
        </p:txBody>
      </p:sp>
      <p:sp>
        <p:nvSpPr>
          <p:cNvPr id="219" name="Rectangle 218"/>
          <p:cNvSpPr/>
          <p:nvPr/>
        </p:nvSpPr>
        <p:spPr>
          <a:xfrm>
            <a:off x="773126" y="2881834"/>
            <a:ext cx="1927995" cy="405873"/>
          </a:xfrm>
          <a:prstGeom prst="rect">
            <a:avLst/>
          </a:prstGeom>
          <a:ln w="1905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consumer</a:t>
            </a:r>
          </a:p>
        </p:txBody>
      </p:sp>
      <p:sp>
        <p:nvSpPr>
          <p:cNvPr id="48" name="Rectangle 47"/>
          <p:cNvSpPr/>
          <p:nvPr/>
        </p:nvSpPr>
        <p:spPr>
          <a:xfrm>
            <a:off x="773122" y="3657476"/>
            <a:ext cx="1927995" cy="418934"/>
          </a:xfrm>
          <a:prstGeom prst="rect">
            <a:avLst/>
          </a:prstGeom>
          <a:ln w="1905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provider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26" name="Title 2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layer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485948" y="2092550"/>
            <a:ext cx="1927995" cy="395010"/>
          </a:xfrm>
          <a:prstGeom prst="rect">
            <a:avLst/>
          </a:prstGeom>
          <a:ln w="1905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Application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485946" y="4369785"/>
            <a:ext cx="1927995" cy="418934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/>
              <a:t>hardware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485950" y="2881833"/>
            <a:ext cx="1927995" cy="405873"/>
          </a:xfrm>
          <a:prstGeom prst="rect">
            <a:avLst/>
          </a:prstGeom>
          <a:ln w="1905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consumer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485947" y="3657476"/>
            <a:ext cx="1927995" cy="418934"/>
          </a:xfrm>
          <a:prstGeom prst="rect">
            <a:avLst/>
          </a:prstGeom>
          <a:ln w="1905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provider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8" name="Straight Arrow Connector 7"/>
          <p:cNvCxnSpPr>
            <a:stCxn id="4" idx="2"/>
            <a:endCxn id="219" idx="0"/>
          </p:cNvCxnSpPr>
          <p:nvPr/>
        </p:nvCxnSpPr>
        <p:spPr>
          <a:xfrm>
            <a:off x="1737121" y="2487560"/>
            <a:ext cx="3" cy="394274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219" idx="2"/>
            <a:endCxn id="48" idx="0"/>
          </p:cNvCxnSpPr>
          <p:nvPr/>
        </p:nvCxnSpPr>
        <p:spPr>
          <a:xfrm flipH="1">
            <a:off x="1737120" y="3287707"/>
            <a:ext cx="4" cy="369769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219" idx="3"/>
            <a:endCxn id="18" idx="1"/>
          </p:cNvCxnSpPr>
          <p:nvPr/>
        </p:nvCxnSpPr>
        <p:spPr>
          <a:xfrm flipV="1">
            <a:off x="2701121" y="3084770"/>
            <a:ext cx="2784829" cy="1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prstDash val="solid"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9" idx="0"/>
            <a:endCxn id="18" idx="2"/>
          </p:cNvCxnSpPr>
          <p:nvPr/>
        </p:nvCxnSpPr>
        <p:spPr>
          <a:xfrm flipV="1">
            <a:off x="6449945" y="3287706"/>
            <a:ext cx="3" cy="369770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8" idx="0"/>
            <a:endCxn id="16" idx="2"/>
          </p:cNvCxnSpPr>
          <p:nvPr/>
        </p:nvCxnSpPr>
        <p:spPr>
          <a:xfrm flipH="1" flipV="1">
            <a:off x="6449946" y="2487560"/>
            <a:ext cx="2" cy="394273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Arrow Connector 223"/>
          <p:cNvCxnSpPr>
            <a:stCxn id="48" idx="2"/>
            <a:endCxn id="183" idx="0"/>
          </p:cNvCxnSpPr>
          <p:nvPr/>
        </p:nvCxnSpPr>
        <p:spPr>
          <a:xfrm flipH="1">
            <a:off x="1737118" y="4076410"/>
            <a:ext cx="2" cy="293375"/>
          </a:xfrm>
          <a:prstGeom prst="straightConnector1">
            <a:avLst/>
          </a:prstGeom>
          <a:ln>
            <a:prstDash val="solid"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Arrow Connector 226"/>
          <p:cNvCxnSpPr>
            <a:stCxn id="17" idx="0"/>
            <a:endCxn id="19" idx="2"/>
          </p:cNvCxnSpPr>
          <p:nvPr/>
        </p:nvCxnSpPr>
        <p:spPr>
          <a:xfrm flipV="1">
            <a:off x="6449944" y="4076410"/>
            <a:ext cx="1" cy="293375"/>
          </a:xfrm>
          <a:prstGeom prst="straightConnector1">
            <a:avLst/>
          </a:prstGeom>
          <a:ln>
            <a:prstDash val="solid"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Arrow Connector 228"/>
          <p:cNvCxnSpPr>
            <a:stCxn id="183" idx="3"/>
            <a:endCxn id="17" idx="1"/>
          </p:cNvCxnSpPr>
          <p:nvPr/>
        </p:nvCxnSpPr>
        <p:spPr>
          <a:xfrm>
            <a:off x="2701115" y="4579252"/>
            <a:ext cx="2784831" cy="0"/>
          </a:xfrm>
          <a:prstGeom prst="straightConnector1">
            <a:avLst/>
          </a:prstGeom>
          <a:ln>
            <a:prstDash val="solid"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Arrow Connector 230"/>
          <p:cNvCxnSpPr>
            <a:stCxn id="48" idx="3"/>
            <a:endCxn id="19" idx="1"/>
          </p:cNvCxnSpPr>
          <p:nvPr/>
        </p:nvCxnSpPr>
        <p:spPr>
          <a:xfrm>
            <a:off x="2701117" y="3866943"/>
            <a:ext cx="2784830" cy="0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prstDash val="solid"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Arrow Connector 232"/>
          <p:cNvCxnSpPr>
            <a:stCxn id="4" idx="3"/>
            <a:endCxn id="16" idx="1"/>
          </p:cNvCxnSpPr>
          <p:nvPr/>
        </p:nvCxnSpPr>
        <p:spPr>
          <a:xfrm>
            <a:off x="2701118" y="2290055"/>
            <a:ext cx="2784830" cy="0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prstDash val="solid"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73126" y="5142589"/>
            <a:ext cx="72114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Interoperability on the wire is defined by an industry standard – ENET, FCOE, IB…Clearly out of scope for the OFA.</a:t>
            </a:r>
          </a:p>
          <a:p>
            <a:r>
              <a:rPr lang="en-US" dirty="0" smtClean="0">
                <a:solidFill>
                  <a:srgbClr val="6D6E71"/>
                </a:solidFill>
              </a:rPr>
              <a:t>Likewise, the provider/hardware interface is the province of somebody else.</a:t>
            </a:r>
          </a:p>
        </p:txBody>
      </p:sp>
    </p:spTree>
    <p:extLst>
      <p:ext uri="{BB962C8B-B14F-4D97-AF65-F5344CB8AC3E}">
        <p14:creationId xmlns:p14="http://schemas.microsoft.com/office/powerpoint/2010/main" val="243520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73123" y="2092550"/>
            <a:ext cx="1927995" cy="395010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183" name="Rectangle 182"/>
          <p:cNvSpPr/>
          <p:nvPr/>
        </p:nvSpPr>
        <p:spPr>
          <a:xfrm>
            <a:off x="773120" y="4369785"/>
            <a:ext cx="1927995" cy="418934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hardware</a:t>
            </a:r>
            <a:endParaRPr lang="en-US" dirty="0"/>
          </a:p>
        </p:txBody>
      </p:sp>
      <p:sp>
        <p:nvSpPr>
          <p:cNvPr id="219" name="Rectangle 218"/>
          <p:cNvSpPr/>
          <p:nvPr/>
        </p:nvSpPr>
        <p:spPr>
          <a:xfrm>
            <a:off x="773126" y="2881834"/>
            <a:ext cx="1927995" cy="405873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MPI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773122" y="3657476"/>
            <a:ext cx="1927995" cy="418934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OFI provider</a:t>
            </a:r>
            <a:endParaRPr lang="en-US" dirty="0"/>
          </a:p>
        </p:txBody>
      </p:sp>
      <p:sp>
        <p:nvSpPr>
          <p:cNvPr id="226" name="Title 2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MPI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485948" y="2092550"/>
            <a:ext cx="1927995" cy="395010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485946" y="4369785"/>
            <a:ext cx="1927995" cy="418934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hardware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485950" y="2881833"/>
            <a:ext cx="1927995" cy="405873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MPI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5485947" y="3657476"/>
            <a:ext cx="1927995" cy="418934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OFI provider</a:t>
            </a:r>
            <a:endParaRPr lang="en-US" dirty="0"/>
          </a:p>
        </p:txBody>
      </p:sp>
      <p:cxnSp>
        <p:nvCxnSpPr>
          <p:cNvPr id="6" name="Elbow Connector 5"/>
          <p:cNvCxnSpPr>
            <a:stCxn id="183" idx="2"/>
            <a:endCxn id="17" idx="2"/>
          </p:cNvCxnSpPr>
          <p:nvPr/>
        </p:nvCxnSpPr>
        <p:spPr>
          <a:xfrm rot="16200000" flipH="1">
            <a:off x="4093531" y="2432306"/>
            <a:ext cx="12700" cy="4712826"/>
          </a:xfrm>
          <a:prstGeom prst="bentConnector3">
            <a:avLst>
              <a:gd name="adj1" fmla="val 1800000"/>
            </a:avLst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4" idx="2"/>
            <a:endCxn id="219" idx="0"/>
          </p:cNvCxnSpPr>
          <p:nvPr/>
        </p:nvCxnSpPr>
        <p:spPr>
          <a:xfrm>
            <a:off x="1737121" y="2487560"/>
            <a:ext cx="3" cy="3942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219" idx="2"/>
            <a:endCxn id="48" idx="0"/>
          </p:cNvCxnSpPr>
          <p:nvPr/>
        </p:nvCxnSpPr>
        <p:spPr>
          <a:xfrm flipH="1">
            <a:off x="1737120" y="3287707"/>
            <a:ext cx="4" cy="3697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219" idx="3"/>
            <a:endCxn id="18" idx="1"/>
          </p:cNvCxnSpPr>
          <p:nvPr/>
        </p:nvCxnSpPr>
        <p:spPr>
          <a:xfrm flipV="1">
            <a:off x="2701121" y="3084770"/>
            <a:ext cx="2784829" cy="1"/>
          </a:xfrm>
          <a:prstGeom prst="straightConnector1">
            <a:avLst/>
          </a:prstGeom>
          <a:ln>
            <a:prstDash val="solid"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9" idx="0"/>
            <a:endCxn id="18" idx="2"/>
          </p:cNvCxnSpPr>
          <p:nvPr/>
        </p:nvCxnSpPr>
        <p:spPr>
          <a:xfrm flipV="1">
            <a:off x="6449945" y="3287706"/>
            <a:ext cx="3" cy="3697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8" idx="0"/>
            <a:endCxn id="16" idx="2"/>
          </p:cNvCxnSpPr>
          <p:nvPr/>
        </p:nvCxnSpPr>
        <p:spPr>
          <a:xfrm flipH="1" flipV="1">
            <a:off x="6449946" y="2487560"/>
            <a:ext cx="2" cy="39427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238106" y="2092550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defined by MPI</a:t>
            </a:r>
          </a:p>
        </p:txBody>
      </p:sp>
      <p:cxnSp>
        <p:nvCxnSpPr>
          <p:cNvPr id="5" name="Straight Connector 4"/>
          <p:cNvCxnSpPr>
            <a:endCxn id="2" idx="1"/>
          </p:cNvCxnSpPr>
          <p:nvPr/>
        </p:nvCxnSpPr>
        <p:spPr>
          <a:xfrm flipV="1">
            <a:off x="2608688" y="2277216"/>
            <a:ext cx="629418" cy="407480"/>
          </a:xfrm>
          <a:prstGeom prst="line">
            <a:avLst/>
          </a:prstGeom>
          <a:ln w="63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2" idx="3"/>
          </p:cNvCxnSpPr>
          <p:nvPr/>
        </p:nvCxnSpPr>
        <p:spPr>
          <a:xfrm>
            <a:off x="4961655" y="2277216"/>
            <a:ext cx="679061" cy="407480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2" idx="2"/>
          </p:cNvCxnSpPr>
          <p:nvPr/>
        </p:nvCxnSpPr>
        <p:spPr>
          <a:xfrm flipH="1">
            <a:off x="4093530" y="2461882"/>
            <a:ext cx="6351" cy="419952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4" name="TextBox 223"/>
          <p:cNvSpPr txBox="1"/>
          <p:nvPr/>
        </p:nvSpPr>
        <p:spPr>
          <a:xfrm>
            <a:off x="312517" y="5382227"/>
            <a:ext cx="85715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The MPI on-the-wire protocol is defined by somebody like </a:t>
            </a:r>
            <a:r>
              <a:rPr lang="en-US" dirty="0" err="1" smtClean="0">
                <a:solidFill>
                  <a:srgbClr val="6D6E71"/>
                </a:solidFill>
              </a:rPr>
              <a:t>OpenMPI</a:t>
            </a:r>
            <a:r>
              <a:rPr lang="en-US" dirty="0" smtClean="0">
                <a:solidFill>
                  <a:srgbClr val="6D6E71"/>
                </a:solidFill>
              </a:rPr>
              <a:t>, MPICH, etc…</a:t>
            </a:r>
          </a:p>
          <a:p>
            <a:r>
              <a:rPr lang="en-US" dirty="0" smtClean="0">
                <a:solidFill>
                  <a:srgbClr val="6D6E71"/>
                </a:solidFill>
              </a:rPr>
              <a:t>The application interface is similarly defined by somebody else.</a:t>
            </a:r>
          </a:p>
          <a:p>
            <a:r>
              <a:rPr lang="en-US" dirty="0" smtClean="0">
                <a:solidFill>
                  <a:srgbClr val="6D6E71"/>
                </a:solidFill>
              </a:rPr>
              <a:t>In both cases, this is outside the scope of the OFA</a:t>
            </a:r>
          </a:p>
        </p:txBody>
      </p:sp>
    </p:spTree>
    <p:extLst>
      <p:ext uri="{BB962C8B-B14F-4D97-AF65-F5344CB8AC3E}">
        <p14:creationId xmlns:p14="http://schemas.microsoft.com/office/powerpoint/2010/main" val="60852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73123" y="2092550"/>
            <a:ext cx="1927995" cy="395010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183" name="Rectangle 182"/>
          <p:cNvSpPr/>
          <p:nvPr/>
        </p:nvSpPr>
        <p:spPr>
          <a:xfrm>
            <a:off x="773120" y="4369785"/>
            <a:ext cx="1927995" cy="418934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hardware</a:t>
            </a:r>
            <a:endParaRPr lang="en-US" dirty="0"/>
          </a:p>
        </p:txBody>
      </p:sp>
      <p:sp>
        <p:nvSpPr>
          <p:cNvPr id="219" name="Rectangle 218"/>
          <p:cNvSpPr/>
          <p:nvPr/>
        </p:nvSpPr>
        <p:spPr>
          <a:xfrm>
            <a:off x="773126" y="2881834"/>
            <a:ext cx="1927995" cy="405873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MPI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773122" y="3657476"/>
            <a:ext cx="1927995" cy="418934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OFI provider</a:t>
            </a:r>
            <a:endParaRPr lang="en-US" dirty="0"/>
          </a:p>
        </p:txBody>
      </p:sp>
      <p:sp>
        <p:nvSpPr>
          <p:cNvPr id="226" name="Title 2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MPI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485948" y="2092550"/>
            <a:ext cx="1927995" cy="395010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485946" y="4369785"/>
            <a:ext cx="1927995" cy="418934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hardware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485950" y="2881833"/>
            <a:ext cx="1927995" cy="405873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MPI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5485947" y="3657476"/>
            <a:ext cx="1927995" cy="418934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OFI provider</a:t>
            </a:r>
            <a:endParaRPr lang="en-US" dirty="0"/>
          </a:p>
        </p:txBody>
      </p:sp>
      <p:cxnSp>
        <p:nvCxnSpPr>
          <p:cNvPr id="6" name="Elbow Connector 5"/>
          <p:cNvCxnSpPr>
            <a:stCxn id="183" idx="2"/>
            <a:endCxn id="17" idx="2"/>
          </p:cNvCxnSpPr>
          <p:nvPr/>
        </p:nvCxnSpPr>
        <p:spPr>
          <a:xfrm rot="16200000" flipH="1">
            <a:off x="4093531" y="2432306"/>
            <a:ext cx="12700" cy="4712826"/>
          </a:xfrm>
          <a:prstGeom prst="bentConnector3">
            <a:avLst>
              <a:gd name="adj1" fmla="val 1800000"/>
            </a:avLst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4" idx="2"/>
            <a:endCxn id="219" idx="0"/>
          </p:cNvCxnSpPr>
          <p:nvPr/>
        </p:nvCxnSpPr>
        <p:spPr>
          <a:xfrm>
            <a:off x="1737121" y="2487560"/>
            <a:ext cx="3" cy="3942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219" idx="2"/>
            <a:endCxn id="48" idx="0"/>
          </p:cNvCxnSpPr>
          <p:nvPr/>
        </p:nvCxnSpPr>
        <p:spPr>
          <a:xfrm flipH="1">
            <a:off x="1737120" y="3287707"/>
            <a:ext cx="4" cy="3697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219" idx="3"/>
            <a:endCxn id="18" idx="1"/>
          </p:cNvCxnSpPr>
          <p:nvPr/>
        </p:nvCxnSpPr>
        <p:spPr>
          <a:xfrm flipV="1">
            <a:off x="2701121" y="3084770"/>
            <a:ext cx="2784829" cy="1"/>
          </a:xfrm>
          <a:prstGeom prst="straightConnector1">
            <a:avLst/>
          </a:prstGeom>
          <a:ln>
            <a:prstDash val="solid"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9" idx="0"/>
            <a:endCxn id="18" idx="2"/>
          </p:cNvCxnSpPr>
          <p:nvPr/>
        </p:nvCxnSpPr>
        <p:spPr>
          <a:xfrm flipV="1">
            <a:off x="6449945" y="3287706"/>
            <a:ext cx="3" cy="3697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8" idx="0"/>
            <a:endCxn id="16" idx="2"/>
          </p:cNvCxnSpPr>
          <p:nvPr/>
        </p:nvCxnSpPr>
        <p:spPr>
          <a:xfrm flipH="1" flipV="1">
            <a:off x="6449946" y="2487560"/>
            <a:ext cx="2" cy="39427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518693" y="3264175"/>
            <a:ext cx="1518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6D6E71"/>
                </a:solidFill>
              </a:rPr>
              <a:t>libfabrics</a:t>
            </a:r>
            <a:r>
              <a:rPr lang="en-US" dirty="0" smtClean="0">
                <a:solidFill>
                  <a:srgbClr val="6D6E71"/>
                </a:solidFill>
              </a:rPr>
              <a:t> API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238106" y="2092550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defined by MPI</a:t>
            </a:r>
          </a:p>
        </p:txBody>
      </p:sp>
      <p:cxnSp>
        <p:nvCxnSpPr>
          <p:cNvPr id="5" name="Straight Connector 4"/>
          <p:cNvCxnSpPr>
            <a:endCxn id="2" idx="1"/>
          </p:cNvCxnSpPr>
          <p:nvPr/>
        </p:nvCxnSpPr>
        <p:spPr>
          <a:xfrm flipV="1">
            <a:off x="2608688" y="2277216"/>
            <a:ext cx="629418" cy="407480"/>
          </a:xfrm>
          <a:prstGeom prst="line">
            <a:avLst/>
          </a:prstGeom>
          <a:ln w="63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2" idx="3"/>
          </p:cNvCxnSpPr>
          <p:nvPr/>
        </p:nvCxnSpPr>
        <p:spPr>
          <a:xfrm>
            <a:off x="4961655" y="2277216"/>
            <a:ext cx="679061" cy="407480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2" idx="2"/>
          </p:cNvCxnSpPr>
          <p:nvPr/>
        </p:nvCxnSpPr>
        <p:spPr>
          <a:xfrm flipH="1">
            <a:off x="4093530" y="2461882"/>
            <a:ext cx="6351" cy="419952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231755" y="3717056"/>
            <a:ext cx="1774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defined by OFA</a:t>
            </a:r>
          </a:p>
        </p:txBody>
      </p:sp>
      <p:cxnSp>
        <p:nvCxnSpPr>
          <p:cNvPr id="31" name="Straight Connector 30"/>
          <p:cNvCxnSpPr>
            <a:endCxn id="30" idx="1"/>
          </p:cNvCxnSpPr>
          <p:nvPr/>
        </p:nvCxnSpPr>
        <p:spPr>
          <a:xfrm>
            <a:off x="1932972" y="3472591"/>
            <a:ext cx="1298783" cy="429131"/>
          </a:xfrm>
          <a:prstGeom prst="line">
            <a:avLst/>
          </a:prstGeom>
          <a:ln w="63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endCxn id="30" idx="3"/>
          </p:cNvCxnSpPr>
          <p:nvPr/>
        </p:nvCxnSpPr>
        <p:spPr>
          <a:xfrm flipH="1">
            <a:off x="5006664" y="3472591"/>
            <a:ext cx="1347837" cy="429131"/>
          </a:xfrm>
          <a:prstGeom prst="line">
            <a:avLst/>
          </a:prstGeom>
          <a:ln w="63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73120" y="3448841"/>
            <a:ext cx="6640821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4" name="TextBox 223"/>
          <p:cNvSpPr txBox="1"/>
          <p:nvPr/>
        </p:nvSpPr>
        <p:spPr>
          <a:xfrm>
            <a:off x="671330" y="5497373"/>
            <a:ext cx="6686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But the interface to the OFI provider</a:t>
            </a:r>
            <a:r>
              <a:rPr lang="en-US" i="1" u="sng" dirty="0" smtClean="0">
                <a:solidFill>
                  <a:srgbClr val="6D6E71"/>
                </a:solidFill>
              </a:rPr>
              <a:t> is </a:t>
            </a:r>
            <a:r>
              <a:rPr lang="en-US" dirty="0" smtClean="0">
                <a:solidFill>
                  <a:srgbClr val="6D6E71"/>
                </a:solidFill>
              </a:rPr>
              <a:t>defined by the OFA – OFI</a:t>
            </a:r>
          </a:p>
        </p:txBody>
      </p:sp>
    </p:spTree>
    <p:extLst>
      <p:ext uri="{BB962C8B-B14F-4D97-AF65-F5344CB8AC3E}">
        <p14:creationId xmlns:p14="http://schemas.microsoft.com/office/powerpoint/2010/main" val="388703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73123" y="2092550"/>
            <a:ext cx="1927995" cy="395010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183" name="Rectangle 182"/>
          <p:cNvSpPr/>
          <p:nvPr/>
        </p:nvSpPr>
        <p:spPr>
          <a:xfrm>
            <a:off x="773120" y="4369785"/>
            <a:ext cx="1927995" cy="418934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hardware</a:t>
            </a:r>
            <a:endParaRPr lang="en-US" dirty="0"/>
          </a:p>
        </p:txBody>
      </p:sp>
      <p:sp>
        <p:nvSpPr>
          <p:cNvPr id="219" name="Rectangle 218"/>
          <p:cNvSpPr/>
          <p:nvPr/>
        </p:nvSpPr>
        <p:spPr>
          <a:xfrm>
            <a:off x="773126" y="2881834"/>
            <a:ext cx="1927995" cy="405873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MPI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773122" y="3657476"/>
            <a:ext cx="1927995" cy="418934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OFI provider</a:t>
            </a:r>
            <a:endParaRPr lang="en-US" dirty="0"/>
          </a:p>
        </p:txBody>
      </p:sp>
      <p:sp>
        <p:nvSpPr>
          <p:cNvPr id="226" name="Title 2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MPI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485948" y="2092550"/>
            <a:ext cx="1927995" cy="395010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485946" y="4369785"/>
            <a:ext cx="1927995" cy="418934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hardware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485950" y="2881833"/>
            <a:ext cx="1927995" cy="405873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MPI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5485947" y="3657476"/>
            <a:ext cx="1927995" cy="418934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OFI provider</a:t>
            </a:r>
            <a:endParaRPr lang="en-US" dirty="0"/>
          </a:p>
        </p:txBody>
      </p:sp>
      <p:cxnSp>
        <p:nvCxnSpPr>
          <p:cNvPr id="8" name="Straight Arrow Connector 7"/>
          <p:cNvCxnSpPr>
            <a:stCxn id="4" idx="2"/>
            <a:endCxn id="219" idx="0"/>
          </p:cNvCxnSpPr>
          <p:nvPr/>
        </p:nvCxnSpPr>
        <p:spPr>
          <a:xfrm>
            <a:off x="1737121" y="2487560"/>
            <a:ext cx="3" cy="3942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219" idx="2"/>
            <a:endCxn id="48" idx="0"/>
          </p:cNvCxnSpPr>
          <p:nvPr/>
        </p:nvCxnSpPr>
        <p:spPr>
          <a:xfrm flipH="1">
            <a:off x="1737120" y="3287707"/>
            <a:ext cx="4" cy="3697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9" idx="0"/>
            <a:endCxn id="18" idx="2"/>
          </p:cNvCxnSpPr>
          <p:nvPr/>
        </p:nvCxnSpPr>
        <p:spPr>
          <a:xfrm flipV="1">
            <a:off x="6449945" y="3287706"/>
            <a:ext cx="3" cy="3697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8" idx="0"/>
            <a:endCxn id="16" idx="2"/>
          </p:cNvCxnSpPr>
          <p:nvPr/>
        </p:nvCxnSpPr>
        <p:spPr>
          <a:xfrm flipH="1" flipV="1">
            <a:off x="6449946" y="2487560"/>
            <a:ext cx="2" cy="39427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518693" y="3264175"/>
            <a:ext cx="1518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6D6E71"/>
                </a:solidFill>
              </a:rPr>
              <a:t>libfabrics</a:t>
            </a:r>
            <a:r>
              <a:rPr lang="en-US" dirty="0" smtClean="0">
                <a:solidFill>
                  <a:srgbClr val="6D6E71"/>
                </a:solidFill>
              </a:rPr>
              <a:t> API</a:t>
            </a:r>
          </a:p>
        </p:txBody>
      </p:sp>
      <p:cxnSp>
        <p:nvCxnSpPr>
          <p:cNvPr id="31" name="Straight Connector 30"/>
          <p:cNvCxnSpPr>
            <a:endCxn id="7" idx="2"/>
          </p:cNvCxnSpPr>
          <p:nvPr/>
        </p:nvCxnSpPr>
        <p:spPr>
          <a:xfrm flipV="1">
            <a:off x="2701121" y="3239790"/>
            <a:ext cx="862042" cy="209051"/>
          </a:xfrm>
          <a:prstGeom prst="line">
            <a:avLst/>
          </a:prstGeom>
          <a:ln w="63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endCxn id="32" idx="6"/>
          </p:cNvCxnSpPr>
          <p:nvPr/>
        </p:nvCxnSpPr>
        <p:spPr>
          <a:xfrm flipH="1" flipV="1">
            <a:off x="4559111" y="3239790"/>
            <a:ext cx="926835" cy="209051"/>
          </a:xfrm>
          <a:prstGeom prst="line">
            <a:avLst/>
          </a:prstGeom>
          <a:ln w="63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73120" y="3448841"/>
            <a:ext cx="1928001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4" name="TextBox 223"/>
          <p:cNvSpPr txBox="1"/>
          <p:nvPr/>
        </p:nvSpPr>
        <p:spPr>
          <a:xfrm>
            <a:off x="671331" y="5151491"/>
            <a:ext cx="812280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As an industry service, the OFA could provide: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rgbClr val="6D6E71"/>
                </a:solidFill>
              </a:rPr>
              <a:t>Compliance testing of the MPI implementation to the OFI-defined APIs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6D6E71"/>
                </a:solidFill>
              </a:rPr>
              <a:t>but not the MPI on-the-wire protocol</a:t>
            </a:r>
          </a:p>
          <a:p>
            <a:pPr marL="342900" indent="-342900">
              <a:buFontTx/>
              <a:buAutoNum type="arabicPeriod"/>
            </a:pPr>
            <a:r>
              <a:rPr lang="en-US" dirty="0">
                <a:solidFill>
                  <a:srgbClr val="6D6E71"/>
                </a:solidFill>
              </a:rPr>
              <a:t>Compliance testing of the provider implementation to the OFI-defined APIs</a:t>
            </a:r>
          </a:p>
          <a:p>
            <a:endParaRPr lang="en-US" dirty="0">
              <a:solidFill>
                <a:srgbClr val="6D6E71"/>
              </a:solidFill>
            </a:endParaRPr>
          </a:p>
          <a:p>
            <a:endParaRPr lang="en-US" dirty="0" smtClean="0">
              <a:solidFill>
                <a:srgbClr val="6D6E7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563163" y="3030739"/>
            <a:ext cx="459230" cy="41810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2" name="Oval 31"/>
          <p:cNvSpPr/>
          <p:nvPr/>
        </p:nvSpPr>
        <p:spPr>
          <a:xfrm>
            <a:off x="4099881" y="3030739"/>
            <a:ext cx="459230" cy="41810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5485950" y="3474105"/>
            <a:ext cx="1927995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101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73123" y="2092550"/>
            <a:ext cx="1927995" cy="395010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183" name="Rectangle 182"/>
          <p:cNvSpPr/>
          <p:nvPr/>
        </p:nvSpPr>
        <p:spPr>
          <a:xfrm>
            <a:off x="773120" y="4369785"/>
            <a:ext cx="1927995" cy="418934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hardware</a:t>
            </a:r>
            <a:endParaRPr lang="en-US" dirty="0"/>
          </a:p>
        </p:txBody>
      </p:sp>
      <p:sp>
        <p:nvSpPr>
          <p:cNvPr id="219" name="Rectangle 218"/>
          <p:cNvSpPr/>
          <p:nvPr/>
        </p:nvSpPr>
        <p:spPr>
          <a:xfrm>
            <a:off x="773126" y="2881834"/>
            <a:ext cx="1927995" cy="405873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MPI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773122" y="3657476"/>
            <a:ext cx="1927995" cy="418934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OFI provider</a:t>
            </a:r>
            <a:endParaRPr lang="en-US" dirty="0"/>
          </a:p>
        </p:txBody>
      </p:sp>
      <p:sp>
        <p:nvSpPr>
          <p:cNvPr id="226" name="Title 2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MPI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485948" y="2092550"/>
            <a:ext cx="1927995" cy="395010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485946" y="4369785"/>
            <a:ext cx="1927995" cy="418934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hardware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485950" y="2881833"/>
            <a:ext cx="1927995" cy="405873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MPI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5485947" y="3657476"/>
            <a:ext cx="1927995" cy="418934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OFI provider</a:t>
            </a:r>
            <a:endParaRPr lang="en-US" dirty="0"/>
          </a:p>
        </p:txBody>
      </p:sp>
      <p:cxnSp>
        <p:nvCxnSpPr>
          <p:cNvPr id="8" name="Straight Arrow Connector 7"/>
          <p:cNvCxnSpPr>
            <a:stCxn id="4" idx="2"/>
            <a:endCxn id="219" idx="0"/>
          </p:cNvCxnSpPr>
          <p:nvPr/>
        </p:nvCxnSpPr>
        <p:spPr>
          <a:xfrm>
            <a:off x="1737121" y="2487560"/>
            <a:ext cx="3" cy="3942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219" idx="2"/>
            <a:endCxn id="48" idx="0"/>
          </p:cNvCxnSpPr>
          <p:nvPr/>
        </p:nvCxnSpPr>
        <p:spPr>
          <a:xfrm flipH="1">
            <a:off x="1737120" y="3287707"/>
            <a:ext cx="4" cy="3697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9" idx="0"/>
            <a:endCxn id="18" idx="2"/>
          </p:cNvCxnSpPr>
          <p:nvPr/>
        </p:nvCxnSpPr>
        <p:spPr>
          <a:xfrm flipV="1">
            <a:off x="6449945" y="3287706"/>
            <a:ext cx="3" cy="3697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8" idx="0"/>
            <a:endCxn id="16" idx="2"/>
          </p:cNvCxnSpPr>
          <p:nvPr/>
        </p:nvCxnSpPr>
        <p:spPr>
          <a:xfrm flipH="1" flipV="1">
            <a:off x="6449946" y="2487560"/>
            <a:ext cx="2" cy="39427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518693" y="3264175"/>
            <a:ext cx="1518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6D6E71"/>
                </a:solidFill>
              </a:rPr>
              <a:t>libfabrics</a:t>
            </a:r>
            <a:r>
              <a:rPr lang="en-US" dirty="0" smtClean="0">
                <a:solidFill>
                  <a:srgbClr val="6D6E71"/>
                </a:solidFill>
              </a:rPr>
              <a:t> API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773120" y="3448841"/>
            <a:ext cx="1927995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4" name="TextBox 223"/>
          <p:cNvSpPr txBox="1"/>
          <p:nvPr/>
        </p:nvSpPr>
        <p:spPr>
          <a:xfrm>
            <a:off x="671330" y="4989441"/>
            <a:ext cx="812280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As an industry service, the OFA could provide: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rgbClr val="6D6E71"/>
                </a:solidFill>
              </a:rPr>
              <a:t>Compliance testing of the MPI implementation to the OFI-defined APIs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D6E71"/>
                </a:solidFill>
              </a:rPr>
              <a:t>but not the MPI on-the-wire </a:t>
            </a:r>
            <a:r>
              <a:rPr lang="en-US" dirty="0" smtClean="0">
                <a:solidFill>
                  <a:srgbClr val="6D6E71"/>
                </a:solidFill>
              </a:rPr>
              <a:t>protocol</a:t>
            </a:r>
            <a:endParaRPr lang="en-US" dirty="0">
              <a:solidFill>
                <a:srgbClr val="6D6E71"/>
              </a:solidFill>
            </a:endParaRP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rgbClr val="6D6E71"/>
                </a:solidFill>
              </a:rPr>
              <a:t>Compliance testing of the provider implementation to the OFI-defined APIs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rgbClr val="6D6E71"/>
                </a:solidFill>
              </a:rPr>
              <a:t>Protocol testing of provider layer on-the-wire protocols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5485950" y="3474105"/>
            <a:ext cx="1927995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48" idx="3"/>
            <a:endCxn id="19" idx="1"/>
          </p:cNvCxnSpPr>
          <p:nvPr/>
        </p:nvCxnSpPr>
        <p:spPr>
          <a:xfrm>
            <a:off x="2701117" y="3866943"/>
            <a:ext cx="2784830" cy="0"/>
          </a:xfrm>
          <a:prstGeom prst="straightConnector1">
            <a:avLst/>
          </a:prstGeom>
          <a:ln>
            <a:prstDash val="solid"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endCxn id="36" idx="2"/>
          </p:cNvCxnSpPr>
          <p:nvPr/>
        </p:nvCxnSpPr>
        <p:spPr>
          <a:xfrm flipV="1">
            <a:off x="2701121" y="3239790"/>
            <a:ext cx="862042" cy="209051"/>
          </a:xfrm>
          <a:prstGeom prst="line">
            <a:avLst/>
          </a:prstGeom>
          <a:ln w="63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endCxn id="38" idx="6"/>
          </p:cNvCxnSpPr>
          <p:nvPr/>
        </p:nvCxnSpPr>
        <p:spPr>
          <a:xfrm flipH="1" flipV="1">
            <a:off x="4559111" y="3239790"/>
            <a:ext cx="926835" cy="209051"/>
          </a:xfrm>
          <a:prstGeom prst="line">
            <a:avLst/>
          </a:prstGeom>
          <a:ln w="63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3563163" y="3030739"/>
            <a:ext cx="459230" cy="41810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4099881" y="3030739"/>
            <a:ext cx="459230" cy="41810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39" name="Oval 38"/>
          <p:cNvSpPr/>
          <p:nvPr/>
        </p:nvSpPr>
        <p:spPr>
          <a:xfrm>
            <a:off x="3418904" y="4161150"/>
            <a:ext cx="459230" cy="41810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39" idx="0"/>
          </p:cNvCxnSpPr>
          <p:nvPr/>
        </p:nvCxnSpPr>
        <p:spPr>
          <a:xfrm flipV="1">
            <a:off x="3648519" y="3958542"/>
            <a:ext cx="0" cy="2026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85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ISC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37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&amp;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Already agreed on several criteria leading up to a release:</a:t>
            </a:r>
          </a:p>
          <a:p>
            <a:pPr lvl="1"/>
            <a:r>
              <a:rPr lang="en-US" dirty="0" smtClean="0"/>
              <a:t>Provider existence proof, test cases, man pages…</a:t>
            </a:r>
          </a:p>
          <a:p>
            <a:r>
              <a:rPr lang="en-US" dirty="0" smtClean="0"/>
              <a:t>Should we also include either compliance or interoperability testing</a:t>
            </a:r>
          </a:p>
          <a:p>
            <a:pPr lvl="1"/>
            <a:r>
              <a:rPr lang="en-US" dirty="0" smtClean="0"/>
              <a:t>Either as part of the release process or as an adjunct to it</a:t>
            </a:r>
          </a:p>
          <a:p>
            <a:r>
              <a:rPr lang="en-US" dirty="0" smtClean="0"/>
              <a:t>Should the OFA provide a C&amp;I service for </a:t>
            </a:r>
            <a:r>
              <a:rPr lang="en-US" dirty="0" err="1" smtClean="0"/>
              <a:t>libfabrics</a:t>
            </a:r>
            <a:r>
              <a:rPr lang="en-US" dirty="0" smtClean="0"/>
              <a:t> implementations?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ISC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C9411F-985C-4C31-9366-848682A48BD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8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Compliance: An implementation is said to be compliant with a set of requirements if it conforms to those requirements through some measurable objective criteria</a:t>
            </a:r>
          </a:p>
          <a:p>
            <a:r>
              <a:rPr lang="en-US" dirty="0" smtClean="0"/>
              <a:t>Important point: “Compliance of what, with respect to what?”</a:t>
            </a:r>
          </a:p>
          <a:p>
            <a:r>
              <a:rPr lang="en-US" dirty="0" smtClean="0"/>
              <a:t>Typically, requirements are stated in formal language as part of a specification</a:t>
            </a:r>
          </a:p>
          <a:p>
            <a:pPr lvl="1"/>
            <a:r>
              <a:rPr lang="en-US" dirty="0" smtClean="0"/>
              <a:t>There is no formal </a:t>
            </a:r>
            <a:r>
              <a:rPr lang="en-US" dirty="0" err="1" smtClean="0"/>
              <a:t>libfabrics</a:t>
            </a:r>
            <a:r>
              <a:rPr lang="en-US" dirty="0" smtClean="0"/>
              <a:t> specification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ISC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C9411F-985C-4C31-9366-848682A48BD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5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73123" y="2092550"/>
            <a:ext cx="1927995" cy="395010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183" name="Rectangle 182"/>
          <p:cNvSpPr/>
          <p:nvPr/>
        </p:nvSpPr>
        <p:spPr>
          <a:xfrm>
            <a:off x="773120" y="4369785"/>
            <a:ext cx="1927995" cy="418934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hardware</a:t>
            </a:r>
            <a:endParaRPr lang="en-US" dirty="0"/>
          </a:p>
        </p:txBody>
      </p:sp>
      <p:sp>
        <p:nvSpPr>
          <p:cNvPr id="219" name="Rectangle 218"/>
          <p:cNvSpPr/>
          <p:nvPr/>
        </p:nvSpPr>
        <p:spPr>
          <a:xfrm>
            <a:off x="773126" y="2881834"/>
            <a:ext cx="1927995" cy="405873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consumer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773122" y="3657476"/>
            <a:ext cx="1927995" cy="418934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provider</a:t>
            </a:r>
            <a:endParaRPr lang="en-US" dirty="0"/>
          </a:p>
        </p:txBody>
      </p:sp>
      <p:sp>
        <p:nvSpPr>
          <p:cNvPr id="226" name="Title 2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terms of classical layering…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485948" y="2092550"/>
            <a:ext cx="1927995" cy="395010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485946" y="4369785"/>
            <a:ext cx="1927995" cy="418934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hardware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485950" y="2881833"/>
            <a:ext cx="1927995" cy="405873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consumer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5485947" y="3657476"/>
            <a:ext cx="1927995" cy="418934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provider</a:t>
            </a:r>
            <a:endParaRPr lang="en-US" dirty="0"/>
          </a:p>
        </p:txBody>
      </p:sp>
      <p:cxnSp>
        <p:nvCxnSpPr>
          <p:cNvPr id="6" name="Elbow Connector 5"/>
          <p:cNvCxnSpPr>
            <a:stCxn id="183" idx="2"/>
            <a:endCxn id="17" idx="2"/>
          </p:cNvCxnSpPr>
          <p:nvPr/>
        </p:nvCxnSpPr>
        <p:spPr>
          <a:xfrm rot="16200000" flipH="1">
            <a:off x="4093531" y="2432306"/>
            <a:ext cx="12700" cy="4712826"/>
          </a:xfrm>
          <a:prstGeom prst="bentConnector3">
            <a:avLst>
              <a:gd name="adj1" fmla="val 1800000"/>
            </a:avLst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4" idx="2"/>
            <a:endCxn id="219" idx="0"/>
          </p:cNvCxnSpPr>
          <p:nvPr/>
        </p:nvCxnSpPr>
        <p:spPr>
          <a:xfrm>
            <a:off x="1737121" y="2487560"/>
            <a:ext cx="3" cy="3942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219" idx="2"/>
            <a:endCxn id="48" idx="0"/>
          </p:cNvCxnSpPr>
          <p:nvPr/>
        </p:nvCxnSpPr>
        <p:spPr>
          <a:xfrm flipH="1">
            <a:off x="1737120" y="3287707"/>
            <a:ext cx="4" cy="3697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219" idx="3"/>
            <a:endCxn id="18" idx="1"/>
          </p:cNvCxnSpPr>
          <p:nvPr/>
        </p:nvCxnSpPr>
        <p:spPr>
          <a:xfrm flipV="1">
            <a:off x="2701121" y="3084770"/>
            <a:ext cx="2784829" cy="1"/>
          </a:xfrm>
          <a:prstGeom prst="straightConnector1">
            <a:avLst/>
          </a:prstGeom>
          <a:ln>
            <a:prstDash val="solid"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9" idx="0"/>
            <a:endCxn id="18" idx="2"/>
          </p:cNvCxnSpPr>
          <p:nvPr/>
        </p:nvCxnSpPr>
        <p:spPr>
          <a:xfrm flipV="1">
            <a:off x="6449945" y="3287706"/>
            <a:ext cx="3" cy="3697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8" idx="0"/>
            <a:endCxn id="16" idx="2"/>
          </p:cNvCxnSpPr>
          <p:nvPr/>
        </p:nvCxnSpPr>
        <p:spPr>
          <a:xfrm flipH="1" flipV="1">
            <a:off x="6449946" y="2487560"/>
            <a:ext cx="2" cy="39427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73126" y="5385657"/>
            <a:ext cx="72114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- Any given layer has a vertical interface to the layers above it and below it.</a:t>
            </a:r>
          </a:p>
          <a:p>
            <a:r>
              <a:rPr lang="en-US" dirty="0" smtClean="0">
                <a:solidFill>
                  <a:srgbClr val="6D6E71"/>
                </a:solidFill>
              </a:rPr>
              <a:t>- Peer layers communicate with each other via a protocol.</a:t>
            </a:r>
          </a:p>
        </p:txBody>
      </p:sp>
      <p:cxnSp>
        <p:nvCxnSpPr>
          <p:cNvPr id="224" name="Straight Arrow Connector 223"/>
          <p:cNvCxnSpPr>
            <a:stCxn id="48" idx="2"/>
            <a:endCxn id="183" idx="0"/>
          </p:cNvCxnSpPr>
          <p:nvPr/>
        </p:nvCxnSpPr>
        <p:spPr>
          <a:xfrm flipH="1">
            <a:off x="1737118" y="4076410"/>
            <a:ext cx="2" cy="2933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Arrow Connector 226"/>
          <p:cNvCxnSpPr>
            <a:stCxn id="17" idx="0"/>
            <a:endCxn id="19" idx="2"/>
          </p:cNvCxnSpPr>
          <p:nvPr/>
        </p:nvCxnSpPr>
        <p:spPr>
          <a:xfrm flipV="1">
            <a:off x="6449944" y="4076410"/>
            <a:ext cx="1" cy="2933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Arrow Connector 228"/>
          <p:cNvCxnSpPr>
            <a:stCxn id="183" idx="3"/>
            <a:endCxn id="17" idx="1"/>
          </p:cNvCxnSpPr>
          <p:nvPr/>
        </p:nvCxnSpPr>
        <p:spPr>
          <a:xfrm>
            <a:off x="2701115" y="4579252"/>
            <a:ext cx="2784831" cy="0"/>
          </a:xfrm>
          <a:prstGeom prst="straightConnector1">
            <a:avLst/>
          </a:prstGeom>
          <a:ln>
            <a:prstDash val="solid"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Arrow Connector 230"/>
          <p:cNvCxnSpPr>
            <a:stCxn id="48" idx="3"/>
            <a:endCxn id="19" idx="1"/>
          </p:cNvCxnSpPr>
          <p:nvPr/>
        </p:nvCxnSpPr>
        <p:spPr>
          <a:xfrm>
            <a:off x="2701117" y="3866943"/>
            <a:ext cx="2784830" cy="0"/>
          </a:xfrm>
          <a:prstGeom prst="straightConnector1">
            <a:avLst/>
          </a:prstGeom>
          <a:ln>
            <a:prstDash val="solid"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Arrow Connector 232"/>
          <p:cNvCxnSpPr>
            <a:stCxn id="4" idx="3"/>
            <a:endCxn id="16" idx="1"/>
          </p:cNvCxnSpPr>
          <p:nvPr/>
        </p:nvCxnSpPr>
        <p:spPr>
          <a:xfrm>
            <a:off x="2701118" y="2290055"/>
            <a:ext cx="2784830" cy="0"/>
          </a:xfrm>
          <a:prstGeom prst="straightConnector1">
            <a:avLst/>
          </a:prstGeom>
          <a:ln>
            <a:prstDash val="solid"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4" name="TextBox 233"/>
          <p:cNvSpPr txBox="1"/>
          <p:nvPr/>
        </p:nvSpPr>
        <p:spPr>
          <a:xfrm>
            <a:off x="4099881" y="1759881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protocol</a:t>
            </a:r>
          </a:p>
        </p:txBody>
      </p:sp>
      <p:cxnSp>
        <p:nvCxnSpPr>
          <p:cNvPr id="236" name="Straight Connector 235"/>
          <p:cNvCxnSpPr>
            <a:stCxn id="234" idx="1"/>
          </p:cNvCxnSpPr>
          <p:nvPr/>
        </p:nvCxnSpPr>
        <p:spPr>
          <a:xfrm flipH="1">
            <a:off x="3796496" y="1944547"/>
            <a:ext cx="303385" cy="184666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3445486" y="328814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interface</a:t>
            </a:r>
          </a:p>
        </p:txBody>
      </p:sp>
      <p:cxnSp>
        <p:nvCxnSpPr>
          <p:cNvPr id="50" name="Straight Connector 49"/>
          <p:cNvCxnSpPr>
            <a:stCxn id="49" idx="1"/>
          </p:cNvCxnSpPr>
          <p:nvPr/>
        </p:nvCxnSpPr>
        <p:spPr>
          <a:xfrm flipH="1">
            <a:off x="1979271" y="3472810"/>
            <a:ext cx="1466215" cy="0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762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73123" y="2092550"/>
            <a:ext cx="1927995" cy="395010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183" name="Rectangle 182"/>
          <p:cNvSpPr/>
          <p:nvPr/>
        </p:nvSpPr>
        <p:spPr>
          <a:xfrm>
            <a:off x="773120" y="4369785"/>
            <a:ext cx="1927995" cy="418934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hardware</a:t>
            </a:r>
            <a:endParaRPr lang="en-US" dirty="0"/>
          </a:p>
        </p:txBody>
      </p:sp>
      <p:sp>
        <p:nvSpPr>
          <p:cNvPr id="219" name="Rectangle 218"/>
          <p:cNvSpPr/>
          <p:nvPr/>
        </p:nvSpPr>
        <p:spPr>
          <a:xfrm>
            <a:off x="773126" y="2881834"/>
            <a:ext cx="1927995" cy="405873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consumer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773122" y="3657476"/>
            <a:ext cx="1927995" cy="418934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provider</a:t>
            </a:r>
            <a:endParaRPr lang="en-US" dirty="0"/>
          </a:p>
        </p:txBody>
      </p:sp>
      <p:sp>
        <p:nvSpPr>
          <p:cNvPr id="226" name="Title 2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Compliance, Interoperability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485948" y="2092550"/>
            <a:ext cx="1927995" cy="395010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485946" y="4369785"/>
            <a:ext cx="1927995" cy="418934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hardware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485950" y="2881833"/>
            <a:ext cx="1927995" cy="405873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consumer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5485947" y="3657476"/>
            <a:ext cx="1927995" cy="418934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provider</a:t>
            </a:r>
            <a:endParaRPr lang="en-US" dirty="0"/>
          </a:p>
        </p:txBody>
      </p:sp>
      <p:cxnSp>
        <p:nvCxnSpPr>
          <p:cNvPr id="8" name="Straight Arrow Connector 7"/>
          <p:cNvCxnSpPr>
            <a:stCxn id="4" idx="2"/>
            <a:endCxn id="219" idx="0"/>
          </p:cNvCxnSpPr>
          <p:nvPr/>
        </p:nvCxnSpPr>
        <p:spPr>
          <a:xfrm>
            <a:off x="1737121" y="2487560"/>
            <a:ext cx="3" cy="3942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219" idx="2"/>
            <a:endCxn id="48" idx="0"/>
          </p:cNvCxnSpPr>
          <p:nvPr/>
        </p:nvCxnSpPr>
        <p:spPr>
          <a:xfrm flipH="1">
            <a:off x="1737120" y="3287707"/>
            <a:ext cx="4" cy="3697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219" idx="3"/>
            <a:endCxn id="18" idx="1"/>
          </p:cNvCxnSpPr>
          <p:nvPr/>
        </p:nvCxnSpPr>
        <p:spPr>
          <a:xfrm flipV="1">
            <a:off x="2701121" y="3084770"/>
            <a:ext cx="2784829" cy="1"/>
          </a:xfrm>
          <a:prstGeom prst="straightConnector1">
            <a:avLst/>
          </a:prstGeom>
          <a:ln>
            <a:prstDash val="solid"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9" idx="0"/>
            <a:endCxn id="18" idx="2"/>
          </p:cNvCxnSpPr>
          <p:nvPr/>
        </p:nvCxnSpPr>
        <p:spPr>
          <a:xfrm flipV="1">
            <a:off x="6449945" y="3287706"/>
            <a:ext cx="3" cy="3697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8" idx="0"/>
            <a:endCxn id="16" idx="2"/>
          </p:cNvCxnSpPr>
          <p:nvPr/>
        </p:nvCxnSpPr>
        <p:spPr>
          <a:xfrm flipH="1" flipV="1">
            <a:off x="6449946" y="2487560"/>
            <a:ext cx="2" cy="39427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85532" y="5201307"/>
            <a:ext cx="88774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6D6E71"/>
                </a:solidFill>
              </a:rPr>
              <a:t>Technically:</a:t>
            </a:r>
            <a:endParaRPr lang="en-US" dirty="0" smtClean="0">
              <a:solidFill>
                <a:srgbClr val="6D6E71"/>
              </a:solidFill>
            </a:endParaRPr>
          </a:p>
          <a:p>
            <a:r>
              <a:rPr lang="en-US" dirty="0" smtClean="0">
                <a:solidFill>
                  <a:srgbClr val="6D6E71"/>
                </a:solidFill>
              </a:rPr>
              <a:t>Interoperability describes how accurately two peers exchange a well-defined protocol.</a:t>
            </a:r>
          </a:p>
          <a:p>
            <a:r>
              <a:rPr lang="en-US" dirty="0" smtClean="0">
                <a:solidFill>
                  <a:srgbClr val="6D6E71"/>
                </a:solidFill>
              </a:rPr>
              <a:t>Compliance describes how well a given layer conforms to an interface specification.</a:t>
            </a:r>
          </a:p>
        </p:txBody>
      </p:sp>
    </p:spTree>
    <p:extLst>
      <p:ext uri="{BB962C8B-B14F-4D97-AF65-F5344CB8AC3E}">
        <p14:creationId xmlns:p14="http://schemas.microsoft.com/office/powerpoint/2010/main" val="270157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73123" y="2092550"/>
            <a:ext cx="1927995" cy="395010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183" name="Rectangle 182"/>
          <p:cNvSpPr/>
          <p:nvPr/>
        </p:nvSpPr>
        <p:spPr>
          <a:xfrm>
            <a:off x="773120" y="4369785"/>
            <a:ext cx="1927995" cy="418934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hardware</a:t>
            </a:r>
            <a:endParaRPr lang="en-US" dirty="0"/>
          </a:p>
        </p:txBody>
      </p:sp>
      <p:sp>
        <p:nvSpPr>
          <p:cNvPr id="219" name="Rectangle 218"/>
          <p:cNvSpPr/>
          <p:nvPr/>
        </p:nvSpPr>
        <p:spPr>
          <a:xfrm>
            <a:off x="773126" y="2881834"/>
            <a:ext cx="1927995" cy="405873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consumer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773122" y="3657476"/>
            <a:ext cx="1927995" cy="418934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provider</a:t>
            </a:r>
            <a:endParaRPr lang="en-US" dirty="0"/>
          </a:p>
        </p:txBody>
      </p:sp>
      <p:sp>
        <p:nvSpPr>
          <p:cNvPr id="226" name="Title 2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Compliance, Interoperability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485948" y="2092550"/>
            <a:ext cx="1927995" cy="395010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485946" y="4369785"/>
            <a:ext cx="1927995" cy="418934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hardware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485950" y="2881833"/>
            <a:ext cx="1927995" cy="405873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consumer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5485947" y="3657476"/>
            <a:ext cx="1927995" cy="418934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provider</a:t>
            </a:r>
            <a:endParaRPr lang="en-US" dirty="0"/>
          </a:p>
        </p:txBody>
      </p:sp>
      <p:cxnSp>
        <p:nvCxnSpPr>
          <p:cNvPr id="8" name="Straight Arrow Connector 7"/>
          <p:cNvCxnSpPr>
            <a:stCxn id="4" idx="2"/>
            <a:endCxn id="219" idx="0"/>
          </p:cNvCxnSpPr>
          <p:nvPr/>
        </p:nvCxnSpPr>
        <p:spPr>
          <a:xfrm>
            <a:off x="1737121" y="2487560"/>
            <a:ext cx="3" cy="3942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219" idx="2"/>
            <a:endCxn id="48" idx="0"/>
          </p:cNvCxnSpPr>
          <p:nvPr/>
        </p:nvCxnSpPr>
        <p:spPr>
          <a:xfrm flipH="1">
            <a:off x="1737120" y="3287707"/>
            <a:ext cx="4" cy="3697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219" idx="3"/>
            <a:endCxn id="18" idx="1"/>
          </p:cNvCxnSpPr>
          <p:nvPr/>
        </p:nvCxnSpPr>
        <p:spPr>
          <a:xfrm flipV="1">
            <a:off x="2701121" y="3084770"/>
            <a:ext cx="2784829" cy="1"/>
          </a:xfrm>
          <a:prstGeom prst="straightConnector1">
            <a:avLst/>
          </a:prstGeom>
          <a:ln>
            <a:prstDash val="solid"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9" idx="0"/>
            <a:endCxn id="18" idx="2"/>
          </p:cNvCxnSpPr>
          <p:nvPr/>
        </p:nvCxnSpPr>
        <p:spPr>
          <a:xfrm flipV="1">
            <a:off x="6449945" y="3287706"/>
            <a:ext cx="3" cy="3697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8" idx="0"/>
            <a:endCxn id="16" idx="2"/>
          </p:cNvCxnSpPr>
          <p:nvPr/>
        </p:nvCxnSpPr>
        <p:spPr>
          <a:xfrm flipH="1" flipV="1">
            <a:off x="6449946" y="2487560"/>
            <a:ext cx="2" cy="39427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60544" y="5248808"/>
            <a:ext cx="68659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6D6E71"/>
                </a:solidFill>
              </a:rPr>
              <a:t>For our purposes, roughly</a:t>
            </a:r>
            <a:r>
              <a:rPr lang="en-US" dirty="0" smtClean="0">
                <a:solidFill>
                  <a:srgbClr val="6D6E71"/>
                </a:solidFill>
              </a:rPr>
              <a:t>:</a:t>
            </a:r>
          </a:p>
          <a:p>
            <a:r>
              <a:rPr lang="en-US" dirty="0" smtClean="0">
                <a:solidFill>
                  <a:srgbClr val="6D6E71"/>
                </a:solidFill>
              </a:rPr>
              <a:t>Interoperability is the horizontal relationship between peer layers,</a:t>
            </a:r>
          </a:p>
          <a:p>
            <a:r>
              <a:rPr lang="en-US" dirty="0" smtClean="0">
                <a:solidFill>
                  <a:srgbClr val="6D6E71"/>
                </a:solidFill>
              </a:rPr>
              <a:t>Compliance is the vertical relationship between adjacent layers.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796496" y="2523548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6D6E71"/>
                </a:solidFill>
              </a:rPr>
              <a:t>interop</a:t>
            </a:r>
            <a:endParaRPr lang="en-US" dirty="0" smtClean="0">
              <a:solidFill>
                <a:srgbClr val="6D6E71"/>
              </a:solidFill>
            </a:endParaRPr>
          </a:p>
        </p:txBody>
      </p:sp>
      <p:cxnSp>
        <p:nvCxnSpPr>
          <p:cNvPr id="28" name="Straight Connector 27"/>
          <p:cNvCxnSpPr>
            <a:stCxn id="27" idx="1"/>
          </p:cNvCxnSpPr>
          <p:nvPr/>
        </p:nvCxnSpPr>
        <p:spPr>
          <a:xfrm flipH="1">
            <a:off x="3493112" y="2708214"/>
            <a:ext cx="303384" cy="184666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445486" y="3288144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compliance</a:t>
            </a:r>
          </a:p>
        </p:txBody>
      </p:sp>
      <p:cxnSp>
        <p:nvCxnSpPr>
          <p:cNvPr id="30" name="Straight Connector 29"/>
          <p:cNvCxnSpPr>
            <a:stCxn id="29" idx="1"/>
          </p:cNvCxnSpPr>
          <p:nvPr/>
        </p:nvCxnSpPr>
        <p:spPr>
          <a:xfrm flipH="1">
            <a:off x="1979272" y="3472810"/>
            <a:ext cx="1466214" cy="0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637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73123" y="2092550"/>
            <a:ext cx="1927995" cy="395010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183" name="Rectangle 182"/>
          <p:cNvSpPr/>
          <p:nvPr/>
        </p:nvSpPr>
        <p:spPr>
          <a:xfrm>
            <a:off x="773120" y="4369785"/>
            <a:ext cx="1927995" cy="418934"/>
          </a:xfrm>
          <a:prstGeom prst="rect">
            <a:avLst/>
          </a:prstGeom>
          <a:ln w="1905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hardware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19" name="Rectangle 218"/>
          <p:cNvSpPr/>
          <p:nvPr/>
        </p:nvSpPr>
        <p:spPr>
          <a:xfrm>
            <a:off x="773126" y="2881834"/>
            <a:ext cx="1927995" cy="405873"/>
          </a:xfrm>
          <a:prstGeom prst="rect">
            <a:avLst/>
          </a:prstGeom>
          <a:ln w="1905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consumer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73122" y="3657476"/>
            <a:ext cx="1927995" cy="418934"/>
          </a:xfrm>
          <a:prstGeom prst="rect">
            <a:avLst/>
          </a:prstGeom>
          <a:ln w="1905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provider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26" name="Title 2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layer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485948" y="2092550"/>
            <a:ext cx="1927995" cy="395010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485946" y="4369785"/>
            <a:ext cx="1927995" cy="418934"/>
          </a:xfrm>
          <a:prstGeom prst="rect">
            <a:avLst/>
          </a:prstGeom>
          <a:ln w="1905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hardware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485950" y="2881833"/>
            <a:ext cx="1927995" cy="405873"/>
          </a:xfrm>
          <a:prstGeom prst="rect">
            <a:avLst/>
          </a:prstGeom>
          <a:ln w="1905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consumer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485947" y="3657476"/>
            <a:ext cx="1927995" cy="418934"/>
          </a:xfrm>
          <a:prstGeom prst="rect">
            <a:avLst/>
          </a:prstGeom>
          <a:ln w="1905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provider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8" name="Straight Arrow Connector 7"/>
          <p:cNvCxnSpPr>
            <a:stCxn id="4" idx="2"/>
            <a:endCxn id="219" idx="0"/>
          </p:cNvCxnSpPr>
          <p:nvPr/>
        </p:nvCxnSpPr>
        <p:spPr>
          <a:xfrm>
            <a:off x="1737121" y="2487560"/>
            <a:ext cx="3" cy="394274"/>
          </a:xfrm>
          <a:prstGeom prst="straightConnector1">
            <a:avLst/>
          </a:prstGeom>
          <a:ln>
            <a:prstDash val="solid"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219" idx="2"/>
            <a:endCxn id="48" idx="0"/>
          </p:cNvCxnSpPr>
          <p:nvPr/>
        </p:nvCxnSpPr>
        <p:spPr>
          <a:xfrm flipH="1">
            <a:off x="1737120" y="3287707"/>
            <a:ext cx="4" cy="369769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219" idx="3"/>
            <a:endCxn id="18" idx="1"/>
          </p:cNvCxnSpPr>
          <p:nvPr/>
        </p:nvCxnSpPr>
        <p:spPr>
          <a:xfrm flipV="1">
            <a:off x="2701121" y="3084770"/>
            <a:ext cx="2784829" cy="1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prstDash val="solid"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9" idx="0"/>
            <a:endCxn id="18" idx="2"/>
          </p:cNvCxnSpPr>
          <p:nvPr/>
        </p:nvCxnSpPr>
        <p:spPr>
          <a:xfrm flipV="1">
            <a:off x="6449945" y="3287706"/>
            <a:ext cx="3" cy="369770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8" idx="0"/>
            <a:endCxn id="16" idx="2"/>
          </p:cNvCxnSpPr>
          <p:nvPr/>
        </p:nvCxnSpPr>
        <p:spPr>
          <a:xfrm flipH="1" flipV="1">
            <a:off x="6449946" y="2487560"/>
            <a:ext cx="2" cy="394273"/>
          </a:xfrm>
          <a:prstGeom prst="straightConnector1">
            <a:avLst/>
          </a:prstGeom>
          <a:ln>
            <a:prstDash val="solid"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73120" y="5003692"/>
            <a:ext cx="721147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Interoperability among instances of an application is defined solely by the...application.</a:t>
            </a:r>
          </a:p>
          <a:p>
            <a:r>
              <a:rPr lang="en-US" dirty="0" smtClean="0">
                <a:solidFill>
                  <a:srgbClr val="6D6E71"/>
                </a:solidFill>
              </a:rPr>
              <a:t>Similarly, the interface to the consumer is defined by a combination of the consumer and the application.</a:t>
            </a:r>
          </a:p>
          <a:p>
            <a:r>
              <a:rPr lang="en-US" dirty="0" smtClean="0">
                <a:solidFill>
                  <a:srgbClr val="6D6E71"/>
                </a:solidFill>
              </a:rPr>
              <a:t>Both are outside the scope of the OFA.  </a:t>
            </a:r>
          </a:p>
        </p:txBody>
      </p:sp>
      <p:cxnSp>
        <p:nvCxnSpPr>
          <p:cNvPr id="224" name="Straight Arrow Connector 223"/>
          <p:cNvCxnSpPr>
            <a:stCxn id="48" idx="2"/>
            <a:endCxn id="183" idx="0"/>
          </p:cNvCxnSpPr>
          <p:nvPr/>
        </p:nvCxnSpPr>
        <p:spPr>
          <a:xfrm flipH="1">
            <a:off x="1737118" y="4076410"/>
            <a:ext cx="2" cy="293375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Arrow Connector 226"/>
          <p:cNvCxnSpPr>
            <a:stCxn id="17" idx="0"/>
            <a:endCxn id="19" idx="2"/>
          </p:cNvCxnSpPr>
          <p:nvPr/>
        </p:nvCxnSpPr>
        <p:spPr>
          <a:xfrm flipV="1">
            <a:off x="6449944" y="4076410"/>
            <a:ext cx="1" cy="293375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Arrow Connector 228"/>
          <p:cNvCxnSpPr>
            <a:stCxn id="183" idx="3"/>
            <a:endCxn id="17" idx="1"/>
          </p:cNvCxnSpPr>
          <p:nvPr/>
        </p:nvCxnSpPr>
        <p:spPr>
          <a:xfrm>
            <a:off x="2701115" y="4579252"/>
            <a:ext cx="2784831" cy="0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prstDash val="solid"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Arrow Connector 230"/>
          <p:cNvCxnSpPr>
            <a:stCxn id="48" idx="3"/>
            <a:endCxn id="19" idx="1"/>
          </p:cNvCxnSpPr>
          <p:nvPr/>
        </p:nvCxnSpPr>
        <p:spPr>
          <a:xfrm>
            <a:off x="2701117" y="3866943"/>
            <a:ext cx="2784830" cy="0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prstDash val="solid"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Arrow Connector 232"/>
          <p:cNvCxnSpPr>
            <a:stCxn id="4" idx="3"/>
            <a:endCxn id="16" idx="1"/>
          </p:cNvCxnSpPr>
          <p:nvPr/>
        </p:nvCxnSpPr>
        <p:spPr>
          <a:xfrm>
            <a:off x="2701118" y="2290055"/>
            <a:ext cx="2784830" cy="0"/>
          </a:xfrm>
          <a:prstGeom prst="straightConnector1">
            <a:avLst/>
          </a:prstGeom>
          <a:ln>
            <a:prstDash val="solid"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99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73123" y="2092550"/>
            <a:ext cx="1927995" cy="395010"/>
          </a:xfrm>
          <a:prstGeom prst="rect">
            <a:avLst/>
          </a:prstGeom>
          <a:ln w="1905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Application</a:t>
            </a:r>
          </a:p>
        </p:txBody>
      </p:sp>
      <p:sp>
        <p:nvSpPr>
          <p:cNvPr id="183" name="Rectangle 182"/>
          <p:cNvSpPr/>
          <p:nvPr/>
        </p:nvSpPr>
        <p:spPr>
          <a:xfrm>
            <a:off x="773120" y="4369785"/>
            <a:ext cx="1927995" cy="418934"/>
          </a:xfrm>
          <a:prstGeom prst="rect">
            <a:avLst/>
          </a:prstGeom>
          <a:ln w="1905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hardware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19" name="Rectangle 218"/>
          <p:cNvSpPr/>
          <p:nvPr/>
        </p:nvSpPr>
        <p:spPr>
          <a:xfrm>
            <a:off x="773126" y="2881834"/>
            <a:ext cx="1927995" cy="405873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/>
              <a:t>consumer</a:t>
            </a:r>
          </a:p>
        </p:txBody>
      </p:sp>
      <p:sp>
        <p:nvSpPr>
          <p:cNvPr id="48" name="Rectangle 47"/>
          <p:cNvSpPr/>
          <p:nvPr/>
        </p:nvSpPr>
        <p:spPr>
          <a:xfrm>
            <a:off x="773122" y="3657476"/>
            <a:ext cx="1927995" cy="418934"/>
          </a:xfrm>
          <a:prstGeom prst="rect">
            <a:avLst/>
          </a:prstGeom>
          <a:ln w="1905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provider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26" name="Title 2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Consumer layer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485948" y="2092550"/>
            <a:ext cx="1927995" cy="395010"/>
          </a:xfrm>
          <a:prstGeom prst="rect">
            <a:avLst/>
          </a:prstGeom>
          <a:ln w="1905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Application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485946" y="4369785"/>
            <a:ext cx="1927995" cy="418934"/>
          </a:xfrm>
          <a:prstGeom prst="rect">
            <a:avLst/>
          </a:prstGeom>
          <a:ln w="1905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hardware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485950" y="2881833"/>
            <a:ext cx="1927995" cy="405873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/>
              <a:t>consumer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485947" y="3657476"/>
            <a:ext cx="1927995" cy="418934"/>
          </a:xfrm>
          <a:prstGeom prst="rect">
            <a:avLst/>
          </a:prstGeom>
          <a:ln w="1905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provider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8" name="Straight Arrow Connector 7"/>
          <p:cNvCxnSpPr>
            <a:stCxn id="4" idx="2"/>
            <a:endCxn id="219" idx="0"/>
          </p:cNvCxnSpPr>
          <p:nvPr/>
        </p:nvCxnSpPr>
        <p:spPr>
          <a:xfrm>
            <a:off x="1737121" y="2487560"/>
            <a:ext cx="3" cy="394274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219" idx="2"/>
            <a:endCxn id="48" idx="0"/>
          </p:cNvCxnSpPr>
          <p:nvPr/>
        </p:nvCxnSpPr>
        <p:spPr>
          <a:xfrm flipH="1">
            <a:off x="1737120" y="3287707"/>
            <a:ext cx="4" cy="369769"/>
          </a:xfrm>
          <a:prstGeom prst="straightConnector1">
            <a:avLst/>
          </a:prstGeom>
          <a:ln>
            <a:prstDash val="solid"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219" idx="3"/>
            <a:endCxn id="18" idx="1"/>
          </p:cNvCxnSpPr>
          <p:nvPr/>
        </p:nvCxnSpPr>
        <p:spPr>
          <a:xfrm flipV="1">
            <a:off x="2701121" y="3084770"/>
            <a:ext cx="2784829" cy="1"/>
          </a:xfrm>
          <a:prstGeom prst="straightConnector1">
            <a:avLst/>
          </a:prstGeom>
          <a:ln>
            <a:prstDash val="solid"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9" idx="0"/>
            <a:endCxn id="18" idx="2"/>
          </p:cNvCxnSpPr>
          <p:nvPr/>
        </p:nvCxnSpPr>
        <p:spPr>
          <a:xfrm flipV="1">
            <a:off x="6449945" y="3287706"/>
            <a:ext cx="3" cy="369770"/>
          </a:xfrm>
          <a:prstGeom prst="straightConnector1">
            <a:avLst/>
          </a:prstGeom>
          <a:ln>
            <a:prstDash val="solid"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8" idx="0"/>
            <a:endCxn id="16" idx="2"/>
          </p:cNvCxnSpPr>
          <p:nvPr/>
        </p:nvCxnSpPr>
        <p:spPr>
          <a:xfrm flipH="1" flipV="1">
            <a:off x="6449946" y="2487560"/>
            <a:ext cx="2" cy="394273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73120" y="5003692"/>
            <a:ext cx="721147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The consumer protocol is defined by…somebody else (</a:t>
            </a:r>
            <a:r>
              <a:rPr lang="en-US" dirty="0" err="1" smtClean="0">
                <a:solidFill>
                  <a:srgbClr val="6D6E71"/>
                </a:solidFill>
              </a:rPr>
              <a:t>OpenMPI</a:t>
            </a:r>
            <a:r>
              <a:rPr lang="en-US" dirty="0" smtClean="0">
                <a:solidFill>
                  <a:srgbClr val="6D6E71"/>
                </a:solidFill>
              </a:rPr>
              <a:t>, MPICH…). Outside the scope of the OFA.</a:t>
            </a:r>
          </a:p>
          <a:p>
            <a:r>
              <a:rPr lang="en-US" dirty="0" smtClean="0">
                <a:solidFill>
                  <a:srgbClr val="6D6E71"/>
                </a:solidFill>
              </a:rPr>
              <a:t>But the consumer/provider interface is defined by us (OFI WG).  Very much in scope for the OFA.</a:t>
            </a:r>
          </a:p>
          <a:p>
            <a:r>
              <a:rPr lang="en-US" dirty="0" smtClean="0">
                <a:solidFill>
                  <a:srgbClr val="6D6E71"/>
                </a:solidFill>
              </a:rPr>
              <a:t>Should the OFA define a compliance test for OFI WG consumers?  </a:t>
            </a:r>
          </a:p>
        </p:txBody>
      </p:sp>
      <p:cxnSp>
        <p:nvCxnSpPr>
          <p:cNvPr id="224" name="Straight Arrow Connector 223"/>
          <p:cNvCxnSpPr>
            <a:stCxn id="48" idx="2"/>
            <a:endCxn id="183" idx="0"/>
          </p:cNvCxnSpPr>
          <p:nvPr/>
        </p:nvCxnSpPr>
        <p:spPr>
          <a:xfrm flipH="1">
            <a:off x="1737118" y="4076410"/>
            <a:ext cx="2" cy="293375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Arrow Connector 226"/>
          <p:cNvCxnSpPr>
            <a:stCxn id="17" idx="0"/>
            <a:endCxn id="19" idx="2"/>
          </p:cNvCxnSpPr>
          <p:nvPr/>
        </p:nvCxnSpPr>
        <p:spPr>
          <a:xfrm flipV="1">
            <a:off x="6449944" y="4076410"/>
            <a:ext cx="1" cy="293375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Arrow Connector 228"/>
          <p:cNvCxnSpPr>
            <a:stCxn id="183" idx="3"/>
            <a:endCxn id="17" idx="1"/>
          </p:cNvCxnSpPr>
          <p:nvPr/>
        </p:nvCxnSpPr>
        <p:spPr>
          <a:xfrm>
            <a:off x="2701115" y="4579252"/>
            <a:ext cx="2784831" cy="0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prstDash val="solid"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Arrow Connector 230"/>
          <p:cNvCxnSpPr>
            <a:stCxn id="48" idx="3"/>
            <a:endCxn id="19" idx="1"/>
          </p:cNvCxnSpPr>
          <p:nvPr/>
        </p:nvCxnSpPr>
        <p:spPr>
          <a:xfrm>
            <a:off x="2701117" y="3866943"/>
            <a:ext cx="2784830" cy="0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prstDash val="solid"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Arrow Connector 232"/>
          <p:cNvCxnSpPr>
            <a:stCxn id="4" idx="3"/>
            <a:endCxn id="16" idx="1"/>
          </p:cNvCxnSpPr>
          <p:nvPr/>
        </p:nvCxnSpPr>
        <p:spPr>
          <a:xfrm>
            <a:off x="2701118" y="2290055"/>
            <a:ext cx="2784830" cy="0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prstDash val="solid"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798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73123" y="2092550"/>
            <a:ext cx="1927995" cy="395010"/>
          </a:xfrm>
          <a:prstGeom prst="rect">
            <a:avLst/>
          </a:prstGeom>
          <a:ln w="1905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Application</a:t>
            </a:r>
          </a:p>
        </p:txBody>
      </p:sp>
      <p:sp>
        <p:nvSpPr>
          <p:cNvPr id="183" name="Rectangle 182"/>
          <p:cNvSpPr/>
          <p:nvPr/>
        </p:nvSpPr>
        <p:spPr>
          <a:xfrm>
            <a:off x="773120" y="4369785"/>
            <a:ext cx="1927995" cy="418934"/>
          </a:xfrm>
          <a:prstGeom prst="rect">
            <a:avLst/>
          </a:prstGeom>
          <a:ln w="1905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hardware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19" name="Rectangle 218"/>
          <p:cNvSpPr/>
          <p:nvPr/>
        </p:nvSpPr>
        <p:spPr>
          <a:xfrm>
            <a:off x="773126" y="2881834"/>
            <a:ext cx="1927995" cy="405873"/>
          </a:xfrm>
          <a:prstGeom prst="rect">
            <a:avLst/>
          </a:prstGeom>
          <a:ln w="1905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consumer</a:t>
            </a:r>
          </a:p>
        </p:txBody>
      </p:sp>
      <p:sp>
        <p:nvSpPr>
          <p:cNvPr id="48" name="Rectangle 47"/>
          <p:cNvSpPr/>
          <p:nvPr/>
        </p:nvSpPr>
        <p:spPr>
          <a:xfrm>
            <a:off x="773122" y="3657476"/>
            <a:ext cx="1927995" cy="418934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/>
              <a:t>provider</a:t>
            </a:r>
          </a:p>
        </p:txBody>
      </p:sp>
      <p:sp>
        <p:nvSpPr>
          <p:cNvPr id="226" name="Title 2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Provider layer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485948" y="2092550"/>
            <a:ext cx="1927995" cy="395010"/>
          </a:xfrm>
          <a:prstGeom prst="rect">
            <a:avLst/>
          </a:prstGeom>
          <a:ln w="1905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Application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485946" y="4369785"/>
            <a:ext cx="1927995" cy="418934"/>
          </a:xfrm>
          <a:prstGeom prst="rect">
            <a:avLst/>
          </a:prstGeom>
          <a:ln w="1905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hardware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485950" y="2881833"/>
            <a:ext cx="1927995" cy="405873"/>
          </a:xfrm>
          <a:prstGeom prst="rect">
            <a:avLst/>
          </a:prstGeom>
          <a:ln w="1905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consumer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485947" y="3657476"/>
            <a:ext cx="1927995" cy="418934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/>
              <a:t>provider</a:t>
            </a:r>
          </a:p>
        </p:txBody>
      </p:sp>
      <p:cxnSp>
        <p:nvCxnSpPr>
          <p:cNvPr id="8" name="Straight Arrow Connector 7"/>
          <p:cNvCxnSpPr>
            <a:stCxn id="4" idx="2"/>
            <a:endCxn id="219" idx="0"/>
          </p:cNvCxnSpPr>
          <p:nvPr/>
        </p:nvCxnSpPr>
        <p:spPr>
          <a:xfrm>
            <a:off x="1737121" y="2487560"/>
            <a:ext cx="3" cy="394274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219" idx="2"/>
            <a:endCxn id="48" idx="0"/>
          </p:cNvCxnSpPr>
          <p:nvPr/>
        </p:nvCxnSpPr>
        <p:spPr>
          <a:xfrm flipH="1">
            <a:off x="1737120" y="3287707"/>
            <a:ext cx="4" cy="369769"/>
          </a:xfrm>
          <a:prstGeom prst="straightConnector1">
            <a:avLst/>
          </a:prstGeom>
          <a:ln>
            <a:prstDash val="solid"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219" idx="3"/>
            <a:endCxn id="18" idx="1"/>
          </p:cNvCxnSpPr>
          <p:nvPr/>
        </p:nvCxnSpPr>
        <p:spPr>
          <a:xfrm flipV="1">
            <a:off x="2701121" y="3084770"/>
            <a:ext cx="2784829" cy="1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prstDash val="solid"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9" idx="0"/>
            <a:endCxn id="18" idx="2"/>
          </p:cNvCxnSpPr>
          <p:nvPr/>
        </p:nvCxnSpPr>
        <p:spPr>
          <a:xfrm flipV="1">
            <a:off x="6449945" y="3287706"/>
            <a:ext cx="3" cy="369770"/>
          </a:xfrm>
          <a:prstGeom prst="straightConnector1">
            <a:avLst/>
          </a:prstGeom>
          <a:ln>
            <a:prstDash val="solid"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8" idx="0"/>
            <a:endCxn id="16" idx="2"/>
          </p:cNvCxnSpPr>
          <p:nvPr/>
        </p:nvCxnSpPr>
        <p:spPr>
          <a:xfrm flipH="1" flipV="1">
            <a:off x="6449946" y="2487560"/>
            <a:ext cx="2" cy="394273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73120" y="5003692"/>
            <a:ext cx="75953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As above, the consumer/provider interface is defined by OFI WG.</a:t>
            </a:r>
          </a:p>
          <a:p>
            <a:r>
              <a:rPr lang="en-US" dirty="0" smtClean="0">
                <a:solidFill>
                  <a:srgbClr val="6D6E71"/>
                </a:solidFill>
              </a:rPr>
              <a:t>Should the OFA define a compliance test for OFI providers?  Not clear!</a:t>
            </a:r>
          </a:p>
          <a:p>
            <a:r>
              <a:rPr lang="en-US" dirty="0" smtClean="0">
                <a:solidFill>
                  <a:srgbClr val="6D6E71"/>
                </a:solidFill>
              </a:rPr>
              <a:t>What about the end-to-end provider protocol?  Again, not clear.</a:t>
            </a:r>
          </a:p>
        </p:txBody>
      </p:sp>
      <p:cxnSp>
        <p:nvCxnSpPr>
          <p:cNvPr id="224" name="Straight Arrow Connector 223"/>
          <p:cNvCxnSpPr>
            <a:stCxn id="48" idx="2"/>
            <a:endCxn id="183" idx="0"/>
          </p:cNvCxnSpPr>
          <p:nvPr/>
        </p:nvCxnSpPr>
        <p:spPr>
          <a:xfrm flipH="1">
            <a:off x="1737118" y="4076410"/>
            <a:ext cx="2" cy="293375"/>
          </a:xfrm>
          <a:prstGeom prst="straightConnector1">
            <a:avLst/>
          </a:prstGeom>
          <a:ln>
            <a:prstDash val="solid"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Arrow Connector 226"/>
          <p:cNvCxnSpPr>
            <a:stCxn id="17" idx="0"/>
            <a:endCxn id="19" idx="2"/>
          </p:cNvCxnSpPr>
          <p:nvPr/>
        </p:nvCxnSpPr>
        <p:spPr>
          <a:xfrm flipV="1">
            <a:off x="6449944" y="4076410"/>
            <a:ext cx="1" cy="293375"/>
          </a:xfrm>
          <a:prstGeom prst="straightConnector1">
            <a:avLst/>
          </a:prstGeom>
          <a:ln>
            <a:prstDash val="solid"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Arrow Connector 228"/>
          <p:cNvCxnSpPr>
            <a:stCxn id="183" idx="3"/>
            <a:endCxn id="17" idx="1"/>
          </p:cNvCxnSpPr>
          <p:nvPr/>
        </p:nvCxnSpPr>
        <p:spPr>
          <a:xfrm>
            <a:off x="2701115" y="4579252"/>
            <a:ext cx="2784831" cy="0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prstDash val="solid"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Arrow Connector 230"/>
          <p:cNvCxnSpPr>
            <a:stCxn id="48" idx="3"/>
            <a:endCxn id="19" idx="1"/>
          </p:cNvCxnSpPr>
          <p:nvPr/>
        </p:nvCxnSpPr>
        <p:spPr>
          <a:xfrm>
            <a:off x="2701117" y="3866943"/>
            <a:ext cx="2784830" cy="0"/>
          </a:xfrm>
          <a:prstGeom prst="straightConnector1">
            <a:avLst/>
          </a:prstGeom>
          <a:ln>
            <a:prstDash val="solid"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Arrow Connector 232"/>
          <p:cNvCxnSpPr>
            <a:stCxn id="4" idx="3"/>
            <a:endCxn id="16" idx="1"/>
          </p:cNvCxnSpPr>
          <p:nvPr/>
        </p:nvCxnSpPr>
        <p:spPr>
          <a:xfrm>
            <a:off x="2701118" y="2290055"/>
            <a:ext cx="2784830" cy="0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prstDash val="solid"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493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005195"/>
      </a:dk2>
      <a:lt2>
        <a:srgbClr val="EEECE1"/>
      </a:lt2>
      <a:accent1>
        <a:srgbClr val="3C6FBD"/>
      </a:accent1>
      <a:accent2>
        <a:srgbClr val="E55302"/>
      </a:accent2>
      <a:accent3>
        <a:srgbClr val="78B9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9026</TotalTime>
  <Words>668</Words>
  <Application>Microsoft Office PowerPoint</Application>
  <PresentationFormat>On-screen Show (4:3)</PresentationFormat>
  <Paragraphs>177</Paragraphs>
  <Slides>15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Compliance and Interoperability Discussion</vt:lpstr>
      <vt:lpstr>C &amp; I</vt:lpstr>
      <vt:lpstr>Compliance</vt:lpstr>
      <vt:lpstr>In terms of classical layering…</vt:lpstr>
      <vt:lpstr>Compliance, Interoperability</vt:lpstr>
      <vt:lpstr>Compliance, Interoperability</vt:lpstr>
      <vt:lpstr>Application layer</vt:lpstr>
      <vt:lpstr>Consumer layer</vt:lpstr>
      <vt:lpstr>Provider layer</vt:lpstr>
      <vt:lpstr>Hardware layer</vt:lpstr>
      <vt:lpstr>Example: MPI</vt:lpstr>
      <vt:lpstr>Example: MPI</vt:lpstr>
      <vt:lpstr>Example: MPI</vt:lpstr>
      <vt:lpstr>Example: MPI</vt:lpstr>
      <vt:lpstr>Discussion</vt:lpstr>
    </vt:vector>
  </TitlesOfParts>
  <Company>admin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Bill@Mellanox.com</dc:creator>
  <cp:lastModifiedBy>Paul Grun</cp:lastModifiedBy>
  <cp:revision>147</cp:revision>
  <dcterms:created xsi:type="dcterms:W3CDTF">2013-03-28T19:36:05Z</dcterms:created>
  <dcterms:modified xsi:type="dcterms:W3CDTF">2014-11-25T15:56:11Z</dcterms:modified>
</cp:coreProperties>
</file>