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FC219-5FD4-427D-BB27-974FA2577FC6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BE973-C624-40A7-8A48-4C908800B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3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025"/>
            <a:ext cx="7772400" cy="1470025"/>
          </a:xfrm>
        </p:spPr>
        <p:txBody>
          <a:bodyPr>
            <a:normAutofit/>
          </a:bodyPr>
          <a:lstStyle>
            <a:lvl1pPr algn="ctr">
              <a:defRPr lang="en-US" sz="3600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042B9-F456-4BEE-9AA5-81D4A97C6504}" type="datetime1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F040BB64-8804-472C-89C9-1468A4B40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5482-224B-41C2-A913-6E85B6E96AAD}" type="datetime1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F040BB64-8804-472C-89C9-1468A4B40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3"/>
          </p:nvPr>
        </p:nvSpPr>
        <p:spPr>
          <a:xfrm>
            <a:off x="152400" y="1295400"/>
            <a:ext cx="8763000" cy="5181600"/>
          </a:xfrm>
        </p:spPr>
        <p:txBody>
          <a:bodyPr/>
          <a:lstStyle>
            <a:lvl2pPr>
              <a:buFont typeface="Arial" pitchFamily="34" charset="0"/>
              <a:buChar char="●"/>
              <a:defRPr/>
            </a:lvl2pPr>
            <a:lvl3pPr>
              <a:buFont typeface="Arial" pitchFamily="34" charset="0"/>
              <a:buChar char="●"/>
              <a:defRPr/>
            </a:lvl3pPr>
            <a:lvl4pPr>
              <a:buFont typeface="Arial" pitchFamily="34" charset="0"/>
              <a:buChar char="●"/>
              <a:defRPr/>
            </a:lvl4pPr>
            <a:lvl5pPr>
              <a:buFont typeface="Arial" pitchFamily="34" charset="0"/>
              <a:buChar char="●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40AA-7B69-4286-9A17-F1F42D523F76}" type="datetime1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F040BB64-8804-472C-89C9-1468A4B40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DEFE2-44BC-4AD3-8202-D249197BADF1}" type="datetime1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F040BB64-8804-472C-89C9-1468A4B40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315200" cy="8382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7630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294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0AB042B9-F456-4BEE-9AA5-81D4A97C6504}" type="datetime1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5"/>
                </a:solidFill>
                <a:latin typeface="Century Gothic" pitchFamily="34" charset="0"/>
              </a:defRPr>
            </a:lvl1pPr>
          </a:lstStyle>
          <a:p>
            <a:fld id="{F040BB64-8804-472C-89C9-1468A4B40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600" b="1" kern="1200" spc="-30" baseline="0">
          <a:solidFill>
            <a:schemeClr val="accent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83464" indent="-283464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accent2"/>
        </a:buClr>
        <a:buSzPct val="100000"/>
        <a:buFont typeface="Arial" pitchFamily="34" charset="0"/>
        <a:buChar char="●"/>
        <a:defRPr lang="en-US" sz="2400" b="1" kern="1200" spc="-30" baseline="0" dirty="0" smtClean="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49224" indent="-28575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accent2"/>
        </a:buClr>
        <a:buSzPct val="85000"/>
        <a:buFont typeface="Arial" pitchFamily="34" charset="0"/>
        <a:buChar char="●"/>
        <a:defRPr lang="en-US" sz="20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Arial" pitchFamily="34" charset="0"/>
        <a:buChar char="●"/>
        <a:defRPr lang="en-US" sz="18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8872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Arial" pitchFamily="34" charset="0"/>
        <a:buChar char="●"/>
        <a:defRPr lang="en-US" sz="1600" kern="1200" dirty="0" smtClean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63040" indent="-228600" algn="l" defTabSz="914400" rtl="0" eaLnBrk="1" latinLnBrk="0" hangingPunct="1">
        <a:lnSpc>
          <a:spcPct val="85000"/>
        </a:lnSpc>
        <a:spcBef>
          <a:spcPts val="150"/>
        </a:spcBef>
        <a:spcAft>
          <a:spcPts val="150"/>
        </a:spcAft>
        <a:buClr>
          <a:schemeClr val="tx2">
            <a:lumMod val="60000"/>
            <a:lumOff val="40000"/>
          </a:schemeClr>
        </a:buClr>
        <a:buSzPct val="85000"/>
        <a:buFont typeface="Arial" pitchFamily="34" charset="0"/>
        <a:buChar char="●"/>
        <a:defRPr lang="en-US" sz="1600" kern="1200" dirty="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7000"/>
            <a:ext cx="7315200" cy="1546225"/>
          </a:xfrm>
        </p:spPr>
        <p:txBody>
          <a:bodyPr>
            <a:noAutofit/>
          </a:bodyPr>
          <a:lstStyle/>
          <a:p>
            <a:r>
              <a:rPr lang="en-US" sz="3200" dirty="0" smtClean="0"/>
              <a:t>Application taxonomy &amp; characterization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267200"/>
            <a:ext cx="66294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Paul Grun</a:t>
            </a:r>
          </a:p>
          <a:p>
            <a:r>
              <a:rPr lang="en-US" dirty="0" smtClean="0"/>
              <a:t>Cray Inc.</a:t>
            </a:r>
          </a:p>
          <a:p>
            <a:r>
              <a:rPr lang="en-US" dirty="0" smtClean="0"/>
              <a:t>Dec 17,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Broadening support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#</a:t>
            </a:r>
            <a:r>
              <a:rPr lang="en-US" dirty="0" err="1" smtClean="0"/>
              <a:t>OFADevWorkshop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9926" y="1833835"/>
            <a:ext cx="1318905" cy="1662017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Legacy apps (</a:t>
            </a:r>
            <a:r>
              <a:rPr lang="en-US" sz="1400" b="1" dirty="0" err="1" smtClean="0">
                <a:solidFill>
                  <a:schemeClr val="bg1">
                    <a:lumMod val="65000"/>
                  </a:schemeClr>
                </a:solidFill>
              </a:rPr>
              <a:t>skts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 IP)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74332" y="1833835"/>
            <a:ext cx="1721761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Data Analysis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3369419" y="1825461"/>
            <a:ext cx="1994457" cy="1662017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Data Storage, Data Access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05706" y="2646083"/>
            <a:ext cx="2133143" cy="999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Tx/>
              <a:buChar char="-"/>
            </a:pPr>
            <a:r>
              <a:rPr lang="en-US" sz="1600" b="1" dirty="0"/>
              <a:t>Structured </a:t>
            </a:r>
            <a:r>
              <a:rPr lang="en-US" sz="1600" b="1" dirty="0" smtClean="0"/>
              <a:t>data</a:t>
            </a:r>
          </a:p>
          <a:p>
            <a:pPr marL="117475" indent="-117475">
              <a:buFontTx/>
              <a:buChar char="-"/>
            </a:pPr>
            <a:r>
              <a:rPr lang="en-US" sz="1600" b="1" dirty="0" smtClean="0"/>
              <a:t>Unstructured data</a:t>
            </a:r>
            <a:endParaRPr lang="en-US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69926" y="2646084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Skts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IP apps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888" y="3871362"/>
            <a:ext cx="850273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to the Data Analysis category: </a:t>
            </a:r>
          </a:p>
          <a:p>
            <a:pPr marL="166688" indent="-166688"/>
            <a:r>
              <a:rPr lang="en-US" dirty="0" smtClean="0"/>
              <a:t>- Unstructured data, because people want to extract value from avalanches of unorganized data. (which is the essence of Big Data).</a:t>
            </a:r>
          </a:p>
          <a:p>
            <a:endParaRPr lang="en-US" sz="2000" dirty="0"/>
          </a:p>
          <a:p>
            <a:r>
              <a:rPr lang="en-US" sz="2000" dirty="0" err="1" smtClean="0"/>
              <a:t>Hadoop</a:t>
            </a:r>
            <a:r>
              <a:rPr lang="en-US" sz="2000" dirty="0" smtClean="0"/>
              <a:t>, for example.</a:t>
            </a:r>
          </a:p>
          <a:p>
            <a:endParaRPr lang="en-US" sz="2000" dirty="0"/>
          </a:p>
          <a:p>
            <a:r>
              <a:rPr lang="en-US" sz="2000" dirty="0" smtClean="0"/>
              <a:t>What are the I/O requirements to support tools for accessing and analyzing both structured and unstructured data?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69420" y="2300016"/>
            <a:ext cx="19944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/>
            </a:lvl1pPr>
          </a:lstStyle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Filesystems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Object storage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Block storage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445049" y="1833835"/>
            <a:ext cx="3303213" cy="1663532"/>
            <a:chOff x="5448900" y="1832749"/>
            <a:chExt cx="3303213" cy="1663532"/>
          </a:xfrm>
        </p:grpSpPr>
        <p:sp>
          <p:nvSpPr>
            <p:cNvPr id="21" name="Rectangle 20"/>
            <p:cNvSpPr/>
            <p:nvPr/>
          </p:nvSpPr>
          <p:spPr>
            <a:xfrm>
              <a:off x="5448900" y="1832749"/>
              <a:ext cx="3303213" cy="1663532"/>
            </a:xfrm>
            <a:prstGeom prst="rect">
              <a:avLst/>
            </a:prstGeom>
            <a:ln w="19050">
              <a:noFill/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ctr"/>
              <a:r>
                <a:rPr lang="en-US" sz="1400" b="1" dirty="0">
                  <a:solidFill>
                    <a:schemeClr val="bg1">
                      <a:lumMod val="65000"/>
                    </a:schemeClr>
                  </a:solidFill>
                </a:rPr>
                <a:t>Distributed Computing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48901" y="2753806"/>
              <a:ext cx="1636987" cy="523220"/>
            </a:xfrm>
            <a:prstGeom prst="rect">
              <a:avLst/>
            </a:prstGeom>
            <a:ln w="19050">
              <a:noFill/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>
              <a:defPPr>
                <a:defRPr lang="en-US"/>
              </a:defPPr>
              <a:lvl1pPr algn="ctr">
                <a:defRPr sz="1400" b="1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</a:defRPr>
              </a:lvl1pPr>
              <a:lvl2pPr>
                <a:defRPr>
                  <a:latin typeface="+mn-lt"/>
                  <a:ea typeface="+mn-ea"/>
                </a:defRPr>
              </a:lvl2pPr>
              <a:lvl3pPr>
                <a:defRPr>
                  <a:latin typeface="+mn-lt"/>
                  <a:ea typeface="+mn-ea"/>
                </a:defRPr>
              </a:lvl3pPr>
              <a:lvl4pPr>
                <a:defRPr>
                  <a:latin typeface="+mn-lt"/>
                  <a:ea typeface="+mn-ea"/>
                </a:defRPr>
              </a:lvl4pPr>
              <a:lvl5pPr>
                <a:defRPr>
                  <a:latin typeface="+mn-lt"/>
                  <a:ea typeface="+mn-ea"/>
                </a:defRPr>
              </a:lvl5pPr>
              <a:lvl6pPr>
                <a:defRPr>
                  <a:latin typeface="+mn-lt"/>
                  <a:ea typeface="+mn-ea"/>
                </a:defRPr>
              </a:lvl6pPr>
              <a:lvl7pPr>
                <a:defRPr>
                  <a:latin typeface="+mn-lt"/>
                  <a:ea typeface="+mn-ea"/>
                </a:defRPr>
              </a:lvl7pPr>
              <a:lvl8pPr>
                <a:defRPr>
                  <a:latin typeface="+mn-lt"/>
                  <a:ea typeface="+mn-ea"/>
                </a:defRPr>
              </a:lvl8pPr>
              <a:lvl9pPr>
                <a:defRPr>
                  <a:latin typeface="+mn-lt"/>
                  <a:ea typeface="+mn-ea"/>
                </a:defRPr>
              </a:lvl9pPr>
            </a:lstStyle>
            <a:p>
              <a:r>
                <a:rPr lang="en-US" dirty="0"/>
                <a:t>Via </a:t>
              </a:r>
              <a:r>
                <a:rPr lang="en-US" dirty="0" err="1"/>
                <a:t>msg</a:t>
              </a:r>
              <a:r>
                <a:rPr lang="en-US" dirty="0"/>
                <a:t> passing</a:t>
              </a:r>
            </a:p>
            <a:p>
              <a:r>
                <a:rPr lang="en-US" dirty="0"/>
                <a:t>MPI applications</a:t>
              </a: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445048" y="1832320"/>
            <a:ext cx="3303213" cy="1663532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Distributed Computing</a:t>
            </a:r>
          </a:p>
        </p:txBody>
      </p:sp>
    </p:spTree>
    <p:extLst>
      <p:ext uri="{BB962C8B-B14F-4D97-AF65-F5344CB8AC3E}">
        <p14:creationId xmlns:p14="http://schemas.microsoft.com/office/powerpoint/2010/main" val="1985888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Broadening support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#</a:t>
            </a:r>
            <a:r>
              <a:rPr lang="en-US" dirty="0" err="1" smtClean="0"/>
              <a:t>OFADevWorkshop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9926" y="1833835"/>
            <a:ext cx="1318905" cy="1662017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Legacy apps (</a:t>
            </a:r>
            <a:r>
              <a:rPr lang="en-US" sz="1400" b="1" dirty="0" err="1" smtClean="0">
                <a:solidFill>
                  <a:schemeClr val="bg1">
                    <a:lumMod val="65000"/>
                  </a:schemeClr>
                </a:solidFill>
              </a:rPr>
              <a:t>skts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, IP)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74332" y="1833835"/>
            <a:ext cx="1721761" cy="1662017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69419" y="1825461"/>
            <a:ext cx="1994457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Storage, Data Access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74333" y="2646084"/>
            <a:ext cx="1721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/>
              <a:t>Structured data</a:t>
            </a:r>
          </a:p>
          <a:p>
            <a:r>
              <a:rPr lang="en-US" dirty="0"/>
              <a:t>Unstructured data</a:t>
            </a:r>
          </a:p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9926" y="2646084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Skts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IP apps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888" y="3847612"/>
            <a:ext cx="850273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Distributed storage because of the shift in how data is accessed (e.g. from anywhere) </a:t>
            </a:r>
            <a:r>
              <a:rPr lang="en-US" dirty="0" smtClean="0">
                <a:sym typeface="Wingdings" pitchFamily="2" charset="2"/>
              </a:rPr>
              <a:t> Cloud storage</a:t>
            </a:r>
          </a:p>
          <a:p>
            <a:pPr marL="342900" indent="-342900">
              <a:buFontTx/>
              <a:buChar char="-"/>
            </a:pPr>
            <a:endParaRPr lang="en-US" sz="2000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Storage at a distance because distributed teams of users demand the ability to collaborate through common, shared data</a:t>
            </a:r>
          </a:p>
          <a:p>
            <a:pPr marL="342900" indent="-342900">
              <a:buFontTx/>
              <a:buChar char="-"/>
            </a:pPr>
            <a:endParaRPr lang="en-US" sz="2000" dirty="0"/>
          </a:p>
          <a:p>
            <a:r>
              <a:rPr lang="en-US" sz="2000" dirty="0" smtClean="0"/>
              <a:t>Same question – what are the I/O requirements to support data storage and access?</a:t>
            </a:r>
            <a:endParaRPr lang="en-US" sz="20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5445049" y="1833835"/>
            <a:ext cx="3303213" cy="1663532"/>
            <a:chOff x="5448900" y="1832749"/>
            <a:chExt cx="3303213" cy="1663532"/>
          </a:xfrm>
        </p:grpSpPr>
        <p:sp>
          <p:nvSpPr>
            <p:cNvPr id="20" name="Rectangle 19"/>
            <p:cNvSpPr/>
            <p:nvPr/>
          </p:nvSpPr>
          <p:spPr>
            <a:xfrm>
              <a:off x="5448900" y="1832749"/>
              <a:ext cx="3303213" cy="1663532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pPr algn="ctr"/>
              <a:r>
                <a:rPr lang="en-US" sz="1400" b="1" dirty="0">
                  <a:solidFill>
                    <a:schemeClr val="bg1">
                      <a:lumMod val="65000"/>
                    </a:schemeClr>
                  </a:solidFill>
                </a:rPr>
                <a:t>Distributed Computing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48901" y="2753806"/>
              <a:ext cx="1636987" cy="523220"/>
            </a:xfrm>
            <a:prstGeom prst="rect">
              <a:avLst/>
            </a:prstGeom>
            <a:ln w="19050">
              <a:noFill/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>
              <a:defPPr>
                <a:defRPr lang="en-US"/>
              </a:defPPr>
              <a:lvl1pPr algn="ctr">
                <a:defRPr sz="1400" b="1">
                  <a:solidFill>
                    <a:schemeClr val="bg1">
                      <a:lumMod val="65000"/>
                    </a:schemeClr>
                  </a:solidFill>
                  <a:latin typeface="+mn-lt"/>
                  <a:ea typeface="+mn-ea"/>
                </a:defRPr>
              </a:lvl1pPr>
              <a:lvl2pPr>
                <a:defRPr>
                  <a:latin typeface="+mn-lt"/>
                  <a:ea typeface="+mn-ea"/>
                </a:defRPr>
              </a:lvl2pPr>
              <a:lvl3pPr>
                <a:defRPr>
                  <a:latin typeface="+mn-lt"/>
                  <a:ea typeface="+mn-ea"/>
                </a:defRPr>
              </a:lvl3pPr>
              <a:lvl4pPr>
                <a:defRPr>
                  <a:latin typeface="+mn-lt"/>
                  <a:ea typeface="+mn-ea"/>
                </a:defRPr>
              </a:lvl4pPr>
              <a:lvl5pPr>
                <a:defRPr>
                  <a:latin typeface="+mn-lt"/>
                  <a:ea typeface="+mn-ea"/>
                </a:defRPr>
              </a:lvl5pPr>
              <a:lvl6pPr>
                <a:defRPr>
                  <a:latin typeface="+mn-lt"/>
                  <a:ea typeface="+mn-ea"/>
                </a:defRPr>
              </a:lvl6pPr>
              <a:lvl7pPr>
                <a:defRPr>
                  <a:latin typeface="+mn-lt"/>
                  <a:ea typeface="+mn-ea"/>
                </a:defRPr>
              </a:lvl7pPr>
              <a:lvl8pPr>
                <a:defRPr>
                  <a:latin typeface="+mn-lt"/>
                  <a:ea typeface="+mn-ea"/>
                </a:defRPr>
              </a:lvl8pPr>
              <a:lvl9pPr>
                <a:defRPr>
                  <a:latin typeface="+mn-lt"/>
                  <a:ea typeface="+mn-ea"/>
                </a:defRPr>
              </a:lvl9pPr>
            </a:lstStyle>
            <a:p>
              <a:r>
                <a:rPr lang="en-US" dirty="0"/>
                <a:t>Via </a:t>
              </a:r>
              <a:r>
                <a:rPr lang="en-US" dirty="0" err="1"/>
                <a:t>msg</a:t>
              </a:r>
              <a:r>
                <a:rPr lang="en-US" dirty="0"/>
                <a:t> passing</a:t>
              </a:r>
            </a:p>
            <a:p>
              <a:r>
                <a:rPr lang="en-US" dirty="0"/>
                <a:t>MPI applications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123210" y="2173184"/>
            <a:ext cx="2434441" cy="14844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/>
            </a:lvl1pPr>
          </a:lstStyle>
          <a:p>
            <a:r>
              <a:rPr lang="en-US" dirty="0"/>
              <a:t>Filesystems</a:t>
            </a:r>
          </a:p>
          <a:p>
            <a:r>
              <a:rPr lang="en-US" dirty="0"/>
              <a:t>Object storage</a:t>
            </a:r>
          </a:p>
          <a:p>
            <a:r>
              <a:rPr lang="en-US" dirty="0"/>
              <a:t>Block </a:t>
            </a:r>
            <a:r>
              <a:rPr lang="en-US" dirty="0" smtClean="0"/>
              <a:t>storage</a:t>
            </a:r>
          </a:p>
          <a:p>
            <a:r>
              <a:rPr lang="en-US" b="1" dirty="0" smtClean="0"/>
              <a:t>Distributed storage</a:t>
            </a:r>
          </a:p>
          <a:p>
            <a:r>
              <a:rPr lang="en-US" b="1" dirty="0" smtClean="0"/>
              <a:t>Storage at a distance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08616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Broadening support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#</a:t>
            </a:r>
            <a:r>
              <a:rPr lang="en-US" dirty="0" err="1" smtClean="0"/>
              <a:t>OFADevWorkshop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9926" y="1833835"/>
            <a:ext cx="1318905" cy="185057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Legacy apps (</a:t>
            </a:r>
            <a:r>
              <a:rPr lang="en-US" sz="1400" b="1" dirty="0" err="1" smtClean="0"/>
              <a:t>skts</a:t>
            </a:r>
            <a:r>
              <a:rPr lang="en-US" sz="1400" b="1" dirty="0" smtClean="0"/>
              <a:t>, IP)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1574332" y="1833835"/>
            <a:ext cx="1721761" cy="185057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69419" y="1825461"/>
            <a:ext cx="1994457" cy="185057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Storage, Data Access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48900" y="1832749"/>
            <a:ext cx="3303213" cy="1852262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Distributed Computing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369420" y="2300016"/>
            <a:ext cx="199445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Filesystems</a:t>
            </a:r>
          </a:p>
          <a:p>
            <a:r>
              <a:rPr lang="en-US" dirty="0">
                <a:solidFill>
                  <a:schemeClr val="tx1"/>
                </a:solidFill>
              </a:rPr>
              <a:t>Object storage</a:t>
            </a:r>
          </a:p>
          <a:p>
            <a:r>
              <a:rPr lang="en-US" dirty="0">
                <a:solidFill>
                  <a:schemeClr val="tx1"/>
                </a:solidFill>
              </a:rPr>
              <a:t>Block storage</a:t>
            </a:r>
          </a:p>
          <a:p>
            <a:r>
              <a:rPr lang="en-US" dirty="0">
                <a:solidFill>
                  <a:schemeClr val="tx1"/>
                </a:solidFill>
              </a:rPr>
              <a:t>Distributed storage</a:t>
            </a:r>
          </a:p>
          <a:p>
            <a:r>
              <a:rPr lang="en-US" dirty="0">
                <a:solidFill>
                  <a:schemeClr val="tx1"/>
                </a:solidFill>
              </a:rPr>
              <a:t>Storage at a distance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01393" y="2753805"/>
            <a:ext cx="2149433" cy="7157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1600" b="1" dirty="0" smtClean="0"/>
              <a:t>Message passing</a:t>
            </a:r>
          </a:p>
          <a:p>
            <a:pPr marL="117475" indent="-117475">
              <a:buFontTx/>
              <a:buChar char="-"/>
            </a:pPr>
            <a:r>
              <a:rPr lang="en-US" sz="1600" b="1" dirty="0" smtClean="0"/>
              <a:t>MPI </a:t>
            </a:r>
            <a:r>
              <a:rPr lang="en-US" sz="1600" b="1" dirty="0"/>
              <a:t>applications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74333" y="2646084"/>
            <a:ext cx="17217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Structured data</a:t>
            </a:r>
          </a:p>
          <a:p>
            <a:r>
              <a:rPr lang="en-US" dirty="0">
                <a:solidFill>
                  <a:schemeClr val="tx1"/>
                </a:solidFill>
              </a:rPr>
              <a:t>Unstructured data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9926" y="2646084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/>
              <a:t>Skts</a:t>
            </a:r>
            <a:r>
              <a:rPr lang="en-US" sz="1400" dirty="0"/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IP apps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4864" y="3944082"/>
            <a:ext cx="85072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Support for </a:t>
            </a:r>
            <a:r>
              <a:rPr lang="en-US" dirty="0"/>
              <a:t>Distributed </a:t>
            </a:r>
            <a:r>
              <a:rPr lang="en-US" dirty="0" smtClean="0"/>
              <a:t>Computing – improved support for MPI</a:t>
            </a:r>
          </a:p>
          <a:p>
            <a:endParaRPr lang="en-US" dirty="0"/>
          </a:p>
          <a:p>
            <a:r>
              <a:rPr lang="en-US" dirty="0" smtClean="0"/>
              <a:t>(Yes, we already have PSM (and MXM) to address this.)</a:t>
            </a:r>
          </a:p>
          <a:p>
            <a:endParaRPr lang="en-US" dirty="0" smtClean="0"/>
          </a:p>
          <a:p>
            <a:r>
              <a:rPr lang="en-US" dirty="0" smtClean="0"/>
              <a:t>Can we improve the scalability of message passing programming models?</a:t>
            </a:r>
          </a:p>
        </p:txBody>
      </p:sp>
    </p:spTree>
    <p:extLst>
      <p:ext uri="{BB962C8B-B14F-4D97-AF65-F5344CB8AC3E}">
        <p14:creationId xmlns:p14="http://schemas.microsoft.com/office/powerpoint/2010/main" val="1759249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Broadening support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#</a:t>
            </a:r>
            <a:r>
              <a:rPr lang="en-US" dirty="0" err="1" smtClean="0"/>
              <a:t>OFADevWorkshop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9926" y="1833835"/>
            <a:ext cx="1318905" cy="185057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Legacy apps (</a:t>
            </a:r>
            <a:r>
              <a:rPr lang="en-US" sz="1400" b="1" dirty="0" err="1" smtClean="0"/>
              <a:t>skts</a:t>
            </a:r>
            <a:r>
              <a:rPr lang="en-US" sz="1400" b="1" dirty="0" smtClean="0"/>
              <a:t>, IP)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1574332" y="1833835"/>
            <a:ext cx="1721761" cy="185057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69419" y="1825461"/>
            <a:ext cx="1994457" cy="1850575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Storage, Data Access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48900" y="1832749"/>
            <a:ext cx="3303213" cy="1852262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Distributed Computing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369420" y="2300016"/>
            <a:ext cx="199445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Filesystems</a:t>
            </a:r>
          </a:p>
          <a:p>
            <a:r>
              <a:rPr lang="en-US" dirty="0">
                <a:solidFill>
                  <a:schemeClr val="tx1"/>
                </a:solidFill>
              </a:rPr>
              <a:t>Object storage</a:t>
            </a:r>
          </a:p>
          <a:p>
            <a:r>
              <a:rPr lang="en-US" dirty="0">
                <a:solidFill>
                  <a:schemeClr val="tx1"/>
                </a:solidFill>
              </a:rPr>
              <a:t>Block storage</a:t>
            </a:r>
          </a:p>
          <a:p>
            <a:r>
              <a:rPr lang="en-US" dirty="0">
                <a:solidFill>
                  <a:schemeClr val="tx1"/>
                </a:solidFill>
              </a:rPr>
              <a:t>Distributed storage</a:t>
            </a:r>
          </a:p>
          <a:p>
            <a:r>
              <a:rPr lang="en-US" dirty="0">
                <a:solidFill>
                  <a:schemeClr val="tx1"/>
                </a:solidFill>
              </a:rPr>
              <a:t>Storage at a distance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48901" y="2753806"/>
            <a:ext cx="163698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Message passing</a:t>
            </a:r>
          </a:p>
          <a:p>
            <a:pPr marL="117475" indent="-117475">
              <a:buFontTx/>
              <a:buChar char="-"/>
            </a:pPr>
            <a:r>
              <a:rPr lang="en-US" sz="1400" dirty="0" smtClean="0"/>
              <a:t>MPI </a:t>
            </a:r>
            <a:r>
              <a:rPr lang="en-US" sz="1400" dirty="0"/>
              <a:t>applications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74333" y="2646084"/>
            <a:ext cx="17217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Structured data</a:t>
            </a:r>
          </a:p>
          <a:p>
            <a:r>
              <a:rPr lang="en-US" dirty="0">
                <a:solidFill>
                  <a:schemeClr val="tx1"/>
                </a:solidFill>
              </a:rPr>
              <a:t>Unstructured data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9926" y="2646084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/>
              <a:t>Skts</a:t>
            </a:r>
            <a:r>
              <a:rPr lang="en-US" sz="1400" dirty="0"/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IP apps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4864" y="3944082"/>
            <a:ext cx="8507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Support for </a:t>
            </a:r>
            <a:r>
              <a:rPr lang="en-US" dirty="0"/>
              <a:t>Distributed </a:t>
            </a:r>
            <a:r>
              <a:rPr lang="en-US" dirty="0" smtClean="0"/>
              <a:t>Computing</a:t>
            </a:r>
          </a:p>
          <a:p>
            <a:endParaRPr lang="en-US" dirty="0"/>
          </a:p>
          <a:p>
            <a:r>
              <a:rPr lang="en-US" dirty="0" smtClean="0"/>
              <a:t>Add support for shared memory programming models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38306" y="2753806"/>
            <a:ext cx="2208811" cy="10581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>
              <a:defRPr sz="1400"/>
            </a:lvl1pPr>
          </a:lstStyle>
          <a:p>
            <a:r>
              <a:rPr lang="en-US" sz="1600" b="1" dirty="0" smtClean="0"/>
              <a:t>Shared </a:t>
            </a:r>
            <a:r>
              <a:rPr lang="en-US" sz="1600" b="1" dirty="0"/>
              <a:t>memory</a:t>
            </a:r>
          </a:p>
          <a:p>
            <a:r>
              <a:rPr lang="en-US" sz="1600" b="1" dirty="0"/>
              <a:t>- PGAS languages</a:t>
            </a:r>
          </a:p>
        </p:txBody>
      </p:sp>
    </p:spTree>
    <p:extLst>
      <p:ext uri="{BB962C8B-B14F-4D97-AF65-F5344CB8AC3E}">
        <p14:creationId xmlns:p14="http://schemas.microsoft.com/office/powerpoint/2010/main" val="2952303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hared memory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#OFADevWorkshop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9098" y="1743740"/>
            <a:ext cx="83146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endless debates over the value of one </a:t>
            </a:r>
            <a:r>
              <a:rPr lang="en-US" dirty="0" err="1" smtClean="0"/>
              <a:t>vs</a:t>
            </a:r>
            <a:r>
              <a:rPr lang="en-US" dirty="0" smtClean="0"/>
              <a:t> the other.  </a:t>
            </a:r>
          </a:p>
          <a:p>
            <a:endParaRPr lang="en-US" dirty="0"/>
          </a:p>
          <a:p>
            <a:r>
              <a:rPr lang="en-US" dirty="0" smtClean="0"/>
              <a:t>Some say you can implement shared memory over a MP architecture, and some say the reverse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question is not message passing </a:t>
            </a:r>
            <a:r>
              <a:rPr lang="en-US" b="1" i="1" dirty="0"/>
              <a:t>VS</a:t>
            </a:r>
            <a:r>
              <a:rPr lang="en-US" dirty="0"/>
              <a:t> shared memory.</a:t>
            </a:r>
          </a:p>
          <a:p>
            <a:endParaRPr lang="en-US" dirty="0" smtClean="0"/>
          </a:p>
          <a:p>
            <a:r>
              <a:rPr lang="en-US" dirty="0" smtClean="0"/>
              <a:t>Rather than debate the merits, we could discuss: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Where does a message passing architecture make sense and how can it be improved?</a:t>
            </a: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Should OFS improve its support for shared memory models (e.g. PGAS), and if so, how?</a:t>
            </a:r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7976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Expanded taxonomy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#</a:t>
            </a:r>
            <a:r>
              <a:rPr lang="en-US" dirty="0" err="1" smtClean="0"/>
              <a:t>OFADevWorkshop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9926" y="1833835"/>
            <a:ext cx="1318905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Legacy apps (</a:t>
            </a:r>
            <a:r>
              <a:rPr lang="en-US" sz="1400" b="1" dirty="0" err="1" smtClean="0"/>
              <a:t>skts</a:t>
            </a:r>
            <a:r>
              <a:rPr lang="en-US" sz="1400" b="1" dirty="0" smtClean="0"/>
              <a:t>, IP)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1574332" y="1833835"/>
            <a:ext cx="1721761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69419" y="1825461"/>
            <a:ext cx="1994457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Storage, Data Access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48900" y="1832749"/>
            <a:ext cx="3303213" cy="1663532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Distributed Computing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369420" y="2300016"/>
            <a:ext cx="199445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Filesystems</a:t>
            </a:r>
          </a:p>
          <a:p>
            <a:r>
              <a:rPr lang="en-US" dirty="0">
                <a:solidFill>
                  <a:schemeClr val="tx1"/>
                </a:solidFill>
              </a:rPr>
              <a:t>Object storage</a:t>
            </a:r>
          </a:p>
          <a:p>
            <a:r>
              <a:rPr lang="en-US" dirty="0">
                <a:solidFill>
                  <a:schemeClr val="tx1"/>
                </a:solidFill>
              </a:rPr>
              <a:t>Block storage</a:t>
            </a:r>
          </a:p>
          <a:p>
            <a:r>
              <a:rPr lang="en-US" dirty="0">
                <a:solidFill>
                  <a:schemeClr val="tx1"/>
                </a:solidFill>
              </a:rPr>
              <a:t>Distributed storage</a:t>
            </a:r>
          </a:p>
          <a:p>
            <a:r>
              <a:rPr lang="en-US" dirty="0">
                <a:solidFill>
                  <a:schemeClr val="tx1"/>
                </a:solidFill>
              </a:rPr>
              <a:t>Storage at a distance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48901" y="2753806"/>
            <a:ext cx="163698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Via </a:t>
            </a:r>
            <a:r>
              <a:rPr lang="en-US" sz="1400" dirty="0" err="1" smtClean="0"/>
              <a:t>msg</a:t>
            </a:r>
            <a:r>
              <a:rPr lang="en-US" sz="1400" dirty="0" smtClean="0"/>
              <a:t> passing</a:t>
            </a:r>
          </a:p>
          <a:p>
            <a:pPr marL="117475" indent="-117475">
              <a:buFontTx/>
              <a:buChar char="-"/>
            </a:pPr>
            <a:r>
              <a:rPr lang="en-US" sz="1400" dirty="0" smtClean="0"/>
              <a:t>MPI </a:t>
            </a:r>
            <a:r>
              <a:rPr lang="en-US" sz="1400" dirty="0"/>
              <a:t>applications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74333" y="2646084"/>
            <a:ext cx="17217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Structured data</a:t>
            </a:r>
          </a:p>
          <a:p>
            <a:r>
              <a:rPr lang="en-US" dirty="0">
                <a:solidFill>
                  <a:schemeClr val="tx1"/>
                </a:solidFill>
              </a:rPr>
              <a:t>Unstructured data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9926" y="2646084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/>
              <a:t>Skts</a:t>
            </a:r>
            <a:r>
              <a:rPr lang="en-US" sz="1400" dirty="0"/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IP apps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34719" y="2753806"/>
            <a:ext cx="181239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Via shared memory</a:t>
            </a:r>
          </a:p>
          <a:p>
            <a:r>
              <a:rPr lang="en-US" sz="1400" dirty="0" smtClean="0"/>
              <a:t>- PGAS languages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75869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Expanded taxonomy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#</a:t>
            </a:r>
            <a:r>
              <a:rPr lang="en-US" dirty="0" err="1" smtClean="0"/>
              <a:t>OFADevWorkshop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4930" y="3170390"/>
            <a:ext cx="1318905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Legacy apps (</a:t>
            </a:r>
            <a:r>
              <a:rPr lang="en-US" sz="1400" b="1" dirty="0" err="1" smtClean="0"/>
              <a:t>skts</a:t>
            </a:r>
            <a:r>
              <a:rPr lang="en-US" sz="1400" b="1" dirty="0" smtClean="0"/>
              <a:t>, IP)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1669336" y="3170390"/>
            <a:ext cx="1721761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Analysis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64423" y="3162016"/>
            <a:ext cx="1994457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Data Storage, Data Access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543904" y="3169304"/>
            <a:ext cx="3303213" cy="1663532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Distributed Computing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64424" y="3636571"/>
            <a:ext cx="1994456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Filesystems</a:t>
            </a:r>
          </a:p>
          <a:p>
            <a:r>
              <a:rPr lang="en-US" dirty="0">
                <a:solidFill>
                  <a:schemeClr val="tx1"/>
                </a:solidFill>
              </a:rPr>
              <a:t>Object storage</a:t>
            </a:r>
          </a:p>
          <a:p>
            <a:r>
              <a:rPr lang="en-US" dirty="0">
                <a:solidFill>
                  <a:schemeClr val="tx1"/>
                </a:solidFill>
              </a:rPr>
              <a:t>Block storage</a:t>
            </a:r>
          </a:p>
          <a:p>
            <a:r>
              <a:rPr lang="en-US" dirty="0">
                <a:solidFill>
                  <a:schemeClr val="tx1"/>
                </a:solidFill>
              </a:rPr>
              <a:t>Distributed storage</a:t>
            </a:r>
          </a:p>
          <a:p>
            <a:r>
              <a:rPr lang="en-US" dirty="0">
                <a:solidFill>
                  <a:schemeClr val="tx1"/>
                </a:solidFill>
              </a:rPr>
              <a:t>Storage at a distance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43905" y="4090361"/>
            <a:ext cx="163698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Via </a:t>
            </a:r>
            <a:r>
              <a:rPr lang="en-US" sz="1400" dirty="0" err="1" smtClean="0"/>
              <a:t>msg</a:t>
            </a:r>
            <a:r>
              <a:rPr lang="en-US" sz="1400" dirty="0" smtClean="0"/>
              <a:t> passing</a:t>
            </a:r>
          </a:p>
          <a:p>
            <a:pPr marL="117475" indent="-117475">
              <a:buFontTx/>
              <a:buChar char="-"/>
            </a:pPr>
            <a:r>
              <a:rPr lang="en-US" sz="1400" dirty="0" smtClean="0"/>
              <a:t>MPI </a:t>
            </a:r>
            <a:r>
              <a:rPr lang="en-US" sz="1400" dirty="0"/>
              <a:t>applications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669337" y="3982639"/>
            <a:ext cx="17217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117475" indent="-117475">
              <a:buFontTx/>
              <a:buChar char="-"/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Structured data</a:t>
            </a:r>
          </a:p>
          <a:p>
            <a:r>
              <a:rPr lang="en-US" dirty="0">
                <a:solidFill>
                  <a:schemeClr val="tx1"/>
                </a:solidFill>
              </a:rPr>
              <a:t>Unstructured data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64930" y="3982639"/>
            <a:ext cx="1318905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/>
              <a:t>Skts</a:t>
            </a:r>
            <a:r>
              <a:rPr lang="en-US" sz="1400" dirty="0"/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IP apps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29723" y="4090361"/>
            <a:ext cx="181239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Via shared memory</a:t>
            </a:r>
          </a:p>
          <a:p>
            <a:r>
              <a:rPr lang="en-US" sz="1400" dirty="0" smtClean="0"/>
              <a:t>- PGAS languages</a:t>
            </a:r>
            <a:endParaRPr lang="en-US" sz="1400" dirty="0"/>
          </a:p>
        </p:txBody>
      </p:sp>
      <p:sp>
        <p:nvSpPr>
          <p:cNvPr id="6" name="Left Brace 5"/>
          <p:cNvSpPr/>
          <p:nvPr/>
        </p:nvSpPr>
        <p:spPr>
          <a:xfrm rot="5400000">
            <a:off x="5115724" y="-652502"/>
            <a:ext cx="285007" cy="71777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8857" y="2190398"/>
            <a:ext cx="2916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Probably the critical three?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21653" y="5082357"/>
            <a:ext cx="15877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Reasonably good representation in current OFWG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876988" y="5510608"/>
            <a:ext cx="1584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Some hope of finding representation</a:t>
            </a:r>
          </a:p>
        </p:txBody>
      </p:sp>
      <p:cxnSp>
        <p:nvCxnSpPr>
          <p:cNvPr id="10" name="Elbow Connector 9"/>
          <p:cNvCxnSpPr>
            <a:stCxn id="8" idx="3"/>
          </p:cNvCxnSpPr>
          <p:nvPr/>
        </p:nvCxnSpPr>
        <p:spPr>
          <a:xfrm flipV="1">
            <a:off x="6809392" y="5082357"/>
            <a:ext cx="276648" cy="369332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5400000" flipH="1" flipV="1">
            <a:off x="4027145" y="5238075"/>
            <a:ext cx="869011" cy="296883"/>
          </a:xfrm>
          <a:prstGeom prst="bentConnector3">
            <a:avLst>
              <a:gd name="adj1" fmla="val 805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93174" y="509465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??</a:t>
            </a:r>
          </a:p>
        </p:txBody>
      </p:sp>
      <p:cxnSp>
        <p:nvCxnSpPr>
          <p:cNvPr id="24" name="Elbow Connector 23"/>
          <p:cNvCxnSpPr/>
          <p:nvPr/>
        </p:nvCxnSpPr>
        <p:spPr>
          <a:xfrm flipV="1">
            <a:off x="2176612" y="4952011"/>
            <a:ext cx="353605" cy="315012"/>
          </a:xfrm>
          <a:prstGeom prst="bentConnector3">
            <a:avLst>
              <a:gd name="adj1" fmla="val 103734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158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#OFADevWorkshop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0017" y="2101932"/>
            <a:ext cx="8122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6D6E71"/>
                </a:solidFill>
              </a:rPr>
              <a:t>Decide on an appropriate taxonomy to describe applications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6D6E71"/>
                </a:solidFill>
              </a:rPr>
              <a:t>Agree on the appropriate set of I/O characteristics to be used to characterize an application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olidFill>
                  <a:srgbClr val="6D6E71"/>
                </a:solidFill>
              </a:rPr>
              <a:t>For each class of application, identify interested parties capable of proposing a characterization for that class</a:t>
            </a:r>
          </a:p>
        </p:txBody>
      </p:sp>
    </p:spTree>
    <p:extLst>
      <p:ext uri="{BB962C8B-B14F-4D97-AF65-F5344CB8AC3E}">
        <p14:creationId xmlns:p14="http://schemas.microsoft.com/office/powerpoint/2010/main" val="3855660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40AA-7B69-4286-9A17-F1F42D523F76}" type="datetime1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40BB64-8804-472C-89C9-1468A4B407E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7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OFWG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1788"/>
            <a:ext cx="8229600" cy="464661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Deliver (an) I/O stack(s) that maximize(s) application effectiveness</a:t>
            </a:r>
          </a:p>
          <a:p>
            <a:endParaRPr lang="en-US" dirty="0" smtClean="0"/>
          </a:p>
          <a:p>
            <a:r>
              <a:rPr lang="en-US" dirty="0" smtClean="0"/>
              <a:t>To do that, we need to understand how applications use I/O</a:t>
            </a:r>
          </a:p>
          <a:p>
            <a:endParaRPr lang="en-US" dirty="0" smtClean="0"/>
          </a:p>
          <a:p>
            <a:r>
              <a:rPr lang="en-US" dirty="0" smtClean="0"/>
              <a:t>But what “applications”?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#OFADevWorkshop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32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1788"/>
            <a:ext cx="8229600" cy="46466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Begin to develop a taxonomy for </a:t>
            </a:r>
            <a:r>
              <a:rPr lang="en-US" i="1" dirty="0"/>
              <a:t>classes of applications</a:t>
            </a:r>
            <a:r>
              <a:rPr lang="en-US" dirty="0"/>
              <a:t> to help us focus on defining the requirements that characterize a given class</a:t>
            </a:r>
          </a:p>
          <a:p>
            <a:endParaRPr lang="en-US" dirty="0" smtClean="0"/>
          </a:p>
          <a:p>
            <a:r>
              <a:rPr lang="en-US" dirty="0" smtClean="0"/>
              <a:t>Understand the dimensions in which an application’s I/O characteristics are described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#OFADevWorkshop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73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</p:spPr>
        <p:txBody>
          <a:bodyPr/>
          <a:lstStyle/>
          <a:p>
            <a:fld id="{F040BB64-8804-472C-89C9-1468A4B407E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09790" y="3251812"/>
            <a:ext cx="4419600" cy="1413475"/>
          </a:xfrm>
          <a:prstGeom prst="rect">
            <a:avLst/>
          </a:prstGeom>
          <a:gradFill rotWithShape="1">
            <a:gsLst>
              <a:gs pos="0">
                <a:srgbClr val="78B959">
                  <a:tint val="100000"/>
                  <a:shade val="100000"/>
                  <a:satMod val="130000"/>
                </a:srgbClr>
              </a:gs>
              <a:gs pos="100000">
                <a:srgbClr val="78B9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78B9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Fabric Interfaces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209790" y="4788005"/>
            <a:ext cx="4419600" cy="1100458"/>
          </a:xfrm>
          <a:prstGeom prst="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Fabric Provider Implementation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907039" y="5126931"/>
            <a:ext cx="822242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Calibri"/>
              </a:rPr>
              <a:t>I/O service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900997" y="5126931"/>
            <a:ext cx="838199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Calibri"/>
              </a:rPr>
              <a:t>I/O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service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301518" y="5120646"/>
            <a:ext cx="838199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 smtClean="0">
                <a:solidFill>
                  <a:prstClr val="black"/>
                </a:solidFill>
                <a:latin typeface="Calibri"/>
              </a:rPr>
              <a:t>I/O service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815396" y="515639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2209790" y="2575228"/>
            <a:ext cx="4419600" cy="5581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Application(s)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2209790" y="2596633"/>
            <a:ext cx="4419600" cy="560485"/>
          </a:xfrm>
          <a:prstGeom prst="rect">
            <a:avLst/>
          </a:prstGeom>
          <a:solidFill>
            <a:srgbClr val="C0C0C0">
              <a:alpha val="4392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09790" y="4788006"/>
            <a:ext cx="4419600" cy="1100457"/>
          </a:xfrm>
          <a:prstGeom prst="rect">
            <a:avLst/>
          </a:prstGeom>
          <a:solidFill>
            <a:srgbClr val="C0C0C0">
              <a:alpha val="4392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09074" y="1567203"/>
            <a:ext cx="18754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We have </a:t>
            </a:r>
            <a:r>
              <a:rPr lang="en-US" sz="1400" dirty="0" smtClean="0">
                <a:solidFill>
                  <a:srgbClr val="6D6E71"/>
                </a:solidFill>
              </a:rPr>
              <a:t>begun </a:t>
            </a:r>
            <a:r>
              <a:rPr lang="en-US" sz="1400" dirty="0" smtClean="0">
                <a:solidFill>
                  <a:srgbClr val="6D6E71"/>
                </a:solidFill>
              </a:rPr>
              <a:t>to develop an idea about what the framework might look like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1371600" y="2736754"/>
            <a:ext cx="942573" cy="811759"/>
          </a:xfrm>
          <a:prstGeom prst="straightConnector1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922529" y="3589217"/>
            <a:ext cx="2026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Next step is to understand application requirements to guide API development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6804561" y="2876875"/>
            <a:ext cx="663039" cy="712342"/>
          </a:xfrm>
          <a:prstGeom prst="line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3318160" y="3755089"/>
            <a:ext cx="927963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Message Queue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332506" y="3755089"/>
            <a:ext cx="897268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Control</a:t>
            </a:r>
          </a:p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Interface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26352" y="3755089"/>
            <a:ext cx="1048700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RDMA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467624" y="3755089"/>
            <a:ext cx="1048700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Atomics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318160" y="4196166"/>
            <a:ext cx="927963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Active Messaging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326352" y="4196166"/>
            <a:ext cx="1048700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Tag Matching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467624" y="4196166"/>
            <a:ext cx="1048700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Collective Operations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316464" y="4197063"/>
            <a:ext cx="897268" cy="320057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CM Services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339898" y="3766964"/>
            <a:ext cx="4199860" cy="326048"/>
          </a:xfrm>
          <a:prstGeom prst="rect">
            <a:avLst/>
          </a:prstGeom>
          <a:solidFill>
            <a:srgbClr val="C0C0C0">
              <a:alpha val="43922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314173" y="4216239"/>
            <a:ext cx="4199860" cy="326048"/>
          </a:xfrm>
          <a:prstGeom prst="rect">
            <a:avLst/>
          </a:prstGeom>
          <a:solidFill>
            <a:srgbClr val="C0C0C0">
              <a:alpha val="43922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8788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Characterizing applications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839200" y="6553200"/>
            <a:ext cx="228600" cy="228600"/>
          </a:xfrm>
          <a:prstGeom prst="ellipse">
            <a:avLst/>
          </a:prstGeom>
        </p:spPr>
        <p:txBody>
          <a:bodyPr/>
          <a:lstStyle/>
          <a:p>
            <a:fld id="{F040BB64-8804-472C-89C9-1468A4B407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95150" y="2475696"/>
            <a:ext cx="4419600" cy="1413475"/>
          </a:xfrm>
          <a:prstGeom prst="rect">
            <a:avLst/>
          </a:prstGeom>
          <a:gradFill rotWithShape="1">
            <a:gsLst>
              <a:gs pos="0">
                <a:srgbClr val="78B959">
                  <a:tint val="100000"/>
                  <a:shade val="100000"/>
                  <a:satMod val="130000"/>
                </a:srgbClr>
              </a:gs>
              <a:gs pos="100000">
                <a:srgbClr val="78B9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78B9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Fabric Interfaces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95150" y="4011889"/>
            <a:ext cx="4419600" cy="1100458"/>
          </a:xfrm>
          <a:prstGeom prst="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Fabric Provider Implementation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192399" y="4350815"/>
            <a:ext cx="822242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Calibri"/>
              </a:rPr>
              <a:t>I/O service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186357" y="4350815"/>
            <a:ext cx="838199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Calibri"/>
              </a:rPr>
              <a:t>I/O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service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586878" y="4344530"/>
            <a:ext cx="838199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 smtClean="0">
                <a:solidFill>
                  <a:prstClr val="black"/>
                </a:solidFill>
                <a:latin typeface="Calibri"/>
              </a:rPr>
              <a:t>I/O service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100756" y="438027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495150" y="1799112"/>
            <a:ext cx="4419600" cy="5581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Application(s)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46913" y="4132077"/>
            <a:ext cx="34576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Provider layer defines a set of I/O services.  (We do not define how the service is provided (s/w? h/w?), only that it exists)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46914" y="2720768"/>
            <a:ext cx="3206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Fabric interface layer exposes the services defined by the provider layer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9163" y="5498276"/>
            <a:ext cx="75240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Ultimate objective is to characterize application I/O requirements in terms of a set of proposed I/O services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03520" y="2978973"/>
            <a:ext cx="927963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Message Queue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7866" y="2978973"/>
            <a:ext cx="897268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Control</a:t>
            </a:r>
          </a:p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Interface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611712" y="2978973"/>
            <a:ext cx="1048700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RDMA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752984" y="2978973"/>
            <a:ext cx="1048700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Atomics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603520" y="3420050"/>
            <a:ext cx="927963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Active Messaging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11712" y="3420050"/>
            <a:ext cx="1048700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Tag Matching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752984" y="3420050"/>
            <a:ext cx="1048700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Collective Operations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1824" y="3420947"/>
            <a:ext cx="897268" cy="320057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CM Services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15674" y="2988878"/>
            <a:ext cx="4199860" cy="326048"/>
          </a:xfrm>
          <a:prstGeom prst="rect">
            <a:avLst/>
          </a:prstGeom>
          <a:solidFill>
            <a:srgbClr val="C0C0C0">
              <a:alpha val="43922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01824" y="3438153"/>
            <a:ext cx="4199860" cy="326048"/>
          </a:xfrm>
          <a:prstGeom prst="rect">
            <a:avLst/>
          </a:prstGeom>
          <a:solidFill>
            <a:srgbClr val="C0C0C0">
              <a:alpha val="43922"/>
            </a:srgbClr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5545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Characteristics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7113935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 smtClean="0"/>
              <a:t>Sided-ness – single ended or double ended operations</a:t>
            </a:r>
          </a:p>
          <a:p>
            <a:pPr marL="285750" indent="-285750">
              <a:buFontTx/>
              <a:buChar char="-"/>
            </a:pPr>
            <a:r>
              <a:rPr lang="en-US" sz="1400" dirty="0" err="1" smtClean="0"/>
              <a:t>Strided</a:t>
            </a:r>
            <a:r>
              <a:rPr lang="en-US" sz="1400" dirty="0" smtClean="0"/>
              <a:t> transfers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Memory protection &amp; isolation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Transmission ordering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Data placement ordering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Data delivery ordering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Caching and memory locality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Interrupts - control over CPU affinity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Reliability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Signaling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Transfer size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Latency requirements – is latency important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Bandwidth requirements – is bandwidth important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Synchronous operations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Asynchronous operations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Synchronization operations – atomics, </a:t>
            </a:r>
            <a:r>
              <a:rPr lang="en-US" sz="1400" dirty="0" err="1" smtClean="0"/>
              <a:t>immed</a:t>
            </a:r>
            <a:r>
              <a:rPr lang="en-US" sz="1400" dirty="0" smtClean="0"/>
              <a:t> data…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Connection services – connected, unconnected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Shared resources – is there a requirement for multiple processes to share an object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Variably sized memory resource requirements – ability to minimize memory footprint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Transmission distance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Multi-</a:t>
            </a:r>
            <a:r>
              <a:rPr lang="en-US" sz="1400" dirty="0" err="1" smtClean="0"/>
              <a:t>pathing</a:t>
            </a:r>
            <a:r>
              <a:rPr lang="en-US" sz="1400" dirty="0" smtClean="0"/>
              <a:t> requirements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High availability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Fork support</a:t>
            </a:r>
          </a:p>
          <a:p>
            <a:pPr marL="285750" indent="-285750">
              <a:buFontTx/>
              <a:buChar char="-"/>
            </a:pPr>
            <a:r>
              <a:rPr lang="en-US" sz="1400" dirty="0" smtClean="0"/>
              <a:t>Proper registration support – MPI support</a:t>
            </a:r>
          </a:p>
          <a:p>
            <a:pPr marL="285750" indent="-285750">
              <a:buFontTx/>
              <a:buChar char="-"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59137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OpenFabricLogo_5_9_nof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35013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282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238200"/>
              </p:ext>
            </p:extLst>
          </p:nvPr>
        </p:nvGraphicFramePr>
        <p:xfrm>
          <a:off x="7305675" y="1465263"/>
          <a:ext cx="1724025" cy="4114806"/>
        </p:xfrm>
        <a:graphic>
          <a:graphicData uri="http://schemas.openxmlformats.org/drawingml/2006/table">
            <a:tbl>
              <a:tblPr/>
              <a:tblGrid>
                <a:gridCol w="542925"/>
                <a:gridCol w="1181100"/>
              </a:tblGrid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Subnet Administrator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Management Datagram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Subnet Manager Agent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Performance Manager Agent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IPoIB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IP over InfiniBand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SDP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Sockets Direct Protocol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SRP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SCSI RDMA Protocol (Initiator)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iSER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iSCSI RDMA Protocol (Initiator)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Reliable Datagram Service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UDAPL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User Direct Access Programming Lib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Host Channel Adapter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R-NIC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RDMA NIC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33" name="Rectangle 45"/>
          <p:cNvSpPr>
            <a:spLocks noChangeArrowheads="1"/>
          </p:cNvSpPr>
          <p:nvPr/>
        </p:nvSpPr>
        <p:spPr bwMode="auto">
          <a:xfrm>
            <a:off x="7305675" y="5618163"/>
            <a:ext cx="1724025" cy="8001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Rectangle 46"/>
          <p:cNvSpPr>
            <a:spLocks noChangeArrowheads="1"/>
          </p:cNvSpPr>
          <p:nvPr/>
        </p:nvSpPr>
        <p:spPr bwMode="auto">
          <a:xfrm>
            <a:off x="7735888" y="5680076"/>
            <a:ext cx="600075" cy="184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Common</a:t>
            </a:r>
          </a:p>
        </p:txBody>
      </p:sp>
      <p:sp>
        <p:nvSpPr>
          <p:cNvPr id="12335" name="Rectangle 47"/>
          <p:cNvSpPr>
            <a:spLocks noChangeArrowheads="1"/>
          </p:cNvSpPr>
          <p:nvPr/>
        </p:nvSpPr>
        <p:spPr bwMode="auto">
          <a:xfrm>
            <a:off x="7735888" y="5926138"/>
            <a:ext cx="600075" cy="18415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InfiniBand</a:t>
            </a:r>
          </a:p>
        </p:txBody>
      </p:sp>
      <p:sp>
        <p:nvSpPr>
          <p:cNvPr id="12336" name="Rectangle 48"/>
          <p:cNvSpPr>
            <a:spLocks noChangeArrowheads="1"/>
          </p:cNvSpPr>
          <p:nvPr/>
        </p:nvSpPr>
        <p:spPr bwMode="auto">
          <a:xfrm>
            <a:off x="7735888" y="6172201"/>
            <a:ext cx="619125" cy="1841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iWARP</a:t>
            </a: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7305675" y="5680076"/>
            <a:ext cx="7096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 b="1">
                <a:solidFill>
                  <a:schemeClr val="tx1"/>
                </a:solidFill>
              </a:rPr>
              <a:t>Key</a:t>
            </a:r>
          </a:p>
        </p:txBody>
      </p:sp>
      <p:sp>
        <p:nvSpPr>
          <p:cNvPr id="12338" name="Rectangle 50"/>
          <p:cNvSpPr>
            <a:spLocks noChangeArrowheads="1"/>
          </p:cNvSpPr>
          <p:nvPr/>
        </p:nvSpPr>
        <p:spPr bwMode="auto">
          <a:xfrm>
            <a:off x="171450" y="1479551"/>
            <a:ext cx="7086600" cy="1628775"/>
          </a:xfrm>
          <a:prstGeom prst="rect">
            <a:avLst/>
          </a:prstGeom>
          <a:gradFill rotWithShape="1">
            <a:gsLst>
              <a:gs pos="0">
                <a:srgbClr val="6600CC">
                  <a:alpha val="20000"/>
                </a:srgbClr>
              </a:gs>
              <a:gs pos="100000">
                <a:srgbClr val="2F005E">
                  <a:alpha val="2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171450" y="3141663"/>
            <a:ext cx="7086600" cy="2819400"/>
          </a:xfrm>
          <a:prstGeom prst="rect">
            <a:avLst/>
          </a:prstGeom>
          <a:gradFill rotWithShape="1">
            <a:gsLst>
              <a:gs pos="0">
                <a:srgbClr val="CCFFCC">
                  <a:alpha val="20000"/>
                </a:srgbClr>
              </a:gs>
              <a:gs pos="100000">
                <a:srgbClr val="5E765E">
                  <a:alpha val="2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1162050" y="6037263"/>
            <a:ext cx="13716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 b="1">
                <a:solidFill>
                  <a:schemeClr val="tx1"/>
                </a:solidFill>
              </a:rPr>
              <a:t>InfiniBand HCA</a:t>
            </a: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2609850" y="6037263"/>
            <a:ext cx="3810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3067050" y="6037263"/>
            <a:ext cx="3810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43" name="Rectangle 55"/>
          <p:cNvSpPr>
            <a:spLocks noChangeArrowheads="1"/>
          </p:cNvSpPr>
          <p:nvPr/>
        </p:nvSpPr>
        <p:spPr bwMode="auto">
          <a:xfrm>
            <a:off x="5657850" y="6037263"/>
            <a:ext cx="1447800" cy="3048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 b="1">
                <a:solidFill>
                  <a:schemeClr val="bg1"/>
                </a:solidFill>
              </a:rPr>
              <a:t>iWARP R-NIC</a:t>
            </a:r>
          </a:p>
        </p:txBody>
      </p:sp>
      <p:sp>
        <p:nvSpPr>
          <p:cNvPr id="12344" name="Rectangle 56"/>
          <p:cNvSpPr>
            <a:spLocks noChangeArrowheads="1"/>
          </p:cNvSpPr>
          <p:nvPr/>
        </p:nvSpPr>
        <p:spPr bwMode="auto">
          <a:xfrm>
            <a:off x="4286250" y="6037263"/>
            <a:ext cx="381000" cy="3048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45" name="Rectangle 57"/>
          <p:cNvSpPr>
            <a:spLocks noChangeArrowheads="1"/>
          </p:cNvSpPr>
          <p:nvPr/>
        </p:nvSpPr>
        <p:spPr bwMode="auto">
          <a:xfrm>
            <a:off x="4743450" y="6037263"/>
            <a:ext cx="381000" cy="3048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46" name="Rectangle 58"/>
          <p:cNvSpPr>
            <a:spLocks noChangeArrowheads="1"/>
          </p:cNvSpPr>
          <p:nvPr/>
        </p:nvSpPr>
        <p:spPr bwMode="auto">
          <a:xfrm>
            <a:off x="1162050" y="5503863"/>
            <a:ext cx="13716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Hardware</a:t>
            </a:r>
          </a:p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Specific Driver</a:t>
            </a:r>
          </a:p>
        </p:txBody>
      </p:sp>
      <p:sp>
        <p:nvSpPr>
          <p:cNvPr id="12347" name="Rectangle 59"/>
          <p:cNvSpPr>
            <a:spLocks noChangeArrowheads="1"/>
          </p:cNvSpPr>
          <p:nvPr/>
        </p:nvSpPr>
        <p:spPr bwMode="auto">
          <a:xfrm>
            <a:off x="5657850" y="5503863"/>
            <a:ext cx="14478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Hardware Specific</a:t>
            </a:r>
          </a:p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Driver</a:t>
            </a:r>
          </a:p>
        </p:txBody>
      </p:sp>
      <p:sp>
        <p:nvSpPr>
          <p:cNvPr id="12348" name="Rectangle 60"/>
          <p:cNvSpPr>
            <a:spLocks noChangeArrowheads="1"/>
          </p:cNvSpPr>
          <p:nvPr/>
        </p:nvSpPr>
        <p:spPr bwMode="auto">
          <a:xfrm>
            <a:off x="2609850" y="5503863"/>
            <a:ext cx="3810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49" name="Rectangle 61"/>
          <p:cNvSpPr>
            <a:spLocks noChangeArrowheads="1"/>
          </p:cNvSpPr>
          <p:nvPr/>
        </p:nvSpPr>
        <p:spPr bwMode="auto">
          <a:xfrm>
            <a:off x="3067050" y="5503863"/>
            <a:ext cx="3810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50" name="Rectangle 62"/>
          <p:cNvSpPr>
            <a:spLocks noChangeArrowheads="1"/>
          </p:cNvSpPr>
          <p:nvPr/>
        </p:nvSpPr>
        <p:spPr bwMode="auto">
          <a:xfrm>
            <a:off x="4286250" y="5503863"/>
            <a:ext cx="3810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51" name="Rectangle 63"/>
          <p:cNvSpPr>
            <a:spLocks noChangeArrowheads="1"/>
          </p:cNvSpPr>
          <p:nvPr/>
        </p:nvSpPr>
        <p:spPr bwMode="auto">
          <a:xfrm>
            <a:off x="4743450" y="5503863"/>
            <a:ext cx="3810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52" name="Rectangle 64"/>
          <p:cNvSpPr>
            <a:spLocks noChangeArrowheads="1"/>
          </p:cNvSpPr>
          <p:nvPr/>
        </p:nvSpPr>
        <p:spPr bwMode="auto">
          <a:xfrm>
            <a:off x="3067050" y="4541838"/>
            <a:ext cx="685800" cy="35242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Connection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2353" name="Rectangle 65"/>
          <p:cNvSpPr>
            <a:spLocks noChangeArrowheads="1"/>
          </p:cNvSpPr>
          <p:nvPr/>
        </p:nvSpPr>
        <p:spPr bwMode="auto">
          <a:xfrm>
            <a:off x="3524250" y="6037263"/>
            <a:ext cx="381000" cy="304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54" name="Rectangle 66"/>
          <p:cNvSpPr>
            <a:spLocks noChangeArrowheads="1"/>
          </p:cNvSpPr>
          <p:nvPr/>
        </p:nvSpPr>
        <p:spPr bwMode="auto">
          <a:xfrm>
            <a:off x="3524250" y="5503863"/>
            <a:ext cx="381000" cy="381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55" name="Rectangle 67"/>
          <p:cNvSpPr>
            <a:spLocks noChangeArrowheads="1"/>
          </p:cNvSpPr>
          <p:nvPr/>
        </p:nvSpPr>
        <p:spPr bwMode="auto">
          <a:xfrm>
            <a:off x="5200650" y="6037263"/>
            <a:ext cx="381000" cy="304800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56" name="Rectangle 68"/>
          <p:cNvSpPr>
            <a:spLocks noChangeArrowheads="1"/>
          </p:cNvSpPr>
          <p:nvPr/>
        </p:nvSpPr>
        <p:spPr bwMode="auto">
          <a:xfrm>
            <a:off x="5200650" y="5503863"/>
            <a:ext cx="3810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1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12357" name="Rectangle 69"/>
          <p:cNvSpPr>
            <a:spLocks noChangeArrowheads="1"/>
          </p:cNvSpPr>
          <p:nvPr/>
        </p:nvSpPr>
        <p:spPr bwMode="auto">
          <a:xfrm>
            <a:off x="1981200" y="4437063"/>
            <a:ext cx="390525" cy="457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MAD</a:t>
            </a:r>
          </a:p>
        </p:txBody>
      </p:sp>
      <p:sp>
        <p:nvSpPr>
          <p:cNvPr id="12358" name="Rectangle 70"/>
          <p:cNvSpPr>
            <a:spLocks noChangeArrowheads="1"/>
          </p:cNvSpPr>
          <p:nvPr/>
        </p:nvSpPr>
        <p:spPr bwMode="auto">
          <a:xfrm>
            <a:off x="1590675" y="4970463"/>
            <a:ext cx="5057775" cy="3048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000">
                <a:solidFill>
                  <a:schemeClr val="tx1"/>
                </a:solidFill>
              </a:rPr>
              <a:t>InfiniBand 	              OpenFabrics Kernel Level Verbs / API                  iWARP R-NIC</a:t>
            </a:r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590675" y="4437063"/>
            <a:ext cx="361950" cy="457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SA 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12360" name="Rectangle 72"/>
          <p:cNvSpPr>
            <a:spLocks noChangeArrowheads="1"/>
          </p:cNvSpPr>
          <p:nvPr/>
        </p:nvSpPr>
        <p:spPr bwMode="auto">
          <a:xfrm>
            <a:off x="4438650" y="4532313"/>
            <a:ext cx="762000" cy="3619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Connection</a:t>
            </a:r>
          </a:p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Manager</a:t>
            </a:r>
          </a:p>
        </p:txBody>
      </p:sp>
      <p:sp>
        <p:nvSpPr>
          <p:cNvPr id="12361" name="Rectangle 73"/>
          <p:cNvSpPr>
            <a:spLocks noChangeArrowheads="1"/>
          </p:cNvSpPr>
          <p:nvPr/>
        </p:nvSpPr>
        <p:spPr bwMode="auto">
          <a:xfrm>
            <a:off x="3257550" y="4084638"/>
            <a:ext cx="1676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Connection Manager</a:t>
            </a:r>
          </a:p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Abstraction (CMA)</a:t>
            </a:r>
          </a:p>
        </p:txBody>
      </p:sp>
      <p:sp>
        <p:nvSpPr>
          <p:cNvPr id="12362" name="Rectangle 74"/>
          <p:cNvSpPr>
            <a:spLocks noChangeArrowheads="1"/>
          </p:cNvSpPr>
          <p:nvPr/>
        </p:nvSpPr>
        <p:spPr bwMode="auto">
          <a:xfrm>
            <a:off x="1314450" y="2670176"/>
            <a:ext cx="5715000" cy="2190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accent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000">
                <a:solidFill>
                  <a:schemeClr val="tx1"/>
                </a:solidFill>
              </a:rPr>
              <a:t>InfiniBand		OpenFabrics User Level    Verbs / API	iWARP   R-NIC</a:t>
            </a:r>
          </a:p>
        </p:txBody>
      </p:sp>
      <p:sp>
        <p:nvSpPr>
          <p:cNvPr id="12363" name="Rectangle 75"/>
          <p:cNvSpPr>
            <a:spLocks noChangeArrowheads="1"/>
          </p:cNvSpPr>
          <p:nvPr/>
        </p:nvSpPr>
        <p:spPr bwMode="auto">
          <a:xfrm>
            <a:off x="3143250" y="3517901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SDP</a:t>
            </a:r>
          </a:p>
        </p:txBody>
      </p:sp>
      <p:sp>
        <p:nvSpPr>
          <p:cNvPr id="12364" name="Rectangle 76"/>
          <p:cNvSpPr>
            <a:spLocks noChangeArrowheads="1"/>
          </p:cNvSpPr>
          <p:nvPr/>
        </p:nvSpPr>
        <p:spPr bwMode="auto">
          <a:xfrm>
            <a:off x="2609850" y="3517901"/>
            <a:ext cx="457200" cy="3810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 dirty="0" err="1">
                <a:solidFill>
                  <a:schemeClr val="tx1"/>
                </a:solidFill>
              </a:rPr>
              <a:t>IPoIB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2365" name="Rectangle 77"/>
          <p:cNvSpPr>
            <a:spLocks noChangeArrowheads="1"/>
          </p:cNvSpPr>
          <p:nvPr/>
        </p:nvSpPr>
        <p:spPr bwMode="auto">
          <a:xfrm>
            <a:off x="3981450" y="3517901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SRP</a:t>
            </a:r>
          </a:p>
        </p:txBody>
      </p:sp>
      <p:sp>
        <p:nvSpPr>
          <p:cNvPr id="12366" name="Rectangle 78"/>
          <p:cNvSpPr>
            <a:spLocks noChangeArrowheads="1"/>
          </p:cNvSpPr>
          <p:nvPr/>
        </p:nvSpPr>
        <p:spPr bwMode="auto">
          <a:xfrm>
            <a:off x="4438650" y="3517901"/>
            <a:ext cx="381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iSER</a:t>
            </a:r>
          </a:p>
        </p:txBody>
      </p:sp>
      <p:sp>
        <p:nvSpPr>
          <p:cNvPr id="12367" name="Rectangle 79"/>
          <p:cNvSpPr>
            <a:spLocks noChangeArrowheads="1"/>
          </p:cNvSpPr>
          <p:nvPr/>
        </p:nvSpPr>
        <p:spPr bwMode="auto">
          <a:xfrm>
            <a:off x="4895850" y="3517901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RDS</a:t>
            </a:r>
          </a:p>
        </p:txBody>
      </p:sp>
      <p:sp>
        <p:nvSpPr>
          <p:cNvPr id="12368" name="Rectangle 80"/>
          <p:cNvSpPr>
            <a:spLocks noChangeArrowheads="1"/>
          </p:cNvSpPr>
          <p:nvPr/>
        </p:nvSpPr>
        <p:spPr bwMode="auto">
          <a:xfrm>
            <a:off x="3048000" y="2936876"/>
            <a:ext cx="552450" cy="190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SDP Lib</a:t>
            </a:r>
          </a:p>
        </p:txBody>
      </p:sp>
      <p:sp>
        <p:nvSpPr>
          <p:cNvPr id="12369" name="Rectangle 81"/>
          <p:cNvSpPr>
            <a:spLocks noChangeArrowheads="1"/>
          </p:cNvSpPr>
          <p:nvPr/>
        </p:nvSpPr>
        <p:spPr bwMode="auto">
          <a:xfrm>
            <a:off x="1533525" y="2279651"/>
            <a:ext cx="847725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User Level 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MAD API</a:t>
            </a:r>
          </a:p>
        </p:txBody>
      </p:sp>
      <p:sp>
        <p:nvSpPr>
          <p:cNvPr id="12370" name="Rectangle 82"/>
          <p:cNvSpPr>
            <a:spLocks noChangeArrowheads="1"/>
          </p:cNvSpPr>
          <p:nvPr/>
        </p:nvSpPr>
        <p:spPr bwMode="auto">
          <a:xfrm>
            <a:off x="1933575" y="1898651"/>
            <a:ext cx="43815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Open 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</a:rPr>
              <a:t>SM</a:t>
            </a:r>
          </a:p>
        </p:txBody>
      </p:sp>
      <p:sp>
        <p:nvSpPr>
          <p:cNvPr id="12371" name="Rectangle 83"/>
          <p:cNvSpPr>
            <a:spLocks noChangeArrowheads="1"/>
          </p:cNvSpPr>
          <p:nvPr/>
        </p:nvSpPr>
        <p:spPr bwMode="auto">
          <a:xfrm>
            <a:off x="1533525" y="1898651"/>
            <a:ext cx="342900" cy="3048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Diag</a:t>
            </a:r>
          </a:p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Tools</a:t>
            </a:r>
          </a:p>
        </p:txBody>
      </p:sp>
      <p:sp>
        <p:nvSpPr>
          <p:cNvPr id="12372" name="Line 84"/>
          <p:cNvSpPr>
            <a:spLocks noChangeShapeType="1"/>
          </p:cNvSpPr>
          <p:nvPr/>
        </p:nvSpPr>
        <p:spPr bwMode="auto">
          <a:xfrm>
            <a:off x="171450" y="5961063"/>
            <a:ext cx="708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73" name="Line 85"/>
          <p:cNvSpPr>
            <a:spLocks noChangeShapeType="1"/>
          </p:cNvSpPr>
          <p:nvPr/>
        </p:nvSpPr>
        <p:spPr bwMode="auto">
          <a:xfrm>
            <a:off x="171450" y="5389563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74" name="Line 86"/>
          <p:cNvSpPr>
            <a:spLocks noChangeShapeType="1"/>
          </p:cNvSpPr>
          <p:nvPr/>
        </p:nvSpPr>
        <p:spPr bwMode="auto">
          <a:xfrm>
            <a:off x="171450" y="3998913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75" name="Line 87"/>
          <p:cNvSpPr>
            <a:spLocks noChangeShapeType="1"/>
          </p:cNvSpPr>
          <p:nvPr/>
        </p:nvSpPr>
        <p:spPr bwMode="auto">
          <a:xfrm>
            <a:off x="171450" y="3241676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76" name="Text Box 88"/>
          <p:cNvSpPr txBox="1">
            <a:spLocks noChangeArrowheads="1"/>
          </p:cNvSpPr>
          <p:nvPr/>
        </p:nvSpPr>
        <p:spPr bwMode="auto">
          <a:xfrm>
            <a:off x="171450" y="6037263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12377" name="Text Box 89"/>
          <p:cNvSpPr txBox="1">
            <a:spLocks noChangeArrowheads="1"/>
          </p:cNvSpPr>
          <p:nvPr/>
        </p:nvSpPr>
        <p:spPr bwMode="auto">
          <a:xfrm>
            <a:off x="171450" y="5503863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tx1"/>
                </a:solidFill>
              </a:rPr>
              <a:t>Provider</a:t>
            </a:r>
          </a:p>
        </p:txBody>
      </p:sp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171450" y="4360863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tx1"/>
                </a:solidFill>
              </a:rPr>
              <a:t>Mid-Layer</a:t>
            </a:r>
          </a:p>
        </p:txBody>
      </p:sp>
      <p:sp>
        <p:nvSpPr>
          <p:cNvPr id="12379" name="Text Box 91"/>
          <p:cNvSpPr txBox="1">
            <a:spLocks noChangeArrowheads="1"/>
          </p:cNvSpPr>
          <p:nvPr/>
        </p:nvSpPr>
        <p:spPr bwMode="auto">
          <a:xfrm>
            <a:off x="171450" y="3321051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tx1"/>
                </a:solidFill>
              </a:rPr>
              <a:t>Upper Layer Protocol</a:t>
            </a:r>
          </a:p>
        </p:txBody>
      </p:sp>
      <p:sp>
        <p:nvSpPr>
          <p:cNvPr id="12380" name="Text Box 92"/>
          <p:cNvSpPr txBox="1">
            <a:spLocks noChangeArrowheads="1"/>
          </p:cNvSpPr>
          <p:nvPr/>
        </p:nvSpPr>
        <p:spPr bwMode="auto">
          <a:xfrm>
            <a:off x="247650" y="2546351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tx1"/>
                </a:solidFill>
              </a:rPr>
              <a:t>User 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>APIs</a:t>
            </a:r>
          </a:p>
        </p:txBody>
      </p:sp>
      <p:sp>
        <p:nvSpPr>
          <p:cNvPr id="12381" name="Text Box 93"/>
          <p:cNvSpPr txBox="1">
            <a:spLocks noChangeArrowheads="1"/>
          </p:cNvSpPr>
          <p:nvPr/>
        </p:nvSpPr>
        <p:spPr bwMode="auto">
          <a:xfrm>
            <a:off x="1771650" y="3217863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200" i="1" dirty="0">
                <a:solidFill>
                  <a:schemeClr val="tx1"/>
                </a:solidFill>
                <a:latin typeface="Arial Narrow" pitchFamily="34" charset="0"/>
              </a:rPr>
              <a:t>Kernel</a:t>
            </a:r>
            <a:r>
              <a:rPr lang="en-US" i="1" dirty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1200" i="1" dirty="0">
                <a:solidFill>
                  <a:schemeClr val="tx1"/>
                </a:solidFill>
                <a:latin typeface="Arial Narrow" pitchFamily="34" charset="0"/>
              </a:rPr>
              <a:t>Space</a:t>
            </a:r>
          </a:p>
        </p:txBody>
      </p:sp>
      <p:sp>
        <p:nvSpPr>
          <p:cNvPr id="12382" name="Text Box 94"/>
          <p:cNvSpPr txBox="1">
            <a:spLocks noChangeArrowheads="1"/>
          </p:cNvSpPr>
          <p:nvPr/>
        </p:nvSpPr>
        <p:spPr bwMode="auto">
          <a:xfrm>
            <a:off x="2000250" y="2836863"/>
            <a:ext cx="83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1200" i="1" dirty="0">
                <a:solidFill>
                  <a:schemeClr val="tx1"/>
                </a:solidFill>
                <a:latin typeface="Arial Narrow" pitchFamily="34" charset="0"/>
              </a:rPr>
              <a:t>User Space </a:t>
            </a:r>
          </a:p>
        </p:txBody>
      </p:sp>
      <p:sp>
        <p:nvSpPr>
          <p:cNvPr id="12383" name="Rectangle 95"/>
          <p:cNvSpPr>
            <a:spLocks noChangeArrowheads="1"/>
          </p:cNvSpPr>
          <p:nvPr/>
        </p:nvSpPr>
        <p:spPr bwMode="auto">
          <a:xfrm>
            <a:off x="5429250" y="3517901"/>
            <a:ext cx="685800" cy="381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NFS-RDMA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RPC</a:t>
            </a:r>
          </a:p>
        </p:txBody>
      </p:sp>
      <p:sp>
        <p:nvSpPr>
          <p:cNvPr id="12384" name="Rectangle 96"/>
          <p:cNvSpPr>
            <a:spLocks noChangeArrowheads="1"/>
          </p:cNvSpPr>
          <p:nvPr/>
        </p:nvSpPr>
        <p:spPr bwMode="auto">
          <a:xfrm>
            <a:off x="6191250" y="3517901"/>
            <a:ext cx="609600" cy="3810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Cluster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File Sys</a:t>
            </a:r>
          </a:p>
        </p:txBody>
      </p:sp>
      <p:sp>
        <p:nvSpPr>
          <p:cNvPr id="12385" name="Line 97"/>
          <p:cNvSpPr>
            <a:spLocks noChangeShapeType="1"/>
          </p:cNvSpPr>
          <p:nvPr/>
        </p:nvSpPr>
        <p:spPr bwMode="auto">
          <a:xfrm>
            <a:off x="4057650" y="201295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86" name="Line 98"/>
          <p:cNvSpPr>
            <a:spLocks noChangeShapeType="1"/>
          </p:cNvSpPr>
          <p:nvPr/>
        </p:nvSpPr>
        <p:spPr bwMode="auto">
          <a:xfrm>
            <a:off x="5429250" y="2012951"/>
            <a:ext cx="0" cy="1352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87" name="Line 99"/>
          <p:cNvSpPr>
            <a:spLocks noChangeShapeType="1"/>
          </p:cNvSpPr>
          <p:nvPr/>
        </p:nvSpPr>
        <p:spPr bwMode="auto">
          <a:xfrm>
            <a:off x="4362450" y="2012951"/>
            <a:ext cx="952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88" name="Text Box 100"/>
          <p:cNvSpPr txBox="1">
            <a:spLocks noChangeArrowheads="1"/>
          </p:cNvSpPr>
          <p:nvPr/>
        </p:nvSpPr>
        <p:spPr bwMode="auto">
          <a:xfrm>
            <a:off x="247650" y="1571626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dirty="0">
                <a:solidFill>
                  <a:schemeClr val="tx1"/>
                </a:solidFill>
              </a:rPr>
              <a:t>Application </a:t>
            </a:r>
            <a:br>
              <a:rPr lang="en-US" sz="1200" b="1" dirty="0">
                <a:solidFill>
                  <a:schemeClr val="tx1"/>
                </a:solidFill>
              </a:rPr>
            </a:br>
            <a:r>
              <a:rPr lang="en-US" sz="1200" b="1" dirty="0">
                <a:solidFill>
                  <a:schemeClr val="tx1"/>
                </a:solidFill>
              </a:rPr>
              <a:t>Level </a:t>
            </a:r>
          </a:p>
        </p:txBody>
      </p:sp>
      <p:sp>
        <p:nvSpPr>
          <p:cNvPr id="12389" name="Line 101"/>
          <p:cNvSpPr>
            <a:spLocks noChangeShapeType="1"/>
          </p:cNvSpPr>
          <p:nvPr/>
        </p:nvSpPr>
        <p:spPr bwMode="auto">
          <a:xfrm>
            <a:off x="6038850" y="2012951"/>
            <a:ext cx="0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0" name="Line 102"/>
          <p:cNvSpPr>
            <a:spLocks noChangeShapeType="1"/>
          </p:cNvSpPr>
          <p:nvPr/>
        </p:nvSpPr>
        <p:spPr bwMode="auto">
          <a:xfrm>
            <a:off x="6419850" y="2012951"/>
            <a:ext cx="0" cy="1514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1" name="Line 103"/>
          <p:cNvSpPr>
            <a:spLocks noChangeShapeType="1"/>
          </p:cNvSpPr>
          <p:nvPr/>
        </p:nvSpPr>
        <p:spPr bwMode="auto">
          <a:xfrm>
            <a:off x="4667250" y="2012951"/>
            <a:ext cx="0" cy="148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2" name="Line 104"/>
          <p:cNvSpPr>
            <a:spLocks noChangeShapeType="1"/>
          </p:cNvSpPr>
          <p:nvPr/>
        </p:nvSpPr>
        <p:spPr bwMode="auto">
          <a:xfrm rot="-5400000">
            <a:off x="4400550" y="3098801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3" name="Line 105"/>
          <p:cNvSpPr>
            <a:spLocks noChangeShapeType="1"/>
          </p:cNvSpPr>
          <p:nvPr/>
        </p:nvSpPr>
        <p:spPr bwMode="auto">
          <a:xfrm>
            <a:off x="4133850" y="336550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4" name="Line 106"/>
          <p:cNvSpPr>
            <a:spLocks noChangeShapeType="1"/>
          </p:cNvSpPr>
          <p:nvPr/>
        </p:nvSpPr>
        <p:spPr bwMode="auto">
          <a:xfrm>
            <a:off x="3295650" y="3117851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5" name="Line 107"/>
          <p:cNvSpPr>
            <a:spLocks noChangeShapeType="1"/>
          </p:cNvSpPr>
          <p:nvPr/>
        </p:nvSpPr>
        <p:spPr bwMode="auto">
          <a:xfrm>
            <a:off x="2838450" y="2012951"/>
            <a:ext cx="0" cy="150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6" name="Line 108"/>
          <p:cNvSpPr>
            <a:spLocks noChangeShapeType="1"/>
          </p:cNvSpPr>
          <p:nvPr/>
        </p:nvSpPr>
        <p:spPr bwMode="auto">
          <a:xfrm>
            <a:off x="4057650" y="2517776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7" name="Rectangle 109"/>
          <p:cNvSpPr>
            <a:spLocks noChangeArrowheads="1"/>
          </p:cNvSpPr>
          <p:nvPr/>
        </p:nvSpPr>
        <p:spPr bwMode="auto">
          <a:xfrm>
            <a:off x="2409825" y="4437063"/>
            <a:ext cx="381000" cy="4476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SMA</a:t>
            </a:r>
          </a:p>
        </p:txBody>
      </p:sp>
      <p:sp>
        <p:nvSpPr>
          <p:cNvPr id="12398" name="Line 110"/>
          <p:cNvSpPr>
            <a:spLocks noChangeShapeType="1"/>
          </p:cNvSpPr>
          <p:nvPr/>
        </p:nvSpPr>
        <p:spPr bwMode="auto">
          <a:xfrm rot="-5400000">
            <a:off x="5276850" y="3213101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99" name="Line 111"/>
          <p:cNvSpPr>
            <a:spLocks noChangeShapeType="1"/>
          </p:cNvSpPr>
          <p:nvPr/>
        </p:nvSpPr>
        <p:spPr bwMode="auto">
          <a:xfrm>
            <a:off x="5124450" y="3365501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00" name="Rectangle 112"/>
          <p:cNvSpPr>
            <a:spLocks noChangeArrowheads="1"/>
          </p:cNvSpPr>
          <p:nvPr/>
        </p:nvSpPr>
        <p:spPr bwMode="auto">
          <a:xfrm>
            <a:off x="5200650" y="1555751"/>
            <a:ext cx="685800" cy="609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Clustered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DB Access</a:t>
            </a:r>
          </a:p>
        </p:txBody>
      </p:sp>
      <p:sp>
        <p:nvSpPr>
          <p:cNvPr id="12401" name="Rectangle 113"/>
          <p:cNvSpPr>
            <a:spLocks noChangeArrowheads="1"/>
          </p:cNvSpPr>
          <p:nvPr/>
        </p:nvSpPr>
        <p:spPr bwMode="auto">
          <a:xfrm>
            <a:off x="3219450" y="1555751"/>
            <a:ext cx="609600" cy="609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Sockets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Based</a:t>
            </a:r>
            <a:br>
              <a:rPr lang="en-US" sz="900">
                <a:solidFill>
                  <a:schemeClr val="tx1"/>
                </a:solidFill>
              </a:rPr>
            </a:br>
            <a:r>
              <a:rPr lang="en-US" sz="90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2402" name="Rectangle 114"/>
          <p:cNvSpPr>
            <a:spLocks noChangeArrowheads="1"/>
          </p:cNvSpPr>
          <p:nvPr/>
        </p:nvSpPr>
        <p:spPr bwMode="auto">
          <a:xfrm>
            <a:off x="3905250" y="1555751"/>
            <a:ext cx="533400" cy="609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Various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MPIs</a:t>
            </a:r>
          </a:p>
        </p:txBody>
      </p:sp>
      <p:sp>
        <p:nvSpPr>
          <p:cNvPr id="12403" name="Rectangle 115"/>
          <p:cNvSpPr>
            <a:spLocks noChangeArrowheads="1"/>
          </p:cNvSpPr>
          <p:nvPr/>
        </p:nvSpPr>
        <p:spPr bwMode="auto">
          <a:xfrm>
            <a:off x="5962650" y="1555751"/>
            <a:ext cx="609600" cy="609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Access to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 File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Systems</a:t>
            </a:r>
          </a:p>
        </p:txBody>
      </p:sp>
      <p:sp>
        <p:nvSpPr>
          <p:cNvPr id="12404" name="Rectangle 116"/>
          <p:cNvSpPr>
            <a:spLocks noChangeArrowheads="1"/>
          </p:cNvSpPr>
          <p:nvPr/>
        </p:nvSpPr>
        <p:spPr bwMode="auto">
          <a:xfrm>
            <a:off x="4514850" y="1555751"/>
            <a:ext cx="609600" cy="609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Block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Storage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2405" name="Rectangle 117"/>
          <p:cNvSpPr>
            <a:spLocks noChangeArrowheads="1"/>
          </p:cNvSpPr>
          <p:nvPr/>
        </p:nvSpPr>
        <p:spPr bwMode="auto">
          <a:xfrm>
            <a:off x="2533650" y="1555751"/>
            <a:ext cx="609600" cy="6096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IP Based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App</a:t>
            </a:r>
          </a:p>
          <a:p>
            <a:pPr algn="ctr" eaLnBrk="0" hangingPunct="0"/>
            <a:r>
              <a:rPr lang="en-US" sz="90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2406" name="Rectangle 118"/>
          <p:cNvSpPr>
            <a:spLocks noChangeArrowheads="1"/>
          </p:cNvSpPr>
          <p:nvPr/>
        </p:nvSpPr>
        <p:spPr bwMode="auto">
          <a:xfrm>
            <a:off x="171450" y="1465263"/>
            <a:ext cx="7086600" cy="4953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07" name="Line 119"/>
          <p:cNvSpPr>
            <a:spLocks noChangeShapeType="1"/>
          </p:cNvSpPr>
          <p:nvPr/>
        </p:nvSpPr>
        <p:spPr bwMode="auto">
          <a:xfrm>
            <a:off x="171450" y="2241551"/>
            <a:ext cx="7086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08" name="Rectangle 120"/>
          <p:cNvSpPr>
            <a:spLocks noChangeArrowheads="1"/>
          </p:cNvSpPr>
          <p:nvPr/>
        </p:nvSpPr>
        <p:spPr bwMode="auto">
          <a:xfrm>
            <a:off x="8383588" y="5680076"/>
            <a:ext cx="600075" cy="6699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800">
                <a:solidFill>
                  <a:schemeClr val="tx1"/>
                </a:solidFill>
              </a:rPr>
              <a:t>Apps &amp; </a:t>
            </a:r>
            <a:br>
              <a:rPr lang="en-US" sz="800">
                <a:solidFill>
                  <a:schemeClr val="tx1"/>
                </a:solidFill>
              </a:rPr>
            </a:br>
            <a:r>
              <a:rPr lang="en-US" sz="800">
                <a:solidFill>
                  <a:schemeClr val="tx1"/>
                </a:solidFill>
              </a:rPr>
              <a:t>Access</a:t>
            </a:r>
            <a:br>
              <a:rPr lang="en-US" sz="800">
                <a:solidFill>
                  <a:schemeClr val="tx1"/>
                </a:solidFill>
              </a:rPr>
            </a:br>
            <a:r>
              <a:rPr lang="en-US" sz="800">
                <a:solidFill>
                  <a:schemeClr val="tx1"/>
                </a:solidFill>
              </a:rPr>
              <a:t>Methods</a:t>
            </a:r>
            <a:br>
              <a:rPr lang="en-US" sz="800">
                <a:solidFill>
                  <a:schemeClr val="tx1"/>
                </a:solidFill>
              </a:rPr>
            </a:br>
            <a:r>
              <a:rPr lang="en-US" sz="800">
                <a:solidFill>
                  <a:schemeClr val="tx1"/>
                </a:solidFill>
              </a:rPr>
              <a:t>for using</a:t>
            </a:r>
            <a:br>
              <a:rPr lang="en-US" sz="800">
                <a:solidFill>
                  <a:schemeClr val="tx1"/>
                </a:solidFill>
              </a:rPr>
            </a:br>
            <a:r>
              <a:rPr lang="en-US" sz="800">
                <a:solidFill>
                  <a:schemeClr val="tx1"/>
                </a:solidFill>
              </a:rPr>
              <a:t>OF Stack</a:t>
            </a:r>
          </a:p>
        </p:txBody>
      </p:sp>
      <p:sp>
        <p:nvSpPr>
          <p:cNvPr id="12409" name="Rectangle 121"/>
          <p:cNvSpPr>
            <a:spLocks noChangeArrowheads="1"/>
          </p:cNvSpPr>
          <p:nvPr/>
        </p:nvSpPr>
        <p:spPr bwMode="auto">
          <a:xfrm>
            <a:off x="3886200" y="2327276"/>
            <a:ext cx="533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UDAPL</a:t>
            </a:r>
          </a:p>
        </p:txBody>
      </p:sp>
      <p:sp>
        <p:nvSpPr>
          <p:cNvPr id="12410" name="Line 122"/>
          <p:cNvSpPr>
            <a:spLocks noChangeShapeType="1"/>
          </p:cNvSpPr>
          <p:nvPr/>
        </p:nvSpPr>
        <p:spPr bwMode="auto">
          <a:xfrm>
            <a:off x="3371850" y="216058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12" name="Line 124"/>
          <p:cNvSpPr>
            <a:spLocks noChangeShapeType="1"/>
          </p:cNvSpPr>
          <p:nvPr/>
        </p:nvSpPr>
        <p:spPr bwMode="auto">
          <a:xfrm flipH="1">
            <a:off x="5810250" y="245586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13" name="Line 125"/>
          <p:cNvSpPr>
            <a:spLocks noChangeShapeType="1"/>
          </p:cNvSpPr>
          <p:nvPr/>
        </p:nvSpPr>
        <p:spPr bwMode="auto">
          <a:xfrm>
            <a:off x="5810250" y="2455863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14" name="Line 126"/>
          <p:cNvSpPr>
            <a:spLocks noChangeShapeType="1"/>
          </p:cNvSpPr>
          <p:nvPr/>
        </p:nvSpPr>
        <p:spPr bwMode="auto">
          <a:xfrm flipH="1">
            <a:off x="1390650" y="2913063"/>
            <a:ext cx="28575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15" name="Line 127"/>
          <p:cNvSpPr>
            <a:spLocks noChangeShapeType="1"/>
          </p:cNvSpPr>
          <p:nvPr/>
        </p:nvSpPr>
        <p:spPr bwMode="auto">
          <a:xfrm>
            <a:off x="6953250" y="2913063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16" name="Text Box 128"/>
          <p:cNvSpPr txBox="1">
            <a:spLocks noChangeArrowheads="1"/>
          </p:cNvSpPr>
          <p:nvPr/>
        </p:nvSpPr>
        <p:spPr bwMode="auto">
          <a:xfrm rot="-5400000">
            <a:off x="773113" y="4657725"/>
            <a:ext cx="990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chemeClr val="tx1"/>
                </a:solidFill>
              </a:rPr>
              <a:t>Kernel bypass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 rot="-5400000">
            <a:off x="6335713" y="4657725"/>
            <a:ext cx="990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chemeClr val="tx1"/>
                </a:solidFill>
              </a:rPr>
              <a:t>Kernel bypass</a:t>
            </a:r>
          </a:p>
        </p:txBody>
      </p:sp>
      <p:sp>
        <p:nvSpPr>
          <p:cNvPr id="12418" name="Line 130"/>
          <p:cNvSpPr>
            <a:spLocks noChangeShapeType="1"/>
          </p:cNvSpPr>
          <p:nvPr/>
        </p:nvSpPr>
        <p:spPr bwMode="auto">
          <a:xfrm>
            <a:off x="1581150" y="4370388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19" name="Line 131"/>
          <p:cNvSpPr>
            <a:spLocks noChangeShapeType="1"/>
          </p:cNvSpPr>
          <p:nvPr/>
        </p:nvSpPr>
        <p:spPr bwMode="auto">
          <a:xfrm>
            <a:off x="1828800" y="2903538"/>
            <a:ext cx="0" cy="145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421" name="Rectangle 133"/>
          <p:cNvSpPr>
            <a:spLocks noChangeArrowheads="1"/>
          </p:cNvSpPr>
          <p:nvPr/>
        </p:nvSpPr>
        <p:spPr bwMode="auto">
          <a:xfrm>
            <a:off x="1981200" y="2698751"/>
            <a:ext cx="1200150" cy="161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000">
                <a:solidFill>
                  <a:schemeClr val="tx1"/>
                </a:solidFill>
              </a:rPr>
              <a:t>Connection Manager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OFS application support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2247900" y="1479551"/>
            <a:ext cx="4762500" cy="8001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8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OFS application support - today</a:t>
            </a:r>
            <a:endParaRPr lang="en-US" dirty="0"/>
          </a:p>
        </p:txBody>
      </p:sp>
      <p:sp>
        <p:nvSpPr>
          <p:cNvPr id="41" name="Rectangle 112"/>
          <p:cNvSpPr>
            <a:spLocks noChangeArrowheads="1"/>
          </p:cNvSpPr>
          <p:nvPr/>
        </p:nvSpPr>
        <p:spPr bwMode="auto">
          <a:xfrm>
            <a:off x="840221" y="4283522"/>
            <a:ext cx="1763242" cy="66493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tx1"/>
                </a:solidFill>
              </a:rPr>
              <a:t>Clustered</a:t>
            </a:r>
          </a:p>
          <a:p>
            <a:pPr algn="ctr" eaLnBrk="0" hangingPunct="0"/>
            <a:r>
              <a:rPr lang="en-US" sz="1400">
                <a:solidFill>
                  <a:schemeClr val="tx1"/>
                </a:solidFill>
              </a:rPr>
              <a:t>DB Access</a:t>
            </a:r>
          </a:p>
        </p:txBody>
      </p:sp>
      <p:sp>
        <p:nvSpPr>
          <p:cNvPr id="50" name="Rectangle 114"/>
          <p:cNvSpPr>
            <a:spLocks noChangeArrowheads="1"/>
          </p:cNvSpPr>
          <p:nvPr/>
        </p:nvSpPr>
        <p:spPr bwMode="auto">
          <a:xfrm>
            <a:off x="840219" y="2828754"/>
            <a:ext cx="1763243" cy="56993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tx1"/>
                </a:solidFill>
              </a:rPr>
              <a:t>Various</a:t>
            </a:r>
          </a:p>
          <a:p>
            <a:pPr algn="ctr" eaLnBrk="0" hangingPunct="0"/>
            <a:r>
              <a:rPr lang="en-US" sz="1400">
                <a:solidFill>
                  <a:schemeClr val="tx1"/>
                </a:solidFill>
              </a:rPr>
              <a:t>MPIs</a:t>
            </a:r>
          </a:p>
        </p:txBody>
      </p:sp>
      <p:sp>
        <p:nvSpPr>
          <p:cNvPr id="51" name="Rectangle 115"/>
          <p:cNvSpPr>
            <a:spLocks noChangeArrowheads="1"/>
          </p:cNvSpPr>
          <p:nvPr/>
        </p:nvSpPr>
        <p:spPr bwMode="auto">
          <a:xfrm>
            <a:off x="840220" y="5052470"/>
            <a:ext cx="1763243" cy="90244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solidFill>
                  <a:schemeClr val="tx1"/>
                </a:solidFill>
              </a:rPr>
              <a:t>File</a:t>
            </a:r>
            <a:endParaRPr lang="en-US" sz="1400" dirty="0">
              <a:solidFill>
                <a:schemeClr val="tx1"/>
              </a:solidFill>
            </a:endParaRPr>
          </a:p>
          <a:p>
            <a:pPr algn="ctr" eaLnBrk="0" hangingPunct="0"/>
            <a:r>
              <a:rPr lang="en-US" sz="1400" dirty="0" smtClean="0"/>
              <a:t>Syste</a:t>
            </a:r>
            <a:r>
              <a:rPr lang="en-US" sz="1400" dirty="0" smtClean="0">
                <a:solidFill>
                  <a:schemeClr val="tx1"/>
                </a:solidFill>
              </a:rPr>
              <a:t>ms Access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3" name="Rectangle 116"/>
          <p:cNvSpPr>
            <a:spLocks noChangeArrowheads="1"/>
          </p:cNvSpPr>
          <p:nvPr/>
        </p:nvSpPr>
        <p:spPr bwMode="auto">
          <a:xfrm>
            <a:off x="840220" y="3502699"/>
            <a:ext cx="1763243" cy="676811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dirty="0">
                <a:solidFill>
                  <a:schemeClr val="tx1"/>
                </a:solidFill>
              </a:rPr>
              <a:t>Block</a:t>
            </a:r>
          </a:p>
          <a:p>
            <a:pPr algn="ctr" eaLnBrk="0" hangingPunct="0"/>
            <a:r>
              <a:rPr lang="en-US" sz="1400" dirty="0">
                <a:solidFill>
                  <a:schemeClr val="tx1"/>
                </a:solidFill>
              </a:rPr>
              <a:t>Storage</a:t>
            </a:r>
          </a:p>
          <a:p>
            <a:pPr algn="ctr" eaLnBrk="0" hangingPunct="0"/>
            <a:r>
              <a:rPr lang="en-US" sz="14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54" name="Rectangle 117"/>
          <p:cNvSpPr>
            <a:spLocks noChangeArrowheads="1"/>
          </p:cNvSpPr>
          <p:nvPr/>
        </p:nvSpPr>
        <p:spPr bwMode="auto">
          <a:xfrm>
            <a:off x="840219" y="1917221"/>
            <a:ext cx="1763242" cy="807521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solidFill>
                  <a:schemeClr val="tx1"/>
                </a:solidFill>
              </a:rPr>
              <a:t>IP-based</a:t>
            </a:r>
          </a:p>
          <a:p>
            <a:pPr algn="ctr" eaLnBrk="0" hangingPunct="0"/>
            <a:r>
              <a:rPr lang="en-US" sz="1400" dirty="0" smtClean="0"/>
              <a:t>and </a:t>
            </a:r>
          </a:p>
          <a:p>
            <a:pPr algn="ctr" eaLnBrk="0" hangingPunct="0"/>
            <a:r>
              <a:rPr lang="en-US" sz="1400" dirty="0" smtClean="0"/>
              <a:t>Sockets-based a</a:t>
            </a:r>
            <a:r>
              <a:rPr lang="en-US" sz="1400" dirty="0" smtClean="0">
                <a:solidFill>
                  <a:schemeClr val="tx1"/>
                </a:solidFill>
              </a:rPr>
              <a:t>pps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4711" y="2136315"/>
            <a:ext cx="42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 for various types of legacy apps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74711" y="2955836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Distributed computing via message passing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74711" y="3686168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Network-attached block storage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74711" y="4452127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Extracting value from structured data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74711" y="5319025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Network-attached file or object storage</a:t>
            </a:r>
          </a:p>
        </p:txBody>
      </p:sp>
    </p:spTree>
    <p:extLst>
      <p:ext uri="{BB962C8B-B14F-4D97-AF65-F5344CB8AC3E}">
        <p14:creationId xmlns:p14="http://schemas.microsoft.com/office/powerpoint/2010/main" val="3717031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OFS application support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#OFADevWorkshop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D13EDDD-BBBD-49BF-8DB8-2A7972CE893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9926" y="2855085"/>
            <a:ext cx="1318905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Legacy apps (</a:t>
            </a:r>
            <a:r>
              <a:rPr lang="en-US" sz="1400" b="1" dirty="0" err="1" smtClean="0"/>
              <a:t>skts</a:t>
            </a:r>
            <a:r>
              <a:rPr lang="en-US" sz="1400" b="1" dirty="0" smtClean="0"/>
              <a:t>, IP)</a:t>
            </a:r>
            <a:endParaRPr lang="en-US" sz="1400" b="1" dirty="0"/>
          </a:p>
        </p:txBody>
      </p:sp>
      <p:sp>
        <p:nvSpPr>
          <p:cNvPr id="12" name="Rectangle 11"/>
          <p:cNvSpPr/>
          <p:nvPr/>
        </p:nvSpPr>
        <p:spPr>
          <a:xfrm>
            <a:off x="1574332" y="2855085"/>
            <a:ext cx="1721761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Data Analysis</a:t>
            </a:r>
            <a:endParaRPr lang="en-US" sz="1400" b="1" dirty="0"/>
          </a:p>
        </p:txBody>
      </p:sp>
      <p:sp>
        <p:nvSpPr>
          <p:cNvPr id="15" name="Rectangle 14"/>
          <p:cNvSpPr/>
          <p:nvPr/>
        </p:nvSpPr>
        <p:spPr>
          <a:xfrm>
            <a:off x="3369419" y="2846711"/>
            <a:ext cx="1994457" cy="1662017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 smtClean="0"/>
              <a:t>Data Storage, Data Access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369420" y="3451891"/>
            <a:ext cx="14670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/>
              <a:t>Filesystems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Object storage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Block </a:t>
            </a:r>
            <a:r>
              <a:rPr lang="en-US" sz="1400" dirty="0" smtClean="0"/>
              <a:t>storage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74333" y="3667334"/>
            <a:ext cx="1721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/>
              <a:t>Structured </a:t>
            </a:r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169926" y="3667334"/>
            <a:ext cx="1318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buFontTx/>
              <a:buChar char="-"/>
            </a:pPr>
            <a:r>
              <a:rPr lang="en-US" sz="1400" dirty="0" err="1"/>
              <a:t>Skts</a:t>
            </a:r>
            <a:r>
              <a:rPr lang="en-US" sz="1400" dirty="0"/>
              <a:t> apps</a:t>
            </a:r>
          </a:p>
          <a:p>
            <a:pPr marL="117475" indent="-117475">
              <a:buFontTx/>
              <a:buChar char="-"/>
            </a:pPr>
            <a:r>
              <a:rPr lang="en-US" sz="1400" dirty="0"/>
              <a:t>IP apps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74332" y="4671910"/>
            <a:ext cx="1721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The ways that data is organized, so value can be extracted.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69420" y="4671910"/>
            <a:ext cx="19944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The ways that users store and access data, and the ways that users collaborate through data.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27426" y="4671910"/>
            <a:ext cx="3320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Programming models for processing data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45049" y="2855085"/>
            <a:ext cx="3303213" cy="1663532"/>
          </a:xfrm>
          <a:prstGeom prst="rect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/>
          <a:p>
            <a:pPr algn="ctr"/>
            <a:r>
              <a:rPr lang="en-US" sz="1400" b="1" dirty="0"/>
              <a:t>Distributed Computing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45050" y="3776142"/>
            <a:ext cx="1636987" cy="523220"/>
          </a:xfrm>
          <a:prstGeom prst="rect">
            <a:avLst/>
          </a:prstGeom>
          <a:ln w="19050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t" anchorCtr="0"/>
          <a:lstStyle>
            <a:defPPr>
              <a:defRPr lang="en-US"/>
            </a:defPPr>
            <a:lvl1pPr algn="ctr">
              <a:defRPr sz="1400" b="1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  <a:lvl2pPr>
              <a:defRPr>
                <a:latin typeface="+mn-lt"/>
                <a:ea typeface="+mn-ea"/>
              </a:defRPr>
            </a:lvl2pPr>
            <a:lvl3pPr>
              <a:defRPr>
                <a:latin typeface="+mn-lt"/>
                <a:ea typeface="+mn-ea"/>
              </a:defRPr>
            </a:lvl3pPr>
            <a:lvl4pPr>
              <a:defRPr>
                <a:latin typeface="+mn-lt"/>
                <a:ea typeface="+mn-ea"/>
              </a:defRPr>
            </a:lvl4pPr>
            <a:lvl5pPr>
              <a:defRPr>
                <a:latin typeface="+mn-lt"/>
                <a:ea typeface="+mn-ea"/>
              </a:defRPr>
            </a:lvl5pPr>
            <a:lvl6pPr>
              <a:defRPr>
                <a:latin typeface="+mn-lt"/>
                <a:ea typeface="+mn-ea"/>
              </a:defRPr>
            </a:lvl6pPr>
            <a:lvl7pPr>
              <a:defRPr>
                <a:latin typeface="+mn-lt"/>
                <a:ea typeface="+mn-ea"/>
              </a:defRPr>
            </a:lvl7pPr>
            <a:lvl8pPr>
              <a:defRPr>
                <a:latin typeface="+mn-lt"/>
                <a:ea typeface="+mn-ea"/>
              </a:defRPr>
            </a:lvl8pPr>
            <a:lvl9pPr>
              <a:defRPr>
                <a:latin typeface="+mn-lt"/>
                <a:ea typeface="+mn-ea"/>
              </a:defRPr>
            </a:lvl9pPr>
          </a:lstStyle>
          <a:p>
            <a:pPr algn="l"/>
            <a:r>
              <a:rPr lang="en-US" b="0" dirty="0" smtClean="0">
                <a:solidFill>
                  <a:schemeClr val="tx1"/>
                </a:solidFill>
              </a:rPr>
              <a:t>Message Passing</a:t>
            </a:r>
            <a:endParaRPr lang="en-US" b="0" dirty="0">
              <a:solidFill>
                <a:schemeClr val="tx1"/>
              </a:solidFill>
            </a:endParaRPr>
          </a:p>
          <a:p>
            <a:pPr algn="l"/>
            <a:r>
              <a:rPr lang="en-US" b="0" dirty="0" smtClean="0">
                <a:solidFill>
                  <a:schemeClr val="tx1"/>
                </a:solidFill>
              </a:rPr>
              <a:t>- MPI </a:t>
            </a:r>
            <a:r>
              <a:rPr lang="en-US" b="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24" name="Rectangle 112"/>
          <p:cNvSpPr>
            <a:spLocks noChangeArrowheads="1"/>
          </p:cNvSpPr>
          <p:nvPr/>
        </p:nvSpPr>
        <p:spPr bwMode="auto">
          <a:xfrm>
            <a:off x="2029644" y="1856316"/>
            <a:ext cx="811137" cy="66493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100" dirty="0">
                <a:solidFill>
                  <a:schemeClr val="tx1"/>
                </a:solidFill>
              </a:rPr>
              <a:t>Clustered</a:t>
            </a:r>
          </a:p>
          <a:p>
            <a:pPr algn="ctr" eaLnBrk="0" hangingPunct="0"/>
            <a:r>
              <a:rPr lang="en-US" sz="1100" dirty="0" smtClean="0">
                <a:solidFill>
                  <a:schemeClr val="tx1"/>
                </a:solidFill>
              </a:rPr>
              <a:t>DB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5" name="Rectangle 114"/>
          <p:cNvSpPr>
            <a:spLocks noChangeArrowheads="1"/>
          </p:cNvSpPr>
          <p:nvPr/>
        </p:nvSpPr>
        <p:spPr bwMode="auto">
          <a:xfrm>
            <a:off x="6158371" y="1844440"/>
            <a:ext cx="923666" cy="66493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100">
                <a:solidFill>
                  <a:schemeClr val="tx1"/>
                </a:solidFill>
              </a:rPr>
              <a:t>Various</a:t>
            </a:r>
          </a:p>
          <a:p>
            <a:pPr algn="ctr" eaLnBrk="0" hangingPunct="0"/>
            <a:r>
              <a:rPr lang="en-US" sz="1100">
                <a:solidFill>
                  <a:schemeClr val="tx1"/>
                </a:solidFill>
              </a:rPr>
              <a:t>MPIs</a:t>
            </a:r>
          </a:p>
        </p:txBody>
      </p:sp>
      <p:sp>
        <p:nvSpPr>
          <p:cNvPr id="31" name="Rectangle 115"/>
          <p:cNvSpPr>
            <a:spLocks noChangeArrowheads="1"/>
          </p:cNvSpPr>
          <p:nvPr/>
        </p:nvSpPr>
        <p:spPr bwMode="auto">
          <a:xfrm>
            <a:off x="3500045" y="1844440"/>
            <a:ext cx="783772" cy="676811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100" dirty="0" smtClean="0">
                <a:solidFill>
                  <a:schemeClr val="tx1"/>
                </a:solidFill>
              </a:rPr>
              <a:t>File</a:t>
            </a:r>
            <a:endParaRPr lang="en-US" sz="1100" dirty="0">
              <a:solidFill>
                <a:schemeClr val="tx1"/>
              </a:solidFill>
            </a:endParaRPr>
          </a:p>
          <a:p>
            <a:pPr algn="ctr" eaLnBrk="0" hangingPunct="0"/>
            <a:r>
              <a:rPr lang="en-US" sz="1100" dirty="0" smtClean="0"/>
              <a:t>Syste</a:t>
            </a:r>
            <a:r>
              <a:rPr lang="en-US" sz="1100" dirty="0" smtClean="0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Rectangle 116"/>
          <p:cNvSpPr>
            <a:spLocks noChangeArrowheads="1"/>
          </p:cNvSpPr>
          <p:nvPr/>
        </p:nvSpPr>
        <p:spPr bwMode="auto">
          <a:xfrm>
            <a:off x="4479385" y="1844440"/>
            <a:ext cx="706366" cy="676811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100" dirty="0">
                <a:solidFill>
                  <a:schemeClr val="tx1"/>
                </a:solidFill>
              </a:rPr>
              <a:t>Block</a:t>
            </a:r>
          </a:p>
          <a:p>
            <a:pPr algn="ctr" eaLnBrk="0" hangingPunct="0"/>
            <a:r>
              <a:rPr lang="en-US" sz="1100" dirty="0" smtClean="0">
                <a:solidFill>
                  <a:schemeClr val="tx1"/>
                </a:solidFill>
              </a:rPr>
              <a:t>Storage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3" name="Rectangle 117"/>
          <p:cNvSpPr>
            <a:spLocks noChangeArrowheads="1"/>
          </p:cNvSpPr>
          <p:nvPr/>
        </p:nvSpPr>
        <p:spPr bwMode="auto">
          <a:xfrm>
            <a:off x="331997" y="1844440"/>
            <a:ext cx="701156" cy="676811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algn="ctr" eaLnBrk="0" hangingPunct="0"/>
            <a:r>
              <a:rPr lang="en-US" sz="1100" dirty="0" smtClean="0">
                <a:solidFill>
                  <a:schemeClr val="tx1"/>
                </a:solidFill>
              </a:rPr>
              <a:t>IP, </a:t>
            </a:r>
            <a:r>
              <a:rPr lang="en-US" sz="1100" dirty="0" err="1" smtClean="0">
                <a:solidFill>
                  <a:schemeClr val="tx1"/>
                </a:solidFill>
              </a:rPr>
              <a:t>skts</a:t>
            </a:r>
            <a:r>
              <a:rPr lang="en-US" sz="1100" dirty="0" smtClean="0">
                <a:solidFill>
                  <a:schemeClr val="tx1"/>
                </a:solidFill>
              </a:rPr>
              <a:t> apps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33" idx="2"/>
            <a:endCxn id="5" idx="0"/>
          </p:cNvCxnSpPr>
          <p:nvPr/>
        </p:nvCxnSpPr>
        <p:spPr>
          <a:xfrm>
            <a:off x="682575" y="2521251"/>
            <a:ext cx="146804" cy="333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4" idx="2"/>
            <a:endCxn id="12" idx="0"/>
          </p:cNvCxnSpPr>
          <p:nvPr/>
        </p:nvCxnSpPr>
        <p:spPr>
          <a:xfrm>
            <a:off x="2435213" y="2521251"/>
            <a:ext cx="0" cy="333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1" idx="2"/>
            <a:endCxn id="15" idx="0"/>
          </p:cNvCxnSpPr>
          <p:nvPr/>
        </p:nvCxnSpPr>
        <p:spPr>
          <a:xfrm>
            <a:off x="3891931" y="2521251"/>
            <a:ext cx="474717" cy="3254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2"/>
            <a:endCxn id="15" idx="0"/>
          </p:cNvCxnSpPr>
          <p:nvPr/>
        </p:nvCxnSpPr>
        <p:spPr>
          <a:xfrm flipH="1">
            <a:off x="4366648" y="2521251"/>
            <a:ext cx="465920" cy="3254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5" idx="2"/>
            <a:endCxn id="21" idx="0"/>
          </p:cNvCxnSpPr>
          <p:nvPr/>
        </p:nvCxnSpPr>
        <p:spPr>
          <a:xfrm>
            <a:off x="6620204" y="2509375"/>
            <a:ext cx="476452" cy="3457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6929350"/>
      </p:ext>
    </p:extLst>
  </p:cSld>
  <p:clrMapOvr>
    <a:masterClrMapping/>
  </p:clrMapOvr>
</p:sld>
</file>

<file path=ppt/theme/theme1.xml><?xml version="1.0" encoding="utf-8"?>
<a:theme xmlns:a="http://schemas.openxmlformats.org/drawingml/2006/main" name="cray ppt theme 20130128">
  <a:themeElements>
    <a:clrScheme name="YarcData &amp; Cray 2012_02_16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8D941E"/>
      </a:accent1>
      <a:accent2>
        <a:srgbClr val="DD7E0E"/>
      </a:accent2>
      <a:accent3>
        <a:srgbClr val="E5B02B"/>
      </a:accent3>
      <a:accent4>
        <a:srgbClr val="A03722"/>
      </a:accent4>
      <a:accent5>
        <a:srgbClr val="005596"/>
      </a:accent5>
      <a:accent6>
        <a:srgbClr val="B6B491"/>
      </a:accent6>
      <a:hlink>
        <a:srgbClr val="0070C0"/>
      </a:hlink>
      <a:folHlink>
        <a:srgbClr val="3A577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 ppt theme 20130128</Template>
  <TotalTime>71</TotalTime>
  <Words>1211</Words>
  <Application>Microsoft Office PowerPoint</Application>
  <PresentationFormat>On-screen Show (4:3)</PresentationFormat>
  <Paragraphs>378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cray ppt theme 20130128</vt:lpstr>
      <vt:lpstr>Application taxonomy &amp; characterization </vt:lpstr>
      <vt:lpstr>OFWG objective</vt:lpstr>
      <vt:lpstr>Today’s objective</vt:lpstr>
      <vt:lpstr>Framework</vt:lpstr>
      <vt:lpstr>Characterizing applications</vt:lpstr>
      <vt:lpstr>I/O Characteristics</vt:lpstr>
      <vt:lpstr>OFS application support</vt:lpstr>
      <vt:lpstr>OFS application support - today</vt:lpstr>
      <vt:lpstr>OFS application support</vt:lpstr>
      <vt:lpstr>Broadening support</vt:lpstr>
      <vt:lpstr>Broadening support</vt:lpstr>
      <vt:lpstr>Broadening support</vt:lpstr>
      <vt:lpstr>Broadening support</vt:lpstr>
      <vt:lpstr>MP vs shared memory</vt:lpstr>
      <vt:lpstr>Expanded taxonomy</vt:lpstr>
      <vt:lpstr>Expanded taxonomy</vt:lpstr>
      <vt:lpstr>Next steps</vt:lpstr>
      <vt:lpstr>PowerPoint Presentation</vt:lpstr>
    </vt:vector>
  </TitlesOfParts>
  <Company>Cray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taxonomy &amp; characterization </dc:title>
  <dc:creator>Paul Grun</dc:creator>
  <cp:lastModifiedBy>Paul Grun</cp:lastModifiedBy>
  <cp:revision>5</cp:revision>
  <dcterms:created xsi:type="dcterms:W3CDTF">2013-12-17T16:29:43Z</dcterms:created>
  <dcterms:modified xsi:type="dcterms:W3CDTF">2014-01-07T08:39:24Z</dcterms:modified>
</cp:coreProperties>
</file>