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97" r:id="rId2"/>
    <p:sldId id="339" r:id="rId3"/>
    <p:sldId id="316" r:id="rId4"/>
    <p:sldId id="307" r:id="rId5"/>
    <p:sldId id="324" r:id="rId6"/>
    <p:sldId id="320" r:id="rId7"/>
    <p:sldId id="327" r:id="rId8"/>
    <p:sldId id="328" r:id="rId9"/>
    <p:sldId id="329" r:id="rId10"/>
    <p:sldId id="331" r:id="rId11"/>
    <p:sldId id="369" r:id="rId12"/>
    <p:sldId id="368" r:id="rId13"/>
    <p:sldId id="332" r:id="rId14"/>
    <p:sldId id="336" r:id="rId15"/>
    <p:sldId id="337" r:id="rId16"/>
    <p:sldId id="326" r:id="rId17"/>
    <p:sldId id="333" r:id="rId18"/>
    <p:sldId id="371" r:id="rId19"/>
    <p:sldId id="335" r:id="rId20"/>
    <p:sldId id="375" r:id="rId21"/>
    <p:sldId id="340" r:id="rId22"/>
    <p:sldId id="347" r:id="rId23"/>
    <p:sldId id="343" r:id="rId24"/>
    <p:sldId id="344" r:id="rId25"/>
    <p:sldId id="349" r:id="rId26"/>
    <p:sldId id="358" r:id="rId27"/>
    <p:sldId id="361" r:id="rId28"/>
    <p:sldId id="363" r:id="rId29"/>
    <p:sldId id="362" r:id="rId30"/>
    <p:sldId id="351" r:id="rId31"/>
    <p:sldId id="376" r:id="rId32"/>
    <p:sldId id="364" r:id="rId33"/>
    <p:sldId id="366" r:id="rId34"/>
    <p:sldId id="356" r:id="rId35"/>
    <p:sldId id="373" r:id="rId36"/>
    <p:sldId id="367" r:id="rId37"/>
    <p:sldId id="372" r:id="rId38"/>
    <p:sldId id="374" r:id="rId39"/>
    <p:sldId id="342" r:id="rId40"/>
    <p:sldId id="377" r:id="rId41"/>
    <p:sldId id="317" r:id="rId42"/>
    <p:sldId id="300" r:id="rId4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1620" userDrawn="1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C5"/>
    <a:srgbClr val="F83308"/>
    <a:srgbClr val="FD9208"/>
    <a:srgbClr val="009FDF"/>
    <a:srgbClr val="F3D54E"/>
    <a:srgbClr val="F0CE3E"/>
    <a:srgbClr val="003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90" autoAdjust="0"/>
    <p:restoredTop sz="87962" autoAdjust="0"/>
  </p:normalViewPr>
  <p:slideViewPr>
    <p:cSldViewPr snapToGrid="0">
      <p:cViewPr varScale="1">
        <p:scale>
          <a:sx n="88" d="100"/>
          <a:sy n="88" d="100"/>
        </p:scale>
        <p:origin x="878" y="62"/>
      </p:cViewPr>
      <p:guideLst>
        <p:guide orient="horz" pos="1620"/>
        <p:guide pos="5470"/>
        <p:guide pos="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2285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Intel Clear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Intel Clear"/>
              </a:rPr>
              <a:pPr/>
              <a:t>9/21/2017</a:t>
            </a:fld>
            <a:endParaRPr lang="en-US" dirty="0">
              <a:latin typeface="Intel Cle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Intel Clear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Intel Clear"/>
              </a:rPr>
              <a:pPr/>
              <a:t>‹#›</a:t>
            </a:fld>
            <a:endParaRPr lang="en-US" dirty="0">
              <a:latin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Intel Cle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Intel Clear"/>
              </a:defRPr>
            </a:lvl1pPr>
          </a:lstStyle>
          <a:p>
            <a:fld id="{ED7FC5FE-6F0D-D34A-8EE6-C95B4F5F4DC8}" type="datetimeFigureOut">
              <a:rPr lang="en-US" smtClean="0"/>
              <a:pPr/>
              <a:t>9/21/2017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Intel Cle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Intel Clear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Intel Clear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Intel Clear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Intel Clear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Intel Clear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Intel Clear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96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constrained</a:t>
            </a:r>
            <a:r>
              <a:rPr lang="en-US" baseline="0" dirty="0" smtClean="0"/>
              <a:t> to any one message system (like other MQ systems)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95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Focusing</a:t>
            </a:r>
            <a:r>
              <a:rPr lang="en-US" baseline="0" dirty="0" smtClean="0"/>
              <a:t> on this API set</a:t>
            </a:r>
            <a:endParaRPr lang="en-US" dirty="0" smtClean="0"/>
          </a:p>
          <a:p>
            <a:r>
              <a:rPr lang="en-US" dirty="0" smtClean="0"/>
              <a:t>Essentially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ps</a:t>
            </a:r>
            <a:r>
              <a:rPr lang="en-US" baseline="0" dirty="0" smtClean="0"/>
              <a:t>-lite is devising their own ID-connection scheme and overlaying that on the dealer sockets to determine who to send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7053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3B880-DC8D-436C-B6BA-9B49AFBEE87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31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BB57-E1E7-49B8-9405-22AF55FC42E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598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BB57-E1E7-49B8-9405-22AF55FC42E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412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BB57-E1E7-49B8-9405-22AF55FC42E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08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Must resolved remote connection before send w/o </a:t>
            </a:r>
            <a:r>
              <a:rPr lang="en-US" dirty="0" err="1" smtClean="0"/>
              <a:t>recv</a:t>
            </a:r>
            <a:r>
              <a:rPr lang="en-US" dirty="0" smtClean="0"/>
              <a:t> help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/>
              <a:t>Need to queue incoming receives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5094C-3C0A-491A-8BDD-FE6B77AC01D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130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5094C-3C0A-491A-8BDD-FE6B77AC01D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729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BB57-E1E7-49B8-9405-22AF55FC42E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50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= multi-sends/</a:t>
            </a:r>
            <a:r>
              <a:rPr lang="en-US" dirty="0" err="1" smtClean="0"/>
              <a:t>recv</a:t>
            </a:r>
            <a:r>
              <a:rPr lang="en-US" dirty="0" smtClean="0"/>
              <a:t> = 1 message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68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7796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BB57-E1E7-49B8-9405-22AF55FC42E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235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BB57-E1E7-49B8-9405-22AF55FC42E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302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-even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msg</a:t>
            </a:r>
            <a:r>
              <a:rPr lang="en-US" baseline="0" dirty="0" smtClean="0"/>
              <a:t> case they can free buffer</a:t>
            </a:r>
            <a:endParaRPr lang="en-US" dirty="0" smtClean="0"/>
          </a:p>
          <a:p>
            <a:r>
              <a:rPr lang="en-US" dirty="0" smtClean="0"/>
              <a:t>Main </a:t>
            </a:r>
            <a:r>
              <a:rPr lang="en-US" dirty="0" smtClean="0"/>
              <a:t>point:</a:t>
            </a:r>
            <a:r>
              <a:rPr lang="en-US" baseline="0" dirty="0" smtClean="0"/>
              <a:t> atomic send/</a:t>
            </a:r>
            <a:r>
              <a:rPr lang="en-US" baseline="0" dirty="0" err="1" smtClean="0"/>
              <a:t>recv</a:t>
            </a:r>
            <a:r>
              <a:rPr lang="en-US" baseline="0" dirty="0" smtClean="0"/>
              <a:t> but also local completion = must buffer chunks on send AND </a:t>
            </a:r>
            <a:r>
              <a:rPr lang="en-US" baseline="0" dirty="0" err="1" smtClean="0"/>
              <a:t>recv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188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5962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493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baseline="0" dirty="0" smtClean="0"/>
              <a:t> one connection at a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4346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Tracks HWM, Send</a:t>
            </a:r>
            <a:r>
              <a:rPr lang="en-US" baseline="0" dirty="0" smtClean="0"/>
              <a:t> side: if a pipe hits high water mark swap to </a:t>
            </a:r>
            <a:r>
              <a:rPr lang="en-US" baseline="0" dirty="0" err="1" smtClean="0"/>
              <a:t>deactives</a:t>
            </a:r>
            <a:r>
              <a:rPr lang="en-US" baseline="0" dirty="0" smtClean="0"/>
              <a:t> it (relies on TCP flow control)</a:t>
            </a:r>
          </a:p>
          <a:p>
            <a:r>
              <a:rPr lang="en-US" baseline="0" dirty="0" smtClean="0"/>
              <a:t>If a </a:t>
            </a:r>
            <a:r>
              <a:rPr lang="en-US" baseline="0" dirty="0" err="1" smtClean="0"/>
              <a:t>recv</a:t>
            </a:r>
            <a:r>
              <a:rPr lang="en-US" baseline="0" dirty="0" smtClean="0"/>
              <a:t> queue gets full need to back off sender</a:t>
            </a:r>
          </a:p>
          <a:p>
            <a:r>
              <a:rPr lang="en-US" baseline="0" dirty="0" err="1" smtClean="0"/>
              <a:t>Recv</a:t>
            </a:r>
            <a:r>
              <a:rPr lang="en-US" baseline="0" dirty="0" smtClean="0"/>
              <a:t>: reactivate sender if back at </a:t>
            </a:r>
            <a:r>
              <a:rPr lang="en-US" baseline="0" dirty="0" err="1" smtClean="0"/>
              <a:t>lwm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859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BB57-E1E7-49B8-9405-22AF55FC42E4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673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BB57-E1E7-49B8-9405-22AF55FC42E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388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Feedback: </a:t>
            </a:r>
            <a:r>
              <a:rPr lang="en-US" dirty="0" err="1" smtClean="0"/>
              <a:t>RabbitMQ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 same requirements? How wide are these requirements? How often flow control? Why do Apps do X?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581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Ctx</a:t>
            </a:r>
            <a:r>
              <a:rPr lang="en-US" dirty="0" smtClean="0"/>
              <a:t>: only </a:t>
            </a:r>
            <a:r>
              <a:rPr lang="en-US" dirty="0" err="1" smtClean="0"/>
              <a:t>zeromq</a:t>
            </a:r>
            <a:r>
              <a:rPr lang="en-US" dirty="0" smtClean="0"/>
              <a:t> object</a:t>
            </a:r>
            <a:r>
              <a:rPr lang="en-US" baseline="0" dirty="0" smtClean="0"/>
              <a:t> that can be safely shared between threads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3B880-DC8D-436C-B6BA-9B49AFBEE8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72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Essentially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ps</a:t>
            </a:r>
            <a:r>
              <a:rPr lang="en-US" baseline="0" dirty="0" smtClean="0"/>
              <a:t>-lite is devising their own ID-connection scheme and overlaying that on the dealer sockets to determine who to send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258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going to talk about REQ/REP/DEALER/ROUTER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3B880-DC8D-436C-B6BA-9B49AFBEE8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88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REQ</a:t>
            </a:r>
            <a:r>
              <a:rPr lang="en-US" baseline="0" dirty="0" smtClean="0"/>
              <a:t> knows exactly which pipe to expect the reply from</a:t>
            </a:r>
          </a:p>
          <a:p>
            <a:r>
              <a:rPr lang="en-US" baseline="0" dirty="0" smtClean="0"/>
              <a:t>Last peer = last person I communicated with since its sync you know who that is =)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3B880-DC8D-436C-B6BA-9B49AFBEE87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20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3B880-DC8D-436C-B6BA-9B49AFBEE87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4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3B880-DC8D-436C-B6BA-9B49AFBEE87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686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3B880-DC8D-436C-B6BA-9B49AFBEE87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389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3B880-DC8D-436C-B6BA-9B49AFBEE87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03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with Linear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4687" y="2479422"/>
            <a:ext cx="8212886" cy="1102519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6500" b="0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smtClean="0"/>
              <a:t>65pt Intel Clear pro Title</a:t>
            </a:r>
            <a:br>
              <a:rPr lang="en-US" dirty="0" smtClean="0"/>
            </a:br>
            <a:r>
              <a:rPr lang="en-US" dirty="0" smtClean="0"/>
              <a:t>with Linear gradient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3" y="3493008"/>
            <a:ext cx="6330212" cy="925360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3"/>
                </a:solidFill>
                <a:latin typeface="Intel Clear"/>
                <a:cs typeface="Intel Cle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Subhead, Date, Etc.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1797" y="383169"/>
            <a:ext cx="1248049" cy="82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19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4678363" y="1"/>
            <a:ext cx="4465637" cy="4768849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4006850" cy="868680"/>
          </a:xfrm>
        </p:spPr>
        <p:txBody>
          <a:bodyPr>
            <a:noAutofit/>
          </a:bodyPr>
          <a:lstStyle>
            <a:lvl1pPr>
              <a:defRPr sz="2800" b="0" i="0" baseline="0">
                <a:solidFill>
                  <a:schemeClr val="tx2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4824387"/>
            <a:ext cx="2133600" cy="273844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325244"/>
            <a:ext cx="4006850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2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108062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5400" b="0" cap="none" spc="0" baseline="0">
                <a:solidFill>
                  <a:schemeClr val="tx2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smtClean="0"/>
              <a:t>54pt Intel Clear Pro</a:t>
            </a:r>
            <a:br>
              <a:rPr lang="en-US" dirty="0" smtClean="0"/>
            </a:br>
            <a:r>
              <a:rPr lang="en-US" dirty="0" smtClean="0"/>
              <a:t>white section 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3241150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+mn-lt"/>
                <a:cs typeface="Intel Clear" panose="020B0604020203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lue Section Break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455613" y="2108062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5400" b="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smtClean="0"/>
              <a:t>54pt Intel Clear Pro</a:t>
            </a:r>
            <a:br>
              <a:rPr lang="en-US" dirty="0" smtClean="0"/>
            </a:br>
            <a:r>
              <a:rPr lang="en-US" dirty="0" smtClean="0"/>
              <a:t>blue section 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 hasCustomPrompt="1"/>
          </p:nvPr>
        </p:nvSpPr>
        <p:spPr>
          <a:xfrm>
            <a:off x="455613" y="3241150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i="0" baseline="0">
                <a:solidFill>
                  <a:srgbClr val="F3D54E"/>
                </a:solidFill>
                <a:latin typeface="Intel Clear"/>
                <a:cs typeface="Intel Cle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1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2234882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4000" b="0" baseline="0">
                <a:solidFill>
                  <a:schemeClr val="accent2"/>
                </a:solidFill>
                <a:latin typeface="Intel Clear"/>
                <a:ea typeface="Intel Clear"/>
                <a:cs typeface="Intel Cle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40pt Intel Clear Light Body.</a:t>
            </a:r>
            <a:br>
              <a:rPr lang="en-US" dirty="0" smtClean="0"/>
            </a:br>
            <a:r>
              <a:rPr lang="en-US" dirty="0" smtClean="0"/>
              <a:t>For content that is not a section, but has a big idea in text only.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1101794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4000" b="0" cap="none" spc="0" baseline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 smtClean="0"/>
              <a:t>40pt Intel Clear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25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Section Break Image">
    <p:bg>
      <p:bgPr>
        <a:gradFill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260088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5400" b="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smtClean="0"/>
              <a:t>54pt Intel Clear Pro blue section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3348787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baseline="0">
                <a:solidFill>
                  <a:schemeClr val="accent3"/>
                </a:solidFill>
                <a:latin typeface="+mn-lt"/>
                <a:cs typeface="Intel Clear" panose="020B0604020203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9144000" cy="2574131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baseline="0">
                <a:solidFill>
                  <a:srgbClr val="0071C5"/>
                </a:solidFill>
              </a:defRPr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76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1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6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.psf\Home\Desktop\Intel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432" y="1875130"/>
            <a:ext cx="2108795" cy="138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00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t_experience_hrz_wht_rgb_30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779" y="1874822"/>
            <a:ext cx="3646443" cy="151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831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FADE319-B1BB-4241-B170-80F50B835FC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8FC1-E3AF-4549-B654-66100E953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7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ith Linear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4687" y="2479422"/>
            <a:ext cx="8212886" cy="1102519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6500" b="0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smtClean="0"/>
              <a:t>65pt Intel Clear pro Title</a:t>
            </a:r>
            <a:br>
              <a:rPr lang="en-US" dirty="0" smtClean="0"/>
            </a:br>
            <a:r>
              <a:rPr lang="en-US" dirty="0" smtClean="0"/>
              <a:t>with Linear gradient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3" y="3493008"/>
            <a:ext cx="6330212" cy="925360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3"/>
                </a:solidFill>
                <a:latin typeface="Intel Clear"/>
                <a:cs typeface="Intel Cle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Subhead, Date, Etc.</a:t>
            </a:r>
            <a:endParaRPr lang="en-US" dirty="0"/>
          </a:p>
        </p:txBody>
      </p:sp>
      <p:pic>
        <p:nvPicPr>
          <p:cNvPr id="5" name="Picture 4" descr="int_experience_hrz_wht_rgb_1500.png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3" y="389228"/>
            <a:ext cx="2121766" cy="88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0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gradFill>
          <a:gsLst>
            <a:gs pos="30000">
              <a:schemeClr val="tx2"/>
            </a:gs>
            <a:gs pos="100000">
              <a:srgbClr val="009FDF"/>
            </a:gs>
            <a:gs pos="65000">
              <a:srgbClr val="0071C5"/>
            </a:gs>
          </a:gsLst>
          <a:lin ang="198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7688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1797" y="383169"/>
            <a:ext cx="1248049" cy="82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444687" y="2479422"/>
            <a:ext cx="8212886" cy="1102519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6500" b="0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smtClean="0"/>
              <a:t>65pt Intel Clear pro Title</a:t>
            </a:r>
            <a:br>
              <a:rPr lang="en-US" dirty="0" smtClean="0"/>
            </a:br>
            <a:r>
              <a:rPr lang="en-US" dirty="0" smtClean="0"/>
              <a:t>with image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3" y="3493008"/>
            <a:ext cx="6330212" cy="925360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3"/>
                </a:solidFill>
                <a:latin typeface="Intel Clear"/>
                <a:cs typeface="Intel Cle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Subhead, Date,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2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203325"/>
            <a:ext cx="8228012" cy="3425825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1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3" y="1203324"/>
            <a:ext cx="4006851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830763" y="943430"/>
            <a:ext cx="3181123" cy="16709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800">
                <a:latin typeface="Intel Clear"/>
              </a:defRPr>
            </a:lvl1pPr>
          </a:lstStyle>
          <a:p>
            <a:endParaRPr lang="en-US" sz="1100" dirty="0">
              <a:latin typeface="Arial"/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830763" y="2843897"/>
            <a:ext cx="3181123" cy="16709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800">
                <a:latin typeface="Intel Clear"/>
              </a:defRPr>
            </a:lvl1pPr>
          </a:lstStyle>
          <a:p>
            <a:endParaRPr lang="en-US" sz="11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891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3" y="1203324"/>
            <a:ext cx="4006851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78363" y="1203324"/>
            <a:ext cx="4005264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6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Attribu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5613" y="1203325"/>
            <a:ext cx="8228013" cy="3425825"/>
          </a:xfrm>
        </p:spPr>
        <p:txBody>
          <a:bodyPr anchor="ctr" anchorCtr="0"/>
          <a:lstStyle>
            <a:lvl1pPr marL="190500" indent="-190500">
              <a:defRPr sz="3600" b="1" baseline="0">
                <a:solidFill>
                  <a:schemeClr val="accent1"/>
                </a:solidFill>
                <a:latin typeface="+mn-lt"/>
                <a:cs typeface="Intel Clear"/>
              </a:defRPr>
            </a:lvl1pPr>
            <a:lvl2pPr marL="417513" indent="-225425">
              <a:buFont typeface="Intel Clear" pitchFamily="34" charset="0"/>
              <a:buChar char="–"/>
              <a:defRPr sz="1200" baseline="0">
                <a:latin typeface="+mn-lt"/>
                <a:cs typeface="Intel Clear" panose="020B0604020203020204" pitchFamily="34" charset="0"/>
              </a:defRPr>
            </a:lvl2pPr>
            <a:lvl3pPr marL="685800" indent="-228600">
              <a:buFont typeface="Intel Clear" pitchFamily="34" charset="0"/>
              <a:buChar char="–"/>
              <a:defRPr sz="1200">
                <a:latin typeface="+mn-lt"/>
              </a:defRPr>
            </a:lvl3pPr>
            <a:lvl4pPr>
              <a:buFont typeface="Intel Clear" pitchFamily="34" charset="0"/>
              <a:buChar char="–"/>
              <a:defRPr sz="1100">
                <a:latin typeface="+mn-lt"/>
              </a:defRPr>
            </a:lvl4pPr>
            <a:lvl5pPr>
              <a:buFont typeface="Intel Clear" pitchFamily="34" charset="0"/>
              <a:buChar char="–"/>
              <a:defRPr sz="1050">
                <a:latin typeface="+mn-lt"/>
              </a:defRPr>
            </a:lvl5pPr>
          </a:lstStyle>
          <a:p>
            <a:pPr lvl="0"/>
            <a:r>
              <a:rPr lang="en-US" dirty="0" smtClean="0"/>
              <a:t>“36pt Intel Clear Bold Text”</a:t>
            </a:r>
          </a:p>
          <a:p>
            <a:pPr lvl="1"/>
            <a:r>
              <a:rPr lang="en-US" dirty="0" err="1" smtClean="0"/>
              <a:t>12pt</a:t>
            </a:r>
            <a:r>
              <a:rPr lang="en-US" dirty="0" smtClean="0"/>
              <a:t> Attribution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94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7688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4824387"/>
            <a:ext cx="2133600" cy="273844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0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Bottom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2574131"/>
            <a:ext cx="9144000" cy="2194719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4824387"/>
            <a:ext cx="2133600" cy="273844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3" y="1203325"/>
            <a:ext cx="4006851" cy="1309290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5" hasCustomPrompt="1"/>
          </p:nvPr>
        </p:nvSpPr>
        <p:spPr>
          <a:xfrm>
            <a:off x="4678363" y="1203325"/>
            <a:ext cx="4005264" cy="1309290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Intel Clear bullet one</a:t>
            </a:r>
          </a:p>
          <a:p>
            <a:pPr lvl="2"/>
            <a:r>
              <a:rPr lang="en-US" dirty="0" err="1" smtClean="0"/>
              <a:t>14pt</a:t>
            </a:r>
            <a:r>
              <a:rPr lang="en-US" dirty="0" smtClean="0"/>
              <a:t> Intel Clear third level</a:t>
            </a:r>
          </a:p>
          <a:p>
            <a:pPr lvl="3"/>
            <a:r>
              <a:rPr lang="en-US" dirty="0" err="1" smtClean="0"/>
              <a:t>12pt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12pt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09487" y="4975795"/>
            <a:ext cx="1846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000" dirty="0" smtClean="0">
              <a:solidFill>
                <a:schemeClr val="tx2"/>
              </a:solidFill>
              <a:cs typeface="Intel Clear"/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68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587" y="4759452"/>
            <a:ext cx="9144000" cy="384048"/>
          </a:xfrm>
          <a:prstGeom prst="rect">
            <a:avLst/>
          </a:prstGeom>
          <a:gradFill flip="none" rotWithShape="1">
            <a:gsLst>
              <a:gs pos="32000">
                <a:schemeClr val="tx2"/>
              </a:gs>
              <a:gs pos="95000">
                <a:srgbClr val="009FDF"/>
              </a:gs>
              <a:gs pos="78000">
                <a:srgbClr val="0071C5"/>
              </a:gs>
            </a:gsLst>
            <a:lin ang="1986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2" descr="\\.psf\Home\Desktop\Intel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915" y="4830589"/>
            <a:ext cx="364336" cy="240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8718551" y="4824510"/>
            <a:ext cx="2381" cy="237744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613" y="310130"/>
            <a:ext cx="8229600" cy="8686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203325"/>
            <a:ext cx="8228012" cy="34258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16pt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2352" y="4824387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  <a:latin typeface="+mn-lt"/>
                <a:cs typeface="Intel Clear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22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4" r:id="rId3"/>
    <p:sldLayoutId id="2147483650" r:id="rId4"/>
    <p:sldLayoutId id="2147483684" r:id="rId5"/>
    <p:sldLayoutId id="2147483652" r:id="rId6"/>
    <p:sldLayoutId id="2147483660" r:id="rId7"/>
    <p:sldLayoutId id="2147483668" r:id="rId8"/>
    <p:sldLayoutId id="2147483669" r:id="rId9"/>
    <p:sldLayoutId id="2147483670" r:id="rId10"/>
    <p:sldLayoutId id="2147483672" r:id="rId11"/>
    <p:sldLayoutId id="2147483651" r:id="rId12"/>
    <p:sldLayoutId id="2147483677" r:id="rId13"/>
    <p:sldLayoutId id="2147483665" r:id="rId14"/>
    <p:sldLayoutId id="2147483654" r:id="rId15"/>
    <p:sldLayoutId id="2147483655" r:id="rId16"/>
    <p:sldLayoutId id="2147483676" r:id="rId17"/>
    <p:sldLayoutId id="2147483681" r:id="rId18"/>
    <p:sldLayoutId id="2147483687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i="0" kern="1200" spc="0" baseline="0">
          <a:solidFill>
            <a:schemeClr val="tx2"/>
          </a:solidFill>
          <a:latin typeface="Intel Clear"/>
          <a:ea typeface="Intel Clear"/>
          <a:cs typeface="Intel Clear"/>
        </a:defRPr>
      </a:lvl1pPr>
    </p:titleStyle>
    <p:bodyStyle>
      <a:lvl1pPr marL="0" indent="0" algn="l" defTabSz="457200" rtl="0" eaLnBrk="1" latinLnBrk="0" hangingPunct="1">
        <a:spcBef>
          <a:spcPts val="1200"/>
        </a:spcBef>
        <a:spcAft>
          <a:spcPts val="0"/>
        </a:spcAft>
        <a:buFont typeface="Wingdings" panose="05000000000000000000" pitchFamily="2" charset="2"/>
        <a:buNone/>
        <a:defRPr sz="1800" b="0" kern="1200">
          <a:solidFill>
            <a:srgbClr val="0071C5"/>
          </a:solidFill>
          <a:latin typeface="+mn-lt"/>
          <a:ea typeface="+mn-ea"/>
          <a:cs typeface="Intel Clear" panose="020B0604020203020204" pitchFamily="34" charset="0"/>
        </a:defRPr>
      </a:lvl1pPr>
      <a:lvl2pPr marL="225425" indent="-225425" algn="l" defTabSz="457200" rtl="0" eaLnBrk="1" latinLnBrk="0" hangingPunct="1">
        <a:spcBef>
          <a:spcPts val="1200"/>
        </a:spcBef>
        <a:buFont typeface="Wingdings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2pPr>
      <a:lvl3pPr marL="571500" indent="-228600" algn="l" defTabSz="457200" rtl="0" eaLnBrk="1" latinLnBrk="0" hangingPunct="1">
        <a:spcBef>
          <a:spcPts val="800"/>
        </a:spcBef>
        <a:buFont typeface="Intel Clear" panose="020B060402020302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3pPr>
      <a:lvl4pPr marL="969963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4pPr>
      <a:lvl5pPr marL="1319213" indent="-228600" algn="l" defTabSz="457200" rtl="0" eaLnBrk="1" latinLnBrk="0" hangingPunct="1">
        <a:spcBef>
          <a:spcPct val="20000"/>
        </a:spcBef>
        <a:buFont typeface="Intel Clear" panose="020B0604020203020204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4687" y="2421694"/>
            <a:ext cx="8212886" cy="1102519"/>
          </a:xfrm>
        </p:spPr>
        <p:txBody>
          <a:bodyPr/>
          <a:lstStyle/>
          <a:p>
            <a:r>
              <a:rPr lang="en-US" dirty="0" err="1" smtClean="0">
                <a:solidFill>
                  <a:schemeClr val="bg1">
                    <a:alpha val="90000"/>
                  </a:schemeClr>
                </a:solidFill>
              </a:rPr>
              <a:t>ZeroMQ</a:t>
            </a:r>
            <a:r>
              <a:rPr lang="en-US" dirty="0" err="1" smtClean="0"/>
              <a:t>-ofi</a:t>
            </a:r>
            <a:r>
              <a:rPr lang="en-US" dirty="0" smtClean="0"/>
              <a:t> sketch</a:t>
            </a:r>
            <a:endParaRPr lang="en-US" dirty="0">
              <a:solidFill>
                <a:schemeClr val="bg1">
                  <a:alpha val="9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dirty="0" smtClean="0"/>
              <a:t>Kayl</a:t>
            </a:r>
            <a:r>
              <a:rPr lang="en-US" dirty="0" smtClean="0"/>
              <a:t>a Seager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1009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REQ/REP: synchronous Send/</a:t>
            </a:r>
            <a:r>
              <a:rPr lang="en-US" dirty="0" err="1" smtClean="0"/>
              <a:t>Recv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Requires a single REQ and REP socket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Synchronous send/</a:t>
            </a:r>
            <a:r>
              <a:rPr lang="en-US" dirty="0" err="1" smtClean="0"/>
              <a:t>recv</a:t>
            </a:r>
            <a:endParaRPr lang="en-US" dirty="0" smtClean="0"/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Will wait for </a:t>
            </a:r>
            <a:r>
              <a:rPr lang="en-US" dirty="0" err="1" smtClean="0"/>
              <a:t>recv</a:t>
            </a:r>
            <a:r>
              <a:rPr lang="en-US" dirty="0" smtClean="0"/>
              <a:t> from socket it sent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Round Robin load balancing </a:t>
            </a:r>
            <a:endParaRPr lang="en-US" dirty="0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065" y="860344"/>
            <a:ext cx="3591548" cy="142571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10" y="2916237"/>
            <a:ext cx="3693176" cy="138990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5006715" y="2175841"/>
            <a:ext cx="353866" cy="542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004424" y="2885997"/>
            <a:ext cx="874541" cy="6888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Sock</a:t>
            </a:r>
          </a:p>
          <a:p>
            <a:pPr algn="ctr"/>
            <a:r>
              <a:rPr lang="en-US" sz="1200" dirty="0" smtClean="0"/>
              <a:t>REQ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104593" y="2773663"/>
            <a:ext cx="1260987" cy="243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85692" y="2705131"/>
            <a:ext cx="1284954" cy="26092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584929" y="3918365"/>
            <a:ext cx="1043726" cy="66769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 smtClean="0">
                <a:solidFill>
                  <a:schemeClr val="tx1"/>
                </a:solidFill>
              </a:rPr>
              <a:t>SockBREP</a:t>
            </a:r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58307" y="3568498"/>
            <a:ext cx="806708" cy="498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855905" y="3541908"/>
            <a:ext cx="722257" cy="443971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046475" y="2322708"/>
            <a:ext cx="1203842" cy="5309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3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</a:t>
            </a:r>
            <a:endParaRPr lang="en-US" sz="3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423698" y="2331028"/>
            <a:ext cx="1005057" cy="66769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err="1" smtClean="0">
                <a:solidFill>
                  <a:schemeClr val="tx1"/>
                </a:solidFill>
              </a:rPr>
              <a:t>SockAREP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20828511">
            <a:off x="6222639" y="3017466"/>
            <a:ext cx="1055077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err="1" smtClean="0">
                <a:solidFill>
                  <a:srgbClr val="003C71"/>
                </a:solidFill>
              </a:rPr>
              <a:t>REQ.send</a:t>
            </a:r>
            <a:r>
              <a:rPr lang="en-US" sz="1100" dirty="0" smtClean="0">
                <a:solidFill>
                  <a:srgbClr val="003C71"/>
                </a:solidFill>
              </a:rPr>
              <a:t>(msg1)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623026" y="3986755"/>
            <a:ext cx="258047" cy="5309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3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  <a:endParaRPr lang="en-US" sz="3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968590">
            <a:off x="5448031" y="3909246"/>
            <a:ext cx="1055077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err="1" smtClean="0">
                <a:solidFill>
                  <a:srgbClr val="003C71"/>
                </a:solidFill>
              </a:rPr>
              <a:t>REQ.send</a:t>
            </a:r>
            <a:r>
              <a:rPr lang="en-US" sz="1100" dirty="0" smtClean="0">
                <a:solidFill>
                  <a:srgbClr val="003C71"/>
                </a:solidFill>
              </a:rPr>
              <a:t>(msg2)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56637" y="2499579"/>
            <a:ext cx="738931" cy="3385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Wait for </a:t>
            </a:r>
            <a:r>
              <a:rPr lang="en-US" sz="1100" dirty="0" err="1" smtClean="0">
                <a:solidFill>
                  <a:srgbClr val="003C71"/>
                </a:solidFill>
              </a:rPr>
              <a:t>SockA</a:t>
            </a:r>
            <a:r>
              <a:rPr lang="en-US" sz="1100" dirty="0" smtClean="0">
                <a:solidFill>
                  <a:srgbClr val="003C71"/>
                </a:solidFill>
              </a:rPr>
              <a:t> </a:t>
            </a:r>
            <a:r>
              <a:rPr lang="en-US" sz="1100" dirty="0" err="1" smtClean="0">
                <a:solidFill>
                  <a:srgbClr val="003C71"/>
                </a:solidFill>
              </a:rPr>
              <a:t>recv</a:t>
            </a:r>
            <a:endParaRPr lang="en-US" sz="1100" dirty="0" smtClean="0">
              <a:solidFill>
                <a:srgbClr val="003C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05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Robin Send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7006" y="1177528"/>
            <a:ext cx="6127955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003C71"/>
                </a:solidFill>
              </a:rPr>
              <a:t>send </a:t>
            </a:r>
            <a:r>
              <a:rPr lang="en-US" sz="1600" b="1" i="1" u="sng" dirty="0" smtClean="0">
                <a:solidFill>
                  <a:srgbClr val="003C71"/>
                </a:solidFill>
              </a:rPr>
              <a:t>one message </a:t>
            </a:r>
            <a:r>
              <a:rPr lang="en-US" sz="1600" dirty="0" smtClean="0">
                <a:solidFill>
                  <a:srgbClr val="003C71"/>
                </a:solidFill>
              </a:rPr>
              <a:t> to each destination in round robin order</a:t>
            </a:r>
          </a:p>
        </p:txBody>
      </p:sp>
      <p:sp>
        <p:nvSpPr>
          <p:cNvPr id="19" name="Oval 18"/>
          <p:cNvSpPr/>
          <p:nvPr/>
        </p:nvSpPr>
        <p:spPr>
          <a:xfrm>
            <a:off x="199320" y="3487994"/>
            <a:ext cx="847815" cy="540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dest1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09590" y="2779834"/>
            <a:ext cx="499187" cy="58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493487" y="2781544"/>
            <a:ext cx="3440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16996" y="2842380"/>
            <a:ext cx="3440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3494" y="2842381"/>
            <a:ext cx="3440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4" name="Flowchart: Magnetic Disk 33"/>
          <p:cNvSpPr/>
          <p:nvPr/>
        </p:nvSpPr>
        <p:spPr>
          <a:xfrm>
            <a:off x="1033916" y="1845949"/>
            <a:ext cx="840926" cy="912185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send msg1</a:t>
            </a:r>
            <a:endParaRPr lang="en-US" sz="1400" dirty="0"/>
          </a:p>
        </p:txBody>
      </p:sp>
      <p:sp>
        <p:nvSpPr>
          <p:cNvPr id="40" name="Oval 39"/>
          <p:cNvSpPr/>
          <p:nvPr/>
        </p:nvSpPr>
        <p:spPr>
          <a:xfrm>
            <a:off x="1170040" y="3487994"/>
            <a:ext cx="847815" cy="540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dest2</a:t>
            </a:r>
            <a:endParaRPr lang="en-US" sz="1200" dirty="0"/>
          </a:p>
        </p:txBody>
      </p:sp>
      <p:sp>
        <p:nvSpPr>
          <p:cNvPr id="41" name="Oval 40"/>
          <p:cNvSpPr/>
          <p:nvPr/>
        </p:nvSpPr>
        <p:spPr>
          <a:xfrm>
            <a:off x="2126096" y="3487993"/>
            <a:ext cx="847815" cy="540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dest3</a:t>
            </a:r>
            <a:endParaRPr lang="en-US" sz="1200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215148" y="1563329"/>
            <a:ext cx="22123" cy="2979174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322518" y="3522243"/>
            <a:ext cx="847815" cy="540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dest1</a:t>
            </a:r>
            <a:endParaRPr lang="en-US" sz="12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623250" y="2876630"/>
            <a:ext cx="42268" cy="550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lowchart: Magnetic Disk 50"/>
          <p:cNvSpPr/>
          <p:nvPr/>
        </p:nvSpPr>
        <p:spPr>
          <a:xfrm>
            <a:off x="4157114" y="1880198"/>
            <a:ext cx="840926" cy="912185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send msg2</a:t>
            </a:r>
            <a:endParaRPr lang="en-US" sz="1400" dirty="0"/>
          </a:p>
        </p:txBody>
      </p:sp>
      <p:sp>
        <p:nvSpPr>
          <p:cNvPr id="52" name="Oval 51"/>
          <p:cNvSpPr/>
          <p:nvPr/>
        </p:nvSpPr>
        <p:spPr>
          <a:xfrm>
            <a:off x="4293238" y="3522243"/>
            <a:ext cx="847815" cy="540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dest2</a:t>
            </a:r>
            <a:endParaRPr lang="en-US" sz="1200" dirty="0"/>
          </a:p>
        </p:txBody>
      </p:sp>
      <p:sp>
        <p:nvSpPr>
          <p:cNvPr id="53" name="Oval 52"/>
          <p:cNvSpPr/>
          <p:nvPr/>
        </p:nvSpPr>
        <p:spPr>
          <a:xfrm>
            <a:off x="5249294" y="3522242"/>
            <a:ext cx="847815" cy="540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dest3</a:t>
            </a:r>
            <a:endParaRPr lang="en-US" sz="1200" dirty="0"/>
          </a:p>
        </p:txBody>
      </p:sp>
      <p:sp>
        <p:nvSpPr>
          <p:cNvPr id="54" name="Oval 53"/>
          <p:cNvSpPr/>
          <p:nvPr/>
        </p:nvSpPr>
        <p:spPr>
          <a:xfrm>
            <a:off x="6341474" y="3522243"/>
            <a:ext cx="847815" cy="540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dest1</a:t>
            </a:r>
            <a:endParaRPr lang="en-US" sz="12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939152" y="2876630"/>
            <a:ext cx="592061" cy="567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owchart: Magnetic Disk 56"/>
          <p:cNvSpPr/>
          <p:nvPr/>
        </p:nvSpPr>
        <p:spPr>
          <a:xfrm>
            <a:off x="7176070" y="1880198"/>
            <a:ext cx="840926" cy="912185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send msg3</a:t>
            </a:r>
            <a:endParaRPr lang="en-US" sz="1400" dirty="0"/>
          </a:p>
        </p:txBody>
      </p:sp>
      <p:sp>
        <p:nvSpPr>
          <p:cNvPr id="58" name="Oval 57"/>
          <p:cNvSpPr/>
          <p:nvPr/>
        </p:nvSpPr>
        <p:spPr>
          <a:xfrm>
            <a:off x="7312194" y="3522243"/>
            <a:ext cx="847815" cy="540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dest2</a:t>
            </a:r>
            <a:endParaRPr lang="en-US" sz="1200" dirty="0"/>
          </a:p>
        </p:txBody>
      </p:sp>
      <p:sp>
        <p:nvSpPr>
          <p:cNvPr id="59" name="Oval 58"/>
          <p:cNvSpPr/>
          <p:nvPr/>
        </p:nvSpPr>
        <p:spPr>
          <a:xfrm>
            <a:off x="8268250" y="3522242"/>
            <a:ext cx="847815" cy="540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dest3</a:t>
            </a:r>
            <a:endParaRPr lang="en-US" sz="1200" dirty="0"/>
          </a:p>
        </p:txBody>
      </p:sp>
      <p:cxnSp>
        <p:nvCxnSpPr>
          <p:cNvPr id="60" name="Straight Connector 59"/>
          <p:cNvCxnSpPr/>
          <p:nvPr/>
        </p:nvCxnSpPr>
        <p:spPr>
          <a:xfrm flipH="1">
            <a:off x="6243194" y="1645181"/>
            <a:ext cx="22123" cy="2979174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57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Queue </a:t>
            </a:r>
            <a:r>
              <a:rPr lang="en-US" dirty="0" err="1" smtClean="0"/>
              <a:t>Recv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2342013" y="2620742"/>
            <a:ext cx="828137" cy="139785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MsgQ</a:t>
            </a:r>
            <a:endParaRPr lang="en-US" dirty="0" smtClean="0"/>
          </a:p>
          <a:p>
            <a:pPr algn="ctr"/>
            <a:r>
              <a:rPr lang="en-US" dirty="0" smtClean="0"/>
              <a:t>Dest1</a:t>
            </a:r>
            <a:endParaRPr lang="en-US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3578680" y="2642711"/>
            <a:ext cx="828137" cy="1375885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MsgQ</a:t>
            </a:r>
            <a:endParaRPr lang="en-US" dirty="0" smtClean="0"/>
          </a:p>
          <a:p>
            <a:pPr algn="ctr"/>
            <a:r>
              <a:rPr lang="en-US" dirty="0" smtClean="0"/>
              <a:t>Dest2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4815347" y="2642711"/>
            <a:ext cx="828137" cy="1375885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MsgQ</a:t>
            </a:r>
            <a:endParaRPr lang="en-US" dirty="0" smtClean="0"/>
          </a:p>
          <a:p>
            <a:pPr algn="ctr"/>
            <a:r>
              <a:rPr lang="en-US" dirty="0" smtClean="0"/>
              <a:t>Dest3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84050" y="2560562"/>
            <a:ext cx="3440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756081" y="2110737"/>
            <a:ext cx="0" cy="44982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38966" y="1850583"/>
            <a:ext cx="1278715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err="1" smtClean="0">
                <a:solidFill>
                  <a:srgbClr val="003C71"/>
                </a:solidFill>
              </a:rPr>
              <a:t>Recv</a:t>
            </a:r>
            <a:r>
              <a:rPr lang="en-US" sz="1100" dirty="0" smtClean="0">
                <a:solidFill>
                  <a:srgbClr val="003C71"/>
                </a:solidFill>
              </a:rPr>
              <a:t>(msg1, dest1)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04708" y="2560562"/>
            <a:ext cx="3440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7006" y="1177528"/>
            <a:ext cx="6127955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003C71"/>
                </a:solidFill>
              </a:rPr>
              <a:t>Read </a:t>
            </a:r>
            <a:r>
              <a:rPr lang="en-US" sz="1600" b="1" i="1" u="sng" dirty="0" smtClean="0">
                <a:solidFill>
                  <a:srgbClr val="003C71"/>
                </a:solidFill>
              </a:rPr>
              <a:t>one message </a:t>
            </a:r>
            <a:r>
              <a:rPr lang="en-US" sz="1600" dirty="0" smtClean="0">
                <a:solidFill>
                  <a:srgbClr val="003C71"/>
                </a:solidFill>
              </a:rPr>
              <a:t> from each destination in round robin order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950700" y="2110737"/>
            <a:ext cx="0" cy="44982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36632" y="1850583"/>
            <a:ext cx="1278715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err="1" smtClean="0">
                <a:solidFill>
                  <a:srgbClr val="003C71"/>
                </a:solidFill>
              </a:rPr>
              <a:t>Recv</a:t>
            </a:r>
            <a:r>
              <a:rPr lang="en-US" sz="1100" dirty="0" smtClean="0">
                <a:solidFill>
                  <a:srgbClr val="003C71"/>
                </a:solidFill>
              </a:rPr>
              <a:t>(msg2, dest2)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138966" y="4423293"/>
            <a:ext cx="3377381" cy="737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229415" y="2110737"/>
            <a:ext cx="0" cy="44982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815347" y="1850583"/>
            <a:ext cx="1278715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err="1" smtClean="0">
                <a:solidFill>
                  <a:srgbClr val="003C71"/>
                </a:solidFill>
              </a:rPr>
              <a:t>Recv</a:t>
            </a:r>
            <a:r>
              <a:rPr lang="en-US" sz="1100" dirty="0" smtClean="0">
                <a:solidFill>
                  <a:srgbClr val="003C71"/>
                </a:solidFill>
              </a:rPr>
              <a:t>(msg3, dest3)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57384" y="2560562"/>
            <a:ext cx="3440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059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Dealer/Router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82499" y="1177528"/>
            <a:ext cx="3630078" cy="342582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Aynchronous</a:t>
            </a:r>
            <a:r>
              <a:rPr lang="en-US" dirty="0" smtClean="0"/>
              <a:t> (REP/REQ)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Round Robin load balancing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send and receive!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Router: uses ID for connections</a:t>
            </a:r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576" y="553176"/>
            <a:ext cx="5055578" cy="1871411"/>
          </a:xfrm>
          <a:prstGeom prst="rect">
            <a:avLst/>
          </a:prstGeom>
        </p:spPr>
      </p:pic>
      <p:pic>
        <p:nvPicPr>
          <p:cNvPr id="9" name="Content Placeholder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341" y="2515760"/>
            <a:ext cx="5306659" cy="2087593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362557" y="3209192"/>
            <a:ext cx="620358" cy="66821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26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case: Router and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992889"/>
            <a:ext cx="7439879" cy="3425825"/>
          </a:xfrm>
        </p:spPr>
        <p:txBody>
          <a:bodyPr/>
          <a:lstStyle/>
          <a:p>
            <a:r>
              <a:rPr lang="en-US" dirty="0" smtClean="0"/>
              <a:t>Wait you </a:t>
            </a:r>
            <a:r>
              <a:rPr lang="en-US" i="1" dirty="0" smtClean="0"/>
              <a:t>can</a:t>
            </a:r>
            <a:r>
              <a:rPr lang="en-US" dirty="0" smtClean="0"/>
              <a:t> set the Destination? (on Router Send only)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5613" y="1582615"/>
            <a:ext cx="8229600" cy="337015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u="sng" dirty="0" smtClean="0">
                <a:solidFill>
                  <a:srgbClr val="003C71"/>
                </a:solidFill>
              </a:rPr>
              <a:t>Dealer/Client: </a:t>
            </a:r>
            <a:r>
              <a:rPr lang="en-US" sz="1600" dirty="0" smtClean="0">
                <a:solidFill>
                  <a:srgbClr val="003C71"/>
                </a:solidFill>
              </a:rPr>
              <a:t>(connection to Router)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3C71"/>
                </a:solidFill>
              </a:rPr>
              <a:t>Can “address” your connection via ID’s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3C71"/>
                </a:solidFill>
              </a:rPr>
              <a:t>can set ID (else ZMQ will set one for you)</a:t>
            </a:r>
          </a:p>
          <a:p>
            <a:endParaRPr lang="en-US" sz="1400" dirty="0" smtClean="0">
              <a:solidFill>
                <a:srgbClr val="003C71"/>
              </a:solidFill>
            </a:endParaRPr>
          </a:p>
          <a:p>
            <a:endParaRPr lang="en-US" sz="1400" dirty="0">
              <a:solidFill>
                <a:srgbClr val="003C71"/>
              </a:solidFill>
            </a:endParaRPr>
          </a:p>
          <a:p>
            <a:r>
              <a:rPr lang="en-US" sz="1600" u="sng" dirty="0" smtClean="0">
                <a:solidFill>
                  <a:srgbClr val="003C71"/>
                </a:solidFill>
              </a:rPr>
              <a:t>Router and ID management: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3C71"/>
                </a:solidFill>
              </a:rPr>
              <a:t>Specify Send via connection ID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3C71"/>
                </a:solidFill>
              </a:rPr>
              <a:t>Expects first “message” to be 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3C71"/>
                </a:solidFill>
              </a:rPr>
              <a:t>uses it for connection look-up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3C71"/>
                </a:solidFill>
              </a:rPr>
              <a:t>Receive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3C71"/>
                </a:solidFill>
              </a:rPr>
              <a:t>Round robins connections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3C71"/>
                </a:solidFill>
              </a:rPr>
              <a:t>Chosen connection:  look-up which ID,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3C71"/>
                </a:solidFill>
              </a:rPr>
              <a:t>First receive is ID, then message</a:t>
            </a:r>
          </a:p>
          <a:p>
            <a:endParaRPr lang="en-US" sz="1100" dirty="0">
              <a:solidFill>
                <a:srgbClr val="003C71"/>
              </a:solidFill>
            </a:endParaRPr>
          </a:p>
          <a:p>
            <a:endParaRPr lang="en-US" sz="1100" dirty="0" smtClean="0">
              <a:solidFill>
                <a:srgbClr val="003C71"/>
              </a:solidFill>
            </a:endParaRPr>
          </a:p>
          <a:p>
            <a:endParaRPr lang="en-US" sz="1100" dirty="0" smtClean="0">
              <a:solidFill>
                <a:srgbClr val="003C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02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case: Router and IDs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5613" y="1055077"/>
            <a:ext cx="8229600" cy="380104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u="sng" dirty="0">
                <a:solidFill>
                  <a:srgbClr val="003C71"/>
                </a:solidFill>
              </a:rPr>
              <a:t>C</a:t>
            </a:r>
            <a:r>
              <a:rPr lang="en-US" sz="1600" u="sng" dirty="0" smtClean="0">
                <a:solidFill>
                  <a:srgbClr val="003C71"/>
                </a:solidFill>
              </a:rPr>
              <a:t>lient: </a:t>
            </a:r>
            <a:r>
              <a:rPr lang="en-US" sz="1600" dirty="0">
                <a:solidFill>
                  <a:srgbClr val="003C71"/>
                </a:solidFill>
              </a:rPr>
              <a:t>s</a:t>
            </a:r>
            <a:r>
              <a:rPr lang="en-US" sz="1600" dirty="0" smtClean="0">
                <a:solidFill>
                  <a:srgbClr val="003C71"/>
                </a:solidFill>
              </a:rPr>
              <a:t>et ID</a:t>
            </a:r>
          </a:p>
          <a:p>
            <a:endParaRPr lang="en-US" sz="1400" dirty="0">
              <a:solidFill>
                <a:srgbClr val="003C71"/>
              </a:solidFill>
            </a:endParaRPr>
          </a:p>
          <a:p>
            <a:r>
              <a:rPr lang="en-US" sz="1400" dirty="0" err="1" smtClean="0">
                <a:solidFill>
                  <a:srgbClr val="003C71"/>
                </a:solidFill>
              </a:rPr>
              <a:t>zmq_setsockopt</a:t>
            </a:r>
            <a:r>
              <a:rPr lang="en-US" sz="1400" dirty="0" smtClean="0">
                <a:solidFill>
                  <a:srgbClr val="003C71"/>
                </a:solidFill>
              </a:rPr>
              <a:t>( </a:t>
            </a:r>
            <a:r>
              <a:rPr lang="en-US" sz="1400" dirty="0" err="1" smtClean="0">
                <a:solidFill>
                  <a:srgbClr val="003C71"/>
                </a:solidFill>
              </a:rPr>
              <a:t>client_sock</a:t>
            </a:r>
            <a:r>
              <a:rPr lang="en-US" sz="1400" dirty="0" smtClean="0">
                <a:solidFill>
                  <a:srgbClr val="003C71"/>
                </a:solidFill>
              </a:rPr>
              <a:t>, ZMQ_IDENTITY, </a:t>
            </a:r>
            <a:r>
              <a:rPr lang="en-US" sz="1400" dirty="0" err="1" smtClean="0">
                <a:solidFill>
                  <a:srgbClr val="003C71"/>
                </a:solidFill>
              </a:rPr>
              <a:t>ClientA_ID</a:t>
            </a:r>
            <a:r>
              <a:rPr lang="en-US" sz="1400" dirty="0" smtClean="0">
                <a:solidFill>
                  <a:srgbClr val="003C71"/>
                </a:solidFill>
              </a:rPr>
              <a:t>…)</a:t>
            </a:r>
          </a:p>
          <a:p>
            <a:r>
              <a:rPr lang="en-US" sz="1400" dirty="0" err="1">
                <a:solidFill>
                  <a:srgbClr val="003C71"/>
                </a:solidFill>
              </a:rPr>
              <a:t>z</a:t>
            </a:r>
            <a:r>
              <a:rPr lang="en-US" sz="1400" dirty="0" err="1" smtClean="0">
                <a:solidFill>
                  <a:srgbClr val="003C71"/>
                </a:solidFill>
              </a:rPr>
              <a:t>mq_connect</a:t>
            </a:r>
            <a:r>
              <a:rPr lang="en-US" sz="1400" dirty="0" smtClean="0">
                <a:solidFill>
                  <a:srgbClr val="003C71"/>
                </a:solidFill>
              </a:rPr>
              <a:t>( </a:t>
            </a:r>
            <a:r>
              <a:rPr lang="en-US" sz="1400" dirty="0" err="1" smtClean="0">
                <a:solidFill>
                  <a:srgbClr val="003C71"/>
                </a:solidFill>
              </a:rPr>
              <a:t>client_sock</a:t>
            </a:r>
            <a:r>
              <a:rPr lang="en-US" sz="1400" dirty="0" smtClean="0">
                <a:solidFill>
                  <a:srgbClr val="003C71"/>
                </a:solidFill>
              </a:rPr>
              <a:t>, </a:t>
            </a:r>
            <a:r>
              <a:rPr lang="en-US" sz="1400" dirty="0" err="1" smtClean="0">
                <a:solidFill>
                  <a:srgbClr val="003C71"/>
                </a:solidFill>
              </a:rPr>
              <a:t>Router_address</a:t>
            </a:r>
            <a:r>
              <a:rPr lang="en-US" sz="1400" dirty="0" smtClean="0">
                <a:solidFill>
                  <a:srgbClr val="003C71"/>
                </a:solidFill>
              </a:rPr>
              <a:t> )</a:t>
            </a:r>
          </a:p>
          <a:p>
            <a:endParaRPr lang="en-US" sz="1400" dirty="0" smtClean="0">
              <a:solidFill>
                <a:srgbClr val="003C71"/>
              </a:solidFill>
            </a:endParaRPr>
          </a:p>
          <a:p>
            <a:r>
              <a:rPr lang="en-US" sz="1400" dirty="0" smtClean="0">
                <a:solidFill>
                  <a:srgbClr val="003C71"/>
                </a:solidFill>
              </a:rPr>
              <a:t>3) </a:t>
            </a:r>
            <a:r>
              <a:rPr lang="en-US" sz="1400" dirty="0" err="1" smtClean="0">
                <a:solidFill>
                  <a:srgbClr val="003C71"/>
                </a:solidFill>
              </a:rPr>
              <a:t>zmq_recv</a:t>
            </a:r>
            <a:r>
              <a:rPr lang="en-US" sz="1400" dirty="0" smtClean="0">
                <a:solidFill>
                  <a:srgbClr val="003C71"/>
                </a:solidFill>
              </a:rPr>
              <a:t>(</a:t>
            </a:r>
            <a:r>
              <a:rPr lang="en-US" sz="1400" dirty="0" err="1" smtClean="0">
                <a:solidFill>
                  <a:srgbClr val="003C71"/>
                </a:solidFill>
              </a:rPr>
              <a:t>msg_for_ClientA</a:t>
            </a:r>
            <a:r>
              <a:rPr lang="en-US" sz="1400" dirty="0" smtClean="0">
                <a:solidFill>
                  <a:srgbClr val="003C71"/>
                </a:solidFill>
              </a:rPr>
              <a:t>)</a:t>
            </a:r>
          </a:p>
          <a:p>
            <a:r>
              <a:rPr lang="en-US" sz="1400" dirty="0" smtClean="0">
                <a:solidFill>
                  <a:srgbClr val="003C71"/>
                </a:solidFill>
              </a:rPr>
              <a:t>4) </a:t>
            </a:r>
            <a:r>
              <a:rPr lang="en-US" sz="1400" dirty="0" err="1" smtClean="0">
                <a:solidFill>
                  <a:srgbClr val="003C71"/>
                </a:solidFill>
              </a:rPr>
              <a:t>zmq_send</a:t>
            </a:r>
            <a:r>
              <a:rPr lang="en-US" sz="1400" dirty="0" smtClean="0">
                <a:solidFill>
                  <a:srgbClr val="003C71"/>
                </a:solidFill>
              </a:rPr>
              <a:t>(</a:t>
            </a:r>
            <a:r>
              <a:rPr lang="en-US" sz="1400" dirty="0" err="1" smtClean="0">
                <a:solidFill>
                  <a:srgbClr val="003C71"/>
                </a:solidFill>
              </a:rPr>
              <a:t>msg_for_Router</a:t>
            </a:r>
            <a:r>
              <a:rPr lang="en-US" sz="1400" dirty="0" smtClean="0">
                <a:solidFill>
                  <a:srgbClr val="003C71"/>
                </a:solidFill>
              </a:rPr>
              <a:t>)</a:t>
            </a:r>
            <a:endParaRPr lang="en-US" sz="1400" dirty="0">
              <a:solidFill>
                <a:srgbClr val="003C71"/>
              </a:solidFill>
            </a:endParaRPr>
          </a:p>
          <a:p>
            <a:endParaRPr lang="en-US" sz="1400" dirty="0">
              <a:solidFill>
                <a:srgbClr val="003C71"/>
              </a:solidFill>
            </a:endParaRPr>
          </a:p>
          <a:p>
            <a:r>
              <a:rPr lang="en-US" sz="1600" u="sng" dirty="0" smtClean="0">
                <a:solidFill>
                  <a:srgbClr val="003C71"/>
                </a:solidFill>
              </a:rPr>
              <a:t>Router Server:</a:t>
            </a:r>
            <a:endParaRPr lang="en-US" sz="1600" dirty="0" smtClean="0">
              <a:solidFill>
                <a:srgbClr val="003C71"/>
              </a:solidFill>
            </a:endParaRPr>
          </a:p>
          <a:p>
            <a:endParaRPr lang="en-US" sz="1400" dirty="0" smtClean="0">
              <a:solidFill>
                <a:srgbClr val="003C71"/>
              </a:solidFill>
            </a:endParaRPr>
          </a:p>
          <a:p>
            <a:r>
              <a:rPr lang="en-US" sz="1400" dirty="0" smtClean="0">
                <a:solidFill>
                  <a:srgbClr val="003C71"/>
                </a:solidFill>
              </a:rPr>
              <a:t>1) </a:t>
            </a:r>
            <a:r>
              <a:rPr lang="en-US" sz="1400" dirty="0" err="1" smtClean="0">
                <a:solidFill>
                  <a:srgbClr val="003C71"/>
                </a:solidFill>
              </a:rPr>
              <a:t>zmq_send</a:t>
            </a:r>
            <a:r>
              <a:rPr lang="en-US" sz="1400" dirty="0" smtClean="0">
                <a:solidFill>
                  <a:srgbClr val="003C71"/>
                </a:solidFill>
              </a:rPr>
              <a:t>(</a:t>
            </a:r>
            <a:r>
              <a:rPr lang="en-US" sz="1400" dirty="0" err="1" smtClean="0">
                <a:solidFill>
                  <a:srgbClr val="003C71"/>
                </a:solidFill>
              </a:rPr>
              <a:t>ClientA_ID</a:t>
            </a:r>
            <a:r>
              <a:rPr lang="en-US" sz="1400" dirty="0" smtClean="0">
                <a:solidFill>
                  <a:srgbClr val="003C71"/>
                </a:solidFill>
              </a:rPr>
              <a:t>, MORE)</a:t>
            </a:r>
          </a:p>
          <a:p>
            <a:r>
              <a:rPr lang="en-US" sz="1400" dirty="0" smtClean="0">
                <a:solidFill>
                  <a:srgbClr val="003C71"/>
                </a:solidFill>
              </a:rPr>
              <a:t>2) </a:t>
            </a:r>
            <a:r>
              <a:rPr lang="en-US" sz="1400" dirty="0" err="1" smtClean="0">
                <a:solidFill>
                  <a:srgbClr val="003C71"/>
                </a:solidFill>
              </a:rPr>
              <a:t>zmq_send</a:t>
            </a:r>
            <a:r>
              <a:rPr lang="en-US" sz="1400" dirty="0" smtClean="0">
                <a:solidFill>
                  <a:srgbClr val="003C71"/>
                </a:solidFill>
              </a:rPr>
              <a:t>(</a:t>
            </a:r>
            <a:r>
              <a:rPr lang="en-US" sz="1400" dirty="0" err="1" smtClean="0">
                <a:solidFill>
                  <a:srgbClr val="003C71"/>
                </a:solidFill>
              </a:rPr>
              <a:t>msg_for_ClientA</a:t>
            </a:r>
            <a:r>
              <a:rPr lang="en-US" sz="1400" dirty="0" smtClean="0">
                <a:solidFill>
                  <a:srgbClr val="003C71"/>
                </a:solidFill>
              </a:rPr>
              <a:t>)</a:t>
            </a:r>
          </a:p>
          <a:p>
            <a:endParaRPr lang="en-US" sz="1400" dirty="0" smtClean="0">
              <a:solidFill>
                <a:srgbClr val="003C71"/>
              </a:solidFill>
            </a:endParaRPr>
          </a:p>
          <a:p>
            <a:r>
              <a:rPr lang="en-US" sz="1400" dirty="0" smtClean="0">
                <a:solidFill>
                  <a:srgbClr val="003C71"/>
                </a:solidFill>
              </a:rPr>
              <a:t>5) </a:t>
            </a:r>
            <a:r>
              <a:rPr lang="en-US" sz="1400" dirty="0" err="1" smtClean="0">
                <a:solidFill>
                  <a:srgbClr val="003C71"/>
                </a:solidFill>
              </a:rPr>
              <a:t>zmq_recv</a:t>
            </a:r>
            <a:r>
              <a:rPr lang="en-US" sz="1400" dirty="0" smtClean="0">
                <a:solidFill>
                  <a:srgbClr val="003C71"/>
                </a:solidFill>
              </a:rPr>
              <a:t>(</a:t>
            </a:r>
            <a:r>
              <a:rPr lang="en-US" sz="1400" dirty="0" err="1" smtClean="0">
                <a:solidFill>
                  <a:srgbClr val="003C71"/>
                </a:solidFill>
              </a:rPr>
              <a:t>ClientA_ID</a:t>
            </a:r>
            <a:r>
              <a:rPr lang="en-US" sz="1400" dirty="0" smtClean="0">
                <a:solidFill>
                  <a:srgbClr val="003C71"/>
                </a:solidFill>
              </a:rPr>
              <a:t>)</a:t>
            </a:r>
          </a:p>
          <a:p>
            <a:r>
              <a:rPr lang="en-US" sz="1400" dirty="0" smtClean="0">
                <a:solidFill>
                  <a:srgbClr val="003C71"/>
                </a:solidFill>
              </a:rPr>
              <a:t>6) </a:t>
            </a:r>
            <a:r>
              <a:rPr lang="en-US" sz="1400" dirty="0" err="1" smtClean="0">
                <a:solidFill>
                  <a:srgbClr val="003C71"/>
                </a:solidFill>
              </a:rPr>
              <a:t>zmq_recv</a:t>
            </a:r>
            <a:r>
              <a:rPr lang="en-US" sz="1400" dirty="0" smtClean="0">
                <a:solidFill>
                  <a:srgbClr val="003C71"/>
                </a:solidFill>
              </a:rPr>
              <a:t>(</a:t>
            </a:r>
            <a:r>
              <a:rPr lang="en-US" sz="1400" dirty="0" err="1" smtClean="0">
                <a:solidFill>
                  <a:srgbClr val="003C71"/>
                </a:solidFill>
              </a:rPr>
              <a:t>msg_for_Router</a:t>
            </a:r>
            <a:r>
              <a:rPr lang="en-US" sz="1400" dirty="0" smtClean="0">
                <a:solidFill>
                  <a:srgbClr val="003C71"/>
                </a:solidFill>
              </a:rPr>
              <a:t>)</a:t>
            </a:r>
          </a:p>
          <a:p>
            <a:endParaRPr lang="en-US" sz="1100" dirty="0">
              <a:solidFill>
                <a:srgbClr val="003C71"/>
              </a:solidFill>
            </a:endParaRPr>
          </a:p>
          <a:p>
            <a:endParaRPr lang="en-US" sz="1100" dirty="0" smtClean="0">
              <a:solidFill>
                <a:srgbClr val="003C71"/>
              </a:solidFill>
            </a:endParaRPr>
          </a:p>
          <a:p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005383" y="3393831"/>
            <a:ext cx="1707294" cy="8355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83014" y="3261946"/>
            <a:ext cx="3015763" cy="43088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3C71"/>
                </a:solidFill>
              </a:rPr>
              <a:t>ID is only used at Router Socket layer </a:t>
            </a:r>
          </a:p>
          <a:p>
            <a:pPr algn="ctr"/>
            <a:r>
              <a:rPr lang="en-US" sz="1400" dirty="0" smtClean="0">
                <a:solidFill>
                  <a:srgbClr val="003C71"/>
                </a:solidFill>
              </a:rPr>
              <a:t>– not transmitted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06091" y="3477389"/>
            <a:ext cx="1906586" cy="49966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Left Bracket 11"/>
          <p:cNvSpPr/>
          <p:nvPr/>
        </p:nvSpPr>
        <p:spPr>
          <a:xfrm>
            <a:off x="211016" y="2277208"/>
            <a:ext cx="174260" cy="1283677"/>
          </a:xfrm>
          <a:prstGeom prst="leftBracket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ket 13"/>
          <p:cNvSpPr/>
          <p:nvPr/>
        </p:nvSpPr>
        <p:spPr>
          <a:xfrm>
            <a:off x="298939" y="2453054"/>
            <a:ext cx="86337" cy="1776045"/>
          </a:xfrm>
          <a:prstGeom prst="leftBracket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5788674" y="1818795"/>
            <a:ext cx="7296" cy="1161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67195" y="2010131"/>
            <a:ext cx="8893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Control messaging</a:t>
            </a:r>
          </a:p>
        </p:txBody>
      </p:sp>
      <p:sp>
        <p:nvSpPr>
          <p:cNvPr id="15" name="Flowchart: Process 14"/>
          <p:cNvSpPr/>
          <p:nvPr/>
        </p:nvSpPr>
        <p:spPr>
          <a:xfrm>
            <a:off x="5765134" y="4116405"/>
            <a:ext cx="1230817" cy="330130"/>
          </a:xfrm>
          <a:prstGeom prst="flowChartProcess">
            <a:avLst/>
          </a:prstGeom>
          <a:solidFill>
            <a:schemeClr val="accent1"/>
          </a:solidFill>
          <a:ln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Poll(</a:t>
            </a:r>
            <a:r>
              <a:rPr lang="en-US" sz="1350" dirty="0" err="1" smtClean="0"/>
              <a:t>fds</a:t>
            </a:r>
            <a:r>
              <a:rPr lang="en-US" sz="1350" dirty="0" smtClean="0"/>
              <a:t>..)</a:t>
            </a:r>
            <a:endParaRPr lang="en-US" sz="135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744335" y="3891184"/>
            <a:ext cx="0" cy="739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470093" y="3911890"/>
            <a:ext cx="0" cy="18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765134" y="4650575"/>
            <a:ext cx="2437429" cy="15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783787" y="4415217"/>
            <a:ext cx="96054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network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485166" y="4461530"/>
            <a:ext cx="0" cy="189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Process 31"/>
          <p:cNvSpPr/>
          <p:nvPr/>
        </p:nvSpPr>
        <p:spPr>
          <a:xfrm>
            <a:off x="5756561" y="848598"/>
            <a:ext cx="2366386" cy="958280"/>
          </a:xfrm>
          <a:prstGeom prst="flowChart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u="sng" dirty="0"/>
              <a:t>Front End</a:t>
            </a:r>
            <a:r>
              <a:rPr lang="en-US" sz="1350" dirty="0" smtClean="0"/>
              <a:t>:</a:t>
            </a:r>
          </a:p>
          <a:p>
            <a:pPr algn="ctr"/>
            <a:r>
              <a:rPr lang="en-US" sz="1350" dirty="0"/>
              <a:t/>
            </a:r>
            <a:br>
              <a:rPr lang="en-US" sz="1350" dirty="0"/>
            </a:br>
            <a:r>
              <a:rPr lang="en-US" sz="1350" dirty="0"/>
              <a:t>Message Pattern Protocol </a:t>
            </a:r>
            <a:r>
              <a:rPr lang="en-US" sz="1350" dirty="0" smtClean="0"/>
              <a:t>implementation</a:t>
            </a:r>
            <a:endParaRPr lang="en-US" sz="1350" dirty="0"/>
          </a:p>
        </p:txBody>
      </p:sp>
      <p:sp>
        <p:nvSpPr>
          <p:cNvPr id="33" name="Flowchart: Magnetic Disk 32"/>
          <p:cNvSpPr/>
          <p:nvPr/>
        </p:nvSpPr>
        <p:spPr>
          <a:xfrm>
            <a:off x="5990925" y="1821741"/>
            <a:ext cx="903097" cy="1130439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2"/>
                </a:solidFill>
              </a:rPr>
              <a:t>Message </a:t>
            </a:r>
            <a:r>
              <a:rPr lang="en-US" sz="1350" dirty="0" smtClean="0">
                <a:solidFill>
                  <a:schemeClr val="tx2"/>
                </a:solidFill>
              </a:rPr>
              <a:t>Queue</a:t>
            </a:r>
            <a:endParaRPr lang="en-US" sz="1350" dirty="0">
              <a:solidFill>
                <a:schemeClr val="tx2"/>
              </a:solidFill>
            </a:endParaRPr>
          </a:p>
        </p:txBody>
      </p:sp>
      <p:sp>
        <p:nvSpPr>
          <p:cNvPr id="34" name="Flowchart: Process 33"/>
          <p:cNvSpPr/>
          <p:nvPr/>
        </p:nvSpPr>
        <p:spPr>
          <a:xfrm>
            <a:off x="5765135" y="2981604"/>
            <a:ext cx="2366387" cy="867730"/>
          </a:xfrm>
          <a:prstGeom prst="flowChart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Back End:</a:t>
            </a:r>
          </a:p>
          <a:p>
            <a:pPr algn="ctr"/>
            <a:r>
              <a:rPr lang="en-US" sz="1350" dirty="0" smtClean="0"/>
              <a:t>Transport/CM</a:t>
            </a:r>
            <a:endParaRPr lang="en-US" sz="1350" dirty="0"/>
          </a:p>
        </p:txBody>
      </p:sp>
      <p:sp>
        <p:nvSpPr>
          <p:cNvPr id="36" name="Flowchart: Process 35"/>
          <p:cNvSpPr/>
          <p:nvPr/>
        </p:nvSpPr>
        <p:spPr>
          <a:xfrm>
            <a:off x="5756560" y="133150"/>
            <a:ext cx="2366386" cy="51062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User’s ZMQ </a:t>
            </a:r>
            <a:r>
              <a:rPr lang="en-US" sz="1350" dirty="0" err="1" smtClean="0"/>
              <a:t>socket_fd</a:t>
            </a:r>
            <a:endParaRPr lang="en-US" sz="1350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6858112" y="669569"/>
            <a:ext cx="15073" cy="160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Magnetic Disk 37"/>
          <p:cNvSpPr/>
          <p:nvPr/>
        </p:nvSpPr>
        <p:spPr>
          <a:xfrm>
            <a:off x="7069133" y="1821741"/>
            <a:ext cx="903097" cy="1130439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2"/>
                </a:solidFill>
              </a:rPr>
              <a:t>Message </a:t>
            </a:r>
            <a:r>
              <a:rPr lang="en-US" sz="1350" dirty="0" smtClean="0">
                <a:solidFill>
                  <a:schemeClr val="tx2"/>
                </a:solidFill>
              </a:rPr>
              <a:t>Queue</a:t>
            </a:r>
            <a:endParaRPr lang="en-US" sz="1350" dirty="0">
              <a:solidFill>
                <a:schemeClr val="tx2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8287909" y="2663694"/>
            <a:ext cx="171943" cy="17924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Oval 39"/>
          <p:cNvSpPr/>
          <p:nvPr/>
        </p:nvSpPr>
        <p:spPr>
          <a:xfrm>
            <a:off x="8544572" y="2663694"/>
            <a:ext cx="171943" cy="17924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1" name="Oval 40"/>
          <p:cNvSpPr/>
          <p:nvPr/>
        </p:nvSpPr>
        <p:spPr>
          <a:xfrm>
            <a:off x="8031247" y="2663694"/>
            <a:ext cx="171943" cy="17924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2" name="TextBox 41"/>
          <p:cNvSpPr txBox="1"/>
          <p:nvPr/>
        </p:nvSpPr>
        <p:spPr>
          <a:xfrm>
            <a:off x="8314911" y="1791271"/>
            <a:ext cx="876729" cy="5078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3C71"/>
                </a:solidFill>
              </a:rPr>
              <a:t>“Pipes” created per connection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8031247" y="2178337"/>
            <a:ext cx="342633" cy="20567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8153" y="133150"/>
            <a:ext cx="8229600" cy="868680"/>
          </a:xfrm>
        </p:spPr>
        <p:txBody>
          <a:bodyPr/>
          <a:lstStyle/>
          <a:p>
            <a:r>
              <a:rPr lang="en-US" dirty="0"/>
              <a:t>ZMQ </a:t>
            </a:r>
            <a:r>
              <a:rPr lang="en-US" dirty="0" smtClean="0"/>
              <a:t>Architecture: Single Socket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141268" y="1031254"/>
            <a:ext cx="4532043" cy="342582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Front end 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ZMQ_REP/REQ…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Put/</a:t>
            </a:r>
            <a:r>
              <a:rPr lang="en-US" dirty="0" err="1" smtClean="0"/>
              <a:t>recv</a:t>
            </a:r>
            <a:r>
              <a:rPr lang="en-US" dirty="0" smtClean="0"/>
              <a:t> message on/from queue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Signal backend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Back end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err="1" smtClean="0"/>
              <a:t>fi_send</a:t>
            </a:r>
            <a:r>
              <a:rPr lang="en-US" dirty="0" smtClean="0"/>
              <a:t>/</a:t>
            </a:r>
            <a:r>
              <a:rPr lang="en-US" dirty="0" err="1" smtClean="0"/>
              <a:t>fi_recv</a:t>
            </a:r>
            <a:r>
              <a:rPr lang="en-US" dirty="0" smtClean="0"/>
              <a:t>”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/>
              <a:t>Put/</a:t>
            </a:r>
            <a:r>
              <a:rPr lang="en-US" dirty="0" err="1"/>
              <a:t>recv</a:t>
            </a:r>
            <a:r>
              <a:rPr lang="en-US" dirty="0"/>
              <a:t> message on/from queue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Signal front end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CM polling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Circular Arrow 18"/>
          <p:cNvSpPr/>
          <p:nvPr/>
        </p:nvSpPr>
        <p:spPr>
          <a:xfrm rot="15386770">
            <a:off x="5388746" y="3957479"/>
            <a:ext cx="620351" cy="999748"/>
          </a:xfrm>
          <a:prstGeom prst="circular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48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ZMQ goal: build systems </a:t>
            </a:r>
            <a:endParaRPr lang="en-US" dirty="0"/>
          </a:p>
        </p:txBody>
      </p:sp>
      <p:pic>
        <p:nvPicPr>
          <p:cNvPr id="1026" name="Picture 2" descr="fig3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6" y="967417"/>
            <a:ext cx="2952083" cy="373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241261" y="1798585"/>
            <a:ext cx="4764691" cy="215443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rgbClr val="003C71"/>
                </a:solidFill>
              </a:rPr>
              <a:t>Make asynchronous sockets “easy”</a:t>
            </a:r>
          </a:p>
          <a:p>
            <a:endParaRPr lang="en-US" sz="2000" dirty="0">
              <a:solidFill>
                <a:srgbClr val="003C71"/>
              </a:solidFill>
            </a:endParaRPr>
          </a:p>
          <a:p>
            <a:r>
              <a:rPr lang="en-US" sz="2000" dirty="0" smtClean="0">
                <a:solidFill>
                  <a:srgbClr val="003C71"/>
                </a:solidFill>
              </a:rPr>
              <a:t>ZMQ sockets are “</a:t>
            </a:r>
            <a:r>
              <a:rPr lang="en-US" sz="2000" dirty="0" err="1" smtClean="0">
                <a:solidFill>
                  <a:srgbClr val="003C71"/>
                </a:solidFill>
              </a:rPr>
              <a:t>lego</a:t>
            </a:r>
            <a:r>
              <a:rPr lang="en-US" sz="2000" dirty="0" smtClean="0">
                <a:solidFill>
                  <a:srgbClr val="003C71"/>
                </a:solidFill>
              </a:rPr>
              <a:t> blocks” for messaging systems</a:t>
            </a:r>
          </a:p>
          <a:p>
            <a:endParaRPr lang="en-US" sz="2000" dirty="0">
              <a:solidFill>
                <a:srgbClr val="003C71"/>
              </a:solidFill>
            </a:endParaRPr>
          </a:p>
          <a:p>
            <a:r>
              <a:rPr lang="en-US" sz="2000" dirty="0" smtClean="0">
                <a:solidFill>
                  <a:srgbClr val="003C71"/>
                </a:solidFill>
              </a:rPr>
              <a:t>Not constrained to any particular system</a:t>
            </a:r>
            <a:r>
              <a:rPr lang="en-US" sz="2000" dirty="0">
                <a:solidFill>
                  <a:srgbClr val="003C71"/>
                </a:solidFill>
              </a:rPr>
              <a:t>	</a:t>
            </a:r>
            <a:r>
              <a:rPr lang="en-US" sz="2000" dirty="0" smtClean="0">
                <a:solidFill>
                  <a:srgbClr val="003C71"/>
                </a:solidFill>
              </a:rPr>
              <a:t>-can do broker or </a:t>
            </a:r>
            <a:r>
              <a:rPr lang="en-US" sz="2000" dirty="0" err="1" smtClean="0">
                <a:solidFill>
                  <a:srgbClr val="003C71"/>
                </a:solidFill>
              </a:rPr>
              <a:t>brokerless</a:t>
            </a:r>
            <a:endParaRPr lang="en-US" sz="2000" dirty="0" smtClean="0">
              <a:solidFill>
                <a:srgbClr val="003C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10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9545" y="205330"/>
            <a:ext cx="8229600" cy="868680"/>
          </a:xfrm>
        </p:spPr>
        <p:txBody>
          <a:bodyPr/>
          <a:lstStyle/>
          <a:p>
            <a:r>
              <a:rPr lang="en-US" dirty="0" smtClean="0"/>
              <a:t>Case Study: </a:t>
            </a:r>
            <a:r>
              <a:rPr lang="en-US" dirty="0" err="1" smtClean="0"/>
              <a:t>MXNet-Pslite</a:t>
            </a:r>
            <a:r>
              <a:rPr lang="en-US" dirty="0" smtClean="0"/>
              <a:t> </a:t>
            </a:r>
            <a:r>
              <a:rPr lang="en-US" dirty="0" smtClean="0"/>
              <a:t>Model:</a:t>
            </a:r>
            <a:endParaRPr lang="en-US" dirty="0"/>
          </a:p>
        </p:txBody>
      </p:sp>
      <p:sp>
        <p:nvSpPr>
          <p:cNvPr id="1034" name="Content Placeholder 1033"/>
          <p:cNvSpPr>
            <a:spLocks noGrp="1"/>
          </p:cNvSpPr>
          <p:nvPr>
            <p:ph sz="quarter" idx="13"/>
          </p:nvPr>
        </p:nvSpPr>
        <p:spPr>
          <a:xfrm>
            <a:off x="323739" y="907432"/>
            <a:ext cx="3824397" cy="342582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AI Framework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ZMQ API usage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Router/Dealer socket type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Msg</a:t>
            </a:r>
            <a:r>
              <a:rPr lang="en-US" dirty="0" smtClean="0"/>
              <a:t> API (send/</a:t>
            </a:r>
            <a:r>
              <a:rPr lang="en-US" dirty="0" err="1" smtClean="0"/>
              <a:t>recv</a:t>
            </a:r>
            <a:r>
              <a:rPr lang="en-US" dirty="0" smtClean="0"/>
              <a:t>)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MORE flag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618956" y="898297"/>
            <a:ext cx="1570704" cy="10545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625945" y="1540181"/>
            <a:ext cx="1570704" cy="1827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78601" y="1681453"/>
            <a:ext cx="501445" cy="1731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Router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618956" y="1285606"/>
            <a:ext cx="1563330" cy="1089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85324" y="1041928"/>
            <a:ext cx="1452716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Dealer 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r>
              <a:rPr lang="en-US" sz="1100" dirty="0" smtClean="0">
                <a:solidFill>
                  <a:srgbClr val="003C71"/>
                </a:solidFill>
              </a:rPr>
              <a:t>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153585" y="898297"/>
            <a:ext cx="0" cy="39820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631065" y="903745"/>
            <a:ext cx="14748" cy="38730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607157" y="2856582"/>
            <a:ext cx="1570704" cy="10545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5614146" y="3498466"/>
            <a:ext cx="1570704" cy="1827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166802" y="3639738"/>
            <a:ext cx="501445" cy="1731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Router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607157" y="3243891"/>
            <a:ext cx="1563330" cy="1089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73525" y="3000213"/>
            <a:ext cx="1452716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Dealer 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r>
              <a:rPr lang="en-US" sz="1100" dirty="0" smtClean="0">
                <a:solidFill>
                  <a:srgbClr val="003C71"/>
                </a:solidFill>
              </a:rPr>
              <a:t>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141786" y="2856582"/>
            <a:ext cx="0" cy="39820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619266" y="2862030"/>
            <a:ext cx="14748" cy="38730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4982100" y="2096437"/>
            <a:ext cx="811663" cy="47240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110797" y="1343760"/>
            <a:ext cx="67064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process 2</a:t>
            </a:r>
          </a:p>
        </p:txBody>
      </p:sp>
      <p:sp>
        <p:nvSpPr>
          <p:cNvPr id="1025" name="TextBox 1024"/>
          <p:cNvSpPr txBox="1"/>
          <p:nvPr/>
        </p:nvSpPr>
        <p:spPr>
          <a:xfrm>
            <a:off x="6248335" y="1991968"/>
            <a:ext cx="32592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bind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62117" y="2657385"/>
            <a:ext cx="58243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connect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15182" y="2650734"/>
            <a:ext cx="58243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connect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68247" y="2637281"/>
            <a:ext cx="58243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connect</a:t>
            </a:r>
          </a:p>
        </p:txBody>
      </p:sp>
      <p:cxnSp>
        <p:nvCxnSpPr>
          <p:cNvPr id="39" name="Straight Arrow Connector 38"/>
          <p:cNvCxnSpPr>
            <a:stCxn id="36" idx="0"/>
            <a:endCxn id="1025" idx="2"/>
          </p:cNvCxnSpPr>
          <p:nvPr/>
        </p:nvCxnSpPr>
        <p:spPr>
          <a:xfrm flipV="1">
            <a:off x="6406399" y="2161245"/>
            <a:ext cx="4898" cy="4894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7" idx="0"/>
          </p:cNvCxnSpPr>
          <p:nvPr/>
        </p:nvCxnSpPr>
        <p:spPr>
          <a:xfrm flipV="1">
            <a:off x="6959464" y="2085023"/>
            <a:ext cx="824023" cy="55225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117025" y="3282028"/>
            <a:ext cx="600997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Node 4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359471" y="907432"/>
            <a:ext cx="1570704" cy="10545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>
            <a:off x="7366460" y="1549316"/>
            <a:ext cx="1570704" cy="1827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919116" y="1690588"/>
            <a:ext cx="501445" cy="1731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Router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7359471" y="1294741"/>
            <a:ext cx="1563330" cy="1089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425839" y="1051063"/>
            <a:ext cx="1452716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Dealer 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r>
              <a:rPr lang="en-US" sz="1100" dirty="0" smtClean="0">
                <a:solidFill>
                  <a:srgbClr val="003C71"/>
                </a:solidFill>
              </a:rPr>
              <a:t>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7894100" y="907432"/>
            <a:ext cx="0" cy="39820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371580" y="912880"/>
            <a:ext cx="14748" cy="38730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851312" y="1352895"/>
            <a:ext cx="661662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p</a:t>
            </a:r>
            <a:r>
              <a:rPr lang="en-US" sz="1100" dirty="0" smtClean="0">
                <a:solidFill>
                  <a:srgbClr val="003C71"/>
                </a:solidFill>
              </a:rPr>
              <a:t>rocess 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88850" y="2001103"/>
            <a:ext cx="32592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bind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3892420" y="898297"/>
            <a:ext cx="1570704" cy="10545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>
            <a:off x="3899409" y="1540181"/>
            <a:ext cx="1570704" cy="1827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452065" y="1681453"/>
            <a:ext cx="501445" cy="1731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Router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3892420" y="1285606"/>
            <a:ext cx="1563330" cy="1089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958788" y="1041928"/>
            <a:ext cx="1452716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Dealer 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r>
              <a:rPr lang="en-US" sz="1100" dirty="0" smtClean="0">
                <a:solidFill>
                  <a:srgbClr val="003C71"/>
                </a:solidFill>
              </a:rPr>
              <a:t>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4427049" y="898297"/>
            <a:ext cx="0" cy="39820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904529" y="903745"/>
            <a:ext cx="14748" cy="38730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384261" y="1343760"/>
            <a:ext cx="693410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process 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521799" y="1991968"/>
            <a:ext cx="32592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bind</a:t>
            </a:r>
          </a:p>
        </p:txBody>
      </p:sp>
    </p:spTree>
    <p:extLst>
      <p:ext uri="{BB962C8B-B14F-4D97-AF65-F5344CB8AC3E}">
        <p14:creationId xmlns:p14="http://schemas.microsoft.com/office/powerpoint/2010/main" val="253986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ZeroMQ</a:t>
            </a:r>
            <a:r>
              <a:rPr lang="en-US" dirty="0" smtClean="0"/>
              <a:t> – OFI mismatches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66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discussion 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/>
          </p:nvPr>
        </p:nvSpPr>
        <p:spPr>
          <a:xfrm>
            <a:off x="170986" y="619125"/>
            <a:ext cx="9144000" cy="3724667"/>
          </a:xfrm>
        </p:spPr>
        <p:txBody>
          <a:bodyPr/>
          <a:lstStyle/>
          <a:p>
            <a:pPr marL="342900" lvl="2" indent="0" fontAlgn="base">
              <a:buNone/>
            </a:pPr>
            <a:endParaRPr lang="en-US" dirty="0"/>
          </a:p>
          <a:p>
            <a:pPr marL="342900" lvl="2" indent="0" fontAlgn="base">
              <a:buNone/>
            </a:pPr>
            <a:endParaRPr lang="en-US" sz="2000" u="sng" dirty="0" smtClean="0"/>
          </a:p>
          <a:p>
            <a:pPr marL="454025" lvl="1" indent="-457200" fontAlgn="base">
              <a:buFont typeface="+mj-lt"/>
              <a:buAutoNum type="arabicPeriod"/>
            </a:pPr>
            <a:r>
              <a:rPr lang="en-US" sz="2000" dirty="0" smtClean="0"/>
              <a:t>Explore requirements of </a:t>
            </a:r>
            <a:r>
              <a:rPr lang="en-US" sz="2000" dirty="0" err="1" smtClean="0"/>
              <a:t>ZeroMQ</a:t>
            </a:r>
            <a:r>
              <a:rPr lang="en-US" sz="2000" dirty="0"/>
              <a:t> </a:t>
            </a:r>
            <a:r>
              <a:rPr lang="en-US" sz="2000" dirty="0" smtClean="0"/>
              <a:t>(“sockets library</a:t>
            </a:r>
            <a:r>
              <a:rPr lang="en-US" sz="2000" dirty="0" smtClean="0"/>
              <a:t>”)</a:t>
            </a:r>
          </a:p>
          <a:p>
            <a:pPr lvl="3" fontAlgn="base"/>
            <a:r>
              <a:rPr lang="en-US" dirty="0" err="1" smtClean="0"/>
              <a:t>ZeroMQ</a:t>
            </a:r>
            <a:r>
              <a:rPr lang="en-US" dirty="0" smtClean="0"/>
              <a:t>: widely </a:t>
            </a:r>
            <a:r>
              <a:rPr lang="en-US" dirty="0" smtClean="0"/>
              <a:t>used </a:t>
            </a:r>
            <a:r>
              <a:rPr lang="en-US" dirty="0" smtClean="0"/>
              <a:t>in AI/enterprise</a:t>
            </a:r>
            <a:endParaRPr lang="en-US" dirty="0" smtClean="0"/>
          </a:p>
          <a:p>
            <a:pPr marL="800100" lvl="2" indent="-457200" fontAlgn="base">
              <a:buFont typeface="+mj-lt"/>
              <a:buAutoNum type="arabicPeriod"/>
            </a:pPr>
            <a:endParaRPr lang="en-US" sz="2000" dirty="0" smtClean="0"/>
          </a:p>
          <a:p>
            <a:pPr marL="454025" lvl="1" indent="-457200" fontAlgn="base">
              <a:buFont typeface="+mj-lt"/>
              <a:buAutoNum type="arabicPeriod"/>
            </a:pPr>
            <a:r>
              <a:rPr lang="en-US" sz="2000" dirty="0" smtClean="0"/>
              <a:t>Identify Mismatches between </a:t>
            </a:r>
            <a:r>
              <a:rPr lang="en-US" sz="2000" dirty="0" err="1" smtClean="0"/>
              <a:t>ZeroMQ</a:t>
            </a:r>
            <a:r>
              <a:rPr lang="en-US" sz="2000" dirty="0" smtClean="0"/>
              <a:t> and </a:t>
            </a:r>
            <a:r>
              <a:rPr lang="en-US" sz="2000" dirty="0" err="1" smtClean="0"/>
              <a:t>Libfabric</a:t>
            </a:r>
            <a:endParaRPr lang="en-US" sz="2000" dirty="0" smtClean="0"/>
          </a:p>
          <a:p>
            <a:pPr lvl="2" fontAlgn="base"/>
            <a:r>
              <a:rPr lang="en-US" sz="1600" dirty="0" smtClean="0"/>
              <a:t>Focus on a commonly used subset of ZMQ API</a:t>
            </a:r>
          </a:p>
          <a:p>
            <a:pPr marL="454025" lvl="1" indent="-457200" fontAlgn="base">
              <a:buFont typeface="+mj-lt"/>
              <a:buAutoNum type="arabicPeriod"/>
            </a:pPr>
            <a:endParaRPr lang="en-US" sz="2000" dirty="0" smtClean="0"/>
          </a:p>
          <a:p>
            <a:pPr marL="454025" lvl="1" indent="-457200" fontAlgn="base">
              <a:buFont typeface="+mj-lt"/>
              <a:buAutoNum type="arabicPeriod"/>
            </a:pPr>
            <a:r>
              <a:rPr lang="en-US" sz="2000" dirty="0" smtClean="0"/>
              <a:t>Brainstorm </a:t>
            </a:r>
            <a:r>
              <a:rPr lang="en-US" sz="2000" dirty="0" err="1" smtClean="0"/>
              <a:t>Libfabric</a:t>
            </a:r>
            <a:r>
              <a:rPr lang="en-US" sz="2000" dirty="0" smtClean="0"/>
              <a:t> improvements </a:t>
            </a:r>
            <a:endParaRPr lang="en-US" sz="2000" dirty="0" smtClean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9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301" y="1345223"/>
            <a:ext cx="5210700" cy="294797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note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8632" y="1106299"/>
            <a:ext cx="4205236" cy="342582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Alice – </a:t>
            </a:r>
            <a:r>
              <a:rPr lang="en-US" dirty="0" err="1"/>
              <a:t>FairMQ</a:t>
            </a:r>
            <a:r>
              <a:rPr lang="en-US" dirty="0"/>
              <a:t> - </a:t>
            </a:r>
            <a:r>
              <a:rPr lang="en-US" dirty="0" err="1" smtClean="0"/>
              <a:t>Nanomsg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Nanomsg</a:t>
            </a:r>
            <a:r>
              <a:rPr lang="en-US" dirty="0" smtClean="0"/>
              <a:t>: 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refactored </a:t>
            </a:r>
            <a:r>
              <a:rPr lang="en-US" dirty="0" err="1" smtClean="0"/>
              <a:t>ZeroMQ</a:t>
            </a:r>
            <a:endParaRPr lang="en-US" dirty="0" smtClean="0"/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Pluggable transports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Nanomsg-Libfabric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usNIC</a:t>
            </a:r>
            <a:r>
              <a:rPr lang="en-US" dirty="0" smtClean="0"/>
              <a:t> target)</a:t>
            </a:r>
            <a:endParaRPr lang="en-US" dirty="0" smtClean="0"/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 for true Zero-Copy support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Can’t reuse existing FD based </a:t>
            </a:r>
            <a:r>
              <a:rPr lang="en-US" dirty="0" err="1" smtClean="0"/>
              <a:t>solns</a:t>
            </a:r>
            <a:endParaRPr lang="en-US" dirty="0" smtClean="0"/>
          </a:p>
          <a:p>
            <a:pPr marL="511175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48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5445884" y="1761315"/>
            <a:ext cx="7296" cy="1161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83659" y="2085801"/>
            <a:ext cx="88936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Control messaging</a:t>
            </a:r>
          </a:p>
        </p:txBody>
      </p:sp>
      <p:sp>
        <p:nvSpPr>
          <p:cNvPr id="15" name="Flowchart: Process 14"/>
          <p:cNvSpPr/>
          <p:nvPr/>
        </p:nvSpPr>
        <p:spPr>
          <a:xfrm>
            <a:off x="5422344" y="4058925"/>
            <a:ext cx="1230817" cy="330130"/>
          </a:xfrm>
          <a:prstGeom prst="flowChartProcess">
            <a:avLst/>
          </a:prstGeom>
          <a:solidFill>
            <a:schemeClr val="accent1"/>
          </a:solidFill>
          <a:ln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Poll(</a:t>
            </a:r>
            <a:r>
              <a:rPr lang="en-US" sz="1350" dirty="0" err="1" smtClean="0"/>
              <a:t>fds</a:t>
            </a:r>
            <a:r>
              <a:rPr lang="en-US" sz="1350" dirty="0" smtClean="0"/>
              <a:t>..)</a:t>
            </a:r>
            <a:endParaRPr lang="en-US" sz="135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401545" y="3833704"/>
            <a:ext cx="0" cy="739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127303" y="3854410"/>
            <a:ext cx="0" cy="18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422344" y="4593095"/>
            <a:ext cx="2437429" cy="15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440997" y="4357737"/>
            <a:ext cx="96054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network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142376" y="4404050"/>
            <a:ext cx="0" cy="189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Process 31"/>
          <p:cNvSpPr/>
          <p:nvPr/>
        </p:nvSpPr>
        <p:spPr>
          <a:xfrm>
            <a:off x="5413771" y="791118"/>
            <a:ext cx="2366386" cy="958280"/>
          </a:xfrm>
          <a:prstGeom prst="flowChart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u="sng" dirty="0"/>
              <a:t>Front End</a:t>
            </a:r>
            <a:r>
              <a:rPr lang="en-US" sz="1350" dirty="0" smtClean="0"/>
              <a:t>:</a:t>
            </a:r>
          </a:p>
          <a:p>
            <a:pPr algn="ctr"/>
            <a:r>
              <a:rPr lang="en-US" sz="1350" dirty="0"/>
              <a:t/>
            </a:r>
            <a:br>
              <a:rPr lang="en-US" sz="1350" dirty="0"/>
            </a:br>
            <a:r>
              <a:rPr lang="en-US" sz="1350" dirty="0"/>
              <a:t>Message Pattern Protocol </a:t>
            </a:r>
            <a:r>
              <a:rPr lang="en-US" sz="1350" dirty="0" smtClean="0"/>
              <a:t>implementation</a:t>
            </a:r>
            <a:endParaRPr lang="en-US" sz="1350" dirty="0"/>
          </a:p>
        </p:txBody>
      </p:sp>
      <p:sp>
        <p:nvSpPr>
          <p:cNvPr id="33" name="Flowchart: Magnetic Disk 32"/>
          <p:cNvSpPr/>
          <p:nvPr/>
        </p:nvSpPr>
        <p:spPr>
          <a:xfrm>
            <a:off x="5648135" y="1764261"/>
            <a:ext cx="903097" cy="1130439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2"/>
                </a:solidFill>
              </a:rPr>
              <a:t>Message </a:t>
            </a:r>
            <a:r>
              <a:rPr lang="en-US" sz="1350" dirty="0" smtClean="0">
                <a:solidFill>
                  <a:schemeClr val="tx2"/>
                </a:solidFill>
              </a:rPr>
              <a:t>Queue</a:t>
            </a:r>
            <a:endParaRPr lang="en-US" sz="1350" dirty="0">
              <a:solidFill>
                <a:schemeClr val="tx2"/>
              </a:solidFill>
            </a:endParaRPr>
          </a:p>
        </p:txBody>
      </p:sp>
      <p:sp>
        <p:nvSpPr>
          <p:cNvPr id="34" name="Flowchart: Process 33"/>
          <p:cNvSpPr/>
          <p:nvPr/>
        </p:nvSpPr>
        <p:spPr>
          <a:xfrm>
            <a:off x="5422345" y="2924124"/>
            <a:ext cx="2366387" cy="867730"/>
          </a:xfrm>
          <a:prstGeom prst="flowChart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Back End:</a:t>
            </a:r>
          </a:p>
          <a:p>
            <a:pPr algn="ctr"/>
            <a:r>
              <a:rPr lang="en-US" sz="1350" dirty="0" smtClean="0"/>
              <a:t>Transport/CM</a:t>
            </a:r>
            <a:endParaRPr lang="en-US" sz="1350" dirty="0"/>
          </a:p>
        </p:txBody>
      </p:sp>
      <p:sp>
        <p:nvSpPr>
          <p:cNvPr id="36" name="Flowchart: Process 35"/>
          <p:cNvSpPr/>
          <p:nvPr/>
        </p:nvSpPr>
        <p:spPr>
          <a:xfrm>
            <a:off x="5413770" y="75670"/>
            <a:ext cx="2366386" cy="51062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User’s ZMQ </a:t>
            </a:r>
            <a:r>
              <a:rPr lang="en-US" sz="1350" dirty="0" err="1" smtClean="0"/>
              <a:t>socket_fd</a:t>
            </a:r>
            <a:endParaRPr lang="en-US" sz="1350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6515322" y="612089"/>
            <a:ext cx="15073" cy="160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Magnetic Disk 37"/>
          <p:cNvSpPr/>
          <p:nvPr/>
        </p:nvSpPr>
        <p:spPr>
          <a:xfrm>
            <a:off x="6726343" y="1764261"/>
            <a:ext cx="903097" cy="1130439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2"/>
                </a:solidFill>
              </a:rPr>
              <a:t>Message </a:t>
            </a:r>
            <a:r>
              <a:rPr lang="en-US" sz="1350" dirty="0" smtClean="0">
                <a:solidFill>
                  <a:schemeClr val="tx2"/>
                </a:solidFill>
              </a:rPr>
              <a:t>Queue</a:t>
            </a:r>
            <a:endParaRPr lang="en-US" sz="1350" dirty="0">
              <a:solidFill>
                <a:schemeClr val="tx2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7945119" y="2606214"/>
            <a:ext cx="171943" cy="17924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Oval 39"/>
          <p:cNvSpPr/>
          <p:nvPr/>
        </p:nvSpPr>
        <p:spPr>
          <a:xfrm>
            <a:off x="8201782" y="2606214"/>
            <a:ext cx="171943" cy="17924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1" name="Oval 40"/>
          <p:cNvSpPr/>
          <p:nvPr/>
        </p:nvSpPr>
        <p:spPr>
          <a:xfrm>
            <a:off x="7688457" y="2606214"/>
            <a:ext cx="171943" cy="17924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2" name="TextBox 41"/>
          <p:cNvSpPr txBox="1"/>
          <p:nvPr/>
        </p:nvSpPr>
        <p:spPr>
          <a:xfrm>
            <a:off x="8031375" y="1866941"/>
            <a:ext cx="876729" cy="5078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3C71"/>
                </a:solidFill>
              </a:rPr>
              <a:t>“Pipes” created per connection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7688457" y="2120857"/>
            <a:ext cx="342633" cy="20567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ZMQ </a:t>
            </a:r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19" name="Circular Arrow 18"/>
          <p:cNvSpPr/>
          <p:nvPr/>
        </p:nvSpPr>
        <p:spPr>
          <a:xfrm rot="15386770">
            <a:off x="5062850" y="3957205"/>
            <a:ext cx="620351" cy="999748"/>
          </a:xfrm>
          <a:prstGeom prst="circular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94318" y="1135392"/>
            <a:ext cx="4906583" cy="3425825"/>
          </a:xfrm>
        </p:spPr>
        <p:txBody>
          <a:bodyPr/>
          <a:lstStyle/>
          <a:p>
            <a:r>
              <a:rPr lang="en-US" u="sng" dirty="0" smtClean="0"/>
              <a:t>Not a great fit for </a:t>
            </a:r>
            <a:r>
              <a:rPr lang="en-US" u="sng" dirty="0" err="1" smtClean="0"/>
              <a:t>Libfabric</a:t>
            </a:r>
            <a:endParaRPr lang="en-US" u="sng" dirty="0" smtClean="0"/>
          </a:p>
          <a:p>
            <a:endParaRPr lang="en-US" dirty="0" smtClean="0"/>
          </a:p>
          <a:p>
            <a:r>
              <a:rPr lang="en-US" dirty="0" smtClean="0"/>
              <a:t>We already have </a:t>
            </a:r>
            <a:r>
              <a:rPr lang="en-US" dirty="0" err="1" smtClean="0"/>
              <a:t>async</a:t>
            </a:r>
            <a:r>
              <a:rPr lang="en-US" dirty="0" smtClean="0"/>
              <a:t> communication…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Asynchronous progress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Message queues </a:t>
            </a:r>
            <a:endParaRPr lang="en-US" dirty="0"/>
          </a:p>
          <a:p>
            <a:pPr lvl="1" indent="0">
              <a:buNone/>
            </a:pPr>
            <a:endParaRPr lang="en-US" dirty="0"/>
          </a:p>
          <a:p>
            <a:pPr lvl="1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Are we only missing the message patterns? no….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&quot;No&quot; Symbol 2"/>
          <p:cNvSpPr/>
          <p:nvPr/>
        </p:nvSpPr>
        <p:spPr>
          <a:xfrm>
            <a:off x="5032836" y="1736379"/>
            <a:ext cx="3182255" cy="3066933"/>
          </a:xfrm>
          <a:prstGeom prst="noSmoking">
            <a:avLst>
              <a:gd name="adj" fmla="val 9147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71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ZMQ Semantic mismatches for </a:t>
            </a:r>
            <a:r>
              <a:rPr lang="en-US" dirty="0" err="1" smtClean="0"/>
              <a:t>Libfabric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07" y="1178810"/>
            <a:ext cx="7973036" cy="3177600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Multi-connection “endpoints”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Dynamic Process management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Buffered receive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 Peer-to-peer flow control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solidFill>
                  <a:schemeClr val="tx1"/>
                </a:solidFill>
              </a:rPr>
              <a:t>hared memory solution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47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Multi-connection “endpoints”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07" y="1178810"/>
            <a:ext cx="7973036" cy="3177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One endpoint: multiple connect oriented connections?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890930" y="1737300"/>
            <a:ext cx="5766513" cy="103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None/>
              <a:defRPr sz="1800" b="0" kern="1200">
                <a:solidFill>
                  <a:srgbClr val="0071C5"/>
                </a:solidFill>
                <a:latin typeface="+mn-lt"/>
                <a:ea typeface="+mn-ea"/>
                <a:cs typeface="Intel Clear" panose="020B0604020203020204" pitchFamily="34" charset="0"/>
              </a:defRPr>
            </a:lvl1pPr>
            <a:lvl2pPr marL="225425" indent="-225425" algn="l" defTabSz="457200" rtl="0" eaLnBrk="1" latinLnBrk="0" hangingPunct="1">
              <a:spcBef>
                <a:spcPts val="1200"/>
              </a:spcBef>
              <a:buFont typeface="Wingdings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2pPr>
            <a:lvl3pPr marL="571500" indent="-228600" algn="l" defTabSz="457200" rtl="0" eaLnBrk="1" latinLnBrk="0" hangingPunct="1">
              <a:spcBef>
                <a:spcPts val="800"/>
              </a:spcBef>
              <a:buFont typeface="Intel Clear" panose="020B060402020302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3pPr>
            <a:lvl4pPr marL="969963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4pPr>
            <a:lvl5pPr marL="1319213" indent="-228600" algn="l" defTabSz="457200" rtl="0" eaLnBrk="1" latinLnBrk="0" hangingPunct="1">
              <a:spcBef>
                <a:spcPct val="20000"/>
              </a:spcBef>
              <a:buFont typeface="Intel Clear" panose="020B0604020203020204" pitchFamily="34" charset="0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mapping to connectionless FI_EP_RDM </a:t>
            </a:r>
          </a:p>
          <a:p>
            <a:pPr algn="ctr"/>
            <a:r>
              <a:rPr lang="en-US" dirty="0" smtClean="0"/>
              <a:t>or </a:t>
            </a:r>
          </a:p>
          <a:p>
            <a:pPr algn="ctr"/>
            <a:r>
              <a:rPr lang="en-US" dirty="0" smtClean="0"/>
              <a:t>single connection FI_EP_MSG? </a:t>
            </a:r>
          </a:p>
          <a:p>
            <a:pPr lvl="1" indent="0">
              <a:buNone/>
            </a:pPr>
            <a:r>
              <a:rPr lang="en-US" dirty="0" smtClean="0"/>
              <a:t>It is multi-connection per socket…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6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2. Dynamic Process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07" y="1178810"/>
            <a:ext cx="7973036" cy="31776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2944789" y="2955193"/>
            <a:ext cx="1230817" cy="330130"/>
          </a:xfrm>
          <a:prstGeom prst="flowChartProcess">
            <a:avLst/>
          </a:prstGeom>
          <a:solidFill>
            <a:schemeClr val="accent1"/>
          </a:solidFill>
          <a:ln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Poll(</a:t>
            </a:r>
            <a:r>
              <a:rPr lang="en-US" sz="1350" dirty="0" err="1" smtClean="0"/>
              <a:t>fds</a:t>
            </a:r>
            <a:r>
              <a:rPr lang="en-US" sz="1350" dirty="0" smtClean="0"/>
              <a:t>..)</a:t>
            </a:r>
            <a:endParaRPr lang="en-US" sz="135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923990" y="2729972"/>
            <a:ext cx="0" cy="739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649748" y="2750678"/>
            <a:ext cx="0" cy="189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44789" y="3489363"/>
            <a:ext cx="2437429" cy="15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63442" y="3254005"/>
            <a:ext cx="96054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network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664821" y="3300318"/>
            <a:ext cx="0" cy="189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Process 9"/>
          <p:cNvSpPr/>
          <p:nvPr/>
        </p:nvSpPr>
        <p:spPr>
          <a:xfrm>
            <a:off x="2944790" y="1820392"/>
            <a:ext cx="2366387" cy="867730"/>
          </a:xfrm>
          <a:prstGeom prst="flowChart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Back End:</a:t>
            </a:r>
          </a:p>
          <a:p>
            <a:pPr algn="ctr"/>
            <a:r>
              <a:rPr lang="en-US" sz="1350" dirty="0" smtClean="0"/>
              <a:t>Transport/CM</a:t>
            </a:r>
            <a:endParaRPr lang="en-US" sz="1350" dirty="0"/>
          </a:p>
        </p:txBody>
      </p:sp>
      <p:sp>
        <p:nvSpPr>
          <p:cNvPr id="11" name="Circular Arrow 10"/>
          <p:cNvSpPr/>
          <p:nvPr/>
        </p:nvSpPr>
        <p:spPr>
          <a:xfrm rot="15386770">
            <a:off x="2568401" y="2796267"/>
            <a:ext cx="620351" cy="999748"/>
          </a:xfrm>
          <a:prstGeom prst="circularArrow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5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 Problem statement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392" y="1347760"/>
            <a:ext cx="8515350" cy="326350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Need Server/Client name Exchange</a:t>
            </a:r>
          </a:p>
          <a:p>
            <a:pPr marL="511175" lvl="1" indent="-285750">
              <a:buFontTx/>
              <a:buChar char="-"/>
            </a:pPr>
            <a:r>
              <a:rPr lang="en-US" dirty="0" smtClean="0"/>
              <a:t>Can’t solely use ZMQ “CM” calls</a:t>
            </a:r>
          </a:p>
          <a:p>
            <a:pPr marL="511175" lvl="1" indent="-285750">
              <a:buFontTx/>
              <a:buChar char="-"/>
            </a:pPr>
            <a:r>
              <a:rPr lang="en-US" dirty="0" smtClean="0"/>
              <a:t>Need </a:t>
            </a:r>
            <a:r>
              <a:rPr lang="en-US" dirty="0"/>
              <a:t>to be able to go from a bind-&gt;send </a:t>
            </a:r>
          </a:p>
          <a:p>
            <a:r>
              <a:rPr lang="en-US" sz="2000" dirty="0"/>
              <a:t>Creating and destroying connections at any </a:t>
            </a:r>
            <a:r>
              <a:rPr lang="en-US" sz="2000" dirty="0" smtClean="0"/>
              <a:t>time</a:t>
            </a:r>
          </a:p>
          <a:p>
            <a:r>
              <a:rPr lang="en-US" sz="2000" dirty="0" smtClean="0"/>
              <a:t>Can’t have CM send/</a:t>
            </a:r>
            <a:r>
              <a:rPr lang="en-US" sz="2000" dirty="0" err="1" smtClean="0"/>
              <a:t>recv</a:t>
            </a:r>
            <a:r>
              <a:rPr lang="en-US" sz="2000" dirty="0" smtClean="0"/>
              <a:t> interfere with messaging</a:t>
            </a:r>
            <a:endParaRPr lang="en-US" sz="2000" dirty="0"/>
          </a:p>
          <a:p>
            <a:pPr lvl="2"/>
            <a:r>
              <a:rPr lang="en-US" sz="1800" dirty="0"/>
              <a:t>Need a dedicated separate CM channel</a:t>
            </a:r>
          </a:p>
          <a:p>
            <a:pPr lvl="2"/>
            <a:r>
              <a:rPr lang="en-US" sz="1800" dirty="0"/>
              <a:t>Can’t have a </a:t>
            </a:r>
            <a:r>
              <a:rPr lang="en-US" sz="1800" dirty="0" err="1"/>
              <a:t>recv</a:t>
            </a:r>
            <a:r>
              <a:rPr lang="en-US" sz="1800" dirty="0"/>
              <a:t>(any) interfering with the routing/scheduling </a:t>
            </a:r>
            <a:r>
              <a:rPr lang="en-US" sz="1800" dirty="0" smtClean="0"/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5351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 Problem statement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392" y="1347760"/>
            <a:ext cx="8515350" cy="3263504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1800" dirty="0" smtClean="0"/>
              <a:t>Utility CM:</a:t>
            </a:r>
            <a:br>
              <a:rPr lang="en-US" sz="1800" dirty="0" smtClean="0"/>
            </a:br>
            <a:r>
              <a:rPr lang="en-US" sz="1800" dirty="0" smtClean="0"/>
              <a:t>	-need timeout if client tries to resolve server address before server is started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827" y="2212259"/>
            <a:ext cx="6248991" cy="207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2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3. Buffered receive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180892"/>
            <a:ext cx="7956755" cy="14759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ZMQ Buffering Requirement	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	-forces buffer to come from transport</a:t>
            </a:r>
          </a:p>
        </p:txBody>
      </p:sp>
      <p:sp>
        <p:nvSpPr>
          <p:cNvPr id="16" name="Content Placeholder 13"/>
          <p:cNvSpPr txBox="1">
            <a:spLocks/>
          </p:cNvSpPr>
          <p:nvPr/>
        </p:nvSpPr>
        <p:spPr>
          <a:xfrm>
            <a:off x="3061194" y="2654710"/>
            <a:ext cx="2609561" cy="11960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None/>
              <a:defRPr sz="1800" b="0" kern="1200">
                <a:solidFill>
                  <a:srgbClr val="0071C5"/>
                </a:solidFill>
                <a:latin typeface="+mn-lt"/>
                <a:ea typeface="+mn-ea"/>
                <a:cs typeface="Intel Clear" panose="020B0604020203020204" pitchFamily="34" charset="0"/>
              </a:defRPr>
            </a:lvl1pPr>
            <a:lvl2pPr marL="225425" indent="-225425" algn="l" defTabSz="457200" rtl="0" eaLnBrk="1" latinLnBrk="0" hangingPunct="1">
              <a:spcBef>
                <a:spcPts val="1200"/>
              </a:spcBef>
              <a:buFont typeface="Wingdings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2pPr>
            <a:lvl3pPr marL="571500" indent="-228600" algn="l" defTabSz="457200" rtl="0" eaLnBrk="1" latinLnBrk="0" hangingPunct="1">
              <a:spcBef>
                <a:spcPts val="800"/>
              </a:spcBef>
              <a:buFont typeface="Intel Clear" panose="020B060402020302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3pPr>
            <a:lvl4pPr marL="969963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4pPr>
            <a:lvl5pPr marL="1319213" indent="-228600" algn="l" defTabSz="457200" rtl="0" eaLnBrk="1" latinLnBrk="0" hangingPunct="1">
              <a:spcBef>
                <a:spcPct val="20000"/>
              </a:spcBef>
              <a:buFont typeface="Intel Clear" panose="020B0604020203020204" pitchFamily="34" charset="0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/>
              <a:t>Zmq_msg_t</a:t>
            </a:r>
            <a:r>
              <a:rPr lang="en-US" sz="2000" dirty="0" smtClean="0"/>
              <a:t> </a:t>
            </a:r>
            <a:r>
              <a:rPr lang="en-US" sz="2000" dirty="0" err="1" smtClean="0"/>
              <a:t>msg</a:t>
            </a:r>
            <a:endParaRPr lang="en-US" sz="2000" dirty="0" smtClean="0"/>
          </a:p>
          <a:p>
            <a:endParaRPr lang="en-US" sz="3200" u="sng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239581" y="3141616"/>
            <a:ext cx="1102" cy="499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398142" y="3717834"/>
            <a:ext cx="1692316" cy="7091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/>
              <a:t>create_buffer</a:t>
            </a:r>
            <a:r>
              <a:rPr lang="en-US" sz="1600" b="1" dirty="0" smtClean="0"/>
              <a:t>()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15275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ZMQ </a:t>
            </a:r>
            <a:r>
              <a:rPr lang="en-US" dirty="0"/>
              <a:t>Buffering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ZMQ_MSG_API</a:t>
            </a:r>
          </a:p>
          <a:p>
            <a:pPr marL="568325" lvl="1" indent="-342900"/>
            <a:r>
              <a:rPr lang="en-US" dirty="0" smtClean="0"/>
              <a:t>Requires usage of </a:t>
            </a:r>
            <a:r>
              <a:rPr lang="en-US" dirty="0" err="1" smtClean="0"/>
              <a:t>zmq_msg_t</a:t>
            </a:r>
            <a:r>
              <a:rPr lang="en-US" dirty="0" smtClean="0"/>
              <a:t> (internal to transport buffer)</a:t>
            </a:r>
          </a:p>
          <a:p>
            <a:pPr marL="914400" lvl="2" indent="-342900"/>
            <a:r>
              <a:rPr lang="en-US" dirty="0" smtClean="0"/>
              <a:t>User responsible for create/destroy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MORE flag</a:t>
            </a:r>
          </a:p>
          <a:p>
            <a:pPr marL="568325" lvl="1" indent="-342900"/>
            <a:r>
              <a:rPr lang="en-US" dirty="0"/>
              <a:t>s</a:t>
            </a:r>
            <a:r>
              <a:rPr lang="en-US" dirty="0" smtClean="0"/>
              <a:t>end/</a:t>
            </a:r>
            <a:r>
              <a:rPr lang="en-US" dirty="0" err="1" smtClean="0"/>
              <a:t>recv</a:t>
            </a:r>
            <a:r>
              <a:rPr lang="en-US" dirty="0" smtClean="0"/>
              <a:t> API has “MORE” flag capability</a:t>
            </a:r>
          </a:p>
          <a:p>
            <a:pPr marL="914400" lvl="2" indent="-342900"/>
            <a:r>
              <a:rPr lang="en-US" dirty="0" smtClean="0"/>
              <a:t>Multiple send/</a:t>
            </a:r>
            <a:r>
              <a:rPr lang="en-US" dirty="0" err="1" smtClean="0"/>
              <a:t>recv</a:t>
            </a:r>
            <a:r>
              <a:rPr lang="en-US" dirty="0" smtClean="0"/>
              <a:t> treat as send/</a:t>
            </a:r>
            <a:r>
              <a:rPr lang="en-US" dirty="0" err="1" smtClean="0"/>
              <a:t>recv</a:t>
            </a:r>
            <a:r>
              <a:rPr lang="en-US" dirty="0" smtClean="0"/>
              <a:t> single message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8FC1-E3AF-4549-B654-66100E95367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1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ZMQ Buffer: ZMQ_MSG API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61" y="3033647"/>
            <a:ext cx="5437008" cy="103617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8128" y="1177528"/>
            <a:ext cx="8054206" cy="140714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/>
              <a:t>z</a:t>
            </a:r>
            <a:r>
              <a:rPr lang="en-US" sz="2400" dirty="0" err="1" smtClean="0"/>
              <a:t>mq_msg_t</a:t>
            </a:r>
            <a:r>
              <a:rPr lang="en-US" sz="2400" dirty="0" smtClean="0"/>
              <a:t>: </a:t>
            </a:r>
            <a:r>
              <a:rPr lang="en-US" sz="2400" dirty="0"/>
              <a:t>buffer </a:t>
            </a:r>
            <a:r>
              <a:rPr lang="en-US" sz="2400" dirty="0" smtClean="0"/>
              <a:t>“handle”</a:t>
            </a:r>
            <a:endParaRPr lang="en-US" sz="2400" dirty="0"/>
          </a:p>
          <a:p>
            <a:pPr marL="682625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Asks ZMQ to provide buffer</a:t>
            </a:r>
          </a:p>
          <a:p>
            <a:pPr lvl="3"/>
            <a:r>
              <a:rPr lang="en-US" dirty="0"/>
              <a:t>But user decides on lifetime of </a:t>
            </a:r>
            <a:r>
              <a:rPr lang="en-US" dirty="0" err="1"/>
              <a:t>ptr</a:t>
            </a:r>
            <a:r>
              <a:rPr lang="en-US" dirty="0"/>
              <a:t> (</a:t>
            </a:r>
            <a:r>
              <a:rPr lang="en-US" dirty="0" err="1"/>
              <a:t>malloc</a:t>
            </a:r>
            <a:r>
              <a:rPr lang="en-US" dirty="0"/>
              <a:t>/free)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01197" y="2701435"/>
            <a:ext cx="1895167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400" u="sng" dirty="0" smtClean="0">
                <a:solidFill>
                  <a:srgbClr val="003C71"/>
                </a:solidFill>
              </a:rPr>
              <a:t>Example: Send</a:t>
            </a:r>
          </a:p>
        </p:txBody>
      </p:sp>
    </p:spTree>
    <p:extLst>
      <p:ext uri="{BB962C8B-B14F-4D97-AF65-F5344CB8AC3E}">
        <p14:creationId xmlns:p14="http://schemas.microsoft.com/office/powerpoint/2010/main" val="344217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5613" y="1568670"/>
            <a:ext cx="7772400" cy="1443431"/>
          </a:xfrm>
        </p:spPr>
        <p:txBody>
          <a:bodyPr/>
          <a:lstStyle>
            <a:lvl1pPr algn="l">
              <a:lnSpc>
                <a:spcPct val="80000"/>
              </a:lnSpc>
              <a:defRPr sz="5400" b="0" cap="none" spc="0" baseline="0">
                <a:solidFill>
                  <a:schemeClr val="bg1"/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 err="1" smtClean="0">
                <a:solidFill>
                  <a:schemeClr val="tx2"/>
                </a:solidFill>
              </a:rPr>
              <a:t>Zeromq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 marL="0" indent="0">
              <a:buNone/>
              <a:defRPr sz="1600" b="0" i="0" baseline="0">
                <a:solidFill>
                  <a:srgbClr val="F3D54E"/>
                </a:solidFill>
                <a:latin typeface="Intel Clear"/>
                <a:cs typeface="Intel Cle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>
                <a:solidFill>
                  <a:schemeClr val="accent2"/>
                </a:solidFill>
              </a:rPr>
              <a:t>“Asynchronous sockets library with load balancing”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 descr="Image result for zeromq graph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533" y="941681"/>
            <a:ext cx="3524105" cy="145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89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ZMQ Buffer: ZMQ_MSG API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32223" y="1386256"/>
            <a:ext cx="5720789" cy="26132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None/>
              <a:defRPr sz="1800" b="0" kern="1200">
                <a:solidFill>
                  <a:srgbClr val="0071C5"/>
                </a:solidFill>
                <a:latin typeface="+mn-lt"/>
                <a:ea typeface="+mn-ea"/>
                <a:cs typeface="Intel Clear" panose="020B0604020203020204" pitchFamily="34" charset="0"/>
              </a:defRPr>
            </a:lvl1pPr>
            <a:lvl2pPr marL="225425" indent="-225425" algn="l" defTabSz="457200" rtl="0" eaLnBrk="1" latinLnBrk="0" hangingPunct="1">
              <a:spcBef>
                <a:spcPts val="1200"/>
              </a:spcBef>
              <a:buFont typeface="Wingdings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2pPr>
            <a:lvl3pPr marL="571500" indent="-228600" algn="l" defTabSz="457200" rtl="0" eaLnBrk="1" latinLnBrk="0" hangingPunct="1">
              <a:spcBef>
                <a:spcPts val="800"/>
              </a:spcBef>
              <a:buFont typeface="Intel Clear" panose="020B0604020203020204" pitchFamily="34" charset="0"/>
              <a:buChar char="–"/>
              <a:defRPr sz="1600" kern="120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3pPr>
            <a:lvl4pPr marL="969963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4pPr>
            <a:lvl5pPr marL="1319213" indent="-228600" algn="l" defTabSz="457200" rtl="0" eaLnBrk="1" latinLnBrk="0" hangingPunct="1">
              <a:spcBef>
                <a:spcPct val="20000"/>
              </a:spcBef>
              <a:buFont typeface="Intel Clear" panose="020B0604020203020204" pitchFamily="34" charset="0"/>
              <a:buChar char="–"/>
              <a:defRPr sz="1400" kern="120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Void * context = </a:t>
            </a:r>
            <a:r>
              <a:rPr lang="en-US" dirty="0" err="1" smtClean="0">
                <a:solidFill>
                  <a:schemeClr val="bg2">
                    <a:lumMod val="90000"/>
                  </a:schemeClr>
                </a:solidFill>
              </a:rPr>
              <a:t>Zmq_ctx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()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Void * </a:t>
            </a:r>
            <a:r>
              <a:rPr lang="en-US" dirty="0" err="1" smtClean="0">
                <a:solidFill>
                  <a:schemeClr val="bg2">
                    <a:lumMod val="90000"/>
                  </a:schemeClr>
                </a:solidFill>
              </a:rPr>
              <a:t>rep_sock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bg2">
                    <a:lumMod val="90000"/>
                  </a:schemeClr>
                </a:solidFill>
              </a:rPr>
              <a:t>Zmq_socket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(context, ZMQ_REP)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>
                <a:solidFill>
                  <a:schemeClr val="bg2">
                    <a:lumMod val="90000"/>
                  </a:schemeClr>
                </a:solidFill>
              </a:rPr>
              <a:t>Zmq_bind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2">
                    <a:lumMod val="90000"/>
                  </a:schemeClr>
                </a:solidFill>
              </a:rPr>
              <a:t>rep_sock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, “</a:t>
            </a:r>
            <a:r>
              <a:rPr lang="en-US" dirty="0" err="1" smtClean="0">
                <a:solidFill>
                  <a:schemeClr val="bg2">
                    <a:lumMod val="90000"/>
                  </a:schemeClr>
                </a:solidFill>
              </a:rPr>
              <a:t>tcp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</a:rPr>
              <a:t>://*:4040”)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Zmq_msg_t</a:t>
            </a:r>
            <a:r>
              <a:rPr lang="en-US" dirty="0" smtClean="0"/>
              <a:t> </a:t>
            </a:r>
            <a:r>
              <a:rPr lang="en-US" dirty="0" err="1" smtClean="0"/>
              <a:t>msg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Zmq_msg_init</a:t>
            </a:r>
            <a:r>
              <a:rPr lang="en-US" dirty="0" smtClean="0"/>
              <a:t>(</a:t>
            </a:r>
            <a:r>
              <a:rPr lang="en-US" dirty="0" err="1" smtClean="0"/>
              <a:t>msg</a:t>
            </a:r>
            <a:r>
              <a:rPr lang="en-US" dirty="0" smtClean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Zmq_msg_recv</a:t>
            </a:r>
            <a:r>
              <a:rPr lang="en-US" dirty="0" smtClean="0"/>
              <a:t>(&amp;</a:t>
            </a:r>
            <a:r>
              <a:rPr lang="en-US" dirty="0" err="1" smtClean="0"/>
              <a:t>rep_sock</a:t>
            </a:r>
            <a:r>
              <a:rPr lang="en-US" dirty="0" smtClean="0"/>
              <a:t>, </a:t>
            </a:r>
            <a:r>
              <a:rPr lang="en-US" dirty="0" err="1" smtClean="0"/>
              <a:t>msg</a:t>
            </a:r>
            <a:r>
              <a:rPr lang="en-US" dirty="0" smtClean="0"/>
              <a:t>, flag) , </a:t>
            </a:r>
          </a:p>
          <a:p>
            <a:pPr marL="457200" lvl="1" indent="0">
              <a:buFont typeface="Wingdings" charset="2"/>
              <a:buNone/>
            </a:pPr>
            <a:endParaRPr lang="en-US" dirty="0" smtClean="0"/>
          </a:p>
        </p:txBody>
      </p:sp>
      <p:sp>
        <p:nvSpPr>
          <p:cNvPr id="16" name="Down Arrow 15"/>
          <p:cNvSpPr/>
          <p:nvPr/>
        </p:nvSpPr>
        <p:spPr>
          <a:xfrm rot="3620203">
            <a:off x="5583999" y="2666536"/>
            <a:ext cx="352535" cy="104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132349" y="2569614"/>
            <a:ext cx="2144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Asked ZMQ to buffer without knowing size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3319" y="1067089"/>
            <a:ext cx="1895167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400" u="sng" dirty="0" smtClean="0">
                <a:solidFill>
                  <a:srgbClr val="003C71"/>
                </a:solidFill>
              </a:rPr>
              <a:t>Example: </a:t>
            </a:r>
            <a:r>
              <a:rPr lang="en-US" sz="1400" u="sng" dirty="0" err="1" smtClean="0">
                <a:solidFill>
                  <a:srgbClr val="003C71"/>
                </a:solidFill>
              </a:rPr>
              <a:t>Recv</a:t>
            </a:r>
            <a:endParaRPr lang="en-US" sz="1400" u="sng" dirty="0" smtClean="0">
              <a:solidFill>
                <a:srgbClr val="003C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0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ZMQ Buffer: </a:t>
            </a:r>
            <a:r>
              <a:rPr lang="en-US" dirty="0" smtClean="0"/>
              <a:t>MORE flag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8FC1-E3AF-4549-B654-66100E953670}" type="slidenum">
              <a:rPr lang="en-US" smtClean="0"/>
              <a:t>31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79" y="1031348"/>
            <a:ext cx="8002587" cy="33613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Transport implications: multi-</a:t>
            </a:r>
            <a:r>
              <a:rPr lang="en-US" dirty="0" err="1" smtClean="0"/>
              <a:t>msg</a:t>
            </a:r>
            <a:r>
              <a:rPr lang="en-US" dirty="0" smtClean="0"/>
              <a:t> as “one message”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must have local completion of segments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b="1" i="1" dirty="0" smtClean="0"/>
              <a:t>Must</a:t>
            </a:r>
            <a:r>
              <a:rPr lang="en-US" b="1" dirty="0" smtClean="0"/>
              <a:t> buffer</a:t>
            </a:r>
            <a:r>
              <a:rPr lang="en-US" dirty="0" smtClean="0"/>
              <a:t> “</a:t>
            </a:r>
            <a:r>
              <a:rPr lang="en-US" dirty="0" err="1" smtClean="0"/>
              <a:t>iovec</a:t>
            </a:r>
            <a:r>
              <a:rPr lang="en-US" dirty="0" smtClean="0"/>
              <a:t>” segments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API: Parts </a:t>
            </a:r>
            <a:r>
              <a:rPr lang="en-US" dirty="0" smtClean="0"/>
              <a:t>are sent separately and </a:t>
            </a:r>
            <a:r>
              <a:rPr lang="en-US" b="1" i="1" dirty="0" smtClean="0"/>
              <a:t>received separately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Must receive all or none of the message parts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672098" y="4200329"/>
            <a:ext cx="194872" cy="173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29398" y="4425924"/>
            <a:ext cx="246571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err="1"/>
              <a:t>Zmq_recv</a:t>
            </a:r>
            <a:r>
              <a:rPr lang="en-US" sz="1350" dirty="0"/>
              <a:t>(buf1, MORE)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42214" y="4156498"/>
            <a:ext cx="7463" cy="252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523297" y="4031194"/>
            <a:ext cx="423635" cy="251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690574" y="4370262"/>
            <a:ext cx="224028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err="1"/>
              <a:t>Zmq_recv</a:t>
            </a:r>
            <a:r>
              <a:rPr lang="en-US" sz="1350" dirty="0"/>
              <a:t>(buf2, MORE)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60785" y="4336986"/>
            <a:ext cx="223113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err="1"/>
              <a:t>Zmq_recv</a:t>
            </a:r>
            <a:r>
              <a:rPr lang="en-US" sz="1350" dirty="0"/>
              <a:t>(buf3, 0)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672099" y="2993760"/>
            <a:ext cx="2851198" cy="448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8102" y="3761845"/>
            <a:ext cx="687230" cy="35703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buf3</a:t>
            </a:r>
            <a:endParaRPr lang="en-US" sz="1100" b="1" dirty="0"/>
          </a:p>
        </p:txBody>
      </p:sp>
      <p:sp>
        <p:nvSpPr>
          <p:cNvPr id="19" name="Rectangle 18"/>
          <p:cNvSpPr/>
          <p:nvPr/>
        </p:nvSpPr>
        <p:spPr>
          <a:xfrm>
            <a:off x="3806062" y="3732848"/>
            <a:ext cx="687230" cy="35703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buf2</a:t>
            </a:r>
            <a:endParaRPr lang="en-US" sz="1100" b="1" dirty="0"/>
          </a:p>
        </p:txBody>
      </p:sp>
      <p:sp>
        <p:nvSpPr>
          <p:cNvPr id="20" name="Rectangle 19"/>
          <p:cNvSpPr/>
          <p:nvPr/>
        </p:nvSpPr>
        <p:spPr>
          <a:xfrm>
            <a:off x="2661472" y="3731597"/>
            <a:ext cx="687230" cy="35703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buf1</a:t>
            </a:r>
            <a:endParaRPr lang="en-US" sz="1100" b="1" dirty="0"/>
          </a:p>
        </p:txBody>
      </p:sp>
      <p:sp>
        <p:nvSpPr>
          <p:cNvPr id="21" name="Right Brace 20"/>
          <p:cNvSpPr/>
          <p:nvPr/>
        </p:nvSpPr>
        <p:spPr>
          <a:xfrm rot="5400000">
            <a:off x="3978748" y="3121015"/>
            <a:ext cx="207027" cy="94126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ight Brace 21"/>
          <p:cNvSpPr/>
          <p:nvPr/>
        </p:nvSpPr>
        <p:spPr>
          <a:xfrm rot="5400000">
            <a:off x="3027226" y="3152162"/>
            <a:ext cx="230126" cy="8781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ight Brace 22"/>
          <p:cNvSpPr/>
          <p:nvPr/>
        </p:nvSpPr>
        <p:spPr>
          <a:xfrm rot="5400000">
            <a:off x="4939927" y="3130721"/>
            <a:ext cx="207027" cy="94126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6158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ZMQ Buffer: </a:t>
            </a:r>
            <a:r>
              <a:rPr lang="en-US" dirty="0" smtClean="0"/>
              <a:t>MORE flag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8FC1-E3AF-4549-B654-66100E953670}" type="slidenum">
              <a:rPr lang="en-US" smtClean="0"/>
              <a:t>32</a:t>
            </a:fld>
            <a:endParaRPr lang="en-US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83" y="1334730"/>
            <a:ext cx="5281911" cy="120215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82" y="2692806"/>
            <a:ext cx="5281911" cy="198617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6349580" y="3517778"/>
            <a:ext cx="814491" cy="2058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12451" y="3052847"/>
            <a:ext cx="100900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ZMQ tells user if there is more to receive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473274" y="1798221"/>
            <a:ext cx="10090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</a:t>
            </a:r>
            <a:r>
              <a:rPr lang="en-US" sz="1400" dirty="0" smtClean="0"/>
              <a:t>reat as single </a:t>
            </a:r>
            <a:r>
              <a:rPr lang="en-US" sz="1400" dirty="0" err="1" smtClean="0"/>
              <a:t>fi_send</a:t>
            </a:r>
            <a:endParaRPr lang="en-US" sz="1400" dirty="0"/>
          </a:p>
        </p:txBody>
      </p:sp>
      <p:sp>
        <p:nvSpPr>
          <p:cNvPr id="21" name="Right Brace 20"/>
          <p:cNvSpPr/>
          <p:nvPr/>
        </p:nvSpPr>
        <p:spPr>
          <a:xfrm>
            <a:off x="6349580" y="1798222"/>
            <a:ext cx="212185" cy="443534"/>
          </a:xfrm>
          <a:prstGeom prst="rightBrace">
            <a:avLst>
              <a:gd name="adj1" fmla="val 48958"/>
              <a:gd name="adj2" fmla="val 52041"/>
            </a:avLst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ZMQ Buffer: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Need buffering for </a:t>
            </a:r>
            <a:r>
              <a:rPr lang="en-US" dirty="0" err="1" smtClean="0"/>
              <a:t>zmq_msg_t</a:t>
            </a:r>
            <a:r>
              <a:rPr lang="en-US" dirty="0" smtClean="0"/>
              <a:t> handle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receive side: user won’t provide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Length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Buffer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Libfabric</a:t>
            </a:r>
            <a:r>
              <a:rPr lang="en-US" dirty="0" smtClean="0"/>
              <a:t> Options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FI_PEEK helps, but no buffer support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Buffered send/</a:t>
            </a:r>
            <a:r>
              <a:rPr lang="en-US" dirty="0" err="1" smtClean="0"/>
              <a:t>recv</a:t>
            </a:r>
            <a:r>
              <a:rPr lang="en-US" dirty="0" smtClean="0"/>
              <a:t> </a:t>
            </a:r>
            <a:r>
              <a:rPr lang="en-US" dirty="0" err="1" smtClean="0"/>
              <a:t>iovec</a:t>
            </a:r>
            <a:r>
              <a:rPr lang="en-US" dirty="0" smtClean="0"/>
              <a:t>?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“buffered” </a:t>
            </a:r>
            <a:r>
              <a:rPr lang="en-US" dirty="0" err="1" smtClean="0"/>
              <a:t>recv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8FC1-E3AF-4549-B654-66100E95367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en-US" dirty="0">
                <a:solidFill>
                  <a:schemeClr val="tx1"/>
                </a:solidFill>
              </a:rPr>
              <a:t>Peer-to-peer flow </a:t>
            </a:r>
            <a:r>
              <a:rPr lang="en-US" dirty="0" smtClean="0">
                <a:solidFill>
                  <a:schemeClr val="tx1"/>
                </a:solidFill>
              </a:rPr>
              <a:t>control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455613" y="890955"/>
            <a:ext cx="8228012" cy="373819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Implementing Router/Dealer socket type:</a:t>
            </a:r>
            <a:endParaRPr lang="en-US" dirty="0" smtClean="0"/>
          </a:p>
          <a:p>
            <a:r>
              <a:rPr lang="en-US" dirty="0" smtClean="0"/>
              <a:t>	-&gt;Requirement </a:t>
            </a:r>
            <a:r>
              <a:rPr lang="en-US" dirty="0" smtClean="0"/>
              <a:t>comes out of load balancing support</a:t>
            </a:r>
            <a:endParaRPr lang="en-US" dirty="0" smtClean="0">
              <a:solidFill>
                <a:schemeClr val="tx1"/>
              </a:solidFill>
            </a:endParaRPr>
          </a:p>
          <a:p>
            <a:pPr marL="568325" lvl="1" indent="-342900"/>
            <a:endParaRPr lang="en-US" dirty="0" smtClean="0"/>
          </a:p>
          <a:p>
            <a:pPr marL="568325" lvl="1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17" name="Flowchart: Magnetic Disk 16"/>
          <p:cNvSpPr/>
          <p:nvPr/>
        </p:nvSpPr>
        <p:spPr>
          <a:xfrm>
            <a:off x="2319954" y="2311939"/>
            <a:ext cx="828137" cy="139785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MsgQ</a:t>
            </a:r>
            <a:endParaRPr lang="en-US" dirty="0" smtClean="0"/>
          </a:p>
          <a:p>
            <a:pPr algn="ctr"/>
            <a:r>
              <a:rPr lang="en-US" dirty="0" smtClean="0"/>
              <a:t>Dest1</a:t>
            </a:r>
            <a:endParaRPr lang="en-US" dirty="0"/>
          </a:p>
        </p:txBody>
      </p:sp>
      <p:sp>
        <p:nvSpPr>
          <p:cNvPr id="20" name="Flowchart: Magnetic Disk 19"/>
          <p:cNvSpPr/>
          <p:nvPr/>
        </p:nvSpPr>
        <p:spPr>
          <a:xfrm>
            <a:off x="3556621" y="2333908"/>
            <a:ext cx="828137" cy="1375885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MsgQ</a:t>
            </a:r>
            <a:endParaRPr lang="en-US" dirty="0" smtClean="0"/>
          </a:p>
          <a:p>
            <a:pPr algn="ctr"/>
            <a:r>
              <a:rPr lang="en-US" dirty="0" smtClean="0"/>
              <a:t>Dest2</a:t>
            </a:r>
            <a:endParaRPr lang="en-US" dirty="0"/>
          </a:p>
        </p:txBody>
      </p:sp>
      <p:sp>
        <p:nvSpPr>
          <p:cNvPr id="22" name="Flowchart: Magnetic Disk 21"/>
          <p:cNvSpPr/>
          <p:nvPr/>
        </p:nvSpPr>
        <p:spPr>
          <a:xfrm>
            <a:off x="4793288" y="2333908"/>
            <a:ext cx="828137" cy="1375885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MsgQ</a:t>
            </a:r>
            <a:endParaRPr lang="en-US" dirty="0" smtClean="0"/>
          </a:p>
          <a:p>
            <a:pPr algn="ctr"/>
            <a:r>
              <a:rPr lang="en-US" dirty="0" smtClean="0"/>
              <a:t>Dest3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561991" y="2251759"/>
            <a:ext cx="3440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82649" y="2251759"/>
            <a:ext cx="3440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116907" y="4114490"/>
            <a:ext cx="3377381" cy="737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035325" y="2251759"/>
            <a:ext cx="3440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642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</a:t>
            </a:r>
            <a:r>
              <a:rPr lang="en-US" dirty="0" smtClean="0">
                <a:solidFill>
                  <a:schemeClr val="tx1"/>
                </a:solidFill>
              </a:rPr>
              <a:t> Requirements</a:t>
            </a:r>
            <a:r>
              <a:rPr lang="en-US" dirty="0" smtClean="0">
                <a:solidFill>
                  <a:schemeClr val="accent1"/>
                </a:solidFill>
              </a:rPr>
              <a:t>: ID &amp; FQ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455613" y="890955"/>
            <a:ext cx="8228012" cy="3738196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ID management</a:t>
            </a:r>
          </a:p>
          <a:p>
            <a:pPr marL="568325" lvl="1" indent="-342900"/>
            <a:r>
              <a:rPr lang="en-US" dirty="0" smtClean="0"/>
              <a:t>Create ID’s for sockets (</a:t>
            </a:r>
            <a:r>
              <a:rPr lang="en-US" dirty="0" err="1" smtClean="0"/>
              <a:t>sockopt</a:t>
            </a:r>
            <a:r>
              <a:rPr lang="en-US" dirty="0" smtClean="0"/>
              <a:t>)</a:t>
            </a:r>
          </a:p>
          <a:p>
            <a:pPr marL="568325" lvl="1" indent="-342900"/>
            <a:r>
              <a:rPr lang="en-US" dirty="0" smtClean="0"/>
              <a:t>Map to connections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Send/</a:t>
            </a:r>
            <a:r>
              <a:rPr lang="en-US" dirty="0" err="1" smtClean="0"/>
              <a:t>Recv</a:t>
            </a:r>
            <a:endParaRPr lang="en-US" dirty="0" smtClean="0"/>
          </a:p>
          <a:p>
            <a:pPr marL="568325" lvl="1" indent="-342900"/>
            <a:r>
              <a:rPr lang="en-US" dirty="0" smtClean="0"/>
              <a:t>Send: </a:t>
            </a:r>
          </a:p>
          <a:p>
            <a:pPr marL="914400" lvl="2" indent="-342900"/>
            <a:r>
              <a:rPr lang="en-US" dirty="0" smtClean="0"/>
              <a:t>ID lookup</a:t>
            </a:r>
            <a:endParaRPr lang="en-US" dirty="0"/>
          </a:p>
          <a:p>
            <a:pPr marL="568325" lvl="1" indent="-342900"/>
            <a:r>
              <a:rPr lang="en-US" dirty="0" smtClean="0"/>
              <a:t>Receive: </a:t>
            </a:r>
          </a:p>
          <a:p>
            <a:pPr marL="914400" lvl="2" indent="-342900"/>
            <a:r>
              <a:rPr lang="en-US" dirty="0" smtClean="0"/>
              <a:t>Fair queuing</a:t>
            </a:r>
          </a:p>
          <a:p>
            <a:pPr marL="914400" lvl="2" indent="-342900"/>
            <a:r>
              <a:rPr lang="en-US" dirty="0" smtClean="0"/>
              <a:t>Return ID </a:t>
            </a:r>
            <a:endParaRPr lang="en-US" dirty="0" smtClean="0">
              <a:solidFill>
                <a:schemeClr val="tx1"/>
              </a:solidFill>
            </a:endParaRPr>
          </a:p>
          <a:p>
            <a:pPr marL="568325" lvl="1" indent="-342900"/>
            <a:endParaRPr lang="en-US" dirty="0" smtClean="0"/>
          </a:p>
          <a:p>
            <a:pPr marL="568325" lvl="1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5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 </a:t>
            </a:r>
            <a:r>
              <a:rPr lang="en-US" dirty="0" smtClean="0">
                <a:solidFill>
                  <a:schemeClr val="tx1"/>
                </a:solidFill>
              </a:rPr>
              <a:t>Requirements</a:t>
            </a:r>
            <a:r>
              <a:rPr lang="en-US" dirty="0" smtClean="0">
                <a:solidFill>
                  <a:schemeClr val="accent1"/>
                </a:solidFill>
              </a:rPr>
              <a:t>: flow control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455613" y="890955"/>
            <a:ext cx="8228012" cy="2008103"/>
          </a:xfrm>
        </p:spPr>
        <p:txBody>
          <a:bodyPr/>
          <a:lstStyle/>
          <a:p>
            <a:pPr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Loop over active connections in Round Robin fashion</a:t>
            </a:r>
            <a:r>
              <a:rPr lang="en-US" dirty="0" smtClean="0"/>
              <a:t> </a:t>
            </a:r>
            <a:endParaRPr lang="en-US" dirty="0" smtClean="0"/>
          </a:p>
          <a:p>
            <a:pPr lvl="1" indent="0">
              <a:buNone/>
            </a:pPr>
            <a:r>
              <a:rPr lang="en-US" dirty="0"/>
              <a:t>	</a:t>
            </a:r>
            <a:r>
              <a:rPr lang="en-US" dirty="0" smtClean="0"/>
              <a:t>If queue is either empty or full (unused or overused), deactivate</a:t>
            </a:r>
            <a:endParaRPr lang="en-US" dirty="0" smtClean="0"/>
          </a:p>
          <a:p>
            <a:pPr marL="1312863" lvl="3" indent="-342900"/>
            <a:r>
              <a:rPr lang="en-US" dirty="0" smtClean="0"/>
              <a:t>Atomic swap into deactivated </a:t>
            </a:r>
            <a:r>
              <a:rPr lang="en-US" dirty="0" smtClean="0"/>
              <a:t>index</a:t>
            </a:r>
          </a:p>
          <a:p>
            <a:pPr marL="1662113" lvl="4" indent="-342900"/>
            <a:r>
              <a:rPr lang="en-US" dirty="0"/>
              <a:t>r</a:t>
            </a:r>
            <a:r>
              <a:rPr lang="en-US" dirty="0" smtClean="0"/>
              <a:t>eactivated </a:t>
            </a:r>
            <a:r>
              <a:rPr lang="en-US" dirty="0"/>
              <a:t>by </a:t>
            </a:r>
            <a:r>
              <a:rPr lang="en-US" dirty="0" smtClean="0"/>
              <a:t>backend</a:t>
            </a:r>
            <a:endParaRPr lang="en-US" dirty="0" smtClean="0"/>
          </a:p>
          <a:p>
            <a:pPr marL="1312863" lvl="3" indent="-342900"/>
            <a:r>
              <a:rPr lang="en-US" dirty="0" smtClean="0">
                <a:solidFill>
                  <a:schemeClr val="accent1"/>
                </a:solidFill>
              </a:rPr>
              <a:t>High water mark: relies on TCP flow control </a:t>
            </a:r>
            <a:endParaRPr lang="en-US" dirty="0" smtClean="0">
              <a:solidFill>
                <a:schemeClr val="accent1"/>
              </a:solidFill>
            </a:endParaRPr>
          </a:p>
          <a:p>
            <a:pPr marL="1662113" lvl="4" indent="-342900"/>
            <a:r>
              <a:rPr lang="en-US" dirty="0" smtClean="0"/>
              <a:t>(full queue)</a:t>
            </a:r>
          </a:p>
          <a:p>
            <a:pPr marL="568325" lvl="1" indent="-342900"/>
            <a:endParaRPr lang="en-US" dirty="0" smtClean="0"/>
          </a:p>
        </p:txBody>
      </p:sp>
      <p:sp>
        <p:nvSpPr>
          <p:cNvPr id="8" name="Flowchart: Process 7"/>
          <p:cNvSpPr/>
          <p:nvPr/>
        </p:nvSpPr>
        <p:spPr>
          <a:xfrm>
            <a:off x="1797889" y="3805363"/>
            <a:ext cx="4818076" cy="820633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987852" y="3815005"/>
            <a:ext cx="7758" cy="800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178384" y="3815005"/>
            <a:ext cx="14702" cy="809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67298" y="3966898"/>
            <a:ext cx="1284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Connection1</a:t>
            </a:r>
          </a:p>
          <a:p>
            <a:pPr algn="ctr"/>
            <a:r>
              <a:rPr lang="en-US" sz="1400" dirty="0" err="1" smtClean="0"/>
              <a:t>MsgQ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966089" y="3956952"/>
            <a:ext cx="1261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Connection2</a:t>
            </a:r>
          </a:p>
          <a:p>
            <a:pPr algn="ctr"/>
            <a:r>
              <a:rPr lang="en-US" sz="1400" dirty="0" err="1" smtClean="0"/>
              <a:t>Msg</a:t>
            </a:r>
            <a:r>
              <a:rPr lang="en-US" sz="1400" dirty="0" err="1"/>
              <a:t>Q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163707" y="3956080"/>
            <a:ext cx="1272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Connection3</a:t>
            </a:r>
          </a:p>
          <a:p>
            <a:pPr algn="ctr"/>
            <a:r>
              <a:rPr lang="en-US" sz="1400" dirty="0" err="1" smtClean="0"/>
              <a:t>Msg</a:t>
            </a:r>
            <a:r>
              <a:rPr lang="en-US" sz="1400" dirty="0" err="1"/>
              <a:t>Q</a:t>
            </a:r>
            <a:endParaRPr lang="en-US" sz="14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5349981" y="3815005"/>
            <a:ext cx="14255" cy="800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49981" y="3966898"/>
            <a:ext cx="1273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Connection4</a:t>
            </a:r>
          </a:p>
          <a:p>
            <a:pPr algn="ctr"/>
            <a:r>
              <a:rPr lang="en-US" sz="1400" dirty="0" err="1" smtClean="0"/>
              <a:t>Msg</a:t>
            </a:r>
            <a:r>
              <a:rPr lang="en-US" sz="1400" dirty="0" err="1"/>
              <a:t>Q</a:t>
            </a:r>
            <a:endParaRPr lang="en-US" sz="1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5364235" y="3478265"/>
            <a:ext cx="7128" cy="1188707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906176" y="2934746"/>
            <a:ext cx="930373" cy="5078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3C71"/>
                </a:solidFill>
              </a:rPr>
              <a:t>Logical End of active connections</a:t>
            </a:r>
          </a:p>
        </p:txBody>
      </p:sp>
      <p:sp>
        <p:nvSpPr>
          <p:cNvPr id="24" name="U-Turn Arrow 23"/>
          <p:cNvSpPr/>
          <p:nvPr/>
        </p:nvSpPr>
        <p:spPr>
          <a:xfrm>
            <a:off x="1668934" y="3610127"/>
            <a:ext cx="3065489" cy="638931"/>
          </a:xfrm>
          <a:prstGeom prst="uturnArrow">
            <a:avLst>
              <a:gd name="adj1" fmla="val 9155"/>
              <a:gd name="adj2" fmla="val 25000"/>
              <a:gd name="adj3" fmla="val 25000"/>
              <a:gd name="adj4" fmla="val 43750"/>
              <a:gd name="adj5" fmla="val 45505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26877" y="3056472"/>
            <a:ext cx="887597" cy="5078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003C71"/>
                </a:solidFill>
              </a:rPr>
              <a:t>Round Robin:</a:t>
            </a:r>
          </a:p>
          <a:p>
            <a:pPr algn="ctr"/>
            <a:r>
              <a:rPr lang="en-US" sz="1100" dirty="0" smtClean="0">
                <a:solidFill>
                  <a:srgbClr val="003C71"/>
                </a:solidFill>
              </a:rPr>
              <a:t>Message in queue?</a:t>
            </a:r>
          </a:p>
        </p:txBody>
      </p:sp>
    </p:spTree>
    <p:extLst>
      <p:ext uri="{BB962C8B-B14F-4D97-AF65-F5344CB8AC3E}">
        <p14:creationId xmlns:p14="http://schemas.microsoft.com/office/powerpoint/2010/main" val="169022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5. shared memory </a:t>
            </a:r>
            <a:r>
              <a:rPr lang="en-US" dirty="0" smtClean="0">
                <a:solidFill>
                  <a:schemeClr val="tx1"/>
                </a:solidFill>
              </a:rPr>
              <a:t>solution: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0" y="1514006"/>
            <a:ext cx="5585460" cy="2685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Unicast </a:t>
            </a:r>
            <a:r>
              <a:rPr lang="en-US" sz="2400" dirty="0">
                <a:solidFill>
                  <a:schemeClr val="tx1"/>
                </a:solidFill>
              </a:rPr>
              <a:t>(can do all protocols)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37843" y="1546334"/>
            <a:ext cx="1565157" cy="6107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2"/>
                </a:solidFill>
              </a:rPr>
              <a:t>IPC 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(inter-process communication)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477295" y="1546334"/>
            <a:ext cx="1424940" cy="6107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2"/>
                </a:solidFill>
              </a:rPr>
              <a:t>TIPC 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Cluster IPC with socket interface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050825" y="1550144"/>
            <a:ext cx="1424940" cy="6107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2"/>
                </a:solidFill>
              </a:rPr>
              <a:t>INPROC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Inter-thread communication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604510" y="1514006"/>
            <a:ext cx="3512820" cy="2685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Multicast </a:t>
            </a:r>
            <a:r>
              <a:rPr lang="en-US" sz="2000" dirty="0">
                <a:solidFill>
                  <a:schemeClr val="tx1"/>
                </a:solidFill>
              </a:rPr>
              <a:t>(only PUB/SUB)</a:t>
            </a:r>
          </a:p>
        </p:txBody>
      </p:sp>
      <p:sp>
        <p:nvSpPr>
          <p:cNvPr id="57" name="Rectangle 56"/>
          <p:cNvSpPr/>
          <p:nvPr/>
        </p:nvSpPr>
        <p:spPr>
          <a:xfrm>
            <a:off x="0" y="2765433"/>
            <a:ext cx="9117330" cy="9324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			Engines</a:t>
            </a:r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r>
              <a:rPr lang="en-US" sz="1350" dirty="0"/>
              <a:t>		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914796" y="3151894"/>
            <a:ext cx="887730" cy="41568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bg2"/>
                </a:solidFill>
              </a:rPr>
              <a:t>EPGM?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27710" y="3155654"/>
            <a:ext cx="1775460" cy="41568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Stream Engine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357797" y="3109440"/>
            <a:ext cx="2021923" cy="46190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chemeClr val="bg1"/>
                </a:solidFill>
              </a:rPr>
              <a:t>Shared Memory</a:t>
            </a:r>
            <a:endParaRPr lang="en-US" sz="1350" dirty="0">
              <a:solidFill>
                <a:schemeClr val="bg1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2419120" y="2248525"/>
            <a:ext cx="503962" cy="715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1514007" y="2248525"/>
            <a:ext cx="78921" cy="719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706911" y="2248525"/>
            <a:ext cx="45582" cy="707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255189" y="2248525"/>
            <a:ext cx="1123380" cy="681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1810296" y="2248525"/>
            <a:ext cx="1957836" cy="700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7512" y="1541767"/>
            <a:ext cx="704054" cy="6107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2"/>
                </a:solidFill>
              </a:rPr>
              <a:t>TCP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62366" y="2248525"/>
            <a:ext cx="555093" cy="715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7022165" y="3155051"/>
            <a:ext cx="931001" cy="41253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bg2"/>
                </a:solidFill>
              </a:rPr>
              <a:t>PGM</a:t>
            </a:r>
          </a:p>
        </p:txBody>
      </p:sp>
      <p:sp>
        <p:nvSpPr>
          <p:cNvPr id="69" name="Rectangle 68"/>
          <p:cNvSpPr/>
          <p:nvPr/>
        </p:nvSpPr>
        <p:spPr>
          <a:xfrm>
            <a:off x="8172806" y="3155654"/>
            <a:ext cx="878247" cy="41568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Norm Engine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858001" y="1546522"/>
            <a:ext cx="944525" cy="6107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2"/>
                </a:solidFill>
              </a:rPr>
              <a:t>EPGM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022165" y="1550144"/>
            <a:ext cx="931001" cy="6107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2"/>
                </a:solidFill>
              </a:rPr>
              <a:t>PGM</a:t>
            </a:r>
          </a:p>
        </p:txBody>
      </p:sp>
      <p:sp>
        <p:nvSpPr>
          <p:cNvPr id="72" name="Rectangle 71"/>
          <p:cNvSpPr/>
          <p:nvPr/>
        </p:nvSpPr>
        <p:spPr>
          <a:xfrm>
            <a:off x="8172806" y="1546334"/>
            <a:ext cx="878247" cy="6107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2"/>
                </a:solidFill>
              </a:rPr>
              <a:t>NORM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6330264" y="2369291"/>
            <a:ext cx="18125" cy="594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478603" y="2362987"/>
            <a:ext cx="18125" cy="594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8602867" y="2362986"/>
            <a:ext cx="18125" cy="594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295170" y="1151714"/>
            <a:ext cx="3472962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u="sng" dirty="0" smtClean="0">
                <a:solidFill>
                  <a:srgbClr val="003C71"/>
                </a:solidFill>
              </a:rPr>
              <a:t>Extent of </a:t>
            </a:r>
            <a:r>
              <a:rPr lang="en-US" sz="1600" u="sng" dirty="0" err="1" smtClean="0">
                <a:solidFill>
                  <a:srgbClr val="003C71"/>
                </a:solidFill>
              </a:rPr>
              <a:t>ZeroMQ</a:t>
            </a:r>
            <a:r>
              <a:rPr lang="en-US" sz="1600" u="sng" dirty="0" smtClean="0">
                <a:solidFill>
                  <a:srgbClr val="003C71"/>
                </a:solidFill>
              </a:rPr>
              <a:t> transport support</a:t>
            </a:r>
          </a:p>
        </p:txBody>
      </p:sp>
    </p:spTree>
    <p:extLst>
      <p:ext uri="{BB962C8B-B14F-4D97-AF65-F5344CB8AC3E}">
        <p14:creationId xmlns:p14="http://schemas.microsoft.com/office/powerpoint/2010/main" val="405696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ZMQ mismatches for </a:t>
            </a:r>
            <a:r>
              <a:rPr lang="en-US" dirty="0" err="1" smtClean="0"/>
              <a:t>Libfabric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07" y="1178810"/>
            <a:ext cx="7973036" cy="3177600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Multi-connection “endpoints”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Dynamic Process management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Buffered receive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Peer-to-peer flow control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solidFill>
                  <a:schemeClr val="tx1"/>
                </a:solidFill>
              </a:rPr>
              <a:t>hared memory solution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17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5613" y="1990533"/>
            <a:ext cx="7772400" cy="1021556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4824413"/>
            <a:ext cx="2133600" cy="273050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8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ZeroMQ</a:t>
            </a:r>
            <a:r>
              <a:rPr lang="en-US" dirty="0" smtClean="0"/>
              <a:t>?</a:t>
            </a:r>
            <a:endParaRPr lang="en-US" dirty="0">
              <a:latin typeface="Intel Clear"/>
              <a:cs typeface="Intel Clear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Intel Clear"/>
                <a:cs typeface="Intel Clear"/>
              </a:rPr>
              <a:t>Socket-like interface but builds features on top of it…</a:t>
            </a:r>
            <a:endParaRPr lang="en-US" dirty="0">
              <a:solidFill>
                <a:schemeClr val="accent2"/>
              </a:solidFill>
              <a:latin typeface="Intel Clear"/>
              <a:cs typeface="Intel Clear"/>
            </a:endParaRPr>
          </a:p>
          <a:p>
            <a:pPr marL="342900" lvl="1" indent="-342900">
              <a:buFont typeface="+mj-lt"/>
              <a:buAutoNum type="arabicPeriod"/>
            </a:pPr>
            <a:r>
              <a:rPr lang="en-US" dirty="0" smtClean="0">
                <a:latin typeface="Intel Clear"/>
                <a:cs typeface="Intel Clear"/>
              </a:rPr>
              <a:t>Multiple Connections per socket</a:t>
            </a:r>
            <a:endParaRPr lang="en-US" dirty="0">
              <a:latin typeface="Intel Clear"/>
              <a:cs typeface="Intel Clear"/>
            </a:endParaRPr>
          </a:p>
          <a:p>
            <a:pPr marL="342900" lvl="1" indent="-342900">
              <a:buFont typeface="+mj-lt"/>
              <a:buAutoNum type="arabicPeriod"/>
            </a:pPr>
            <a:r>
              <a:rPr lang="en-US" dirty="0" err="1" smtClean="0">
                <a:latin typeface="Intel Clear"/>
                <a:cs typeface="Intel Clear"/>
              </a:rPr>
              <a:t>Async</a:t>
            </a:r>
            <a:r>
              <a:rPr lang="en-US" dirty="0" smtClean="0">
                <a:latin typeface="Intel Clear"/>
                <a:cs typeface="Intel Clear"/>
              </a:rPr>
              <a:t> communication model: fire and forget</a:t>
            </a:r>
            <a:endParaRPr lang="en-US" dirty="0">
              <a:latin typeface="Intel Clear"/>
              <a:cs typeface="Intel Clear"/>
            </a:endParaRPr>
          </a:p>
          <a:p>
            <a:pPr marL="342900" lvl="1" indent="-342900">
              <a:buFont typeface="+mj-lt"/>
              <a:buAutoNum type="arabicPeriod"/>
            </a:pPr>
            <a:r>
              <a:rPr lang="en-US" dirty="0" smtClean="0">
                <a:latin typeface="Intel Clear"/>
                <a:cs typeface="Intel Clear"/>
              </a:rPr>
              <a:t>Background CM: listen/accept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dirty="0">
                <a:cs typeface="Intel Clear"/>
              </a:rPr>
              <a:t>Message-based (</a:t>
            </a:r>
            <a:r>
              <a:rPr lang="en-US" dirty="0" smtClean="0">
                <a:cs typeface="Intel Clear"/>
              </a:rPr>
              <a:t>vs </a:t>
            </a:r>
            <a:r>
              <a:rPr lang="en-US" dirty="0">
                <a:cs typeface="Intel Clear"/>
              </a:rPr>
              <a:t>stream</a:t>
            </a:r>
            <a:r>
              <a:rPr lang="en-US" dirty="0" smtClean="0">
                <a:cs typeface="Intel Clear"/>
              </a:rPr>
              <a:t>)</a:t>
            </a:r>
            <a:endParaRPr lang="en-US" dirty="0" smtClean="0">
              <a:latin typeface="Intel Clear"/>
              <a:cs typeface="Intel Clear"/>
            </a:endParaRPr>
          </a:p>
          <a:p>
            <a:pPr marL="342900" lvl="1" indent="-342900">
              <a:buFont typeface="+mj-lt"/>
              <a:buAutoNum type="arabicPeriod"/>
            </a:pPr>
            <a:r>
              <a:rPr lang="en-US" dirty="0" smtClean="0">
                <a:latin typeface="Intel Clear"/>
                <a:cs typeface="Intel Clear"/>
              </a:rPr>
              <a:t>Some built-in load balancing (defined by socket type)</a:t>
            </a:r>
            <a:endParaRPr lang="en-US" dirty="0">
              <a:latin typeface="Intel Clear"/>
              <a:cs typeface="Intel Clear"/>
            </a:endParaRPr>
          </a:p>
          <a:p>
            <a:pPr marL="0" lvl="1" indent="0">
              <a:buNone/>
            </a:pPr>
            <a:endParaRPr lang="en-US" sz="1800" dirty="0" smtClean="0">
              <a:solidFill>
                <a:schemeClr val="tx1"/>
              </a:solidFill>
              <a:latin typeface="Intel Clear"/>
              <a:cs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71878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9545" y="205330"/>
            <a:ext cx="8229600" cy="868680"/>
          </a:xfrm>
        </p:spPr>
        <p:txBody>
          <a:bodyPr/>
          <a:lstStyle/>
          <a:p>
            <a:r>
              <a:rPr lang="en-US" smtClean="0"/>
              <a:t>Case Study: AI Framework MXNet-Pslite </a:t>
            </a:r>
            <a:r>
              <a:rPr lang="en-US" dirty="0" smtClean="0"/>
              <a:t>Model:</a:t>
            </a:r>
            <a:endParaRPr lang="en-US" dirty="0"/>
          </a:p>
        </p:txBody>
      </p:sp>
      <p:sp>
        <p:nvSpPr>
          <p:cNvPr id="1034" name="Content Placeholder 1033"/>
          <p:cNvSpPr>
            <a:spLocks noGrp="1"/>
          </p:cNvSpPr>
          <p:nvPr>
            <p:ph sz="quarter" idx="13"/>
          </p:nvPr>
        </p:nvSpPr>
        <p:spPr>
          <a:xfrm>
            <a:off x="346041" y="898297"/>
            <a:ext cx="3824397" cy="342582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 process resources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 x Dealer sockets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Send only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1 Router socket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Recv</a:t>
            </a:r>
            <a:r>
              <a:rPr lang="en-US" dirty="0" smtClean="0"/>
              <a:t>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Dealers connect to one Router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Dedicated connection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Router receive </a:t>
            </a:r>
          </a:p>
          <a:p>
            <a:pPr marL="511175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Fair queuing all incoming </a:t>
            </a:r>
            <a:r>
              <a:rPr lang="en-US" dirty="0" err="1" smtClean="0"/>
              <a:t>recvs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618956" y="898297"/>
            <a:ext cx="1570704" cy="10545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625945" y="1540181"/>
            <a:ext cx="1570704" cy="1827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78601" y="1681453"/>
            <a:ext cx="501445" cy="1731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Router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618956" y="1285606"/>
            <a:ext cx="1563330" cy="1089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85324" y="1041928"/>
            <a:ext cx="1452716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Dealer 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r>
              <a:rPr lang="en-US" sz="1100" dirty="0" smtClean="0">
                <a:solidFill>
                  <a:srgbClr val="003C71"/>
                </a:solidFill>
              </a:rPr>
              <a:t>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153585" y="898297"/>
            <a:ext cx="0" cy="39820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631065" y="903745"/>
            <a:ext cx="14748" cy="38730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607157" y="2856582"/>
            <a:ext cx="1570704" cy="10545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5614146" y="3498466"/>
            <a:ext cx="1570704" cy="1827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166802" y="3639738"/>
            <a:ext cx="501445" cy="1731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Router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607157" y="3243891"/>
            <a:ext cx="1563330" cy="1089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73525" y="3000213"/>
            <a:ext cx="1452716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Dealer 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r>
              <a:rPr lang="en-US" sz="1100" dirty="0" smtClean="0">
                <a:solidFill>
                  <a:srgbClr val="003C71"/>
                </a:solidFill>
              </a:rPr>
              <a:t>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141786" y="2856582"/>
            <a:ext cx="0" cy="39820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619266" y="2862030"/>
            <a:ext cx="14748" cy="38730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4982100" y="2096437"/>
            <a:ext cx="811663" cy="47240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110797" y="1343760"/>
            <a:ext cx="67064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process 2</a:t>
            </a:r>
          </a:p>
        </p:txBody>
      </p:sp>
      <p:sp>
        <p:nvSpPr>
          <p:cNvPr id="1025" name="TextBox 1024"/>
          <p:cNvSpPr txBox="1"/>
          <p:nvPr/>
        </p:nvSpPr>
        <p:spPr>
          <a:xfrm>
            <a:off x="6248335" y="1991968"/>
            <a:ext cx="32592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bind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62117" y="2657385"/>
            <a:ext cx="58243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connect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15182" y="2650734"/>
            <a:ext cx="58243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connect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68247" y="2637281"/>
            <a:ext cx="58243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connect</a:t>
            </a:r>
          </a:p>
        </p:txBody>
      </p:sp>
      <p:cxnSp>
        <p:nvCxnSpPr>
          <p:cNvPr id="39" name="Straight Arrow Connector 38"/>
          <p:cNvCxnSpPr>
            <a:stCxn id="36" idx="0"/>
            <a:endCxn id="1025" idx="2"/>
          </p:cNvCxnSpPr>
          <p:nvPr/>
        </p:nvCxnSpPr>
        <p:spPr>
          <a:xfrm flipV="1">
            <a:off x="6406399" y="2161245"/>
            <a:ext cx="4898" cy="4894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7" idx="0"/>
          </p:cNvCxnSpPr>
          <p:nvPr/>
        </p:nvCxnSpPr>
        <p:spPr>
          <a:xfrm flipV="1">
            <a:off x="6959464" y="2085023"/>
            <a:ext cx="824023" cy="55225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117025" y="3282028"/>
            <a:ext cx="600997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Node 4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359471" y="907432"/>
            <a:ext cx="1570704" cy="10545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>
            <a:off x="7366460" y="1549316"/>
            <a:ext cx="1570704" cy="1827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919116" y="1690588"/>
            <a:ext cx="501445" cy="1731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Router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7359471" y="1294741"/>
            <a:ext cx="1563330" cy="1089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425839" y="1051063"/>
            <a:ext cx="1452716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Dealer 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r>
              <a:rPr lang="en-US" sz="1100" dirty="0" smtClean="0">
                <a:solidFill>
                  <a:srgbClr val="003C71"/>
                </a:solidFill>
              </a:rPr>
              <a:t>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7894100" y="907432"/>
            <a:ext cx="0" cy="39820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371580" y="912880"/>
            <a:ext cx="14748" cy="38730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851312" y="1352895"/>
            <a:ext cx="661662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p</a:t>
            </a:r>
            <a:r>
              <a:rPr lang="en-US" sz="1100" dirty="0" smtClean="0">
                <a:solidFill>
                  <a:srgbClr val="003C71"/>
                </a:solidFill>
              </a:rPr>
              <a:t>rocess 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88850" y="2001103"/>
            <a:ext cx="32592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bind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3892420" y="898297"/>
            <a:ext cx="1570704" cy="10545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>
            <a:off x="3899409" y="1540181"/>
            <a:ext cx="1570704" cy="1827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452065" y="1681453"/>
            <a:ext cx="501445" cy="17312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Router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3892420" y="1285606"/>
            <a:ext cx="1563330" cy="1089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958788" y="1041928"/>
            <a:ext cx="1452716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Dealer 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r>
              <a:rPr lang="en-US" sz="1100" dirty="0" smtClean="0">
                <a:solidFill>
                  <a:srgbClr val="003C71"/>
                </a:solidFill>
              </a:rPr>
              <a:t>  </a:t>
            </a:r>
            <a:r>
              <a:rPr lang="en-US" sz="1100" dirty="0" err="1" smtClean="0">
                <a:solidFill>
                  <a:srgbClr val="003C71"/>
                </a:solidFill>
              </a:rPr>
              <a:t>Dealer</a:t>
            </a:r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4427049" y="898297"/>
            <a:ext cx="0" cy="39820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904529" y="903745"/>
            <a:ext cx="14748" cy="38730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384261" y="1343760"/>
            <a:ext cx="693410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process 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521799" y="1991968"/>
            <a:ext cx="325923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bind</a:t>
            </a:r>
          </a:p>
        </p:txBody>
      </p:sp>
    </p:spTree>
    <p:extLst>
      <p:ext uri="{BB962C8B-B14F-4D97-AF65-F5344CB8AC3E}">
        <p14:creationId xmlns:p14="http://schemas.microsoft.com/office/powerpoint/2010/main" val="340348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compare to other MQ systems?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921971"/>
            <a:ext cx="8228012" cy="3425825"/>
          </a:xfrm>
        </p:spPr>
        <p:txBody>
          <a:bodyPr/>
          <a:lstStyle/>
          <a:p>
            <a:pPr marL="0" lvl="1" indent="0">
              <a:buNone/>
            </a:pPr>
            <a:r>
              <a:rPr lang="en-US" dirty="0" smtClean="0"/>
              <a:t>Pro: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Brokerless</a:t>
            </a: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higher </a:t>
            </a:r>
            <a:r>
              <a:rPr lang="en-US" dirty="0"/>
              <a:t>throughput/latency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More flexible in message model </a:t>
            </a:r>
            <a:r>
              <a:rPr lang="en-US" dirty="0" smtClean="0"/>
              <a:t>options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Messaging library</a:t>
            </a:r>
          </a:p>
          <a:p>
            <a:pPr marL="0" lvl="1" indent="0">
              <a:buNone/>
            </a:pPr>
            <a:r>
              <a:rPr lang="en-US" dirty="0" smtClean="0"/>
              <a:t>Con:</a:t>
            </a: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Static routing (always RR)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Learning curve</a:t>
            </a:r>
          </a:p>
          <a:p>
            <a:pPr marL="631825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Harder to build complex systems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2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9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ZMQ Objects &amp; Mapping to OFI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351297" y="919712"/>
            <a:ext cx="1488497" cy="9140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ZMQ CTX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4026010" y="1899460"/>
            <a:ext cx="440315" cy="29946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/>
          <p:cNvSpPr/>
          <p:nvPr/>
        </p:nvSpPr>
        <p:spPr>
          <a:xfrm>
            <a:off x="3612664" y="2253154"/>
            <a:ext cx="1488497" cy="914075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ZMQ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Socket </a:t>
            </a:r>
            <a:r>
              <a:rPr lang="en-US" dirty="0" err="1">
                <a:solidFill>
                  <a:schemeClr val="tx1"/>
                </a:solidFill>
              </a:rPr>
              <a:t>fd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4994383" y="3221459"/>
            <a:ext cx="541250" cy="4900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426772" y="3276616"/>
            <a:ext cx="14390" cy="5338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5455418" y="2787895"/>
            <a:ext cx="171943" cy="179243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5" name="Oval 54"/>
          <p:cNvSpPr/>
          <p:nvPr/>
        </p:nvSpPr>
        <p:spPr>
          <a:xfrm>
            <a:off x="5712081" y="2787895"/>
            <a:ext cx="171943" cy="179243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6" name="Oval 55"/>
          <p:cNvSpPr/>
          <p:nvPr/>
        </p:nvSpPr>
        <p:spPr>
          <a:xfrm>
            <a:off x="5198756" y="2787895"/>
            <a:ext cx="171943" cy="179243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8" name="Down Arrow 57"/>
          <p:cNvSpPr/>
          <p:nvPr/>
        </p:nvSpPr>
        <p:spPr>
          <a:xfrm rot="1749117">
            <a:off x="3089210" y="1756654"/>
            <a:ext cx="440315" cy="29946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9" name="Oval 58"/>
          <p:cNvSpPr/>
          <p:nvPr/>
        </p:nvSpPr>
        <p:spPr>
          <a:xfrm>
            <a:off x="2054233" y="2155716"/>
            <a:ext cx="1488497" cy="914075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ZMQ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Socket </a:t>
            </a:r>
            <a:r>
              <a:rPr lang="en-US" dirty="0" err="1">
                <a:solidFill>
                  <a:schemeClr val="tx1"/>
                </a:solidFill>
              </a:rPr>
              <a:t>fd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152389" y="3864680"/>
            <a:ext cx="1151761" cy="4364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Connection </a:t>
            </a:r>
            <a:r>
              <a:rPr lang="en-US" sz="1350" dirty="0" err="1">
                <a:solidFill>
                  <a:schemeClr val="tx1"/>
                </a:solidFill>
              </a:rPr>
              <a:t>fd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343841" y="3864679"/>
            <a:ext cx="1258127" cy="4364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Connection </a:t>
            </a:r>
            <a:r>
              <a:rPr lang="en-US" sz="1350" dirty="0" err="1">
                <a:solidFill>
                  <a:schemeClr val="tx1"/>
                </a:solidFill>
              </a:rPr>
              <a:t>fd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1162913" y="4078982"/>
            <a:ext cx="171943" cy="17924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7" name="Oval 66"/>
          <p:cNvSpPr/>
          <p:nvPr/>
        </p:nvSpPr>
        <p:spPr>
          <a:xfrm>
            <a:off x="1434362" y="4078982"/>
            <a:ext cx="171943" cy="17924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8" name="Oval 67"/>
          <p:cNvSpPr/>
          <p:nvPr/>
        </p:nvSpPr>
        <p:spPr>
          <a:xfrm>
            <a:off x="921036" y="4078982"/>
            <a:ext cx="171943" cy="17924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2911214" y="3205236"/>
            <a:ext cx="541250" cy="4900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2391892" y="3221458"/>
            <a:ext cx="14390" cy="5338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1705811" y="3877101"/>
            <a:ext cx="1182026" cy="4364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Connection </a:t>
            </a:r>
            <a:r>
              <a:rPr lang="en-US" sz="1350" dirty="0" err="1">
                <a:solidFill>
                  <a:schemeClr val="tx1"/>
                </a:solidFill>
              </a:rPr>
              <a:t>fd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2944233" y="3864679"/>
            <a:ext cx="1151760" cy="4364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Connection </a:t>
            </a:r>
            <a:r>
              <a:rPr lang="en-US" sz="1350" dirty="0" err="1">
                <a:solidFill>
                  <a:schemeClr val="tx1"/>
                </a:solidFill>
              </a:rPr>
              <a:t>fd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03275" y="1203716"/>
            <a:ext cx="2093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FI_DOMAIN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803275" y="2521369"/>
            <a:ext cx="2093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FI_EP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8701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24683" y="1398563"/>
            <a:ext cx="4445730" cy="3103100"/>
          </a:xfrm>
        </p:spPr>
        <p:txBody>
          <a:bodyPr/>
          <a:lstStyle/>
          <a:p>
            <a:r>
              <a:rPr lang="en-US" u="sng" dirty="0"/>
              <a:t>Server</a:t>
            </a:r>
            <a:r>
              <a:rPr lang="en-US" dirty="0"/>
              <a:t>: </a:t>
            </a:r>
          </a:p>
          <a:p>
            <a:pPr marL="0" lvl="1" indent="0" fontAlgn="base">
              <a:buNone/>
            </a:pPr>
            <a:r>
              <a:rPr lang="en-US" dirty="0" smtClean="0"/>
              <a:t>2) void *</a:t>
            </a:r>
            <a:r>
              <a:rPr lang="en-US" dirty="0" err="1" smtClean="0"/>
              <a:t>rep_sock</a:t>
            </a:r>
            <a:r>
              <a:rPr lang="en-US" dirty="0" smtClean="0"/>
              <a:t> </a:t>
            </a:r>
            <a:r>
              <a:rPr lang="en-US" dirty="0"/>
              <a:t>= </a:t>
            </a:r>
            <a:endParaRPr lang="en-US" dirty="0" smtClean="0"/>
          </a:p>
          <a:p>
            <a:pPr marL="0" lvl="1" indent="0" fontAlgn="base">
              <a:buNone/>
            </a:pPr>
            <a:r>
              <a:rPr lang="en-US" dirty="0"/>
              <a:t>	</a:t>
            </a:r>
            <a:r>
              <a:rPr lang="en-US" dirty="0" err="1" smtClean="0"/>
              <a:t>zmq_socket</a:t>
            </a:r>
            <a:r>
              <a:rPr lang="en-US" dirty="0" smtClean="0"/>
              <a:t>(context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ZMQ_REP</a:t>
            </a:r>
            <a:r>
              <a:rPr lang="en-US" dirty="0"/>
              <a:t>) </a:t>
            </a:r>
            <a:endParaRPr lang="en-US" dirty="0" smtClean="0"/>
          </a:p>
          <a:p>
            <a:pPr marL="0" lvl="1" indent="0" fontAlgn="base">
              <a:buNone/>
            </a:pPr>
            <a:endParaRPr lang="en-US" dirty="0"/>
          </a:p>
          <a:p>
            <a:pPr marL="0" lvl="1" indent="0" fontAlgn="base">
              <a:buNone/>
            </a:pPr>
            <a:r>
              <a:rPr lang="en-US" dirty="0" smtClean="0"/>
              <a:t>3) </a:t>
            </a:r>
            <a:r>
              <a:rPr lang="en-US" dirty="0" err="1" smtClean="0"/>
              <a:t>zmq_bind</a:t>
            </a:r>
            <a:r>
              <a:rPr lang="en-US" dirty="0" smtClean="0"/>
              <a:t>(</a:t>
            </a:r>
            <a:r>
              <a:rPr lang="en-US" dirty="0" err="1" smtClean="0"/>
              <a:t>rep_sock</a:t>
            </a:r>
            <a:r>
              <a:rPr lang="en-US" dirty="0"/>
              <a:t>, “tcp://*:4040</a:t>
            </a:r>
            <a:r>
              <a:rPr lang="en-US" dirty="0" smtClean="0"/>
              <a:t>”)</a:t>
            </a:r>
          </a:p>
          <a:p>
            <a:pPr marL="0" lvl="1" indent="0" fontAlgn="base">
              <a:buNone/>
            </a:pPr>
            <a:endParaRPr lang="en-US" dirty="0"/>
          </a:p>
          <a:p>
            <a:pPr marL="0" lvl="1" indent="0" fontAlgn="base">
              <a:buNone/>
            </a:pPr>
            <a:r>
              <a:rPr lang="en-US" dirty="0" smtClean="0"/>
              <a:t>4) </a:t>
            </a:r>
            <a:r>
              <a:rPr lang="en-US" dirty="0" err="1" smtClean="0"/>
              <a:t>zmq_recv</a:t>
            </a:r>
            <a:r>
              <a:rPr lang="en-US" dirty="0" smtClean="0"/>
              <a:t>(</a:t>
            </a:r>
            <a:r>
              <a:rPr lang="en-US" dirty="0" err="1" smtClean="0"/>
              <a:t>rep_sock</a:t>
            </a:r>
            <a:r>
              <a:rPr lang="en-US" dirty="0"/>
              <a:t>, buffer, 6, flag) 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3"/>
          </p:nvPr>
        </p:nvSpPr>
        <p:spPr>
          <a:xfrm>
            <a:off x="4422532" y="1398563"/>
            <a:ext cx="4667590" cy="3227418"/>
          </a:xfrm>
        </p:spPr>
        <p:txBody>
          <a:bodyPr/>
          <a:lstStyle/>
          <a:p>
            <a:r>
              <a:rPr lang="en-US" u="sng" dirty="0"/>
              <a:t>Client</a:t>
            </a:r>
            <a:r>
              <a:rPr lang="en-US" dirty="0"/>
              <a:t>:</a:t>
            </a:r>
          </a:p>
          <a:p>
            <a:pPr marL="0" lvl="1" indent="0" fontAlgn="base">
              <a:buNone/>
            </a:pPr>
            <a:r>
              <a:rPr lang="en-US" dirty="0" smtClean="0"/>
              <a:t>2) void </a:t>
            </a:r>
            <a:r>
              <a:rPr lang="en-US" dirty="0"/>
              <a:t>*</a:t>
            </a:r>
            <a:r>
              <a:rPr lang="en-US" dirty="0" err="1" smtClean="0"/>
              <a:t>req_sock</a:t>
            </a:r>
            <a:r>
              <a:rPr lang="en-US" dirty="0" smtClean="0"/>
              <a:t> </a:t>
            </a:r>
            <a:r>
              <a:rPr lang="en-US" dirty="0"/>
              <a:t>= </a:t>
            </a:r>
            <a:endParaRPr lang="en-US" dirty="0" smtClean="0"/>
          </a:p>
          <a:p>
            <a:pPr marL="0" lvl="1" indent="0" fontAlgn="base">
              <a:buNone/>
            </a:pPr>
            <a:r>
              <a:rPr lang="en-US" dirty="0"/>
              <a:t>	</a:t>
            </a:r>
            <a:r>
              <a:rPr lang="en-US" dirty="0" err="1" smtClean="0"/>
              <a:t>zmq_socket</a:t>
            </a:r>
            <a:r>
              <a:rPr lang="en-US" dirty="0" smtClean="0"/>
              <a:t>(context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ZMQ_REQ</a:t>
            </a:r>
            <a:r>
              <a:rPr lang="en-US" dirty="0"/>
              <a:t>) </a:t>
            </a:r>
            <a:endParaRPr lang="en-US" dirty="0" smtClean="0"/>
          </a:p>
          <a:p>
            <a:pPr marL="0" lvl="1" indent="0" fontAlgn="base">
              <a:buNone/>
            </a:pPr>
            <a:endParaRPr lang="en-US" dirty="0"/>
          </a:p>
          <a:p>
            <a:pPr marL="0" lvl="1" indent="0" fontAlgn="base">
              <a:buNone/>
            </a:pPr>
            <a:r>
              <a:rPr lang="en-US" dirty="0" smtClean="0"/>
              <a:t>3) </a:t>
            </a:r>
            <a:r>
              <a:rPr lang="en-US" dirty="0" err="1" smtClean="0"/>
              <a:t>zmq_connect</a:t>
            </a:r>
            <a:r>
              <a:rPr lang="en-US" dirty="0" smtClean="0"/>
              <a:t>(</a:t>
            </a:r>
            <a:r>
              <a:rPr lang="en-US" dirty="0" err="1" smtClean="0"/>
              <a:t>req_sock</a:t>
            </a:r>
            <a:r>
              <a:rPr lang="en-US" dirty="0"/>
              <a:t>, “tcp://localhost:4040</a:t>
            </a:r>
            <a:r>
              <a:rPr lang="en-US" dirty="0" smtClean="0"/>
              <a:t>”)</a:t>
            </a:r>
          </a:p>
          <a:p>
            <a:pPr marL="0" lvl="1" indent="0" fontAlgn="base">
              <a:buNone/>
            </a:pPr>
            <a:endParaRPr lang="en-US" dirty="0"/>
          </a:p>
          <a:p>
            <a:pPr marL="0" lvl="1" indent="0" fontAlgn="base">
              <a:buNone/>
            </a:pPr>
            <a:r>
              <a:rPr lang="en-US" dirty="0" smtClean="0"/>
              <a:t>4) </a:t>
            </a:r>
            <a:r>
              <a:rPr lang="en-US" dirty="0" err="1" smtClean="0"/>
              <a:t>zmq_send</a:t>
            </a:r>
            <a:r>
              <a:rPr lang="en-US" dirty="0" smtClean="0"/>
              <a:t>(</a:t>
            </a:r>
            <a:r>
              <a:rPr lang="en-US" dirty="0" err="1" smtClean="0"/>
              <a:t>req_sock</a:t>
            </a:r>
            <a:r>
              <a:rPr lang="en-US" dirty="0"/>
              <a:t>, “hello”, 6, flag)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044461" y="1398562"/>
            <a:ext cx="1" cy="322741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61896" y="794741"/>
            <a:ext cx="2620108" cy="58477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1) void *context </a:t>
            </a:r>
            <a:r>
              <a:rPr lang="en-US" sz="1600" dirty="0">
                <a:solidFill>
                  <a:schemeClr val="tx2"/>
                </a:solidFill>
              </a:rPr>
              <a:t>= </a:t>
            </a:r>
            <a:r>
              <a:rPr lang="en-US" sz="1600" dirty="0" err="1">
                <a:solidFill>
                  <a:schemeClr val="tx2"/>
                </a:solidFill>
              </a:rPr>
              <a:t>zmq_ctx</a:t>
            </a:r>
            <a:r>
              <a:rPr lang="en-US" sz="1600" dirty="0">
                <a:solidFill>
                  <a:schemeClr val="tx2"/>
                </a:solidFill>
              </a:rPr>
              <a:t>()</a:t>
            </a:r>
          </a:p>
          <a:p>
            <a:r>
              <a:rPr lang="en-US" sz="1100" dirty="0"/>
              <a:t/>
            </a:r>
            <a:br>
              <a:rPr lang="en-US" sz="1100" dirty="0"/>
            </a:br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558562" y="1177528"/>
            <a:ext cx="606669" cy="76557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112867" y="1087129"/>
            <a:ext cx="1041749" cy="66669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81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24683" y="1398563"/>
            <a:ext cx="4445730" cy="3103100"/>
          </a:xfrm>
        </p:spPr>
        <p:txBody>
          <a:bodyPr/>
          <a:lstStyle/>
          <a:p>
            <a:r>
              <a:rPr lang="en-US" u="sng" dirty="0"/>
              <a:t>Server</a:t>
            </a:r>
            <a:r>
              <a:rPr lang="en-US" dirty="0"/>
              <a:t>: </a:t>
            </a:r>
          </a:p>
          <a:p>
            <a:pPr marL="0" lvl="1" indent="0" fontAlgn="base">
              <a:buNone/>
            </a:pPr>
            <a:endParaRPr lang="en-US" dirty="0"/>
          </a:p>
          <a:p>
            <a:pPr marL="0" lvl="1" indent="0" fontAlgn="base">
              <a:buNone/>
            </a:pPr>
            <a:endParaRPr lang="en-US" dirty="0"/>
          </a:p>
          <a:p>
            <a:pPr marL="0" lvl="1" indent="0" fontAlgn="base">
              <a:buNone/>
            </a:pPr>
            <a:r>
              <a:rPr lang="en-US" dirty="0" smtClean="0"/>
              <a:t>4 </a:t>
            </a:r>
            <a:r>
              <a:rPr lang="en-US" dirty="0" err="1" smtClean="0"/>
              <a:t>zmq_recv</a:t>
            </a:r>
            <a:r>
              <a:rPr lang="en-US" dirty="0" smtClean="0"/>
              <a:t>(</a:t>
            </a:r>
            <a:r>
              <a:rPr lang="en-US" dirty="0" err="1" smtClean="0"/>
              <a:t>rep_sock</a:t>
            </a:r>
            <a:r>
              <a:rPr lang="en-US" dirty="0"/>
              <a:t>, buffer, 6, flag) 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3"/>
          </p:nvPr>
        </p:nvSpPr>
        <p:spPr>
          <a:xfrm>
            <a:off x="4422532" y="1398563"/>
            <a:ext cx="4667590" cy="3227418"/>
          </a:xfrm>
        </p:spPr>
        <p:txBody>
          <a:bodyPr/>
          <a:lstStyle/>
          <a:p>
            <a:r>
              <a:rPr lang="en-US" u="sng" dirty="0"/>
              <a:t>Client</a:t>
            </a:r>
            <a:r>
              <a:rPr lang="en-US" dirty="0"/>
              <a:t>:</a:t>
            </a:r>
          </a:p>
          <a:p>
            <a:pPr marL="0" lvl="1" indent="0" fontAlgn="base">
              <a:buNone/>
            </a:pPr>
            <a:endParaRPr lang="en-US" dirty="0"/>
          </a:p>
          <a:p>
            <a:pPr marL="0" lvl="1" indent="0" fontAlgn="base">
              <a:buNone/>
            </a:pPr>
            <a:endParaRPr lang="en-US" dirty="0"/>
          </a:p>
          <a:p>
            <a:pPr marL="0" lvl="1" indent="0" fontAlgn="base">
              <a:buNone/>
            </a:pPr>
            <a:r>
              <a:rPr lang="en-US" dirty="0"/>
              <a:t> </a:t>
            </a:r>
            <a:r>
              <a:rPr lang="en-US" dirty="0" err="1" smtClean="0"/>
              <a:t>zmq_send</a:t>
            </a:r>
            <a:r>
              <a:rPr lang="en-US" dirty="0" smtClean="0"/>
              <a:t>(</a:t>
            </a:r>
            <a:r>
              <a:rPr lang="en-US" dirty="0" err="1" smtClean="0"/>
              <a:t>req_sock</a:t>
            </a:r>
            <a:r>
              <a:rPr lang="en-US" dirty="0"/>
              <a:t>, “hello”, 6, flag)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Code: </a:t>
            </a:r>
            <a:r>
              <a:rPr lang="en-US" dirty="0" smtClean="0">
                <a:solidFill>
                  <a:srgbClr val="C00000"/>
                </a:solidFill>
              </a:rPr>
              <a:t>What’s missing?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18616" y="1825489"/>
            <a:ext cx="3450841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u="sng" dirty="0" smtClean="0">
                <a:solidFill>
                  <a:srgbClr val="C00000"/>
                </a:solidFill>
              </a:rPr>
              <a:t>No destination address provided!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61620" y="2220772"/>
            <a:ext cx="545123" cy="27786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818616" y="2229552"/>
            <a:ext cx="715892" cy="22511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873153" y="3354371"/>
            <a:ext cx="4396304" cy="83099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One socket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&lt;</a:t>
            </a:r>
            <a:r>
              <a:rPr lang="en-US" dirty="0" smtClean="0">
                <a:solidFill>
                  <a:srgbClr val="C00000"/>
                </a:solidFill>
              </a:rPr>
              <a:t>--&gt; multiple connections</a:t>
            </a:r>
          </a:p>
          <a:p>
            <a:pPr algn="ctr"/>
            <a:endParaRPr lang="en-US" dirty="0">
              <a:solidFill>
                <a:srgbClr val="C00000"/>
              </a:solidFill>
            </a:endParaRP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 how does it pick the connection?</a:t>
            </a:r>
          </a:p>
        </p:txBody>
      </p:sp>
    </p:spTree>
    <p:extLst>
      <p:ext uri="{BB962C8B-B14F-4D97-AF65-F5344CB8AC3E}">
        <p14:creationId xmlns:p14="http://schemas.microsoft.com/office/powerpoint/2010/main" val="172261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24683" y="1398563"/>
            <a:ext cx="4445730" cy="3103100"/>
          </a:xfrm>
        </p:spPr>
        <p:txBody>
          <a:bodyPr/>
          <a:lstStyle/>
          <a:p>
            <a:r>
              <a:rPr lang="en-US" u="sng" dirty="0"/>
              <a:t>Server</a:t>
            </a:r>
            <a:r>
              <a:rPr lang="en-US" dirty="0"/>
              <a:t>: </a:t>
            </a:r>
          </a:p>
          <a:p>
            <a:pPr marL="0" lvl="1" indent="0" fontAlgn="base">
              <a:buNone/>
            </a:pPr>
            <a:r>
              <a:rPr lang="en-US" dirty="0" err="1" smtClean="0"/>
              <a:t>zmq_socket</a:t>
            </a:r>
            <a:r>
              <a:rPr lang="en-US" dirty="0" smtClean="0"/>
              <a:t>(context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ZMQ_REP</a:t>
            </a:r>
            <a:r>
              <a:rPr lang="en-US" dirty="0"/>
              <a:t>) </a:t>
            </a:r>
            <a:endParaRPr lang="en-US" dirty="0" smtClean="0"/>
          </a:p>
          <a:p>
            <a:pPr marL="0" lvl="1" indent="0" fontAlgn="base">
              <a:buNone/>
            </a:pPr>
            <a:endParaRPr lang="en-US" dirty="0"/>
          </a:p>
          <a:p>
            <a:pPr marL="0" lvl="1" indent="0" fontAlgn="base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3"/>
          </p:nvPr>
        </p:nvSpPr>
        <p:spPr>
          <a:xfrm>
            <a:off x="4422532" y="1398563"/>
            <a:ext cx="4667590" cy="3227418"/>
          </a:xfrm>
        </p:spPr>
        <p:txBody>
          <a:bodyPr/>
          <a:lstStyle/>
          <a:p>
            <a:r>
              <a:rPr lang="en-US" u="sng" dirty="0"/>
              <a:t>Client</a:t>
            </a:r>
            <a:r>
              <a:rPr lang="en-US" dirty="0"/>
              <a:t>:</a:t>
            </a:r>
          </a:p>
          <a:p>
            <a:pPr marL="0" lvl="1" indent="0" fontAlgn="base">
              <a:buNone/>
            </a:pPr>
            <a:r>
              <a:rPr lang="en-US" dirty="0" err="1" smtClean="0"/>
              <a:t>zmq_socket</a:t>
            </a:r>
            <a:r>
              <a:rPr lang="en-US" dirty="0" smtClean="0"/>
              <a:t>(context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ZMQ_REQ</a:t>
            </a:r>
            <a:r>
              <a:rPr lang="en-US" dirty="0"/>
              <a:t>) </a:t>
            </a:r>
            <a:endParaRPr lang="en-US" dirty="0" smtClean="0"/>
          </a:p>
          <a:p>
            <a:pPr marL="0" lvl="1" indent="0" fontAlgn="base">
              <a:buNone/>
            </a:pPr>
            <a:endParaRPr lang="en-US" dirty="0"/>
          </a:p>
          <a:p>
            <a:pPr marL="0" lvl="1" indent="0" fontAlgn="base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Code: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86095" y="2950113"/>
            <a:ext cx="4167465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Socket type determines connection selection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347548" y="2154115"/>
            <a:ext cx="615115" cy="65284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359183" y="2215662"/>
            <a:ext cx="1006448" cy="60815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37988" y="4179705"/>
            <a:ext cx="1947225" cy="44627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0" lvl="1"/>
            <a:r>
              <a:rPr lang="en-US" b="1" dirty="0">
                <a:cs typeface="Intel Clear"/>
              </a:rPr>
              <a:t>Learning curve…</a:t>
            </a:r>
          </a:p>
          <a:p>
            <a:endParaRPr lang="en-US" sz="1100" dirty="0" err="1" smtClean="0">
              <a:solidFill>
                <a:srgbClr val="003C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10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282" y="375047"/>
            <a:ext cx="7886700" cy="994172"/>
          </a:xfrm>
        </p:spPr>
        <p:txBody>
          <a:bodyPr/>
          <a:lstStyle/>
          <a:p>
            <a:r>
              <a:rPr lang="en-US" dirty="0" smtClean="0"/>
              <a:t>Socket types/Message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Definition</a:t>
            </a:r>
            <a:r>
              <a:rPr lang="en-US" dirty="0" smtClean="0"/>
              <a:t>: how and when to use connections</a:t>
            </a:r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u="sng" dirty="0" smtClean="0"/>
              <a:t>Request-Reply</a:t>
            </a:r>
            <a:r>
              <a:rPr lang="en-US" dirty="0" smtClean="0"/>
              <a:t>: (ZMQ_REQ/ZMQ_REP) Load balancing</a:t>
            </a:r>
          </a:p>
          <a:p>
            <a:pPr lvl="2"/>
            <a:r>
              <a:rPr lang="en-US" u="sng" dirty="0" smtClean="0"/>
              <a:t>Dealer/Router</a:t>
            </a:r>
          </a:p>
          <a:p>
            <a:pPr lvl="1"/>
            <a:r>
              <a:rPr lang="en-US" u="sng" dirty="0" smtClean="0"/>
              <a:t>Pub-Sub: </a:t>
            </a:r>
            <a:r>
              <a:rPr lang="en-US" dirty="0" smtClean="0"/>
              <a:t>broadcast to all connections</a:t>
            </a:r>
          </a:p>
          <a:p>
            <a:pPr lvl="1"/>
            <a:r>
              <a:rPr lang="en-US" u="sng" dirty="0" smtClean="0"/>
              <a:t>Exclusive Pair</a:t>
            </a:r>
            <a:r>
              <a:rPr lang="en-US" dirty="0" smtClean="0"/>
              <a:t>: only one connection</a:t>
            </a:r>
          </a:p>
          <a:p>
            <a:pPr marL="0" lvl="1" indent="0">
              <a:buNone/>
            </a:pPr>
            <a:endParaRPr lang="en-US" dirty="0" smtClean="0"/>
          </a:p>
          <a:p>
            <a:r>
              <a:rPr lang="en-US" dirty="0" smtClean="0"/>
              <a:t>Different sockets with the right type can connect to each other 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65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_PPT Template_ClearPro_16x9">
  <a:themeElements>
    <a:clrScheme name="Intel Color Palette">
      <a:dk1>
        <a:sysClr val="windowText" lastClr="000000"/>
      </a:dk1>
      <a:lt1>
        <a:sysClr val="window" lastClr="FFFFFF"/>
      </a:lt1>
      <a:dk2>
        <a:srgbClr val="003C71"/>
      </a:dk2>
      <a:lt2>
        <a:srgbClr val="B1BABF"/>
      </a:lt2>
      <a:accent1>
        <a:srgbClr val="0071C5"/>
      </a:accent1>
      <a:accent2>
        <a:srgbClr val="00AEEF"/>
      </a:accent2>
      <a:accent3>
        <a:srgbClr val="F3D54E"/>
      </a:accent3>
      <a:accent4>
        <a:srgbClr val="FFA300"/>
      </a:accent4>
      <a:accent5>
        <a:srgbClr val="FC4C02"/>
      </a:accent5>
      <a:accent6>
        <a:srgbClr val="C3D600"/>
      </a:accent6>
      <a:hlink>
        <a:srgbClr val="0071C5"/>
      </a:hlink>
      <a:folHlink>
        <a:srgbClr val="00AEEF"/>
      </a:folHlink>
    </a:clrScheme>
    <a:fontScheme name="Intel Clear">
      <a:majorFont>
        <a:latin typeface="Intel Clear"/>
        <a:ea typeface=""/>
        <a:cs typeface=""/>
      </a:majorFont>
      <a:minorFont>
        <a:latin typeface="Intel Cle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defRPr sz="1100" dirty="0" err="1" smtClean="0">
            <a:solidFill>
              <a:srgbClr val="003C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1647</Words>
  <Application>Microsoft Office PowerPoint</Application>
  <PresentationFormat>On-screen Show (16:9)</PresentationFormat>
  <Paragraphs>530</Paragraphs>
  <Slides>42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Intel Clear</vt:lpstr>
      <vt:lpstr>Intel Clear Pro</vt:lpstr>
      <vt:lpstr>Wingdings</vt:lpstr>
      <vt:lpstr>Int_PPT Template_ClearPro_16x9</vt:lpstr>
      <vt:lpstr>ZeroMQ-ofi sketch</vt:lpstr>
      <vt:lpstr>Purpose of discussion </vt:lpstr>
      <vt:lpstr>Zeromq</vt:lpstr>
      <vt:lpstr>What is ZeroMQ?</vt:lpstr>
      <vt:lpstr>ZMQ Objects &amp; Mapping to OFI</vt:lpstr>
      <vt:lpstr>Example Code</vt:lpstr>
      <vt:lpstr>Example Code: What’s missing?</vt:lpstr>
      <vt:lpstr>Example Code:</vt:lpstr>
      <vt:lpstr>Socket types/Message Patterns</vt:lpstr>
      <vt:lpstr>REQ/REP: synchronous Send/Recv </vt:lpstr>
      <vt:lpstr>Round Robin Send</vt:lpstr>
      <vt:lpstr>Fair Queue Recv</vt:lpstr>
      <vt:lpstr>Dealer/Router</vt:lpstr>
      <vt:lpstr>Special case: Router and IDs</vt:lpstr>
      <vt:lpstr>Special case: Router and IDs</vt:lpstr>
      <vt:lpstr>ZMQ Architecture: Single Socket</vt:lpstr>
      <vt:lpstr>Overall ZMQ goal: build systems </vt:lpstr>
      <vt:lpstr>Case Study: MXNet-Pslite Model:</vt:lpstr>
      <vt:lpstr>ZeroMQ – OFI mismatches</vt:lpstr>
      <vt:lpstr>Related Work note</vt:lpstr>
      <vt:lpstr>ZMQ Architecture</vt:lpstr>
      <vt:lpstr>ZMQ Semantic mismatches for Libfabric</vt:lpstr>
      <vt:lpstr>Multi-connection “endpoints”</vt:lpstr>
      <vt:lpstr>2. Dynamic Process management</vt:lpstr>
      <vt:lpstr>CM Problem statement 1</vt:lpstr>
      <vt:lpstr>CM Problem statement 2</vt:lpstr>
      <vt:lpstr>3. Buffered receive </vt:lpstr>
      <vt:lpstr>ZMQ Buffering Requirement</vt:lpstr>
      <vt:lpstr>ZMQ Buffer: ZMQ_MSG API</vt:lpstr>
      <vt:lpstr>ZMQ Buffer: ZMQ_MSG API</vt:lpstr>
      <vt:lpstr>ZMQ Buffer: MORE flag cont.</vt:lpstr>
      <vt:lpstr>ZMQ Buffer: MORE flag</vt:lpstr>
      <vt:lpstr>ZMQ Buffer: Summary</vt:lpstr>
      <vt:lpstr>4. Peer-to-peer flow control</vt:lpstr>
      <vt:lpstr>Router Requirements: ID &amp; FQ</vt:lpstr>
      <vt:lpstr>Router Requirements: flow control</vt:lpstr>
      <vt:lpstr>5. shared memory solution:</vt:lpstr>
      <vt:lpstr>Summary ZMQ mismatches for Libfabric</vt:lpstr>
      <vt:lpstr>Thank you!</vt:lpstr>
      <vt:lpstr>Case Study: AI Framework MXNet-Pslite Model:</vt:lpstr>
      <vt:lpstr>How does it compare to other MQ systems?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CTPClassification=CTP_IC:VisualMarkings=</cp:keywords>
  <cp:lastModifiedBy/>
  <cp:revision>1</cp:revision>
  <dcterms:created xsi:type="dcterms:W3CDTF">2015-05-06T16:36:39Z</dcterms:created>
  <dcterms:modified xsi:type="dcterms:W3CDTF">2017-09-26T17:36:32Z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e5919299-343f-487a-b2a0-bfde70f357df</vt:lpwstr>
  </property>
  <property fmtid="{D5CDD505-2E9C-101B-9397-08002B2CF9AE}" pid="3" name="CTP_BU">
    <vt:lpwstr>CONNECTIVITY GROUP</vt:lpwstr>
  </property>
  <property fmtid="{D5CDD505-2E9C-101B-9397-08002B2CF9AE}" pid="4" name="CTP_TimeStamp">
    <vt:lpwstr>2017-09-26 17:36:30Z</vt:lpwstr>
  </property>
  <property fmtid="{D5CDD505-2E9C-101B-9397-08002B2CF9AE}" pid="5" name="CTPClassification">
    <vt:lpwstr>CTP_IC</vt:lpwstr>
  </property>
</Properties>
</file>