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3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60" r:id="rId6"/>
    <p:sldId id="261" r:id="rId7"/>
    <p:sldId id="272" r:id="rId8"/>
    <p:sldId id="273" r:id="rId9"/>
    <p:sldId id="262" r:id="rId10"/>
    <p:sldId id="268" r:id="rId11"/>
    <p:sldId id="269" r:id="rId12"/>
    <p:sldId id="274" r:id="rId13"/>
    <p:sldId id="271" r:id="rId14"/>
    <p:sldId id="257" r:id="rId15"/>
  </p:sldIdLst>
  <p:sldSz cx="9144000" cy="5143500" type="screen16x9"/>
  <p:notesSz cx="6908800" cy="94107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4">
          <p15:clr>
            <a:srgbClr val="A4A3A4"/>
          </p15:clr>
        </p15:guide>
        <p15:guide id="2" pos="21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069"/>
    <a:srgbClr val="7D7B7C"/>
    <a:srgbClr val="5D5B5C"/>
    <a:srgbClr val="38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6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0" y="-114"/>
      </p:cViewPr>
      <p:guideLst>
        <p:guide orient="horz" pos="2964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3188" y="0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3188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0C95DB3-5615-4E53-A086-968F4153D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01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3188" y="0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500" y="704850"/>
            <a:ext cx="6275388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470400"/>
            <a:ext cx="55276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3188" y="8939213"/>
            <a:ext cx="29940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4918D5-DA3F-4AFA-8000-B9725A922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054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Persistent memory is</a:t>
            </a:r>
            <a:r>
              <a:rPr lang="en-US" baseline="0" dirty="0"/>
              <a:t> (or soon will) change the landscape.  We in the networking community are preparing for the ground shift.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Flash Memory Summit </a:t>
            </a:r>
            <a:r>
              <a:rPr kumimoji="0" lang="is-IS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2017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Santa Clara, 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Augusut </a:t>
            </a:r>
            <a:r>
              <a:rPr kumimoji="0" lang="is-I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2017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8DCB0-B0A2-4F76-860A-004220BA460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52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23"/>
          <a:stretch>
            <a:fillRect/>
          </a:stretch>
        </p:blipFill>
        <p:spPr bwMode="auto">
          <a:xfrm>
            <a:off x="1717675" y="-11113"/>
            <a:ext cx="7426325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150"/>
            <a:ext cx="2552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 bwMode="auto">
          <a:xfrm>
            <a:off x="0" y="4914900"/>
            <a:ext cx="91440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600200"/>
            <a:ext cx="8229600" cy="1436013"/>
          </a:xfrm>
        </p:spPr>
        <p:txBody>
          <a:bodyPr/>
          <a:lstStyle>
            <a:lvl1pPr algn="ctr">
              <a:defRPr sz="3200">
                <a:solidFill>
                  <a:srgbClr val="3800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15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423EE-C69D-4A7D-B5B1-BF2067AE3F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85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71451"/>
            <a:ext cx="2076450" cy="44803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71451"/>
            <a:ext cx="6076950" cy="4480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94A7-33B1-4EC5-B39C-9C532A2AD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20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5CEBFFF8-0534-4E5B-8D3A-DBB8E2818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2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22271"/>
            <a:ext cx="7772400" cy="314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39725" indent="-339725">
              <a:buFont typeface="Arial"/>
              <a:buChar char="•"/>
              <a:defRPr>
                <a:solidFill>
                  <a:srgbClr val="0D3896"/>
                </a:solidFill>
              </a:defRPr>
            </a:lvl1pPr>
            <a:lvl2pPr>
              <a:buFont typeface="Arial"/>
              <a:buChar char="•"/>
              <a:defRPr>
                <a:solidFill>
                  <a:schemeClr val="accent3"/>
                </a:solidFill>
              </a:defRPr>
            </a:lvl2pPr>
            <a:lvl3pPr>
              <a:buFont typeface="Arial"/>
              <a:buChar char="•"/>
              <a:defRPr>
                <a:solidFill>
                  <a:schemeClr val="accent3"/>
                </a:solidFill>
              </a:defRPr>
            </a:lvl3pPr>
            <a:lvl5pPr>
              <a:buFont typeface="Arial"/>
              <a:buChar char="•"/>
              <a:defRPr/>
            </a:lvl5pPr>
            <a:lvl6pPr marL="800100" indent="-342900">
              <a:buFont typeface="Wingdings" charset="2"/>
              <a:buChar char="§"/>
              <a:defRPr>
                <a:solidFill>
                  <a:srgbClr val="0D3896"/>
                </a:solidFill>
              </a:defRPr>
            </a:lvl6pPr>
            <a:lvl7pPr marL="1262063" indent="-347663">
              <a:buFont typeface="Courier New"/>
              <a:buChar char="o"/>
              <a:defRPr>
                <a:solidFill>
                  <a:srgbClr val="0D3896"/>
                </a:solidFill>
              </a:defRPr>
            </a:lvl7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DD539DA7-AFFD-4B35-B987-662A9A3D7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65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6B213-765B-41AA-957E-2AF9911CB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27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51" y="779587"/>
            <a:ext cx="8398093" cy="3997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882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CED1-58AE-477C-8287-9DEDED669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0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D7B7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FDE3-B03D-414D-8681-193BF798E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61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1961-C7A5-4AFC-A4D7-987BC377F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26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8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801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F4D0-D93D-4115-A0EB-2260FECDB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0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ACCC0-4988-41BF-B2DB-2086E716D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D851F-D278-44FD-99CA-66EE30900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4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2EA7B-C992-4735-A7E8-AFA87A783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554F-E999-4F7F-AB19-15CDB4AFC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8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5F683-68EB-4A69-AAF3-B9B583EF84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87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01613"/>
            <a:ext cx="20875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67"/>
          <a:stretch>
            <a:fillRect/>
          </a:stretch>
        </p:blipFill>
        <p:spPr bwMode="auto">
          <a:xfrm>
            <a:off x="76200" y="860425"/>
            <a:ext cx="8915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Text Box 22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/>
          </a:p>
        </p:txBody>
      </p:sp>
      <p:sp>
        <p:nvSpPr>
          <p:cNvPr id="1030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1450"/>
            <a:ext cx="533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863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5D5B5C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DA856BA7-1B79-49A2-A148-03A4C3082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81000" y="4781550"/>
            <a:ext cx="7391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en-US" sz="1000" dirty="0">
                <a:solidFill>
                  <a:schemeClr val="bg2"/>
                </a:solidFill>
                <a:cs typeface="Arial" charset="0"/>
              </a:rPr>
              <a:t>© 2017 Storage Networking Industry Association.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rgbClr val="380069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Blip>
          <a:blip r:embed="rId16"/>
        </a:buBlip>
        <a:defRPr sz="2000">
          <a:solidFill>
            <a:srgbClr val="5D5B5C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7"/>
        </a:buBlip>
        <a:defRPr sz="1600">
          <a:solidFill>
            <a:srgbClr val="38006A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380069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rgbClr val="38006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3088" y="222250"/>
            <a:ext cx="65976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2400"/>
            <a:ext cx="7772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Flash Memory Summit </a:t>
            </a:r>
            <a:r>
              <a:rPr lang="is-IS"/>
              <a:t>2017</a:t>
            </a:r>
            <a:endParaRPr lang="en-US"/>
          </a:p>
          <a:p>
            <a:pPr>
              <a:defRPr/>
            </a:pPr>
            <a:r>
              <a:rPr lang="en-US"/>
              <a:t>Santa Clara, CA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chemeClr val="bg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fld id="{E272F19F-2CD7-4EC0-BC25-3923B5F23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9075"/>
            <a:ext cx="13541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7F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0D389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>
          <a:solidFill>
            <a:srgbClr val="0D3896"/>
          </a:solidFill>
          <a:latin typeface="+mn-lt"/>
          <a:ea typeface="+mn-ea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D3896"/>
          </a:solidFill>
          <a:latin typeface="+mn-lt"/>
          <a:ea typeface="ヒラギノ角ゴ Pro W3" charset="-128"/>
          <a:cs typeface="ヒラギノ角ゴ Pro W3" charset="-128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7F00"/>
          </a:solidFill>
          <a:latin typeface="+mn-lt"/>
          <a:ea typeface="ヒラギノ角ゴ Pro W3" charset="-128"/>
          <a:cs typeface="ヒラギノ角ゴ Pro W3" charset="0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ヒラギノ角ゴ Pro W3" charset="-128"/>
          <a:cs typeface="ヒラギノ角ゴ Pro W3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7F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sz="quarter"/>
          </p:nvPr>
        </p:nvSpPr>
        <p:spPr>
          <a:xfrm>
            <a:off x="0" y="1600200"/>
            <a:ext cx="8229600" cy="1436688"/>
          </a:xfrm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OpenFabrics Alliance</a:t>
            </a:r>
            <a:b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dirty="0">
                <a:latin typeface="Arial" charset="0"/>
                <a:ea typeface="ＭＳ Ｐゴシック" pitchFamily="34" charset="-128"/>
                <a:cs typeface="Arial" charset="0"/>
              </a:rPr>
              <a:t>An Update for SSSI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3929063"/>
            <a:ext cx="822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August 7, 2017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3028950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Paul Grun, Cray Inc</a:t>
            </a:r>
          </a:p>
          <a:p>
            <a:pPr algn="ctr" eaLnBrk="1" hangingPunct="1"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Vice Chair, OpenFabrics Alliance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OFI Project - libfabric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FDE3-B03D-414D-8681-193BF798E23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2776099" y="2038350"/>
            <a:ext cx="5148701" cy="1505777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>
              <a:defRPr/>
            </a:pPr>
            <a:endParaRPr lang="en-US" sz="105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2998826" y="3543777"/>
            <a:ext cx="634365" cy="214312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latin typeface="Calibri"/>
              </a:rPr>
              <a:t>ENET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26137" y="2449341"/>
            <a:ext cx="779530" cy="884410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sockets provider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3315902" y="1844519"/>
            <a:ext cx="3100" cy="604822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5685178" y="3543778"/>
            <a:ext cx="634365" cy="214312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latin typeface="Calibri"/>
              </a:rPr>
              <a:t>IB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12490" y="2449342"/>
            <a:ext cx="779530" cy="884410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verbs provider</a:t>
            </a:r>
          </a:p>
        </p:txBody>
      </p:sp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6002255" y="1863314"/>
            <a:ext cx="1602" cy="58602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 rot="16200000">
            <a:off x="6572838" y="3543777"/>
            <a:ext cx="634365" cy="214312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latin typeface="Calibri"/>
              </a:rPr>
              <a:t>ENET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07941" y="2449341"/>
            <a:ext cx="779530" cy="884410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verbs provider</a:t>
            </a:r>
          </a:p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(RoCEv2, iWARP)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92348" y="1882107"/>
            <a:ext cx="1496" cy="58602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 rot="16200000">
            <a:off x="3894277" y="3543777"/>
            <a:ext cx="634365" cy="214312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latin typeface="Calibri"/>
              </a:rPr>
              <a:t>ARIES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21588" y="2449341"/>
            <a:ext cx="779530" cy="884410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GNI provider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201094" y="1863313"/>
            <a:ext cx="1496" cy="58602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94438" y="280845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…</a:t>
            </a:r>
          </a:p>
        </p:txBody>
      </p:sp>
      <p:sp>
        <p:nvSpPr>
          <p:cNvPr id="40" name="Rectangle 39"/>
          <p:cNvSpPr/>
          <p:nvPr/>
        </p:nvSpPr>
        <p:spPr>
          <a:xfrm rot="16200000">
            <a:off x="4789727" y="3563871"/>
            <a:ext cx="634365" cy="214312"/>
          </a:xfrm>
          <a:prstGeom prst="rect">
            <a:avLst/>
          </a:prstGeom>
          <a:gradFill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kern="0" dirty="0">
                <a:latin typeface="Calibri"/>
              </a:rPr>
              <a:t>ENET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717039" y="2469435"/>
            <a:ext cx="779530" cy="884410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usnic</a:t>
            </a:r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provider</a:t>
            </a:r>
          </a:p>
        </p:txBody>
      </p:sp>
      <p:cxnSp>
        <p:nvCxnSpPr>
          <p:cNvPr id="42" name="Straight Arrow Connector 41"/>
          <p:cNvCxnSpPr>
            <a:stCxn id="41" idx="0"/>
          </p:cNvCxnSpPr>
          <p:nvPr/>
        </p:nvCxnSpPr>
        <p:spPr>
          <a:xfrm flipV="1">
            <a:off x="5106804" y="1883407"/>
            <a:ext cx="1602" cy="58602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140"/>
          <p:cNvSpPr/>
          <p:nvPr/>
        </p:nvSpPr>
        <p:spPr>
          <a:xfrm flipH="1">
            <a:off x="2776098" y="1504950"/>
            <a:ext cx="5148701" cy="354036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Application (consumer)</a:t>
            </a:r>
          </a:p>
        </p:txBody>
      </p:sp>
      <p:sp>
        <p:nvSpPr>
          <p:cNvPr id="44" name="TextBox 43"/>
          <p:cNvSpPr txBox="1"/>
          <p:nvPr/>
        </p:nvSpPr>
        <p:spPr>
          <a:xfrm rot="5400000">
            <a:off x="7626253" y="2630121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libfabric framework</a:t>
            </a: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926349" y="2238137"/>
            <a:ext cx="476985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ight Brace 46"/>
          <p:cNvSpPr/>
          <p:nvPr/>
        </p:nvSpPr>
        <p:spPr bwMode="auto">
          <a:xfrm>
            <a:off x="8077200" y="2038350"/>
            <a:ext cx="293367" cy="150577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7969" y="1748576"/>
            <a:ext cx="177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Common API…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057400" y="1933242"/>
            <a:ext cx="609600" cy="2418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02589" y="3654351"/>
            <a:ext cx="267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…exported by different fabric providers</a:t>
            </a:r>
          </a:p>
        </p:txBody>
      </p:sp>
      <p:cxnSp>
        <p:nvCxnSpPr>
          <p:cNvPr id="52" name="Straight Connector 51"/>
          <p:cNvCxnSpPr/>
          <p:nvPr/>
        </p:nvCxnSpPr>
        <p:spPr bwMode="auto">
          <a:xfrm flipV="1">
            <a:off x="2141288" y="3251113"/>
            <a:ext cx="490274" cy="2930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2680582" y="4266083"/>
            <a:ext cx="493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“…develop a framework, APIs, and libraries…”</a:t>
            </a:r>
          </a:p>
        </p:txBody>
      </p:sp>
    </p:spTree>
    <p:extLst>
      <p:ext uri="{BB962C8B-B14F-4D97-AF65-F5344CB8AC3E}">
        <p14:creationId xmlns:p14="http://schemas.microsoft.com/office/powerpoint/2010/main" val="8933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6376460" cy="685800"/>
          </a:xfrm>
        </p:spPr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Project Scope – memory and I/O ops to remote non-volatile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4D851F-D278-44FD-99CA-66EE309007F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cxnSp>
        <p:nvCxnSpPr>
          <p:cNvPr id="4" name="Straight Arrow Connector 3"/>
          <p:cNvCxnSpPr>
            <a:stCxn id="45" idx="0"/>
            <a:endCxn id="47" idx="0"/>
          </p:cNvCxnSpPr>
          <p:nvPr/>
        </p:nvCxnSpPr>
        <p:spPr>
          <a:xfrm>
            <a:off x="7183268" y="2121632"/>
            <a:ext cx="0" cy="444599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Straight Arrow Connector 4"/>
          <p:cNvCxnSpPr>
            <a:stCxn id="42" idx="0"/>
          </p:cNvCxnSpPr>
          <p:nvPr/>
        </p:nvCxnSpPr>
        <p:spPr>
          <a:xfrm>
            <a:off x="6134078" y="2121632"/>
            <a:ext cx="11566" cy="45624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traight Arrow Connector 33"/>
          <p:cNvCxnSpPr>
            <a:stCxn id="36" idx="2"/>
            <a:endCxn id="52" idx="0"/>
          </p:cNvCxnSpPr>
          <p:nvPr/>
        </p:nvCxnSpPr>
        <p:spPr>
          <a:xfrm>
            <a:off x="4539453" y="1933456"/>
            <a:ext cx="0" cy="63277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TextBox 34"/>
          <p:cNvSpPr txBox="1"/>
          <p:nvPr/>
        </p:nvSpPr>
        <p:spPr>
          <a:xfrm flipH="1">
            <a:off x="4030339" y="4076277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 defTabSz="342900" eaLnBrk="0" hangingPunct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</a:rPr>
              <a:t>byte</a:t>
            </a:r>
          </a:p>
          <a:p>
            <a:pPr algn="ctr" defTabSz="342900" eaLnBrk="0" hangingPunct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</a:rPr>
              <a:t>addressable</a:t>
            </a:r>
          </a:p>
        </p:txBody>
      </p:sp>
      <p:sp>
        <p:nvSpPr>
          <p:cNvPr id="36" name="Rounded Rectangle 112"/>
          <p:cNvSpPr/>
          <p:nvPr/>
        </p:nvSpPr>
        <p:spPr>
          <a:xfrm flipH="1">
            <a:off x="3801145" y="1689323"/>
            <a:ext cx="1476616" cy="244133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prstClr val="black"/>
                </a:solidFill>
                <a:latin typeface="Calibri"/>
              </a:rPr>
              <a:t>library, kernel modules</a:t>
            </a:r>
          </a:p>
        </p:txBody>
      </p:sp>
      <p:sp>
        <p:nvSpPr>
          <p:cNvPr id="37" name="Left Brace 36"/>
          <p:cNvSpPr/>
          <p:nvPr/>
        </p:nvSpPr>
        <p:spPr>
          <a:xfrm rot="5400000" flipH="1">
            <a:off x="4444221" y="3142830"/>
            <a:ext cx="175929" cy="1631880"/>
          </a:xfrm>
          <a:prstGeom prst="leftBrace">
            <a:avLst>
              <a:gd name="adj1" fmla="val 40099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endParaRPr lang="en-US" sz="1050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727328" y="1710999"/>
            <a:ext cx="6472" cy="2159807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Straight Arrow Connector 38"/>
          <p:cNvCxnSpPr>
            <a:stCxn id="62" idx="0"/>
            <a:endCxn id="59" idx="0"/>
          </p:cNvCxnSpPr>
          <p:nvPr/>
        </p:nvCxnSpPr>
        <p:spPr>
          <a:xfrm flipH="1">
            <a:off x="5921213" y="2932933"/>
            <a:ext cx="737" cy="54525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0" name="Straight Arrow Connector 39"/>
          <p:cNvCxnSpPr>
            <a:endCxn id="62" idx="0"/>
          </p:cNvCxnSpPr>
          <p:nvPr/>
        </p:nvCxnSpPr>
        <p:spPr>
          <a:xfrm>
            <a:off x="5907495" y="2571750"/>
            <a:ext cx="14455" cy="361183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" name="Rectangle 40"/>
          <p:cNvSpPr/>
          <p:nvPr/>
        </p:nvSpPr>
        <p:spPr>
          <a:xfrm flipH="1">
            <a:off x="5410200" y="2571750"/>
            <a:ext cx="1023501" cy="176942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API</a:t>
            </a:r>
          </a:p>
        </p:txBody>
      </p:sp>
      <p:sp>
        <p:nvSpPr>
          <p:cNvPr id="42" name="Rectangle 41"/>
          <p:cNvSpPr/>
          <p:nvPr/>
        </p:nvSpPr>
        <p:spPr>
          <a:xfrm flipH="1">
            <a:off x="5622308" y="2121632"/>
            <a:ext cx="1023540" cy="2960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srgbClr val="000000"/>
                </a:solidFill>
                <a:latin typeface="Calibri"/>
              </a:rPr>
              <a:t>storage protocol</a:t>
            </a:r>
          </a:p>
        </p:txBody>
      </p:sp>
      <p:sp>
        <p:nvSpPr>
          <p:cNvPr id="43" name="Rounded Rectangle 125"/>
          <p:cNvSpPr/>
          <p:nvPr/>
        </p:nvSpPr>
        <p:spPr>
          <a:xfrm flipH="1">
            <a:off x="5416954" y="1686072"/>
            <a:ext cx="2299791" cy="251319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prstClr val="black"/>
                </a:solidFill>
                <a:latin typeface="Calibri"/>
              </a:rPr>
              <a:t>VFS / Block I/O / Network FS / LNET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183268" y="2712868"/>
            <a:ext cx="0" cy="756120"/>
          </a:xfrm>
          <a:prstGeom prst="straightConnector1">
            <a:avLst/>
          </a:prstGeom>
          <a:noFill/>
          <a:ln w="25400" cap="flat" cmpd="sng" algn="ctr">
            <a:solidFill>
              <a:srgbClr val="3C6FBD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5" name="Rectangle 44"/>
          <p:cNvSpPr/>
          <p:nvPr/>
        </p:nvSpPr>
        <p:spPr>
          <a:xfrm flipH="1">
            <a:off x="6927728" y="2121632"/>
            <a:ext cx="511080" cy="29609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srgbClr val="000000"/>
                </a:solidFill>
                <a:latin typeface="Calibri"/>
              </a:rPr>
              <a:t>iSCSI</a:t>
            </a:r>
          </a:p>
        </p:txBody>
      </p:sp>
      <p:sp>
        <p:nvSpPr>
          <p:cNvPr id="46" name="TextBox 45"/>
          <p:cNvSpPr txBox="1"/>
          <p:nvPr/>
        </p:nvSpPr>
        <p:spPr>
          <a:xfrm flipH="1">
            <a:off x="6366007" y="4096557"/>
            <a:ext cx="391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MS PGothic" pitchFamily="34" charset="-128"/>
              </a:rPr>
              <a:t>I/O</a:t>
            </a:r>
          </a:p>
        </p:txBody>
      </p:sp>
      <p:sp>
        <p:nvSpPr>
          <p:cNvPr id="47" name="Rectangle 46"/>
          <p:cNvSpPr/>
          <p:nvPr/>
        </p:nvSpPr>
        <p:spPr>
          <a:xfrm flipH="1">
            <a:off x="6875083" y="2566231"/>
            <a:ext cx="616371" cy="17626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rgbClr val="000000"/>
                </a:solidFill>
                <a:latin typeface="Calibri"/>
              </a:rPr>
              <a:t>sockets</a:t>
            </a:r>
          </a:p>
        </p:txBody>
      </p:sp>
      <p:sp>
        <p:nvSpPr>
          <p:cNvPr id="48" name="Left Brace 47"/>
          <p:cNvSpPr/>
          <p:nvPr/>
        </p:nvSpPr>
        <p:spPr>
          <a:xfrm rot="5400000" flipH="1">
            <a:off x="6448858" y="2771521"/>
            <a:ext cx="225753" cy="2424320"/>
          </a:xfrm>
          <a:prstGeom prst="leftBrace">
            <a:avLst>
              <a:gd name="adj1" fmla="val 47156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endParaRPr lang="en-US" sz="1050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349575" y="1710999"/>
            <a:ext cx="1" cy="2159806"/>
          </a:xfrm>
          <a:prstGeom prst="line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0" name="Straight Connector 49"/>
          <p:cNvCxnSpPr>
            <a:endCxn id="48" idx="0"/>
          </p:cNvCxnSpPr>
          <p:nvPr/>
        </p:nvCxnSpPr>
        <p:spPr>
          <a:xfrm flipH="1">
            <a:off x="7773895" y="1710999"/>
            <a:ext cx="2" cy="2159806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1" name="Rectangle 50"/>
          <p:cNvSpPr/>
          <p:nvPr/>
        </p:nvSpPr>
        <p:spPr>
          <a:xfrm flipH="1">
            <a:off x="4034697" y="3478189"/>
            <a:ext cx="1009513" cy="2846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srgbClr val="000000"/>
                </a:solidFill>
                <a:latin typeface="Calibri"/>
              </a:rPr>
              <a:t>H/W devices</a:t>
            </a:r>
          </a:p>
        </p:txBody>
      </p:sp>
      <p:sp>
        <p:nvSpPr>
          <p:cNvPr id="52" name="Rectangle 51"/>
          <p:cNvSpPr/>
          <p:nvPr/>
        </p:nvSpPr>
        <p:spPr>
          <a:xfrm flipH="1">
            <a:off x="4029629" y="2566231"/>
            <a:ext cx="1019649" cy="176261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API</a:t>
            </a:r>
          </a:p>
        </p:txBody>
      </p:sp>
      <p:sp>
        <p:nvSpPr>
          <p:cNvPr id="53" name="Rounded Rectangle 140"/>
          <p:cNvSpPr/>
          <p:nvPr/>
        </p:nvSpPr>
        <p:spPr>
          <a:xfrm flipH="1">
            <a:off x="4516346" y="1385520"/>
            <a:ext cx="3196721" cy="196628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prstClr val="black"/>
                </a:solidFill>
                <a:latin typeface="Calibri"/>
              </a:rPr>
              <a:t>kernel application</a:t>
            </a:r>
          </a:p>
        </p:txBody>
      </p:sp>
      <p:sp>
        <p:nvSpPr>
          <p:cNvPr id="54" name="Rounded Rectangle 141"/>
          <p:cNvSpPr/>
          <p:nvPr/>
        </p:nvSpPr>
        <p:spPr>
          <a:xfrm flipH="1">
            <a:off x="3801146" y="1385520"/>
            <a:ext cx="685800" cy="196628"/>
          </a:xfrm>
          <a:prstGeom prst="roundRect">
            <a:avLst/>
          </a:prstGeom>
          <a:gradFill flip="none" rotWithShape="1">
            <a:gsLst>
              <a:gs pos="0">
                <a:sysClr val="window" lastClr="FFFFFF">
                  <a:lumMod val="85000"/>
                  <a:shade val="30000"/>
                  <a:satMod val="115000"/>
                </a:sysClr>
              </a:gs>
              <a:gs pos="5000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prstClr val="black"/>
                </a:solidFill>
                <a:latin typeface="Calibri"/>
              </a:rPr>
              <a:t>user app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512410" y="1916706"/>
            <a:ext cx="0" cy="661169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Straight Arrow Connector 55"/>
          <p:cNvCxnSpPr/>
          <p:nvPr/>
        </p:nvCxnSpPr>
        <p:spPr>
          <a:xfrm>
            <a:off x="4539453" y="3113039"/>
            <a:ext cx="0" cy="18213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Arrow Connector 56"/>
          <p:cNvCxnSpPr>
            <a:stCxn id="61" idx="0"/>
            <a:endCxn id="51" idx="0"/>
          </p:cNvCxnSpPr>
          <p:nvPr/>
        </p:nvCxnSpPr>
        <p:spPr>
          <a:xfrm>
            <a:off x="4539453" y="2932933"/>
            <a:ext cx="0" cy="54525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" name="Elbow Connector 80"/>
          <p:cNvCxnSpPr>
            <a:endCxn id="13" idx="0"/>
          </p:cNvCxnSpPr>
          <p:nvPr/>
        </p:nvCxnSpPr>
        <p:spPr>
          <a:xfrm rot="5400000">
            <a:off x="974917" y="2820427"/>
            <a:ext cx="1193925" cy="103197"/>
          </a:xfrm>
          <a:prstGeom prst="bentConnector3">
            <a:avLst>
              <a:gd name="adj1" fmla="val 35334"/>
            </a:avLst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Rounded Rectangle 81"/>
          <p:cNvSpPr/>
          <p:nvPr/>
        </p:nvSpPr>
        <p:spPr>
          <a:xfrm>
            <a:off x="699245" y="1385520"/>
            <a:ext cx="1611836" cy="196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kernel application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2494502" y="3468307"/>
            <a:ext cx="219028" cy="1037475"/>
          </a:xfrm>
          <a:prstGeom prst="leftBrace">
            <a:avLst>
              <a:gd name="adj1" fmla="val 47156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endParaRPr lang="en-US" sz="1050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Connector 8"/>
          <p:cNvCxnSpPr>
            <a:endCxn id="8" idx="2"/>
          </p:cNvCxnSpPr>
          <p:nvPr/>
        </p:nvCxnSpPr>
        <p:spPr>
          <a:xfrm>
            <a:off x="3122752" y="1717725"/>
            <a:ext cx="2" cy="2159807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traight Connector 9"/>
          <p:cNvCxnSpPr>
            <a:endCxn id="11" idx="2"/>
          </p:cNvCxnSpPr>
          <p:nvPr/>
        </p:nvCxnSpPr>
        <p:spPr>
          <a:xfrm>
            <a:off x="2093253" y="1717725"/>
            <a:ext cx="0" cy="2159804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Left Brace 10"/>
          <p:cNvSpPr/>
          <p:nvPr/>
        </p:nvSpPr>
        <p:spPr>
          <a:xfrm rot="16200000">
            <a:off x="1258160" y="3261464"/>
            <a:ext cx="219028" cy="1451158"/>
          </a:xfrm>
          <a:prstGeom prst="leftBrace">
            <a:avLst>
              <a:gd name="adj1" fmla="val 47156"/>
              <a:gd name="adj2" fmla="val 50000"/>
            </a:avLst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endParaRPr lang="en-US" sz="1050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endCxn id="11" idx="0"/>
          </p:cNvCxnSpPr>
          <p:nvPr/>
        </p:nvCxnSpPr>
        <p:spPr>
          <a:xfrm>
            <a:off x="642094" y="1717724"/>
            <a:ext cx="1" cy="2159805"/>
          </a:xfrm>
          <a:prstGeom prst="line">
            <a:avLst/>
          </a:prstGeom>
          <a:noFill/>
          <a:ln w="3175" cap="flat" cmpd="sng" algn="ctr">
            <a:solidFill>
              <a:srgbClr val="3C6FBD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Rectangle 12"/>
          <p:cNvSpPr/>
          <p:nvPr/>
        </p:nvSpPr>
        <p:spPr>
          <a:xfrm>
            <a:off x="1270745" y="3468988"/>
            <a:ext cx="499073" cy="221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SSD</a:t>
            </a:r>
          </a:p>
        </p:txBody>
      </p:sp>
      <p:sp>
        <p:nvSpPr>
          <p:cNvPr id="14" name="Rounded Rectangle 88"/>
          <p:cNvSpPr/>
          <p:nvPr/>
        </p:nvSpPr>
        <p:spPr>
          <a:xfrm>
            <a:off x="703059" y="1713026"/>
            <a:ext cx="1299872" cy="20144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VFS / Block Layer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3036" y="3468988"/>
            <a:ext cx="481510" cy="221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HBA</a:t>
            </a: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973790" y="2266227"/>
            <a:ext cx="1" cy="1202761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151482" y="4076277"/>
            <a:ext cx="3914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</a:rPr>
              <a:t>I/O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2994" y="2106226"/>
            <a:ext cx="555424" cy="1688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NVMe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9243" y="2106225"/>
            <a:ext cx="549093" cy="1688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SCSI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5973" y="4076277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 eaLnBrk="0" hangingPunc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</a:rPr>
              <a:t>byte</a:t>
            </a:r>
          </a:p>
          <a:p>
            <a:pPr algn="ctr" defTabSz="342900" eaLnBrk="0" hangingPunc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</a:rPr>
              <a:t>addressable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11081" y="2106225"/>
            <a:ext cx="617014" cy="16883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 err="1">
                <a:solidFill>
                  <a:schemeClr val="bg1">
                    <a:lumMod val="50000"/>
                  </a:schemeClr>
                </a:solidFill>
                <a:latin typeface="Calibri"/>
              </a:rPr>
              <a:t>ulp</a:t>
            </a:r>
            <a:endParaRPr lang="en-US" sz="1050" kern="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6756" y="3468983"/>
            <a:ext cx="445891" cy="221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SSD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47778" y="3469765"/>
            <a:ext cx="703429" cy="2125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NVDIMM</a:t>
            </a:r>
          </a:p>
        </p:txBody>
      </p:sp>
      <p:sp>
        <p:nvSpPr>
          <p:cNvPr id="24" name="Rounded Rectangle 99"/>
          <p:cNvSpPr/>
          <p:nvPr/>
        </p:nvSpPr>
        <p:spPr>
          <a:xfrm>
            <a:off x="2140544" y="1698555"/>
            <a:ext cx="934919" cy="2181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byte access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036" y="3091768"/>
            <a:ext cx="1036782" cy="1807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5195"/>
            </a:solidFill>
            <a:prstDash val="dash"/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pPr defTabSz="342900" eaLnBrk="0" hangingPunct="0">
              <a:defRPr/>
            </a:pPr>
            <a:r>
              <a:rPr lang="en-US" sz="9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</a:rPr>
              <a:t>PCIe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60415" y="3087987"/>
            <a:ext cx="678155" cy="2004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5195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 defTabSz="342900" eaLnBrk="0" hangingPunct="0">
              <a:defRPr/>
            </a:pPr>
            <a:r>
              <a:rPr lang="en-US" sz="9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</a:rPr>
              <a:t>mem bus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8367" y="3077302"/>
            <a:ext cx="462668" cy="211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5195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 defTabSz="342900" eaLnBrk="0" hangingPunct="0">
              <a:defRPr/>
            </a:pPr>
            <a:r>
              <a:rPr lang="en-US" sz="9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itchFamily="34" charset="-128"/>
              </a:rPr>
              <a:t>PCIe</a:t>
            </a:r>
          </a:p>
        </p:txBody>
      </p:sp>
      <p:cxnSp>
        <p:nvCxnSpPr>
          <p:cNvPr id="28" name="Straight Arrow Connector 27"/>
          <p:cNvCxnSpPr>
            <a:stCxn id="27" idx="2"/>
            <a:endCxn id="22" idx="0"/>
          </p:cNvCxnSpPr>
          <p:nvPr/>
        </p:nvCxnSpPr>
        <p:spPr>
          <a:xfrm>
            <a:off x="2849701" y="3288414"/>
            <a:ext cx="1" cy="180569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traight Arrow Connector 28"/>
          <p:cNvCxnSpPr/>
          <p:nvPr/>
        </p:nvCxnSpPr>
        <p:spPr>
          <a:xfrm flipV="1">
            <a:off x="2199492" y="3288414"/>
            <a:ext cx="0" cy="181351"/>
          </a:xfrm>
          <a:prstGeom prst="straightConnector1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headEnd type="triangl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Elbow Connector 106"/>
          <p:cNvCxnSpPr/>
          <p:nvPr/>
        </p:nvCxnSpPr>
        <p:spPr>
          <a:xfrm rot="5400000">
            <a:off x="2012625" y="2619033"/>
            <a:ext cx="802239" cy="114300"/>
          </a:xfrm>
          <a:prstGeom prst="bentConnector3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Elbow Connector 107"/>
          <p:cNvCxnSpPr>
            <a:endCxn id="27" idx="0"/>
          </p:cNvCxnSpPr>
          <p:nvPr/>
        </p:nvCxnSpPr>
        <p:spPr>
          <a:xfrm rot="16200000" flipH="1">
            <a:off x="2402052" y="2629653"/>
            <a:ext cx="802240" cy="93058"/>
          </a:xfrm>
          <a:prstGeom prst="bentConnector3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Elbow Connector 108"/>
          <p:cNvCxnSpPr/>
          <p:nvPr/>
        </p:nvCxnSpPr>
        <p:spPr>
          <a:xfrm rot="16200000" flipH="1">
            <a:off x="1537455" y="2616341"/>
            <a:ext cx="802239" cy="119684"/>
          </a:xfrm>
          <a:prstGeom prst="bentConnector3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Rounded Rectangle 109"/>
          <p:cNvSpPr/>
          <p:nvPr/>
        </p:nvSpPr>
        <p:spPr>
          <a:xfrm>
            <a:off x="2356595" y="1385520"/>
            <a:ext cx="685799" cy="19662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>
              <a:defRPr/>
            </a:pP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user app</a:t>
            </a:r>
          </a:p>
        </p:txBody>
      </p:sp>
      <p:sp>
        <p:nvSpPr>
          <p:cNvPr id="58" name="Can 147"/>
          <p:cNvSpPr/>
          <p:nvPr/>
        </p:nvSpPr>
        <p:spPr>
          <a:xfrm>
            <a:off x="821736" y="3753660"/>
            <a:ext cx="309109" cy="172604"/>
          </a:xfrm>
          <a:prstGeom prst="can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 flipH="1">
            <a:off x="5408725" y="3478189"/>
            <a:ext cx="1024976" cy="2846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srgbClr val="000000"/>
                </a:solidFill>
                <a:latin typeface="Calibri"/>
              </a:rPr>
              <a:t>H/W devices</a:t>
            </a:r>
          </a:p>
        </p:txBody>
      </p:sp>
      <p:sp>
        <p:nvSpPr>
          <p:cNvPr id="60" name="Rectangle 59"/>
          <p:cNvSpPr/>
          <p:nvPr/>
        </p:nvSpPr>
        <p:spPr>
          <a:xfrm flipH="1">
            <a:off x="6881093" y="3478189"/>
            <a:ext cx="604351" cy="28467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srgbClr val="000000"/>
                </a:solidFill>
                <a:latin typeface="Calibri"/>
              </a:rPr>
              <a:t>NIC</a:t>
            </a:r>
          </a:p>
        </p:txBody>
      </p:sp>
      <p:sp>
        <p:nvSpPr>
          <p:cNvPr id="61" name="Rectangle 60"/>
          <p:cNvSpPr/>
          <p:nvPr/>
        </p:nvSpPr>
        <p:spPr>
          <a:xfrm flipH="1">
            <a:off x="4034458" y="2932933"/>
            <a:ext cx="1009991" cy="362236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providers</a:t>
            </a:r>
          </a:p>
        </p:txBody>
      </p:sp>
      <p:sp>
        <p:nvSpPr>
          <p:cNvPr id="62" name="Rectangle 61"/>
          <p:cNvSpPr/>
          <p:nvPr/>
        </p:nvSpPr>
        <p:spPr>
          <a:xfrm flipH="1">
            <a:off x="5416955" y="2932933"/>
            <a:ext cx="1009991" cy="362236"/>
          </a:xfrm>
          <a:prstGeom prst="rect">
            <a:avLst/>
          </a:prstGeom>
          <a:gradFill flip="none" rotWithShape="1">
            <a:gsLst>
              <a:gs pos="52000">
                <a:schemeClr val="accent5">
                  <a:lumMod val="20000"/>
                  <a:lumOff val="80000"/>
                </a:schemeClr>
              </a:gs>
              <a:gs pos="0">
                <a:srgbClr val="3C6FBD"/>
              </a:gs>
              <a:gs pos="99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/>
            <a:r>
              <a: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providers</a:t>
            </a:r>
          </a:p>
        </p:txBody>
      </p:sp>
      <p:sp>
        <p:nvSpPr>
          <p:cNvPr id="63" name="Rectangle 62"/>
          <p:cNvSpPr/>
          <p:nvPr/>
        </p:nvSpPr>
        <p:spPr>
          <a:xfrm flipH="1">
            <a:off x="6678273" y="3132148"/>
            <a:ext cx="1009991" cy="16302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3C6F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342900" eaLnBrk="0" hangingPunct="0"/>
            <a:r>
              <a:rPr lang="en-US" sz="1050" kern="0" dirty="0">
                <a:solidFill>
                  <a:srgbClr val="000000"/>
                </a:solidFill>
                <a:latin typeface="Calibri"/>
              </a:rPr>
              <a:t>NIC driver</a:t>
            </a:r>
          </a:p>
        </p:txBody>
      </p:sp>
      <p:cxnSp>
        <p:nvCxnSpPr>
          <p:cNvPr id="64" name="Straight Arrow Connector 63"/>
          <p:cNvCxnSpPr>
            <a:stCxn id="52" idx="2"/>
            <a:endCxn id="61" idx="0"/>
          </p:cNvCxnSpPr>
          <p:nvPr/>
        </p:nvCxnSpPr>
        <p:spPr>
          <a:xfrm>
            <a:off x="4539453" y="2742492"/>
            <a:ext cx="0" cy="190441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2" name="Straight Arrow Connector 71"/>
          <p:cNvCxnSpPr/>
          <p:nvPr/>
        </p:nvCxnSpPr>
        <p:spPr>
          <a:xfrm>
            <a:off x="6145644" y="1933456"/>
            <a:ext cx="0" cy="18817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4" name="Straight Arrow Connector 73"/>
          <p:cNvCxnSpPr/>
          <p:nvPr/>
        </p:nvCxnSpPr>
        <p:spPr>
          <a:xfrm>
            <a:off x="7162890" y="1933456"/>
            <a:ext cx="0" cy="18817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2126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far as Persistent Memory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A6B213-765B-41AA-957E-2AF9911CB4C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90001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14946" y="2769512"/>
            <a:ext cx="5562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flipH="1">
            <a:off x="5941259" y="2205990"/>
            <a:ext cx="110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remote storage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692227" y="2205990"/>
            <a:ext cx="84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remote PM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308140" y="2206958"/>
            <a:ext cx="66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local mem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092" y="2386484"/>
            <a:ext cx="1404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latency tolerance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9607" y="2785847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9938" y="2770391"/>
            <a:ext cx="3577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4526" y="281876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4020" y="300892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Data Storage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5266" y="3008923"/>
            <a:ext cx="146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Data Access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364371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- What happens when applications can store and access information at near-memory speeds?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- How will applications evolve to take advantage of pools of global, shared, persistent memory?</a:t>
            </a:r>
          </a:p>
        </p:txBody>
      </p:sp>
      <p:sp>
        <p:nvSpPr>
          <p:cNvPr id="25" name="Left-Right Arrow 18"/>
          <p:cNvSpPr/>
          <p:nvPr/>
        </p:nvSpPr>
        <p:spPr bwMode="auto">
          <a:xfrm>
            <a:off x="4246158" y="2966393"/>
            <a:ext cx="1728220" cy="309258"/>
          </a:xfrm>
          <a:prstGeom prst="leftRightArrow">
            <a:avLst/>
          </a:prstGeom>
          <a:gradFill>
            <a:gsLst>
              <a:gs pos="19000">
                <a:srgbClr val="FFFF00"/>
              </a:gs>
              <a:gs pos="50000">
                <a:srgbClr val="FFC000">
                  <a:lumMod val="85000"/>
                </a:srgbClr>
              </a:gs>
              <a:gs pos="87000">
                <a:srgbClr val="FFFF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4239" y="1264466"/>
            <a:ext cx="4855522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Persistent memory will change the way that applications store, access, communicate and share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29840" y="4559342"/>
            <a:ext cx="4084320" cy="27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What enhancements are required to the libfabric API?</a:t>
            </a:r>
          </a:p>
        </p:txBody>
      </p:sp>
    </p:spTree>
    <p:extLst>
      <p:ext uri="{BB962C8B-B14F-4D97-AF65-F5344CB8AC3E}">
        <p14:creationId xmlns:p14="http://schemas.microsoft.com/office/powerpoint/2010/main" val="272330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SzPct val="50000"/>
              <a:buBlip>
                <a:blip r:embed="rId3"/>
              </a:buBlip>
              <a:defRPr sz="2000">
                <a:solidFill>
                  <a:srgbClr val="5D5B5C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SzPct val="60000"/>
              <a:buBlip>
                <a:blip r:embed="rId4"/>
              </a:buBlip>
              <a:defRPr sz="1600">
                <a:solidFill>
                  <a:srgbClr val="38006A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4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-"/>
              <a:defRPr sz="12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200">
                <a:solidFill>
                  <a:srgbClr val="380069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F84C6A-9FA0-484F-A85E-BA2EEB7493E3}" type="slidenum">
              <a:rPr lang="en-US" altLang="en-US" sz="1400" smtClean="0">
                <a:solidFill>
                  <a:srgbClr val="5D5B5C"/>
                </a:solidFill>
                <a:latin typeface="Gill Sans MT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rgbClr val="5D5B5C"/>
              </a:solidFill>
              <a:latin typeface="Gill Sans M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100" y="165735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Invitation to: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Application and middleware developers, application users, language developers, network researchers, system </a:t>
            </a:r>
            <a:r>
              <a:rPr lang="en-US" dirty="0" err="1"/>
              <a:t>deployers</a:t>
            </a:r>
            <a:r>
              <a:rPr lang="en-US" dirty="0"/>
              <a:t>, system architects…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Come Join the OFA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76769" y="4381455"/>
            <a:ext cx="2390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www.openfabrics.org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An Introduction to the OpenFabrics Alliance</a:t>
            </a:r>
            <a:endParaRPr lang="en-US" sz="200" dirty="0"/>
          </a:p>
          <a:p>
            <a:endParaRPr lang="en-US" sz="1400" dirty="0"/>
          </a:p>
          <a:p>
            <a:r>
              <a:rPr lang="en-US" sz="1400" dirty="0"/>
              <a:t>OFED and the Evolution of the Verbs API – an Evolving Mission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OFI - The OpenFabrics Interfaces Project</a:t>
            </a:r>
          </a:p>
          <a:p>
            <a:endParaRPr lang="en-US" sz="1400" dirty="0"/>
          </a:p>
          <a:p>
            <a:r>
              <a:rPr lang="en-US" sz="1400" dirty="0"/>
              <a:t>OFI - Project Scope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A look at Persistent Memory</a:t>
            </a:r>
          </a:p>
          <a:p>
            <a:endParaRPr lang="en-US" sz="1400" dirty="0"/>
          </a:p>
          <a:p>
            <a:r>
              <a:rPr lang="en-US" sz="1400" dirty="0"/>
              <a:t>An Invitation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11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1" y="1486918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OpenFabrics Alliance (OFA) is an </a:t>
            </a:r>
            <a:r>
              <a:rPr lang="en-US" sz="2000" i="1" dirty="0"/>
              <a:t>open source-based organization</a:t>
            </a:r>
            <a:r>
              <a:rPr lang="en-US" sz="2000" dirty="0"/>
              <a:t> that develops, tests, licenses, supports and distributes OpenFabrics Software (OFS). The Alliance’s mission is to develop and promote software that enables maximum application efficiency by delivering wire-speed messaging, ultra-low latencies and maximum bandwidth directly to applications with minimal CPU overhead. 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414" y="4356661"/>
            <a:ext cx="4192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https://openfabrics.org/index.php/organization.html</a:t>
            </a:r>
          </a:p>
        </p:txBody>
      </p:sp>
    </p:spTree>
    <p:extLst>
      <p:ext uri="{BB962C8B-B14F-4D97-AF65-F5344CB8AC3E}">
        <p14:creationId xmlns:p14="http://schemas.microsoft.com/office/powerpoint/2010/main" val="38595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OFA – selected statistics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79775"/>
          </a:xfrm>
        </p:spPr>
        <p:txBody>
          <a:bodyPr/>
          <a:lstStyle/>
          <a:p>
            <a:pPr marL="160735" indent="-160735">
              <a:buFontTx/>
              <a:buChar char="-"/>
            </a:pPr>
            <a:r>
              <a:rPr lang="en-US" sz="1800" dirty="0"/>
              <a:t>Founded in 2004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Original mission – Develop a unified software stack for the emerging InfiniBand market </a:t>
            </a:r>
          </a:p>
          <a:p>
            <a:endParaRPr lang="en-US" sz="1400" dirty="0"/>
          </a:p>
          <a:p>
            <a:pPr marL="160735" indent="-160735">
              <a:buFontTx/>
              <a:buChar char="-"/>
            </a:pPr>
            <a:r>
              <a:rPr lang="en-US" sz="1800" dirty="0"/>
              <a:t>Leadership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Susan Coulter, Los Alamos Natl Lab (LANL) – Chair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Paul Grun, Cray Inc. – Vice Chair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Michael Aguilar, Sandia – Secretary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14 active Promoters (Intel, IBM, HPE, NetApp, Oracle, Unisys, Nat’l Labs…)</a:t>
            </a:r>
          </a:p>
          <a:p>
            <a:endParaRPr lang="en-US" sz="1400" dirty="0"/>
          </a:p>
          <a:p>
            <a:pPr marL="160735" indent="-160735">
              <a:buFontTx/>
              <a:buChar char="-"/>
            </a:pPr>
            <a:r>
              <a:rPr lang="en-US" sz="1800" dirty="0"/>
              <a:t>Major Activities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OFED - an Open Source Distribution of RDMA software for Linux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Interoperability program </a:t>
            </a:r>
          </a:p>
          <a:p>
            <a:pPr marL="417910" lvl="1" indent="-160735">
              <a:buFontTx/>
              <a:buChar char="-"/>
            </a:pPr>
            <a:r>
              <a:rPr lang="en-US" sz="1400" dirty="0"/>
              <a:t>Annual Workshop</a:t>
            </a:r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59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Working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279775"/>
          </a:xfrm>
        </p:spPr>
        <p:txBody>
          <a:bodyPr/>
          <a:lstStyle/>
          <a:p>
            <a:pPr marL="157163" indent="-214313">
              <a:buFontTx/>
              <a:buChar char="-"/>
            </a:pPr>
            <a:r>
              <a:rPr lang="en-US" sz="1800" dirty="0"/>
              <a:t>EWG – Enterprise Working Group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Active development of OFED (OpenFabrics Enterprise Distribution)</a:t>
            </a:r>
          </a:p>
          <a:p>
            <a:pPr marL="157163" indent="-214313">
              <a:buFontTx/>
              <a:buChar char="-"/>
            </a:pPr>
            <a:endParaRPr lang="en-US" sz="1800" dirty="0"/>
          </a:p>
          <a:p>
            <a:pPr marL="157163" indent="-214313">
              <a:buFontTx/>
              <a:buChar char="-"/>
            </a:pPr>
            <a:r>
              <a:rPr lang="en-US" sz="1800" dirty="0"/>
              <a:t>OFIWG – OpenFabrics Interfaces Working Group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Developing ‘libfabric’ – an open source, transport neutral, networking API</a:t>
            </a:r>
          </a:p>
          <a:p>
            <a:pPr marL="157163" indent="-214313">
              <a:buFontTx/>
              <a:buChar char="-"/>
            </a:pPr>
            <a:endParaRPr lang="en-US" sz="1800" dirty="0"/>
          </a:p>
          <a:p>
            <a:pPr marL="157163" indent="-214313">
              <a:buFontTx/>
              <a:buChar char="-"/>
            </a:pPr>
            <a:r>
              <a:rPr lang="en-US" sz="1800" dirty="0"/>
              <a:t>OFVWG – OpenFabrics Verbs Working Group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Discussion forum for issues related to Verbs</a:t>
            </a:r>
          </a:p>
          <a:p>
            <a:pPr marL="157163" indent="-214313">
              <a:buFontTx/>
              <a:buChar char="-"/>
            </a:pPr>
            <a:endParaRPr lang="en-US" sz="1800" dirty="0"/>
          </a:p>
          <a:p>
            <a:pPr marL="157163" indent="-214313">
              <a:buFontTx/>
              <a:buChar char="-"/>
            </a:pPr>
            <a:r>
              <a:rPr lang="en-US" sz="1800" dirty="0"/>
              <a:t>IWG – Interoperability Working Group</a:t>
            </a:r>
          </a:p>
          <a:p>
            <a:pPr marL="557213" lvl="1" indent="-214313">
              <a:buFontTx/>
              <a:buChar char="-"/>
            </a:pPr>
            <a:r>
              <a:rPr lang="en-US" sz="1400" dirty="0"/>
              <a:t>Operates the OFA Interoperability Logo Program - OFILP </a:t>
            </a:r>
          </a:p>
          <a:p>
            <a:pPr marL="214313" indent="-214313">
              <a:buFontTx/>
              <a:buChar char="-"/>
            </a:pPr>
            <a:endParaRPr lang="en-US" sz="1400" dirty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25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80247" y="1733550"/>
            <a:ext cx="7641039" cy="2209800"/>
            <a:chOff x="1080247" y="1270703"/>
            <a:chExt cx="7641039" cy="2209800"/>
          </a:xfrm>
        </p:grpSpPr>
        <p:sp>
          <p:nvSpPr>
            <p:cNvPr id="7" name="Flowchart: Multidocument 6"/>
            <p:cNvSpPr/>
            <p:nvPr/>
          </p:nvSpPr>
          <p:spPr>
            <a:xfrm>
              <a:off x="1080247" y="2302673"/>
              <a:ext cx="879437" cy="572845"/>
            </a:xfrm>
            <a:prstGeom prst="flowChartMultidocumen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2494878" y="2302673"/>
              <a:ext cx="1040802" cy="572845"/>
            </a:xfrm>
            <a:prstGeom prst="flowChartMagneticDisk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lowchart: Sequential Access Storage 8"/>
            <p:cNvSpPr/>
            <p:nvPr/>
          </p:nvSpPr>
          <p:spPr>
            <a:xfrm>
              <a:off x="4128247" y="2145342"/>
              <a:ext cx="887506" cy="887506"/>
            </a:xfrm>
            <a:prstGeom prst="flowChartMagneticTap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736515" y="1270703"/>
              <a:ext cx="919779" cy="919779"/>
            </a:xfrm>
            <a:prstGeom prst="flowChartConnector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959684" y="2589095"/>
              <a:ext cx="53519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Straight Arrow Connector 11"/>
            <p:cNvCxnSpPr/>
            <p:nvPr/>
          </p:nvCxnSpPr>
          <p:spPr>
            <a:xfrm>
              <a:off x="3535680" y="2589095"/>
              <a:ext cx="592567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5" name="Flowchart: Sequential Access Storage 14"/>
            <p:cNvSpPr/>
            <p:nvPr/>
          </p:nvSpPr>
          <p:spPr>
            <a:xfrm>
              <a:off x="7331145" y="2145342"/>
              <a:ext cx="887506" cy="887506"/>
            </a:xfrm>
            <a:prstGeom prst="flowChartMagneticTape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6" name="Connector: Elbow 15"/>
            <p:cNvCxnSpPr>
              <a:endCxn id="17" idx="1"/>
            </p:cNvCxnSpPr>
            <p:nvPr/>
          </p:nvCxnSpPr>
          <p:spPr>
            <a:xfrm>
              <a:off x="4572001" y="2951160"/>
              <a:ext cx="2354370" cy="344677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7" name="TextBox 16"/>
            <p:cNvSpPr txBox="1"/>
            <p:nvPr/>
          </p:nvSpPr>
          <p:spPr>
            <a:xfrm>
              <a:off x="6926371" y="3111171"/>
              <a:ext cx="1794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OFED Consumers</a:t>
              </a:r>
            </a:p>
          </p:txBody>
        </p:sp>
        <p:cxnSp>
          <p:nvCxnSpPr>
            <p:cNvPr id="18" name="Straight Arrow Connector 17"/>
            <p:cNvCxnSpPr>
              <a:stCxn id="9" idx="3"/>
              <a:endCxn id="15" idx="1"/>
            </p:cNvCxnSpPr>
            <p:nvPr/>
          </p:nvCxnSpPr>
          <p:spPr>
            <a:xfrm flipV="1">
              <a:off x="5015752" y="2589095"/>
              <a:ext cx="2315393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ysDash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9" name="Arc 18"/>
            <p:cNvSpPr/>
            <p:nvPr/>
          </p:nvSpPr>
          <p:spPr>
            <a:xfrm>
              <a:off x="5614344" y="1726989"/>
              <a:ext cx="2121575" cy="1459396"/>
            </a:xfrm>
            <a:prstGeom prst="arc">
              <a:avLst>
                <a:gd name="adj1" fmla="val 16200000"/>
                <a:gd name="adj2" fmla="val 20592969"/>
              </a:avLst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triangle" w="lg" len="lg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33856" y="2000045"/>
              <a:ext cx="4908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user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6561846" y="2277045"/>
              <a:ext cx="170709" cy="243742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TextBox 24"/>
            <p:cNvSpPr txBox="1"/>
            <p:nvPr/>
          </p:nvSpPr>
          <p:spPr>
            <a:xfrm>
              <a:off x="7360385" y="2369623"/>
              <a:ext cx="94352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Distros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99650" y="1509107"/>
              <a:ext cx="86530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kernel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32605" y="2403359"/>
              <a:ext cx="78258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OFED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17532" y="2409578"/>
              <a:ext cx="11024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 err="1">
                  <a:solidFill>
                    <a:prstClr val="black"/>
                  </a:solidFill>
                  <a:latin typeface="Calibri"/>
                </a:rPr>
                <a:t>ofa</a:t>
              </a:r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 repo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41114" y="2376448"/>
              <a:ext cx="71461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dirty="0">
                  <a:solidFill>
                    <a:prstClr val="black"/>
                  </a:solidFill>
                  <a:latin typeface="Calibri"/>
                </a:rPr>
                <a:t>code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4929692" y="1920836"/>
              <a:ext cx="852082" cy="440346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headEnd type="arrow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" name="Oval 30"/>
            <p:cNvSpPr/>
            <p:nvPr/>
          </p:nvSpPr>
          <p:spPr bwMode="auto">
            <a:xfrm rot="20160037">
              <a:off x="4789270" y="1821098"/>
              <a:ext cx="1151174" cy="72934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Verbs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FDE3-B03D-414D-8681-193BF798E23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8045" y="1565595"/>
            <a:ext cx="3125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In the beginning, RDMA* code from the OFA went UPSTREAM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77901" y="3552620"/>
            <a:ext cx="10928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user + kernel</a:t>
            </a:r>
          </a:p>
        </p:txBody>
      </p:sp>
      <p:cxnSp>
        <p:nvCxnSpPr>
          <p:cNvPr id="33" name="Straight Connector 32"/>
          <p:cNvCxnSpPr>
            <a:stCxn id="32" idx="1"/>
          </p:cNvCxnSpPr>
          <p:nvPr/>
        </p:nvCxnSpPr>
        <p:spPr>
          <a:xfrm flipH="1" flipV="1">
            <a:off x="2181357" y="3247969"/>
            <a:ext cx="396544" cy="45469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348049" y="4143900"/>
            <a:ext cx="32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*RDMA code implemented the VERBS semantics defined by the IBTA</a:t>
            </a:r>
          </a:p>
        </p:txBody>
      </p:sp>
    </p:spTree>
    <p:extLst>
      <p:ext uri="{BB962C8B-B14F-4D97-AF65-F5344CB8AC3E}">
        <p14:creationId xmlns:p14="http://schemas.microsoft.com/office/powerpoint/2010/main" val="384832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 31"/>
          <p:cNvSpPr/>
          <p:nvPr/>
        </p:nvSpPr>
        <p:spPr>
          <a:xfrm rot="15967875">
            <a:off x="3433342" y="-193793"/>
            <a:ext cx="2073513" cy="6356797"/>
          </a:xfrm>
          <a:prstGeom prst="arc">
            <a:avLst>
              <a:gd name="adj1" fmla="val 16636676"/>
              <a:gd name="adj2" fmla="val 3381691"/>
            </a:avLst>
          </a:prstGeom>
          <a:noFill/>
          <a:ln w="57150" cap="flat" cmpd="sng" algn="ctr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Then Time Passed, Until…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FDE3-B03D-414D-8681-193BF798E23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5552" y="4161373"/>
            <a:ext cx="307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And OFED pulls from upstream</a:t>
            </a:r>
          </a:p>
        </p:txBody>
      </p:sp>
      <p:sp>
        <p:nvSpPr>
          <p:cNvPr id="7" name="Flowchart: Multidocument 6"/>
          <p:cNvSpPr/>
          <p:nvPr/>
        </p:nvSpPr>
        <p:spPr>
          <a:xfrm>
            <a:off x="1080247" y="2765520"/>
            <a:ext cx="879437" cy="572845"/>
          </a:xfrm>
          <a:prstGeom prst="flowChartMultidocumen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2494878" y="2765520"/>
            <a:ext cx="1040802" cy="572845"/>
          </a:xfrm>
          <a:prstGeom prst="flowChartMagneticDisk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4128247" y="2608189"/>
            <a:ext cx="887506" cy="887506"/>
          </a:xfrm>
          <a:prstGeom prst="flowChartMagneticTap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5736515" y="1733550"/>
            <a:ext cx="919779" cy="919779"/>
          </a:xfrm>
          <a:prstGeom prst="flowChartConnector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59684" y="3051942"/>
            <a:ext cx="535194" cy="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ysDash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2" name="Straight Arrow Connector 11"/>
          <p:cNvCxnSpPr/>
          <p:nvPr/>
        </p:nvCxnSpPr>
        <p:spPr>
          <a:xfrm>
            <a:off x="3535680" y="3051942"/>
            <a:ext cx="592567" cy="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ysDash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Flowchart: Sequential Access Storage 14"/>
          <p:cNvSpPr/>
          <p:nvPr/>
        </p:nvSpPr>
        <p:spPr>
          <a:xfrm>
            <a:off x="7331145" y="2608189"/>
            <a:ext cx="887506" cy="887506"/>
          </a:xfrm>
          <a:prstGeom prst="flowChartMagneticTap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cxnSp>
        <p:nvCxnSpPr>
          <p:cNvPr id="16" name="Connector: Elbow 15"/>
          <p:cNvCxnSpPr>
            <a:endCxn id="17" idx="1"/>
          </p:cNvCxnSpPr>
          <p:nvPr/>
        </p:nvCxnSpPr>
        <p:spPr>
          <a:xfrm>
            <a:off x="4572001" y="3414007"/>
            <a:ext cx="2354370" cy="344677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6926371" y="3574018"/>
            <a:ext cx="179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OFED Consumers</a:t>
            </a:r>
          </a:p>
        </p:txBody>
      </p:sp>
      <p:cxnSp>
        <p:nvCxnSpPr>
          <p:cNvPr id="18" name="Straight Arrow Connector 17"/>
          <p:cNvCxnSpPr>
            <a:stCxn id="9" idx="3"/>
            <a:endCxn id="15" idx="1"/>
          </p:cNvCxnSpPr>
          <p:nvPr/>
        </p:nvCxnSpPr>
        <p:spPr>
          <a:xfrm flipV="1">
            <a:off x="5015752" y="3051942"/>
            <a:ext cx="2315393" cy="1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ysDash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Arc 18"/>
          <p:cNvSpPr/>
          <p:nvPr/>
        </p:nvSpPr>
        <p:spPr>
          <a:xfrm>
            <a:off x="5614344" y="2189836"/>
            <a:ext cx="2121575" cy="1459396"/>
          </a:xfrm>
          <a:prstGeom prst="arc">
            <a:avLst>
              <a:gd name="adj1" fmla="val 16200000"/>
              <a:gd name="adj2" fmla="val 20592969"/>
            </a:avLst>
          </a:prstGeom>
          <a:noFill/>
          <a:ln w="38100" cap="flat" cmpd="sng" algn="ctr">
            <a:solidFill>
              <a:srgbClr val="4F81BD"/>
            </a:solidFill>
            <a:prstDash val="solid"/>
            <a:tailEnd type="triangle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7901" y="3552620"/>
            <a:ext cx="4908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user</a:t>
            </a:r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flipH="1" flipV="1">
            <a:off x="2181356" y="3247968"/>
            <a:ext cx="396545" cy="454693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/>
          <p:cNvSpPr txBox="1"/>
          <p:nvPr/>
        </p:nvSpPr>
        <p:spPr>
          <a:xfrm>
            <a:off x="6633856" y="2462892"/>
            <a:ext cx="4908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user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561846" y="2739892"/>
            <a:ext cx="170709" cy="243742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7360385" y="2832470"/>
            <a:ext cx="9435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Distros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9650" y="1971954"/>
            <a:ext cx="8653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kernel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2605" y="2866206"/>
            <a:ext cx="7825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OFED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17532" y="2872425"/>
            <a:ext cx="11024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 err="1">
                <a:solidFill>
                  <a:prstClr val="black"/>
                </a:solidFill>
                <a:latin typeface="Calibri"/>
              </a:rPr>
              <a:t>ofa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 repo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41114" y="2839295"/>
            <a:ext cx="7146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code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929692" y="2383683"/>
            <a:ext cx="852082" cy="440346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Oval 30"/>
          <p:cNvSpPr/>
          <p:nvPr/>
        </p:nvSpPr>
        <p:spPr bwMode="auto">
          <a:xfrm rot="20160037">
            <a:off x="4789270" y="2283945"/>
            <a:ext cx="1151174" cy="72934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190" y="1570602"/>
            <a:ext cx="227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Nowadays, code goes directly upstream</a:t>
            </a:r>
          </a:p>
        </p:txBody>
      </p:sp>
    </p:spTree>
    <p:extLst>
      <p:ext uri="{BB962C8B-B14F-4D97-AF65-F5344CB8AC3E}">
        <p14:creationId xmlns:p14="http://schemas.microsoft.com/office/powerpoint/2010/main" val="169618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Our Continuing Mission…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FDE3-B03D-414D-8681-193BF798E23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Cloud 4"/>
          <p:cNvSpPr/>
          <p:nvPr/>
        </p:nvSpPr>
        <p:spPr>
          <a:xfrm>
            <a:off x="3145560" y="2031101"/>
            <a:ext cx="3255240" cy="2140849"/>
          </a:xfrm>
          <a:prstGeom prst="cloud">
            <a:avLst/>
          </a:prstGeom>
          <a:solidFill>
            <a:srgbClr val="4BACC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92" y="1047750"/>
            <a:ext cx="2069408" cy="1512432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 rot="19973670">
            <a:off x="2636763" y="2868949"/>
            <a:ext cx="4224289" cy="587001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348792" y="2109483"/>
            <a:ext cx="2851444" cy="1911948"/>
          </a:xfrm>
          <a:prstGeom prst="cloud">
            <a:avLst/>
          </a:prstGeom>
          <a:gradFill flip="none" rotWithShape="1">
            <a:gsLst>
              <a:gs pos="52000">
                <a:sysClr val="window" lastClr="FFFFFF"/>
              </a:gs>
              <a:gs pos="9000">
                <a:srgbClr val="4BACC6">
                  <a:lumMod val="60000"/>
                  <a:lumOff val="40000"/>
                </a:srgbClr>
              </a:gs>
              <a:gs pos="93000">
                <a:srgbClr val="4BACC6">
                  <a:lumMod val="60000"/>
                  <a:lumOff val="4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63937"/>
            <a:ext cx="2263739" cy="10938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6101" y="3005279"/>
            <a:ext cx="862496" cy="276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Compliance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5269" y="2476600"/>
            <a:ext cx="584161" cy="276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Interop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4101" y="3487403"/>
            <a:ext cx="766496" cy="276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Marketing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545" y="2686953"/>
            <a:ext cx="763318" cy="276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Workshop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5101" y="3217750"/>
            <a:ext cx="621014" cy="276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Training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19390" y="231762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OFED</a:t>
            </a:r>
          </a:p>
        </p:txBody>
      </p:sp>
    </p:spTree>
    <p:extLst>
      <p:ext uri="{BB962C8B-B14F-4D97-AF65-F5344CB8AC3E}">
        <p14:creationId xmlns:p14="http://schemas.microsoft.com/office/powerpoint/2010/main" val="121556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Expanding Mission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Historically, network APIs have been developed ad hoc as part of the development of a new network</a:t>
            </a:r>
          </a:p>
          <a:p>
            <a:endParaRPr lang="en-US" sz="1600" dirty="0"/>
          </a:p>
          <a:p>
            <a:r>
              <a:rPr lang="en-US" sz="1600" dirty="0"/>
              <a:t>To wit: the sockets API supports IP networks – IP/TCP/Ethernet</a:t>
            </a:r>
          </a:p>
          <a:p>
            <a:endParaRPr lang="en-US" sz="1600" dirty="0"/>
          </a:p>
          <a:p>
            <a:r>
              <a:rPr lang="en-US" sz="1600" dirty="0"/>
              <a:t>But what if a network API catered specifically to the needs of its consumers, and the network beneath it was allowed to develop organically?</a:t>
            </a:r>
          </a:p>
          <a:p>
            <a:endParaRPr lang="en-US" sz="1600" dirty="0"/>
          </a:p>
          <a:p>
            <a:r>
              <a:rPr lang="en-US" sz="1600" dirty="0"/>
              <a:t>What would be the consumer requirements? What would such a resulting API look like?  How would it be implemented over a range of target networks?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A6B213-765B-41AA-957E-2AF9911CB4C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0992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ashMemorySummit_2010_Template_lightblueBG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AE8BAB6B-2E94-F24F-9DFD-76EC82895554}" vid="{65DE18A1-35DB-AF43-9D24-1F6441F46BD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8052</TotalTime>
  <Words>732</Words>
  <Application>Microsoft Office PowerPoint</Application>
  <PresentationFormat>On-screen Show (16:9)</PresentationFormat>
  <Paragraphs>178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Courier New</vt:lpstr>
      <vt:lpstr>Gill Sans MT</vt:lpstr>
      <vt:lpstr>Times</vt:lpstr>
      <vt:lpstr>Wingdings</vt:lpstr>
      <vt:lpstr>ヒラギノ角ゴ Pro W3</vt:lpstr>
      <vt:lpstr>Default Design</vt:lpstr>
      <vt:lpstr>FlashMemorySummit_2010_Template_lightblueBG</vt:lpstr>
      <vt:lpstr>OpenFabrics Alliance An Update for SSSI</vt:lpstr>
      <vt:lpstr>Agenda</vt:lpstr>
      <vt:lpstr>The OpenFabrics Alliance</vt:lpstr>
      <vt:lpstr>OFA – selected statistics</vt:lpstr>
      <vt:lpstr>Technical Working Groups</vt:lpstr>
      <vt:lpstr>Verbs</vt:lpstr>
      <vt:lpstr>Then Time Passed, Until…</vt:lpstr>
      <vt:lpstr>Our Continuing Mission…</vt:lpstr>
      <vt:lpstr>An Expanding Mission</vt:lpstr>
      <vt:lpstr>The OFI Project - libfabric</vt:lpstr>
      <vt:lpstr>Project Scope – memory and I/O ops to remote non-volatile memory</vt:lpstr>
      <vt:lpstr>As far as Persistent Memory</vt:lpstr>
      <vt:lpstr>PowerPoint Presentation</vt:lpstr>
    </vt:vector>
  </TitlesOfParts>
  <Company>The Point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Point Group</dc:creator>
  <cp:lastModifiedBy>Paul Grun</cp:lastModifiedBy>
  <cp:revision>110</cp:revision>
  <dcterms:created xsi:type="dcterms:W3CDTF">2007-06-20T19:47:09Z</dcterms:created>
  <dcterms:modified xsi:type="dcterms:W3CDTF">2017-08-06T22:45:12Z</dcterms:modified>
</cp:coreProperties>
</file>