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  <p:sldMasterId id="2147483822" r:id="rId3"/>
  </p:sldMasterIdLst>
  <p:notesMasterIdLst>
    <p:notesMasterId r:id="rId43"/>
  </p:notesMasterIdLst>
  <p:handoutMasterIdLst>
    <p:handoutMasterId r:id="rId44"/>
  </p:handoutMasterIdLst>
  <p:sldIdLst>
    <p:sldId id="262" r:id="rId4"/>
    <p:sldId id="322" r:id="rId5"/>
    <p:sldId id="323" r:id="rId6"/>
    <p:sldId id="325" r:id="rId7"/>
    <p:sldId id="263" r:id="rId8"/>
    <p:sldId id="273" r:id="rId9"/>
    <p:sldId id="318" r:id="rId10"/>
    <p:sldId id="331" r:id="rId11"/>
    <p:sldId id="329" r:id="rId12"/>
    <p:sldId id="320" r:id="rId13"/>
    <p:sldId id="321" r:id="rId14"/>
    <p:sldId id="326" r:id="rId15"/>
    <p:sldId id="330" r:id="rId16"/>
    <p:sldId id="327" r:id="rId17"/>
    <p:sldId id="271" r:id="rId18"/>
    <p:sldId id="274" r:id="rId19"/>
    <p:sldId id="268" r:id="rId20"/>
    <p:sldId id="275" r:id="rId21"/>
    <p:sldId id="292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11" r:id="rId37"/>
    <p:sldId id="270" r:id="rId38"/>
    <p:sldId id="272" r:id="rId39"/>
    <p:sldId id="309" r:id="rId40"/>
    <p:sldId id="310" r:id="rId41"/>
    <p:sldId id="328" r:id="rId4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17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92" d="100"/>
          <a:sy n="92" d="100"/>
        </p:scale>
        <p:origin x="468" y="90"/>
      </p:cViewPr>
      <p:guideLst>
        <p:guide orient="horz" pos="2112"/>
        <p:guide pos="17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2394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3594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909E6-E682-43DA-B4F4-2B706E3F4C98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3375" y="877888"/>
            <a:ext cx="6303963" cy="35464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4567238"/>
            <a:ext cx="6689725" cy="3835400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58323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12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729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077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6"/>
            <a:ext cx="12192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1"/>
            <a:ext cx="12192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32410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2667000"/>
            <a:ext cx="88392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267200"/>
            <a:ext cx="88392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0" y="641667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6"/>
            <a:ext cx="12192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1"/>
            <a:ext cx="12192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32410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2667000"/>
            <a:ext cx="88392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267200"/>
            <a:ext cx="88392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0" y="641667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861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99568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229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469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9966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89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8647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4204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7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23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1"/>
            <a:ext cx="12192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6"/>
            <a:ext cx="12192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12800" y="1981201"/>
            <a:ext cx="109728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21600" y="641667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16676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1667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00"/>
            <a:ext cx="14732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12192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1"/>
            <a:ext cx="12192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/>
        </p:nvSpPr>
        <p:spPr bwMode="auto">
          <a:xfrm>
            <a:off x="0" y="6492876"/>
            <a:ext cx="12192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12800" y="1981201"/>
            <a:ext cx="109728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21600" y="641667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16676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1667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00"/>
            <a:ext cx="14732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0" y="1447800"/>
            <a:ext cx="12192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5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fabrics.org/" TargetMode="Externa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fabric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2438400"/>
            <a:ext cx="6553200" cy="1546225"/>
          </a:xfrm>
        </p:spPr>
        <p:txBody>
          <a:bodyPr/>
          <a:lstStyle/>
          <a:p>
            <a:pPr algn="ctr"/>
            <a:r>
              <a:rPr lang="en-US" dirty="0" smtClean="0"/>
              <a:t>OpenFabrics Interfaces BoF</a:t>
            </a:r>
            <a:br>
              <a:rPr lang="en-US" dirty="0" smtClean="0"/>
            </a:br>
            <a:r>
              <a:rPr lang="en-US" dirty="0" smtClean="0"/>
              <a:t>SC15</a:t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Grun – Cray</a:t>
            </a:r>
          </a:p>
          <a:p>
            <a:r>
              <a:rPr lang="en-US" dirty="0" smtClean="0"/>
              <a:t>Sean Hefty – Intel</a:t>
            </a:r>
          </a:p>
          <a:p>
            <a:r>
              <a:rPr lang="en-US" dirty="0" smtClean="0"/>
              <a:t>Frank Yang - NetApp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891035" y="4022451"/>
            <a:ext cx="8494640" cy="385717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649224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891035" y="4034294"/>
            <a:ext cx="8494640" cy="362031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35000">
                <a:schemeClr val="bg1"/>
              </a:gs>
            </a:gsLst>
            <a:lin ang="0" scaled="0"/>
          </a:gradFill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649224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676401" y="2129843"/>
            <a:ext cx="2731331" cy="1329378"/>
          </a:xfrm>
          <a:prstGeom prst="ellipse">
            <a:avLst/>
          </a:prstGeom>
          <a:gradFill>
            <a:gsLst>
              <a:gs pos="100000">
                <a:schemeClr val="tx2">
                  <a:lumMod val="60000"/>
                  <a:lumOff val="40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53400" y="2148279"/>
            <a:ext cx="2362200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521278" y="2129843"/>
            <a:ext cx="3044547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534400" y="2627803"/>
            <a:ext cx="1537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data analysis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– </a:t>
            </a:r>
            <a:r>
              <a:rPr lang="en-US" sz="3200" dirty="0"/>
              <a:t>OFIWG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45570" y="2624332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storage, data access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31610" y="2610859"/>
            <a:ext cx="244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computing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892412" y="3810000"/>
            <a:ext cx="86231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2209800" y="4582944"/>
            <a:ext cx="7772400" cy="93508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2281700" y="4708645"/>
            <a:ext cx="1409700" cy="69419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42" name="Oval 41"/>
          <p:cNvSpPr/>
          <p:nvPr/>
        </p:nvSpPr>
        <p:spPr>
          <a:xfrm>
            <a:off x="3735702" y="4703393"/>
            <a:ext cx="1409700" cy="69419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8442694" y="4713482"/>
            <a:ext cx="1409700" cy="69419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41318" y="4564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6D6E71"/>
                </a:solidFill>
              </a:rPr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21852" y="3160126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MPI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68734" y="2978761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SHMEM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64827" y="2364638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UPC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29406" y="2259301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Chapel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22694" y="2393228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PGAS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73453" y="5715000"/>
            <a:ext cx="9225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Initial emphasis was on defining libfabric for distributed computing</a:t>
            </a:r>
          </a:p>
        </p:txBody>
      </p:sp>
    </p:spTree>
    <p:extLst>
      <p:ext uri="{BB962C8B-B14F-4D97-AF65-F5344CB8AC3E}">
        <p14:creationId xmlns:p14="http://schemas.microsoft.com/office/powerpoint/2010/main" val="100467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891036" y="4034294"/>
            <a:ext cx="4052565" cy="362031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35000">
                <a:schemeClr val="bg1"/>
              </a:gs>
            </a:gsLst>
            <a:lin ang="0" scaled="0"/>
          </a:gradFill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91036" y="4022451"/>
            <a:ext cx="4052565" cy="385717"/>
          </a:xfrm>
          <a:prstGeom prst="roundRect">
            <a:avLst/>
          </a:prstGeom>
          <a:gradFill>
            <a:gsLst>
              <a:gs pos="6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676401" y="2129843"/>
            <a:ext cx="2731331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53400" y="2148279"/>
            <a:ext cx="2362200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534400" y="2627803"/>
            <a:ext cx="1537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data analysis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– </a:t>
            </a:r>
            <a:r>
              <a:rPr lang="en-US" sz="3200" dirty="0"/>
              <a:t>Data Storage, Data Access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31610" y="2610859"/>
            <a:ext cx="244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computing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892412" y="3810000"/>
            <a:ext cx="86231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2209800" y="4582944"/>
            <a:ext cx="7772400" cy="93508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2281700" y="4708645"/>
            <a:ext cx="1409700" cy="69419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42" name="Oval 41"/>
          <p:cNvSpPr/>
          <p:nvPr/>
        </p:nvSpPr>
        <p:spPr>
          <a:xfrm>
            <a:off x="3735702" y="4703393"/>
            <a:ext cx="1409700" cy="69419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8442694" y="4713482"/>
            <a:ext cx="1409700" cy="69419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41318" y="4564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6D6E71"/>
                </a:solidFill>
              </a:rPr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21852" y="3160126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MPI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68734" y="2978761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SHMEM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64827" y="2364638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UPC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29406" y="2259301"/>
            <a:ext cx="752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66FF"/>
                </a:solidFill>
              </a:defRPr>
            </a:lvl1pPr>
          </a:lstStyle>
          <a:p>
            <a:r>
              <a:rPr lang="en-US" dirty="0"/>
              <a:t>Chapel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22694" y="2393228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PGAS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09800" y="5692808"/>
            <a:ext cx="41264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Extend libfabric for User Mode I/O</a:t>
            </a:r>
          </a:p>
          <a:p>
            <a:r>
              <a:rPr lang="en-US" sz="2000" dirty="0" smtClean="0"/>
              <a:t>Define </a:t>
            </a:r>
            <a:r>
              <a:rPr lang="en-US" sz="2000" dirty="0" err="1" smtClean="0"/>
              <a:t>kfabric</a:t>
            </a:r>
            <a:r>
              <a:rPr lang="en-US" sz="2000" dirty="0" smtClean="0"/>
              <a:t> for Kernel Mode I/O</a:t>
            </a:r>
          </a:p>
        </p:txBody>
      </p:sp>
      <p:sp>
        <p:nvSpPr>
          <p:cNvPr id="28" name="Oval 27"/>
          <p:cNvSpPr/>
          <p:nvPr/>
        </p:nvSpPr>
        <p:spPr>
          <a:xfrm>
            <a:off x="4521278" y="2129843"/>
            <a:ext cx="1894822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154654" y="2148279"/>
            <a:ext cx="1894822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576479" y="2657803"/>
            <a:ext cx="167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user mode I/O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30854" y="2662433"/>
            <a:ext cx="184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kernel mode I/O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16506" y="298619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FF"/>
                </a:solidFill>
              </a:rPr>
              <a:t>object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69375" y="2352811"/>
            <a:ext cx="159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66FF"/>
                </a:solidFill>
              </a:rPr>
              <a:t>byte addressable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88724" y="3074673"/>
            <a:ext cx="712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FF"/>
                </a:solidFill>
              </a:rPr>
              <a:t>object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16100" y="2373655"/>
            <a:ext cx="1587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66FF"/>
                </a:solidFill>
              </a:rPr>
              <a:t>byte addressable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90098" y="2939201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FF"/>
                </a:solidFill>
              </a:rPr>
              <a:t>block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65283" y="2911358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66FF"/>
                </a:solidFill>
              </a:defRPr>
            </a:lvl1pPr>
          </a:lstStyle>
          <a:p>
            <a:r>
              <a:rPr lang="en-US" dirty="0"/>
              <a:t>file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6182441" y="4034294"/>
            <a:ext cx="1821432" cy="385717"/>
          </a:xfrm>
          <a:prstGeom prst="roundRect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kfabric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8386768" y="4027167"/>
            <a:ext cx="1833135" cy="381000"/>
          </a:xfrm>
          <a:prstGeom prst="round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0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1752600"/>
            <a:ext cx="67634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OFI is the name for an umbrella project to develop APIs that are </a:t>
            </a:r>
          </a:p>
          <a:p>
            <a:r>
              <a:rPr lang="en-US" dirty="0"/>
              <a:t>	</a:t>
            </a:r>
            <a:r>
              <a:rPr lang="en-US" dirty="0" smtClean="0"/>
              <a:t>a) transport independent</a:t>
            </a:r>
          </a:p>
          <a:p>
            <a:r>
              <a:rPr lang="en-US" dirty="0"/>
              <a:t>	</a:t>
            </a:r>
            <a:r>
              <a:rPr lang="en-US" dirty="0" smtClean="0"/>
              <a:t>b) entirely responsive to the needs of network consumers</a:t>
            </a:r>
          </a:p>
          <a:p>
            <a:r>
              <a:rPr lang="en-US" dirty="0"/>
              <a:t>	</a:t>
            </a:r>
            <a:r>
              <a:rPr lang="en-US" dirty="0" smtClean="0"/>
              <a:t>c) extensible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9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1752600"/>
            <a:ext cx="691086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OFI is the name for an umbrella project to develop APIs that are </a:t>
            </a:r>
          </a:p>
          <a:p>
            <a:r>
              <a:rPr lang="en-US" dirty="0">
                <a:solidFill>
                  <a:srgbClr val="6D6E71"/>
                </a:solidFill>
              </a:rPr>
              <a:t>	</a:t>
            </a:r>
            <a:r>
              <a:rPr lang="en-US" dirty="0" smtClean="0">
                <a:solidFill>
                  <a:srgbClr val="6D6E71"/>
                </a:solidFill>
              </a:rPr>
              <a:t>a) transport independent</a:t>
            </a:r>
          </a:p>
          <a:p>
            <a:r>
              <a:rPr lang="en-US" dirty="0">
                <a:solidFill>
                  <a:srgbClr val="6D6E71"/>
                </a:solidFill>
              </a:rPr>
              <a:t>	</a:t>
            </a:r>
            <a:r>
              <a:rPr lang="en-US" dirty="0" smtClean="0">
                <a:solidFill>
                  <a:srgbClr val="6D6E71"/>
                </a:solidFill>
              </a:rPr>
              <a:t>b) entirely responsive to the needs of network consumers</a:t>
            </a:r>
          </a:p>
          <a:p>
            <a:r>
              <a:rPr lang="en-US" dirty="0">
                <a:solidFill>
                  <a:srgbClr val="6D6E71"/>
                </a:solidFill>
              </a:rPr>
              <a:t>	</a:t>
            </a:r>
            <a:r>
              <a:rPr lang="en-US" dirty="0" smtClean="0">
                <a:solidFill>
                  <a:srgbClr val="6D6E71"/>
                </a:solidFill>
              </a:rPr>
              <a:t>c) extensible</a:t>
            </a:r>
          </a:p>
          <a:p>
            <a:endParaRPr lang="en-US" dirty="0">
              <a:solidFill>
                <a:srgbClr val="6D6E71"/>
              </a:solidFill>
            </a:endParaRPr>
          </a:p>
          <a:p>
            <a:r>
              <a:rPr lang="en-US" dirty="0" smtClean="0"/>
              <a:t>Two Active Working Groups</a:t>
            </a:r>
          </a:p>
          <a:p>
            <a:endParaRPr lang="en-US" dirty="0" smtClean="0"/>
          </a:p>
          <a:p>
            <a:r>
              <a:rPr lang="en-US" dirty="0" smtClean="0"/>
              <a:t>OFI WG (‘</a:t>
            </a:r>
            <a:r>
              <a:rPr lang="en-US" dirty="0" err="1" smtClean="0"/>
              <a:t>ofee</a:t>
            </a:r>
            <a:r>
              <a:rPr lang="en-US" dirty="0" smtClean="0"/>
              <a:t> wig’) – distributed computing</a:t>
            </a:r>
            <a:endParaRPr lang="en-US" dirty="0"/>
          </a:p>
          <a:p>
            <a:r>
              <a:rPr lang="en-US" dirty="0" smtClean="0"/>
              <a:t>-   Developing </a:t>
            </a:r>
            <a:r>
              <a:rPr lang="en-US" dirty="0"/>
              <a:t>the libfabric API for distributed computing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Initial release is complete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Looking at extensions for added features – more on this shortly</a:t>
            </a:r>
          </a:p>
          <a:p>
            <a:endParaRPr lang="en-US" dirty="0" smtClean="0"/>
          </a:p>
          <a:p>
            <a:r>
              <a:rPr lang="en-US" dirty="0" smtClean="0"/>
              <a:t>DS/DA – data storage, data access</a:t>
            </a:r>
          </a:p>
          <a:p>
            <a:pPr marL="285750" indent="-285750">
              <a:buFontTx/>
              <a:buChar char="-"/>
            </a:pPr>
            <a:r>
              <a:rPr lang="en-US" dirty="0"/>
              <a:t>P</a:t>
            </a:r>
            <a:r>
              <a:rPr lang="en-US" dirty="0" smtClean="0"/>
              <a:t>ossible extensions to libfabric for user mode I/O</a:t>
            </a:r>
          </a:p>
          <a:p>
            <a:r>
              <a:rPr lang="en-US" dirty="0" smtClean="0"/>
              <a:t>-   Defining kernel modules for I/O</a:t>
            </a:r>
          </a:p>
          <a:p>
            <a:r>
              <a:rPr lang="en-US" dirty="0" smtClean="0"/>
              <a:t>-   Planning a discussion with Linux kernel maintainers ‘soon’</a:t>
            </a:r>
          </a:p>
        </p:txBody>
      </p:sp>
    </p:spTree>
    <p:extLst>
      <p:ext uri="{BB962C8B-B14F-4D97-AF65-F5344CB8AC3E}">
        <p14:creationId xmlns:p14="http://schemas.microsoft.com/office/powerpoint/2010/main" val="26969536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</a:pPr>
            <a:r>
              <a:rPr lang="en" dirty="0"/>
              <a:t>Architecture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7827" y="1686702"/>
            <a:ext cx="8696325" cy="4181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589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>
            <a:stCxn id="16412" idx="0"/>
            <a:endCxn id="16416" idx="0"/>
          </p:cNvCxnSpPr>
          <p:nvPr/>
        </p:nvCxnSpPr>
        <p:spPr>
          <a:xfrm flipH="1">
            <a:off x="2899634" y="4192423"/>
            <a:ext cx="1187934" cy="114299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" name="Straight Arrow Connector 8"/>
          <p:cNvCxnSpPr>
            <a:stCxn id="55" idx="1"/>
            <a:endCxn id="16415" idx="0"/>
          </p:cNvCxnSpPr>
          <p:nvPr/>
        </p:nvCxnSpPr>
        <p:spPr>
          <a:xfrm flipH="1">
            <a:off x="4107701" y="4190999"/>
            <a:ext cx="7099" cy="114441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Straight Arrow Connector 10"/>
          <p:cNvCxnSpPr>
            <a:stCxn id="55" idx="1"/>
            <a:endCxn id="35" idx="0"/>
          </p:cNvCxnSpPr>
          <p:nvPr/>
        </p:nvCxnSpPr>
        <p:spPr>
          <a:xfrm>
            <a:off x="4114799" y="4190999"/>
            <a:ext cx="1058902" cy="114441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8" name="AutoShape 17"/>
          <p:cNvSpPr>
            <a:spLocks noChangeArrowheads="1"/>
          </p:cNvSpPr>
          <p:nvPr/>
        </p:nvSpPr>
        <p:spPr bwMode="auto">
          <a:xfrm>
            <a:off x="8832982" y="5197636"/>
            <a:ext cx="1606418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4" name="AutoShape 17"/>
          <p:cNvSpPr>
            <a:spLocks noChangeArrowheads="1"/>
          </p:cNvSpPr>
          <p:nvPr/>
        </p:nvSpPr>
        <p:spPr bwMode="auto">
          <a:xfrm>
            <a:off x="8847914" y="3200400"/>
            <a:ext cx="1591487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3" name="AutoShape 17"/>
          <p:cNvSpPr>
            <a:spLocks noChangeArrowheads="1"/>
          </p:cNvSpPr>
          <p:nvPr/>
        </p:nvSpPr>
        <p:spPr bwMode="auto">
          <a:xfrm>
            <a:off x="8305800" y="3429000"/>
            <a:ext cx="1828800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err="1"/>
              <a:t>K</a:t>
            </a:r>
            <a:r>
              <a:rPr lang="en-US" dirty="0" err="1" smtClean="0"/>
              <a:t>fabric</a:t>
            </a:r>
            <a:r>
              <a:rPr lang="en-US" dirty="0" smtClean="0"/>
              <a:t> Overview </a:t>
            </a:r>
            <a:r>
              <a:rPr lang="en-US" sz="3200" dirty="0"/>
              <a:t>(speculative)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429000" y="1971676"/>
            <a:ext cx="6553201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C00000"/>
                </a:solidFill>
              </a:rPr>
              <a:t>KFI API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90343" y="1527662"/>
            <a:ext cx="1586193" cy="1369527"/>
            <a:chOff x="66342" y="1106271"/>
            <a:chExt cx="1586193" cy="1369527"/>
          </a:xfrm>
        </p:grpSpPr>
        <p:sp>
          <p:nvSpPr>
            <p:cNvPr id="16391" name="AutoShape 7"/>
            <p:cNvSpPr>
              <a:spLocks/>
            </p:cNvSpPr>
            <p:nvPr/>
          </p:nvSpPr>
          <p:spPr bwMode="blackWhite">
            <a:xfrm>
              <a:off x="66342" y="1106271"/>
              <a:ext cx="1246533" cy="198437"/>
            </a:xfrm>
            <a:prstGeom prst="callout1">
              <a:avLst>
                <a:gd name="adj1" fmla="val 138399"/>
                <a:gd name="adj2" fmla="val 24421"/>
                <a:gd name="adj3" fmla="val 146078"/>
                <a:gd name="adj4" fmla="val 72581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KFI API</a:t>
              </a:r>
            </a:p>
          </p:txBody>
        </p:sp>
        <p:sp>
          <p:nvSpPr>
            <p:cNvPr id="32" name="AutoShape 5"/>
            <p:cNvSpPr>
              <a:spLocks/>
            </p:cNvSpPr>
            <p:nvPr/>
          </p:nvSpPr>
          <p:spPr bwMode="blackWhite">
            <a:xfrm>
              <a:off x="69672" y="2321810"/>
              <a:ext cx="1582863" cy="153988"/>
            </a:xfrm>
            <a:prstGeom prst="callout1">
              <a:avLst>
                <a:gd name="adj1" fmla="val 149486"/>
                <a:gd name="adj2" fmla="val 18995"/>
                <a:gd name="adj3" fmla="val 144323"/>
                <a:gd name="adj4" fmla="val 57106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KFI Providers</a:t>
              </a:r>
            </a:p>
          </p:txBody>
        </p:sp>
      </p:grpSp>
      <p:sp>
        <p:nvSpPr>
          <p:cNvPr id="37" name="AutoShape 5"/>
          <p:cNvSpPr>
            <a:spLocks/>
          </p:cNvSpPr>
          <p:nvPr/>
        </p:nvSpPr>
        <p:spPr bwMode="blackWhite">
          <a:xfrm>
            <a:off x="1590993" y="4799012"/>
            <a:ext cx="1683288" cy="153988"/>
          </a:xfrm>
          <a:prstGeom prst="callout1">
            <a:avLst>
              <a:gd name="adj1" fmla="val 132021"/>
              <a:gd name="adj2" fmla="val 16599"/>
              <a:gd name="adj3" fmla="val 154220"/>
              <a:gd name="adj4" fmla="val 53598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1600" dirty="0"/>
              <a:t>Device Drivers</a:t>
            </a:r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blackWhite">
          <a:xfrm flipH="1">
            <a:off x="4114800" y="24384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blackWhite">
          <a:xfrm flipH="1">
            <a:off x="6553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blackWhite">
          <a:xfrm flipH="1">
            <a:off x="8153400" y="2444775"/>
            <a:ext cx="0" cy="122886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9" name="AutoShape 17"/>
          <p:cNvSpPr>
            <a:spLocks noChangeArrowheads="1"/>
          </p:cNvSpPr>
          <p:nvPr/>
        </p:nvSpPr>
        <p:spPr bwMode="auto">
          <a:xfrm>
            <a:off x="7848600" y="3673636"/>
            <a:ext cx="1952896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New Providers**</a:t>
            </a: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blackWhite">
          <a:xfrm>
            <a:off x="8153400" y="4114800"/>
            <a:ext cx="0" cy="148814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blackWhite">
          <a:xfrm flipH="1">
            <a:off x="8686800" y="2444776"/>
            <a:ext cx="0" cy="97620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blackWhite">
          <a:xfrm flipH="1">
            <a:off x="9601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7" name="AutoShape 17"/>
          <p:cNvSpPr>
            <a:spLocks noChangeArrowheads="1"/>
          </p:cNvSpPr>
          <p:nvPr/>
        </p:nvSpPr>
        <p:spPr bwMode="auto">
          <a:xfrm>
            <a:off x="8347478" y="5410200"/>
            <a:ext cx="1787123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auto">
          <a:xfrm>
            <a:off x="8001000" y="5615940"/>
            <a:ext cx="1828800" cy="403860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solidFill>
                  <a:srgbClr val="C00000"/>
                </a:solidFill>
              </a:rPr>
              <a:t>New Devices**</a:t>
            </a:r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blackWhite">
          <a:xfrm>
            <a:off x="8686800" y="4127798"/>
            <a:ext cx="0" cy="12465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blackWhite">
          <a:xfrm>
            <a:off x="9601200" y="4114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auto">
          <a:xfrm>
            <a:off x="5987029" y="5267326"/>
            <a:ext cx="1214380" cy="37147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02203A"/>
                </a:solidFill>
              </a:rPr>
              <a:t>NIC</a:t>
            </a:r>
          </a:p>
        </p:txBody>
      </p:sp>
      <p:sp>
        <p:nvSpPr>
          <p:cNvPr id="33" name="AutoShape 19"/>
          <p:cNvSpPr>
            <a:spLocks noChangeArrowheads="1"/>
          </p:cNvSpPr>
          <p:nvPr/>
        </p:nvSpPr>
        <p:spPr bwMode="auto">
          <a:xfrm>
            <a:off x="5756019" y="4190999"/>
            <a:ext cx="1676400" cy="39052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02203A"/>
                </a:solidFill>
              </a:rPr>
              <a:t>Kernel Sockets</a:t>
            </a:r>
          </a:p>
        </p:txBody>
      </p:sp>
      <p:sp>
        <p:nvSpPr>
          <p:cNvPr id="53" name="AutoShape 17"/>
          <p:cNvSpPr>
            <a:spLocks noChangeArrowheads="1"/>
          </p:cNvSpPr>
          <p:nvPr/>
        </p:nvSpPr>
        <p:spPr bwMode="auto">
          <a:xfrm>
            <a:off x="5644638" y="3200400"/>
            <a:ext cx="1899162" cy="44918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Sockets Provider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>
            <a:off x="3222137" y="4192423"/>
            <a:ext cx="1730863" cy="387679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02203A"/>
                </a:solidFill>
              </a:rPr>
              <a:t>kernel Verbs</a:t>
            </a:r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3733801" y="5335417"/>
            <a:ext cx="747799" cy="33275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02203A"/>
                </a:solidFill>
              </a:rPr>
              <a:t>iWarp</a:t>
            </a:r>
          </a:p>
        </p:txBody>
      </p:sp>
      <p:sp>
        <p:nvSpPr>
          <p:cNvPr id="16416" name="AutoShape 32"/>
          <p:cNvSpPr>
            <a:spLocks noChangeArrowheads="1"/>
          </p:cNvSpPr>
          <p:nvPr/>
        </p:nvSpPr>
        <p:spPr bwMode="auto">
          <a:xfrm>
            <a:off x="2286001" y="5335417"/>
            <a:ext cx="1227267" cy="34878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02203A"/>
                </a:solidFill>
              </a:rPr>
              <a:t>InfiniBand</a:t>
            </a:r>
          </a:p>
        </p:txBody>
      </p: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4702764" y="5335417"/>
            <a:ext cx="941874" cy="35640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02203A"/>
                </a:solidFill>
              </a:rPr>
              <a:t>RoCE</a:t>
            </a:r>
          </a:p>
        </p:txBody>
      </p:sp>
      <p:sp>
        <p:nvSpPr>
          <p:cNvPr id="34" name="AutoShape 28"/>
          <p:cNvSpPr>
            <a:spLocks noChangeArrowheads="1"/>
          </p:cNvSpPr>
          <p:nvPr/>
        </p:nvSpPr>
        <p:spPr bwMode="auto">
          <a:xfrm>
            <a:off x="3200400" y="3200401"/>
            <a:ext cx="1828800" cy="42640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Verbs</a:t>
            </a:r>
            <a:r>
              <a:rPr lang="en-US" dirty="0">
                <a:solidFill>
                  <a:srgbClr val="C00000"/>
                </a:solidFill>
              </a:rPr>
              <a:t> Provider</a:t>
            </a: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blackWhite">
          <a:xfrm flipH="1">
            <a:off x="4114800" y="3626805"/>
            <a:ext cx="0" cy="56419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60960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Red</a:t>
            </a:r>
            <a:r>
              <a:rPr lang="en-US" dirty="0" smtClean="0"/>
              <a:t> = new kernel components,  ** = e.g. NVM</a:t>
            </a:r>
          </a:p>
        </p:txBody>
      </p:sp>
      <p:cxnSp>
        <p:nvCxnSpPr>
          <p:cNvPr id="54" name="Straight Arrow Connector 53"/>
          <p:cNvCxnSpPr>
            <a:stCxn id="53" idx="2"/>
            <a:endCxn id="33" idx="0"/>
          </p:cNvCxnSpPr>
          <p:nvPr/>
        </p:nvCxnSpPr>
        <p:spPr>
          <a:xfrm>
            <a:off x="6594219" y="3649583"/>
            <a:ext cx="0" cy="54141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" name="Straight Arrow Connector 55"/>
          <p:cNvCxnSpPr>
            <a:stCxn id="33" idx="2"/>
            <a:endCxn id="16403" idx="0"/>
          </p:cNvCxnSpPr>
          <p:nvPr/>
        </p:nvCxnSpPr>
        <p:spPr>
          <a:xfrm>
            <a:off x="6594219" y="4581523"/>
            <a:ext cx="0" cy="68580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1468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Mapping Consumers to OFI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3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Perspectives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UPC runtime</a:t>
            </a:r>
          </a:p>
          <a:p>
            <a:pPr lvl="1"/>
            <a:r>
              <a:rPr lang="en-US" sz="1600" dirty="0"/>
              <a:t>Nenad Vukicevic, Gary XXX, Intrepid Technology, Inc. </a:t>
            </a:r>
          </a:p>
          <a:p>
            <a:r>
              <a:rPr lang="en-US" sz="2000" dirty="0"/>
              <a:t>MPICH</a:t>
            </a:r>
          </a:p>
          <a:p>
            <a:pPr lvl="1"/>
            <a:r>
              <a:rPr lang="en-US" sz="1600" dirty="0"/>
              <a:t>Ken Raffenetti, Argonne National Lab</a:t>
            </a:r>
          </a:p>
          <a:p>
            <a:r>
              <a:rPr lang="en-US" sz="2000" dirty="0"/>
              <a:t>SHMEM</a:t>
            </a:r>
          </a:p>
          <a:p>
            <a:pPr lvl="1"/>
            <a:r>
              <a:rPr lang="en-US" sz="1600" dirty="0"/>
              <a:t>Sean Hefty, Intel Corp.</a:t>
            </a:r>
          </a:p>
          <a:p>
            <a:r>
              <a:rPr lang="en-US" sz="2000" dirty="0" err="1"/>
              <a:t>OpenMPI</a:t>
            </a:r>
            <a:endParaRPr lang="en-US" sz="2000" dirty="0"/>
          </a:p>
          <a:p>
            <a:pPr lvl="1"/>
            <a:r>
              <a:rPr lang="en-US" sz="1600" dirty="0"/>
              <a:t>Dave Goodell, Cisco</a:t>
            </a:r>
          </a:p>
          <a:p>
            <a:r>
              <a:rPr lang="en-US" sz="2000" dirty="0"/>
              <a:t>Java wrapper for libfabric</a:t>
            </a:r>
          </a:p>
          <a:p>
            <a:pPr lvl="1"/>
            <a:r>
              <a:rPr lang="en-US" sz="1600" dirty="0"/>
              <a:t>Howard Pritchard, LANL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798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Libfabric Extensions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756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libfabric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features were deferred post </a:t>
            </a:r>
            <a:r>
              <a:rPr lang="en-US" dirty="0" err="1" smtClean="0"/>
              <a:t>libfabric</a:t>
            </a:r>
            <a:r>
              <a:rPr lang="en-US" dirty="0" smtClean="0"/>
              <a:t> release 1.0</a:t>
            </a:r>
          </a:p>
          <a:p>
            <a:r>
              <a:rPr lang="en-US" dirty="0" smtClean="0"/>
              <a:t>Application enabling has identified newly desired features with the current interfaces</a:t>
            </a:r>
          </a:p>
          <a:p>
            <a:r>
              <a:rPr lang="en-US" dirty="0" smtClean="0"/>
              <a:t>Provider enabling has identified potential implementation inefficiencies</a:t>
            </a:r>
          </a:p>
          <a:p>
            <a:endParaRPr lang="en-US" dirty="0"/>
          </a:p>
          <a:p>
            <a:r>
              <a:rPr lang="en-US" dirty="0" smtClean="0"/>
              <a:t>Summary: there is a need to extend the API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19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11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33600" y="2971800"/>
            <a:ext cx="7467600" cy="1143000"/>
          </a:xfrm>
        </p:spPr>
        <p:txBody>
          <a:bodyPr/>
          <a:lstStyle/>
          <a:p>
            <a:r>
              <a:rPr lang="en-US" dirty="0" smtClean="0"/>
              <a:t>Who’s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134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Expanded </a:t>
            </a:r>
            <a:r>
              <a:rPr lang="en-US" dirty="0" err="1" smtClean="0"/>
              <a:t>iovec</a:t>
            </a:r>
            <a:r>
              <a:rPr lang="en-US" dirty="0" smtClean="0"/>
              <a:t>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</a:t>
            </a:r>
            <a:r>
              <a:rPr lang="en-US" dirty="0" err="1" smtClean="0"/>
              <a:t>iovec</a:t>
            </a:r>
            <a:r>
              <a:rPr lang="en-US" dirty="0" smtClean="0"/>
              <a:t> support to include other data formats (issue 32)</a:t>
            </a:r>
          </a:p>
          <a:p>
            <a:r>
              <a:rPr lang="en-US" dirty="0" smtClean="0"/>
              <a:t>Proposal to add </a:t>
            </a:r>
            <a:r>
              <a:rPr lang="en-US" dirty="0" err="1" smtClean="0"/>
              <a:t>strided</a:t>
            </a:r>
            <a:r>
              <a:rPr lang="en-US" dirty="0" smtClean="0"/>
              <a:t> </a:t>
            </a:r>
            <a:r>
              <a:rPr lang="en-US" dirty="0" err="1" smtClean="0"/>
              <a:t>iov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FI_IOSV – IO </a:t>
            </a:r>
            <a:r>
              <a:rPr lang="en-US" dirty="0" err="1" smtClean="0"/>
              <a:t>strided</a:t>
            </a:r>
            <a:r>
              <a:rPr lang="en-US" dirty="0" smtClean="0"/>
              <a:t> vector flag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fi_iosv</a:t>
            </a:r>
            <a:r>
              <a:rPr lang="en-US" dirty="0" smtClean="0"/>
              <a:t> {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iovec</a:t>
            </a:r>
            <a:r>
              <a:rPr lang="en-US" dirty="0" smtClean="0"/>
              <a:t> </a:t>
            </a:r>
            <a:r>
              <a:rPr lang="en-US" dirty="0" err="1" smtClean="0"/>
              <a:t>iov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offset_t</a:t>
            </a:r>
            <a:r>
              <a:rPr lang="en-US" dirty="0" smtClean="0"/>
              <a:t> stride;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size_t</a:t>
            </a:r>
            <a:r>
              <a:rPr lang="en-US" dirty="0" smtClean="0"/>
              <a:t> count;</a:t>
            </a:r>
            <a:br>
              <a:rPr lang="en-US" dirty="0" smtClean="0"/>
            </a:br>
            <a:r>
              <a:rPr lang="en-US" dirty="0" smtClean="0"/>
              <a:t>};</a:t>
            </a:r>
          </a:p>
          <a:p>
            <a:r>
              <a:rPr lang="en-US" dirty="0" smtClean="0"/>
              <a:t>May not require new FI version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37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Mechanism for domain events (issue 244)</a:t>
            </a:r>
          </a:p>
          <a:p>
            <a:r>
              <a:rPr lang="en-US" dirty="0" smtClean="0"/>
              <a:t>Needs further discussion</a:t>
            </a:r>
          </a:p>
          <a:p>
            <a:pPr lvl="1"/>
            <a:r>
              <a:rPr lang="en-US" dirty="0" smtClean="0"/>
              <a:t>Identify specific events and how they map to OFI objects</a:t>
            </a:r>
          </a:p>
          <a:p>
            <a:r>
              <a:rPr lang="en-US" dirty="0" smtClean="0"/>
              <a:t>Likely requires new ‘registration’ interface and event structures</a:t>
            </a:r>
          </a:p>
          <a:p>
            <a:pPr lvl="1"/>
            <a:r>
              <a:rPr lang="en-US" dirty="0" smtClean="0"/>
              <a:t>Event structures do not require bumping FI version</a:t>
            </a:r>
          </a:p>
          <a:p>
            <a:pPr lvl="1"/>
            <a:r>
              <a:rPr lang="en-US" dirty="0" smtClean="0"/>
              <a:t>Registration mechanism may, unless an existing call is re-used (e.g. </a:t>
            </a:r>
            <a:r>
              <a:rPr lang="en-US" dirty="0" err="1" smtClean="0"/>
              <a:t>fi_control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Use of </a:t>
            </a:r>
            <a:r>
              <a:rPr lang="en-US" dirty="0" err="1" smtClean="0"/>
              <a:t>fi_control</a:t>
            </a:r>
            <a:r>
              <a:rPr lang="en-US" dirty="0" smtClean="0"/>
              <a:t> can be wrapped by a static inline to provide a cleaner interface to the app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09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Specific AV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to insert provider specific data into AVs that is exchanged OOB (issue 298)</a:t>
            </a:r>
          </a:p>
          <a:p>
            <a:pPr lvl="1"/>
            <a:r>
              <a:rPr lang="en-US" dirty="0" smtClean="0"/>
              <a:t>Retrieve data from on AV and insert it into a remote peer</a:t>
            </a:r>
          </a:p>
          <a:p>
            <a:r>
              <a:rPr lang="en-US" dirty="0" smtClean="0"/>
              <a:t>Proposal in </a:t>
            </a:r>
            <a:r>
              <a:rPr lang="en-US" dirty="0" err="1" smtClean="0"/>
              <a:t>github</a:t>
            </a:r>
            <a:r>
              <a:rPr lang="en-US" dirty="0" smtClean="0"/>
              <a:t> issue needs refinement</a:t>
            </a:r>
          </a:p>
          <a:p>
            <a:pPr lvl="1"/>
            <a:r>
              <a:rPr lang="en-US" dirty="0" smtClean="0"/>
              <a:t>Get/set data AV routines</a:t>
            </a:r>
          </a:p>
          <a:p>
            <a:pPr lvl="1"/>
            <a:r>
              <a:rPr lang="en-US" dirty="0" smtClean="0"/>
              <a:t>Common header for provider data</a:t>
            </a:r>
          </a:p>
          <a:p>
            <a:r>
              <a:rPr lang="en-US" dirty="0" smtClean="0"/>
              <a:t>Likely needs new AV interfaces and structures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918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File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for parameter configuration file(s) (derived from issue 487)</a:t>
            </a:r>
          </a:p>
          <a:p>
            <a:r>
              <a:rPr lang="en-US" dirty="0" smtClean="0"/>
              <a:t>Proposal discussed in PR 1411</a:t>
            </a:r>
          </a:p>
          <a:p>
            <a:pPr lvl="1"/>
            <a:r>
              <a:rPr lang="en-US" dirty="0" smtClean="0"/>
              <a:t>Still under discussion</a:t>
            </a:r>
          </a:p>
          <a:p>
            <a:pPr lvl="1"/>
            <a:r>
              <a:rPr lang="en-US" dirty="0" smtClean="0"/>
              <a:t>Trending to creation of single </a:t>
            </a:r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ini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Expands existing provider environment variable infrastructure</a:t>
            </a:r>
          </a:p>
          <a:p>
            <a:r>
              <a:rPr lang="en-US" smtClean="0"/>
              <a:t>May need </a:t>
            </a:r>
            <a:r>
              <a:rPr lang="en-US" dirty="0" smtClean="0"/>
              <a:t>updated </a:t>
            </a:r>
            <a:r>
              <a:rPr lang="en-US" dirty="0" err="1" smtClean="0"/>
              <a:t>param</a:t>
            </a:r>
            <a:r>
              <a:rPr lang="en-US" dirty="0" smtClean="0"/>
              <a:t> data structures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737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Multicast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multicast support (issue 1001)</a:t>
            </a:r>
          </a:p>
          <a:p>
            <a:r>
              <a:rPr lang="en-US" dirty="0" smtClean="0"/>
              <a:t>Needs further discussion and design analysis</a:t>
            </a:r>
          </a:p>
          <a:p>
            <a:pPr lvl="1"/>
            <a:r>
              <a:rPr lang="en-US" dirty="0" smtClean="0"/>
              <a:t>Avoid negative performance interaction between multicast and unicast traffic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24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346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Data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size of atomic floating point data types (issue 1124)</a:t>
            </a:r>
          </a:p>
          <a:p>
            <a:pPr lvl="1"/>
            <a:r>
              <a:rPr lang="en-US" dirty="0" smtClean="0"/>
              <a:t>Floating point </a:t>
            </a:r>
          </a:p>
          <a:p>
            <a:r>
              <a:rPr lang="en-US" dirty="0" smtClean="0"/>
              <a:t>Need to settle on a solution</a:t>
            </a:r>
          </a:p>
          <a:p>
            <a:r>
              <a:rPr lang="en-US" dirty="0" smtClean="0"/>
              <a:t>Likely needs new atomic interfaces or data types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044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9956800" cy="1143000"/>
          </a:xfrm>
        </p:spPr>
        <p:txBody>
          <a:bodyPr/>
          <a:lstStyle/>
          <a:p>
            <a:r>
              <a:rPr lang="en-US" dirty="0" smtClean="0"/>
              <a:t>Relax CQ Flag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Relax support for completion flags (issue 1142)</a:t>
            </a:r>
          </a:p>
          <a:p>
            <a:pPr lvl="1"/>
            <a:r>
              <a:rPr lang="en-US" dirty="0" smtClean="0"/>
              <a:t>Provider driven</a:t>
            </a:r>
          </a:p>
          <a:p>
            <a:r>
              <a:rPr lang="en-US" dirty="0" smtClean="0"/>
              <a:t>One of several CQ related requests</a:t>
            </a:r>
          </a:p>
          <a:p>
            <a:r>
              <a:rPr lang="en-US" dirty="0" smtClean="0"/>
              <a:t>May need to expand CQ initialization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162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Marking end of linked operations (issue 1218)</a:t>
            </a:r>
          </a:p>
          <a:p>
            <a:r>
              <a:rPr lang="en-US" dirty="0" smtClean="0"/>
              <a:t>Proposal in </a:t>
            </a:r>
            <a:r>
              <a:rPr lang="en-US" dirty="0" err="1" smtClean="0"/>
              <a:t>github</a:t>
            </a:r>
            <a:r>
              <a:rPr lang="en-US" dirty="0" smtClean="0"/>
              <a:t> issue needs consensus</a:t>
            </a:r>
          </a:p>
          <a:p>
            <a:pPr lvl="1"/>
            <a:r>
              <a:rPr lang="en-US" dirty="0" smtClean="0"/>
              <a:t>New interfaces to mark start and end of chain</a:t>
            </a:r>
          </a:p>
          <a:p>
            <a:r>
              <a:rPr lang="en-US" dirty="0" smtClean="0"/>
              <a:t>Likely needs new endpoint interfaces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0986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Buffered Receive Restrictions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Buffered receive restrictions (issue 1240)</a:t>
            </a:r>
          </a:p>
          <a:p>
            <a:r>
              <a:rPr lang="en-US" dirty="0" smtClean="0"/>
              <a:t>Proposal to expand buffered receive attributes</a:t>
            </a:r>
          </a:p>
          <a:p>
            <a:r>
              <a:rPr lang="en-US" dirty="0" smtClean="0"/>
              <a:t>Need application analysis of proposals</a:t>
            </a:r>
          </a:p>
          <a:p>
            <a:r>
              <a:rPr lang="en-US" dirty="0" smtClean="0"/>
              <a:t>Likely adds new fields to attribute structures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635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Optimal CQ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 optimal CQ attributes (issue 1255)</a:t>
            </a:r>
          </a:p>
          <a:p>
            <a:r>
              <a:rPr lang="en-US" dirty="0" smtClean="0"/>
              <a:t>One of several CQ requests</a:t>
            </a:r>
          </a:p>
          <a:p>
            <a:r>
              <a:rPr lang="en-US" dirty="0" smtClean="0"/>
              <a:t>Need to develop and analyze proposal</a:t>
            </a:r>
          </a:p>
          <a:p>
            <a:r>
              <a:rPr lang="en-US" dirty="0" smtClean="0"/>
              <a:t>May require changing CQ initialization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29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2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3562066" y="2397724"/>
            <a:ext cx="2381535" cy="860441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56089" y="2416160"/>
            <a:ext cx="1918870" cy="860441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3254" y="2397724"/>
            <a:ext cx="2053947" cy="860441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382000" y="2678668"/>
            <a:ext cx="1537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data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1911" y="2514601"/>
            <a:ext cx="1701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data storage, data access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14800" y="2514601"/>
            <a:ext cx="152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computing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4710050" y="4068820"/>
            <a:ext cx="2667000" cy="1752600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network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>
            <a:off x="3276600" y="2245324"/>
            <a:ext cx="152400" cy="1183677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>
            <a:off x="3276600" y="3886200"/>
            <a:ext cx="152400" cy="1828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752601" y="2397723"/>
            <a:ext cx="13689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Consumers of Network Services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52600" y="4063554"/>
            <a:ext cx="13689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Provider </a:t>
            </a:r>
          </a:p>
          <a:p>
            <a:r>
              <a:rPr lang="en-US" dirty="0" smtClean="0">
                <a:solidFill>
                  <a:srgbClr val="6D6E71"/>
                </a:solidFill>
              </a:rPr>
              <a:t>of Network Services</a:t>
            </a:r>
          </a:p>
        </p:txBody>
      </p:sp>
    </p:spTree>
    <p:extLst>
      <p:ext uri="{BB962C8B-B14F-4D97-AF65-F5344CB8AC3E}">
        <p14:creationId xmlns:p14="http://schemas.microsoft.com/office/powerpoint/2010/main" val="24057334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Expansions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framework support for provider initialization (issue 1275)</a:t>
            </a:r>
          </a:p>
          <a:p>
            <a:r>
              <a:rPr lang="en-US" dirty="0" smtClean="0"/>
              <a:t>Proposal to extend provider structure</a:t>
            </a:r>
          </a:p>
          <a:p>
            <a:r>
              <a:rPr lang="en-US" dirty="0" smtClean="0"/>
              <a:t>Identify other candidates for new provider entry points (fi_getinfo2?)s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30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6641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FI_ASYNC_IOV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FI_ASYNC_IOV limits (issue 1393)</a:t>
            </a:r>
          </a:p>
          <a:p>
            <a:r>
              <a:rPr lang="en-US" dirty="0" smtClean="0"/>
              <a:t>Determine need for min/max limits for </a:t>
            </a:r>
            <a:r>
              <a:rPr lang="en-US" dirty="0" err="1" smtClean="0"/>
              <a:t>async</a:t>
            </a:r>
            <a:r>
              <a:rPr lang="en-US" dirty="0" smtClean="0"/>
              <a:t> IOVs</a:t>
            </a:r>
          </a:p>
          <a:p>
            <a:r>
              <a:rPr lang="en-US" dirty="0" smtClean="0"/>
              <a:t>Likely needs new fields added to attributes</a:t>
            </a:r>
          </a:p>
          <a:p>
            <a:pPr lvl="1"/>
            <a:r>
              <a:rPr lang="en-US" dirty="0" smtClean="0"/>
              <a:t>Coordinate with </a:t>
            </a:r>
            <a:r>
              <a:rPr lang="en-US" dirty="0" err="1" smtClean="0"/>
              <a:t>strided</a:t>
            </a:r>
            <a:r>
              <a:rPr lang="en-US" dirty="0" smtClean="0"/>
              <a:t> IOV 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675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 EP and CQ Bindings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Limiting which EPs may be associated with a CQ or counter (derived from issue 1394)</a:t>
            </a:r>
          </a:p>
          <a:p>
            <a:r>
              <a:rPr lang="en-US" dirty="0" smtClean="0"/>
              <a:t>One of several CQ requests</a:t>
            </a:r>
          </a:p>
          <a:p>
            <a:r>
              <a:rPr lang="en-US" dirty="0" smtClean="0"/>
              <a:t>Associated with optimal CQ use</a:t>
            </a:r>
          </a:p>
          <a:p>
            <a:pPr lvl="1"/>
            <a:r>
              <a:rPr lang="en-US" dirty="0" smtClean="0"/>
              <a:t>Driven from the provider side</a:t>
            </a:r>
          </a:p>
          <a:p>
            <a:r>
              <a:rPr lang="en-US" dirty="0" smtClean="0"/>
              <a:t>Analyze application impact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32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61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CQ Reports Source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mechanism for receiver to learn source address (issue 1399)</a:t>
            </a:r>
          </a:p>
          <a:p>
            <a:pPr lvl="1"/>
            <a:r>
              <a:rPr lang="en-US" dirty="0" smtClean="0"/>
              <a:t>Handle cases where sender is NOT is associated AV</a:t>
            </a:r>
          </a:p>
          <a:p>
            <a:r>
              <a:rPr lang="en-US" dirty="0" smtClean="0"/>
              <a:t>One of several CQ requests</a:t>
            </a:r>
          </a:p>
          <a:p>
            <a:r>
              <a:rPr lang="en-US" dirty="0" smtClean="0"/>
              <a:t>Prepare proposal for discussion</a:t>
            </a:r>
          </a:p>
          <a:p>
            <a:pPr lvl="1"/>
            <a:r>
              <a:rPr lang="en-US" dirty="0" smtClean="0"/>
              <a:t>App enables CQ support</a:t>
            </a:r>
          </a:p>
          <a:p>
            <a:pPr lvl="1"/>
            <a:r>
              <a:rPr lang="en-US" dirty="0" smtClean="0"/>
              <a:t>For unmatched sources, report data as CQ ‘error’ (EADDRNOTAVAIL)</a:t>
            </a:r>
          </a:p>
          <a:p>
            <a:r>
              <a:rPr lang="en-US" dirty="0" smtClean="0"/>
              <a:t>May not require new FI version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0092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Storage / Data Access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331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collecting requirements</a:t>
            </a:r>
          </a:p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Local and Remote I/O</a:t>
            </a:r>
          </a:p>
          <a:p>
            <a:pPr lvl="1"/>
            <a:r>
              <a:rPr lang="en-US" dirty="0" smtClean="0"/>
              <a:t>Kernel and User mode</a:t>
            </a:r>
          </a:p>
          <a:p>
            <a:r>
              <a:rPr lang="en-US" dirty="0" smtClean="0"/>
              <a:t>Major focus on NVM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DS/DA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776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Motivation for NVM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400" y="1770063"/>
            <a:ext cx="8229600" cy="4646613"/>
          </a:xfrm>
        </p:spPr>
        <p:txBody>
          <a:bodyPr/>
          <a:lstStyle/>
          <a:p>
            <a:pPr marL="342900" lvl="1" indent="-342900"/>
            <a:r>
              <a:rPr lang="en-US" sz="2000" dirty="0"/>
              <a:t>NVM is seen as an important emerging technology of great importance to the consumers of OFS</a:t>
            </a:r>
          </a:p>
          <a:p>
            <a:pPr marL="342900" lvl="1" indent="-342900"/>
            <a:r>
              <a:rPr lang="en-US" sz="2000" dirty="0"/>
              <a:t>It is sufficiently unlike existing memory models to warrant a discussion of an API to access it</a:t>
            </a:r>
          </a:p>
          <a:p>
            <a:pPr marL="342900" lvl="1" indent="-342900"/>
            <a:r>
              <a:rPr lang="en-US" sz="2000" dirty="0"/>
              <a:t>It will have a significant enough impact on how storage is architected, deployed, and accessed to warrant a discussion of NVM for storage, and an API to access it</a:t>
            </a:r>
          </a:p>
          <a:p>
            <a:pPr marL="342900" lvl="1" indent="-342900"/>
            <a:r>
              <a:rPr lang="en-US" sz="2000" dirty="0"/>
              <a:t>Both ‘Data Storage’ and ‘Data Access’ are therefore potentially impacted by the emergence of NVM</a:t>
            </a:r>
          </a:p>
          <a:p>
            <a:pPr marL="742950" lvl="2" indent="-342900"/>
            <a:r>
              <a:rPr lang="en-US" sz="1800" dirty="0"/>
              <a:t>Hence, the initial look at NVM is being taken by the DS/DA subgroup</a:t>
            </a:r>
          </a:p>
          <a:p>
            <a:pPr marL="742950" lvl="2" indent="-342900"/>
            <a:r>
              <a:rPr lang="en-US" sz="1800" dirty="0"/>
              <a:t>A broader discussion with the main OFI WG is anticipated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2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>
            <a:stCxn id="21" idx="1"/>
            <a:endCxn id="24" idx="1"/>
          </p:cNvCxnSpPr>
          <p:nvPr/>
        </p:nvCxnSpPr>
        <p:spPr>
          <a:xfrm flipH="1" flipV="1">
            <a:off x="1868907" y="3195145"/>
            <a:ext cx="1700463" cy="7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3"/>
            <a:endCxn id="9" idx="1"/>
          </p:cNvCxnSpPr>
          <p:nvPr/>
        </p:nvCxnSpPr>
        <p:spPr>
          <a:xfrm flipV="1">
            <a:off x="5189625" y="3200401"/>
            <a:ext cx="1503927" cy="2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Local use cases (typical)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05200" y="2442412"/>
            <a:ext cx="1752600" cy="15199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574617" y="2438401"/>
            <a:ext cx="1347535" cy="1528011"/>
            <a:chOff x="4050616" y="2438400"/>
            <a:chExt cx="1347535" cy="1528011"/>
          </a:xfrm>
        </p:grpSpPr>
        <p:sp>
          <p:nvSpPr>
            <p:cNvPr id="6" name="Rectangle 5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DIMM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DIMM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DIMM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NV</a:t>
              </a:r>
            </a:p>
            <a:p>
              <a:pPr algn="ctr"/>
              <a:endParaRPr lang="en-US" sz="1100" dirty="0">
                <a:solidFill>
                  <a:prstClr val="black"/>
                </a:solidFill>
              </a:endParaRPr>
            </a:p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DIMM</a:t>
              </a: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4732424" y="2935705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MC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152900" y="3354805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fs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57650" y="45720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18" idx="0"/>
          </p:cNvCxnSpPr>
          <p:nvPr/>
        </p:nvCxnSpPr>
        <p:spPr>
          <a:xfrm>
            <a:off x="4381500" y="39624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05759" y="4372358"/>
            <a:ext cx="176976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block access* via e.g. </a:t>
            </a:r>
            <a:r>
              <a:rPr lang="en-US" dirty="0" err="1" smtClean="0">
                <a:solidFill>
                  <a:srgbClr val="6D6E71"/>
                </a:solidFill>
              </a:rPr>
              <a:t>NVMe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27" name="Straight Connector 26"/>
          <p:cNvCxnSpPr>
            <a:stCxn id="22" idx="3"/>
          </p:cNvCxnSpPr>
          <p:nvPr/>
        </p:nvCxnSpPr>
        <p:spPr>
          <a:xfrm flipV="1">
            <a:off x="3575523" y="4178187"/>
            <a:ext cx="653206" cy="51733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796687" y="179678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memory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7135606" y="2226206"/>
            <a:ext cx="1170194" cy="96893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3569369" y="2935705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MC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868907" y="2433145"/>
            <a:ext cx="1347535" cy="1528011"/>
            <a:chOff x="4050616" y="2438400"/>
            <a:chExt cx="1347535" cy="1528011"/>
          </a:xfrm>
        </p:grpSpPr>
        <p:sp>
          <p:nvSpPr>
            <p:cNvPr id="24" name="Rectangle 23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NV        DIMM 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NV</a:t>
              </a:r>
            </a:p>
            <a:p>
              <a:pPr algn="ctr"/>
              <a:endParaRPr lang="en-US" sz="1100" dirty="0">
                <a:solidFill>
                  <a:prstClr val="black"/>
                </a:solidFill>
              </a:endParaRPr>
            </a:p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DIMM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216447" y="159748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I/O</a:t>
            </a:r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>
          <a:xfrm flipH="1">
            <a:off x="3043332" y="1966814"/>
            <a:ext cx="419337" cy="25939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5001" y="4723914"/>
            <a:ext cx="4800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*f/s storage today is block storage, but in the future it may be some other access paradigm, e.g. byte level, object I/O</a:t>
            </a:r>
          </a:p>
        </p:txBody>
      </p:sp>
    </p:spTree>
    <p:extLst>
      <p:ext uri="{BB962C8B-B14F-4D97-AF65-F5344CB8AC3E}">
        <p14:creationId xmlns:p14="http://schemas.microsoft.com/office/powerpoint/2010/main" val="34800293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stCxn id="28" idx="3"/>
            <a:endCxn id="31" idx="1"/>
          </p:cNvCxnSpPr>
          <p:nvPr/>
        </p:nvCxnSpPr>
        <p:spPr>
          <a:xfrm>
            <a:off x="8278452" y="3576422"/>
            <a:ext cx="1714534" cy="22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680176" y="2627697"/>
            <a:ext cx="3759224" cy="2926008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Remote I/O access (typical)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793977" y="2421391"/>
            <a:ext cx="1752600" cy="15199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CPU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71259" y="4550979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21" idx="0"/>
          </p:cNvCxnSpPr>
          <p:nvPr/>
        </p:nvCxnSpPr>
        <p:spPr>
          <a:xfrm flipH="1">
            <a:off x="3667259" y="3941379"/>
            <a:ext cx="3018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297296" y="4550979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NIC</a:t>
            </a:r>
          </a:p>
        </p:txBody>
      </p:sp>
      <p:cxnSp>
        <p:nvCxnSpPr>
          <p:cNvPr id="23" name="Elbow Connector 22"/>
          <p:cNvCxnSpPr>
            <a:stCxn id="21" idx="2"/>
            <a:endCxn id="25" idx="2"/>
          </p:cNvCxnSpPr>
          <p:nvPr/>
        </p:nvCxnSpPr>
        <p:spPr>
          <a:xfrm rot="16200000" flipH="1">
            <a:off x="5426377" y="3172861"/>
            <a:ext cx="12700" cy="35182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6815534" y="4550979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NIC</a:t>
            </a:r>
          </a:p>
        </p:txBody>
      </p:sp>
      <p:cxnSp>
        <p:nvCxnSpPr>
          <p:cNvPr id="14" name="Elbow Connector 13"/>
          <p:cNvCxnSpPr>
            <a:stCxn id="25" idx="0"/>
            <a:endCxn id="28" idx="2"/>
          </p:cNvCxnSpPr>
          <p:nvPr/>
        </p:nvCxnSpPr>
        <p:spPr>
          <a:xfrm rot="5400000" flipH="1" flipV="1">
            <a:off x="7158970" y="3869647"/>
            <a:ext cx="707858" cy="6548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7402152" y="3309721"/>
            <a:ext cx="876300" cy="533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CPU 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9" name="Elbow Connector 18"/>
          <p:cNvCxnSpPr>
            <a:stCxn id="28" idx="2"/>
            <a:endCxn id="18" idx="0"/>
          </p:cNvCxnSpPr>
          <p:nvPr/>
        </p:nvCxnSpPr>
        <p:spPr>
          <a:xfrm rot="16200000" flipH="1">
            <a:off x="7813776" y="3869647"/>
            <a:ext cx="707858" cy="65480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94189" y="5391863"/>
            <a:ext cx="2654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I/O device exports a byte or block interface </a:t>
            </a:r>
          </a:p>
        </p:txBody>
      </p:sp>
      <p:cxnSp>
        <p:nvCxnSpPr>
          <p:cNvPr id="32" name="Straight Connector 31"/>
          <p:cNvCxnSpPr>
            <a:stCxn id="30" idx="3"/>
          </p:cNvCxnSpPr>
          <p:nvPr/>
        </p:nvCxnSpPr>
        <p:spPr>
          <a:xfrm flipV="1">
            <a:off x="4648199" y="5312980"/>
            <a:ext cx="563936" cy="4020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323659" y="4703379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SSD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476059" y="4855779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SSD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65894" y="1918568"/>
            <a:ext cx="239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shared remote access I/O device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8874052" y="2836479"/>
            <a:ext cx="1347535" cy="1528011"/>
            <a:chOff x="4050616" y="2438400"/>
            <a:chExt cx="1347535" cy="1528011"/>
          </a:xfrm>
        </p:grpSpPr>
        <p:sp>
          <p:nvSpPr>
            <p:cNvPr id="26" name="Rectangle 25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NV        DIMM 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NV</a:t>
              </a:r>
            </a:p>
            <a:p>
              <a:pPr algn="ctr"/>
              <a:endParaRPr lang="en-US" sz="1100" dirty="0">
                <a:solidFill>
                  <a:prstClr val="black"/>
                </a:solidFill>
              </a:endParaRPr>
            </a:p>
            <a:p>
              <a:pPr algn="ctr"/>
              <a:r>
                <a:rPr lang="en-US" sz="1100" dirty="0">
                  <a:solidFill>
                    <a:prstClr val="black"/>
                  </a:solidFill>
                </a:rPr>
                <a:t>DIMM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75120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things to know (again)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OFA Monterey Workshop</a:t>
            </a:r>
          </a:p>
          <a:p>
            <a:pPr lvl="1"/>
            <a:r>
              <a:rPr lang="en-US" i="1" dirty="0" smtClean="0"/>
              <a:t>April 4 – 8, Monterey CA</a:t>
            </a:r>
          </a:p>
          <a:p>
            <a:pPr lvl="1"/>
            <a:r>
              <a:rPr lang="en-US" i="1" dirty="0" smtClean="0">
                <a:hlinkClick r:id="rId2"/>
              </a:rPr>
              <a:t>www.openfabrics.org</a:t>
            </a:r>
            <a:r>
              <a:rPr lang="en-US" i="1" dirty="0" smtClean="0"/>
              <a:t> – see the blog on the homepage</a:t>
            </a:r>
          </a:p>
          <a:p>
            <a:pPr lvl="1"/>
            <a:endParaRPr lang="en-US" i="1" dirty="0"/>
          </a:p>
          <a:p>
            <a:r>
              <a:rPr lang="en-US" i="1" dirty="0" smtClean="0"/>
              <a:t>OpenFabrics Interfaces</a:t>
            </a:r>
          </a:p>
          <a:p>
            <a:pPr lvl="1"/>
            <a:r>
              <a:rPr lang="en-US" i="1" dirty="0" smtClean="0"/>
              <a:t>Working groups (2) meet on Tuesdays</a:t>
            </a:r>
          </a:p>
          <a:p>
            <a:pPr lvl="1"/>
            <a:r>
              <a:rPr lang="en-US" dirty="0"/>
              <a:t>ofiwg@lists.openfabrics.org</a:t>
            </a:r>
            <a:endParaRPr lang="en-US" dirty="0" smtClean="0"/>
          </a:p>
          <a:p>
            <a:pPr lvl="1"/>
            <a:r>
              <a:rPr lang="en-US" dirty="0"/>
              <a:t>o</a:t>
            </a:r>
            <a:r>
              <a:rPr lang="en-US" dirty="0" smtClean="0"/>
              <a:t>fiwg-mpi@lists.openfabrics.org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8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things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OFA Monterey Workshop</a:t>
            </a:r>
          </a:p>
          <a:p>
            <a:pPr lvl="1"/>
            <a:r>
              <a:rPr lang="en-US" i="1" dirty="0" smtClean="0"/>
              <a:t>April 4 – 8, Monterey CA</a:t>
            </a:r>
          </a:p>
          <a:p>
            <a:pPr lvl="1"/>
            <a:r>
              <a:rPr lang="en-US" i="1" dirty="0" smtClean="0">
                <a:hlinkClick r:id="rId2"/>
              </a:rPr>
              <a:t>www.openfabrics.org</a:t>
            </a:r>
            <a:endParaRPr lang="en-US" i="1" dirty="0" smtClean="0"/>
          </a:p>
          <a:p>
            <a:pPr lvl="1"/>
            <a:endParaRPr lang="en-US" i="1" dirty="0"/>
          </a:p>
          <a:p>
            <a:r>
              <a:rPr lang="en-US" i="1" dirty="0" smtClean="0"/>
              <a:t>OpenFabrics Interfaces</a:t>
            </a:r>
          </a:p>
          <a:p>
            <a:pPr lvl="1"/>
            <a:r>
              <a:rPr lang="en-US" i="1" dirty="0" smtClean="0"/>
              <a:t>Working groups (2) meet on Tuesdays</a:t>
            </a:r>
          </a:p>
          <a:p>
            <a:pPr lvl="1"/>
            <a:r>
              <a:rPr lang="en-US" dirty="0"/>
              <a:t>ofiwg@lists.openfabrics.org</a:t>
            </a:r>
            <a:endParaRPr lang="en-US" dirty="0" smtClean="0"/>
          </a:p>
          <a:p>
            <a:pPr lvl="1"/>
            <a:r>
              <a:rPr lang="en-US" dirty="0"/>
              <a:t>o</a:t>
            </a:r>
            <a:r>
              <a:rPr lang="en-US" dirty="0" smtClean="0"/>
              <a:t>fiwg-mpi@lists.openfabrics.org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0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Brief</a:t>
            </a:r>
            <a:r>
              <a:rPr lang="en-US" dirty="0" smtClean="0"/>
              <a:t> intro to the OFI project</a:t>
            </a:r>
          </a:p>
          <a:p>
            <a:pPr lvl="1"/>
            <a:r>
              <a:rPr lang="en-US" dirty="0" smtClean="0"/>
              <a:t>Where we are, how we got here</a:t>
            </a:r>
          </a:p>
          <a:p>
            <a:r>
              <a:rPr lang="en-US" dirty="0" smtClean="0"/>
              <a:t>Libfabric</a:t>
            </a:r>
          </a:p>
          <a:p>
            <a:pPr lvl="1"/>
            <a:r>
              <a:rPr lang="en-US" dirty="0" smtClean="0"/>
              <a:t>Mapping consumers to OFI</a:t>
            </a:r>
          </a:p>
          <a:p>
            <a:pPr lvl="1"/>
            <a:r>
              <a:rPr lang="en-US" dirty="0" smtClean="0"/>
              <a:t>Extending libfabric</a:t>
            </a:r>
          </a:p>
          <a:p>
            <a:r>
              <a:rPr lang="en-US" dirty="0" smtClean="0"/>
              <a:t>DS/DA – Storage</a:t>
            </a:r>
          </a:p>
          <a:p>
            <a:pPr lvl="1"/>
            <a:r>
              <a:rPr lang="en-US" dirty="0" smtClean="0"/>
              <a:t>Storage use cases</a:t>
            </a:r>
          </a:p>
          <a:p>
            <a:pPr lvl="1"/>
            <a:r>
              <a:rPr lang="en-US" dirty="0" smtClean="0"/>
              <a:t>NVM</a:t>
            </a:r>
          </a:p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76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Brief Intro to OFI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54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676401" y="2129843"/>
            <a:ext cx="2731331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53400" y="2148279"/>
            <a:ext cx="2362200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521278" y="2129843"/>
            <a:ext cx="3044547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534400" y="2627803"/>
            <a:ext cx="1537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data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Project Concept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45570" y="2624332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data storage, data access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31610" y="2610859"/>
            <a:ext cx="244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computing</a:t>
            </a:r>
          </a:p>
        </p:txBody>
      </p:sp>
    </p:spTree>
    <p:extLst>
      <p:ext uri="{BB962C8B-B14F-4D97-AF65-F5344CB8AC3E}">
        <p14:creationId xmlns:p14="http://schemas.microsoft.com/office/powerpoint/2010/main" val="42421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676401" y="2129843"/>
            <a:ext cx="2731331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53400" y="2148279"/>
            <a:ext cx="2362200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521278" y="2129843"/>
            <a:ext cx="3044547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534400" y="2627803"/>
            <a:ext cx="1537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data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Project Concept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45570" y="2624332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data storage, data access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31610" y="2610859"/>
            <a:ext cx="244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computing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76401" y="4343400"/>
            <a:ext cx="4187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6D6E71"/>
                </a:solidFill>
              </a:rPr>
              <a:t>Consumer focus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6D6E71"/>
                </a:solidFill>
              </a:rPr>
              <a:t>“Transport independent”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6D6E71"/>
                </a:solidFill>
              </a:rPr>
              <a:t>Performance, Extensibility, </a:t>
            </a:r>
            <a:r>
              <a:rPr lang="en-US" dirty="0" err="1" smtClean="0">
                <a:solidFill>
                  <a:srgbClr val="6D6E71"/>
                </a:solidFill>
              </a:rPr>
              <a:t>Exascale</a:t>
            </a:r>
            <a:endParaRPr lang="en-US" dirty="0" smtClean="0">
              <a:solidFill>
                <a:srgbClr val="6D6E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80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676401" y="2129843"/>
            <a:ext cx="2731331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53400" y="2148279"/>
            <a:ext cx="2362200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521278" y="2129843"/>
            <a:ext cx="3044547" cy="1329378"/>
          </a:xfrm>
          <a:prstGeom prst="ellipse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534400" y="2627803"/>
            <a:ext cx="1537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data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Project Concept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892412" y="4028950"/>
            <a:ext cx="849464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5570" y="2624332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data storage, data access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31610" y="2610859"/>
            <a:ext cx="244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computing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892412" y="3810000"/>
            <a:ext cx="86231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2209800" y="4582944"/>
            <a:ext cx="7772400" cy="93508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2281700" y="4708645"/>
            <a:ext cx="1409700" cy="69419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42" name="Oval 41"/>
          <p:cNvSpPr/>
          <p:nvPr/>
        </p:nvSpPr>
        <p:spPr>
          <a:xfrm>
            <a:off x="3735702" y="4703393"/>
            <a:ext cx="1409700" cy="69419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8442694" y="4713482"/>
            <a:ext cx="1409700" cy="69419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41318" y="4564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6D6E71"/>
                </a:solidFill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42996" y="3599394"/>
            <a:ext cx="55656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API</a:t>
            </a:r>
          </a:p>
        </p:txBody>
      </p:sp>
    </p:spTree>
    <p:extLst>
      <p:ext uri="{BB962C8B-B14F-4D97-AF65-F5344CB8AC3E}">
        <p14:creationId xmlns:p14="http://schemas.microsoft.com/office/powerpoint/2010/main" val="28403966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10355</TotalTime>
  <Words>1254</Words>
  <Application>Microsoft Office PowerPoint</Application>
  <PresentationFormat>Widescreen</PresentationFormat>
  <Paragraphs>366</Paragraphs>
  <Slides>39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ＭＳ Ｐゴシック</vt:lpstr>
      <vt:lpstr>Arial</vt:lpstr>
      <vt:lpstr>Calibri</vt:lpstr>
      <vt:lpstr>Wingdings</vt:lpstr>
      <vt:lpstr>Office Theme</vt:lpstr>
      <vt:lpstr>Custom Design</vt:lpstr>
      <vt:lpstr>1_Office Theme</vt:lpstr>
      <vt:lpstr>OpenFabrics Interfaces BoF SC15 </vt:lpstr>
      <vt:lpstr>Who’s here?</vt:lpstr>
      <vt:lpstr>PowerPoint Presentation</vt:lpstr>
      <vt:lpstr>Useful things to know</vt:lpstr>
      <vt:lpstr>Possible Topics</vt:lpstr>
      <vt:lpstr>Brief Intro to OFI</vt:lpstr>
      <vt:lpstr>OFI Project Concept</vt:lpstr>
      <vt:lpstr>OFI Project Concept</vt:lpstr>
      <vt:lpstr>OFI Project Concept</vt:lpstr>
      <vt:lpstr>OFI – OFIWG</vt:lpstr>
      <vt:lpstr>OFI – Data Storage, Data Access</vt:lpstr>
      <vt:lpstr>PowerPoint Presentation</vt:lpstr>
      <vt:lpstr>PowerPoint Presentation</vt:lpstr>
      <vt:lpstr>Architecture</vt:lpstr>
      <vt:lpstr>Kfabric Overview (speculative)</vt:lpstr>
      <vt:lpstr>Mapping Consumers to OFI</vt:lpstr>
      <vt:lpstr>Consumer Perspectives</vt:lpstr>
      <vt:lpstr>Libfabric Extensions</vt:lpstr>
      <vt:lpstr>Current libfabric status</vt:lpstr>
      <vt:lpstr>Expanded iovec support</vt:lpstr>
      <vt:lpstr>Domain Events</vt:lpstr>
      <vt:lpstr>Provider Specific AV Data</vt:lpstr>
      <vt:lpstr>Configuration File Support</vt:lpstr>
      <vt:lpstr>Multicast Support</vt:lpstr>
      <vt:lpstr>Atomic Data Sizes</vt:lpstr>
      <vt:lpstr>Relax CQ Flag Support</vt:lpstr>
      <vt:lpstr>Chained Operations</vt:lpstr>
      <vt:lpstr>Buffered Receive Restrictions</vt:lpstr>
      <vt:lpstr>Report Optimal CQ Attributes</vt:lpstr>
      <vt:lpstr>Framework Expansions</vt:lpstr>
      <vt:lpstr>FI_ASYNC_IOV Limits</vt:lpstr>
      <vt:lpstr>Restrict EP and CQ Bindings</vt:lpstr>
      <vt:lpstr>CQ Reports Source Address</vt:lpstr>
      <vt:lpstr>Data Storage / Data Access</vt:lpstr>
      <vt:lpstr>Current DS/DA activities</vt:lpstr>
      <vt:lpstr>Motivation for NVM</vt:lpstr>
      <vt:lpstr>Local use cases (typical)</vt:lpstr>
      <vt:lpstr>Remote I/O access (typical)</vt:lpstr>
      <vt:lpstr>Useful things to know (again)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Paul Grun</cp:lastModifiedBy>
  <cp:revision>634</cp:revision>
  <dcterms:created xsi:type="dcterms:W3CDTF">2009-09-15T00:09:16Z</dcterms:created>
  <dcterms:modified xsi:type="dcterms:W3CDTF">2015-11-19T21:21:15Z</dcterms:modified>
</cp:coreProperties>
</file>