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7.xml"/>
  <Override ContentType="application/vnd.openxmlformats-officedocument.presentationml.notesSlide+xml" PartName="/ppt/notesSlides/notesSlide125.xml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117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1.xml"/>
  <Override ContentType="application/vnd.openxmlformats-officedocument.presentationml.notesSlide+xml" PartName="/ppt/notesSlides/notesSlide133.xml"/>
  <Override ContentType="application/vnd.openxmlformats-officedocument.presentationml.notesSlide+xml" PartName="/ppt/notesSlides/notesSlide109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07.xml"/>
  <Override ContentType="application/vnd.openxmlformats-officedocument.presentationml.notesSlide+xml" PartName="/ppt/notesSlides/notesSlide143.xml"/>
  <Override ContentType="application/vnd.openxmlformats-officedocument.presentationml.notesSlide+xml" PartName="/ppt/notesSlides/notesSlide100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8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77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73.xml"/>
  <Override ContentType="application/vnd.openxmlformats-officedocument.presentationml.notesSlide+xml" PartName="/ppt/notesSlides/notesSlide119.xml"/>
  <Override ContentType="application/vnd.openxmlformats-officedocument.presentationml.notesSlide+xml" PartName="/ppt/notesSlides/notesSlide8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69.xml"/>
  <Override ContentType="application/vnd.openxmlformats-officedocument.presentationml.notesSlide+xml" PartName="/ppt/notesSlides/notesSlide10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135.xml"/>
  <Override ContentType="application/vnd.openxmlformats-officedocument.presentationml.notesSlide+xml" PartName="/ppt/notesSlides/notesSlide137.xml"/>
  <Override ContentType="application/vnd.openxmlformats-officedocument.presentationml.notesSlide+xml" PartName="/ppt/notesSlides/notesSlide93.xml"/>
  <Override ContentType="application/vnd.openxmlformats-officedocument.presentationml.notesSlide+xml" PartName="/ppt/notesSlides/notesSlide87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141.xml"/>
  <Override ContentType="application/vnd.openxmlformats-officedocument.presentationml.notesSlide+xml" PartName="/ppt/notesSlides/notesSlide123.xml"/>
  <Override ContentType="application/vnd.openxmlformats-officedocument.presentationml.notesSlide+xml" PartName="/ppt/notesSlides/notesSlide11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75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13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112.xml"/>
  <Override ContentType="application/vnd.openxmlformats-officedocument.presentationml.notesSlide+xml" PartName="/ppt/notesSlides/notesSlide103.xml"/>
  <Override ContentType="application/vnd.openxmlformats-officedocument.presentationml.notesSlide+xml" PartName="/ppt/notesSlides/notesSlide97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9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63.xml"/>
  <Override ContentType="application/vnd.openxmlformats-officedocument.presentationml.notesSlide+xml" PartName="/ppt/notesSlides/notesSlide120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29.xml"/>
  <Override ContentType="application/vnd.openxmlformats-officedocument.presentationml.notesSlide+xml" PartName="/ppt/notesSlides/notesSlide60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131.xml"/>
  <Override ContentType="application/vnd.openxmlformats-officedocument.presentationml.notesSlide+xml" PartName="/ppt/notesSlides/notesSlide127.xml"/>
  <Override ContentType="application/vnd.openxmlformats-officedocument.presentationml.notesSlide+xml" PartName="/ppt/notesSlides/notesSlide114.xml"/>
  <Override ContentType="application/vnd.openxmlformats-officedocument.presentationml.notesSlide+xml" PartName="/ppt/notesSlides/notesSlide101.xml"/>
  <Override ContentType="application/vnd.openxmlformats-officedocument.presentationml.notesSlide+xml" PartName="/ppt/notesSlides/notesSlide95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5.xml"/>
  <Override ContentType="application/vnd.openxmlformats-officedocument.presentationml.notesSlide+xml" PartName="/ppt/notesSlides/notesSlide78.xml"/>
  <Override ContentType="application/vnd.openxmlformats-officedocument.presentationml.notesSlide+xml" PartName="/ppt/notesSlides/notesSlide71.xml"/>
  <Override ContentType="application/vnd.openxmlformats-officedocument.presentationml.notesSlide+xml" PartName="/ppt/notesSlides/notesSlide92.xml"/>
  <Override ContentType="application/vnd.openxmlformats-officedocument.presentationml.notesSlide+xml" PartName="/ppt/notesSlides/notesSlide142.xml"/>
  <Override ContentType="application/vnd.openxmlformats-officedocument.presentationml.notesSlide+xml" PartName="/ppt/notesSlides/notesSlide84.xml"/>
  <Override ContentType="application/vnd.openxmlformats-officedocument.presentationml.notesSlide+xml" PartName="/ppt/notesSlides/notesSlide116.xml"/>
  <Override ContentType="application/vnd.openxmlformats-officedocument.presentationml.notesSlide+xml" PartName="/ppt/notesSlides/notesSlide76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24.xml"/>
  <Override ContentType="application/vnd.openxmlformats-officedocument.presentationml.notesSlide+xml" PartName="/ppt/notesSlides/notesSlide126.xml"/>
  <Override ContentType="application/vnd.openxmlformats-officedocument.presentationml.notesSlide+xml" PartName="/ppt/notesSlides/notesSlide68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82.xml"/>
  <Override ContentType="application/vnd.openxmlformats-officedocument.presentationml.notesSlide+xml" PartName="/ppt/notesSlides/notesSlide9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108.xml"/>
  <Override ContentType="application/vnd.openxmlformats-officedocument.presentationml.notesSlide+xml" PartName="/ppt/notesSlides/notesSlide90.xml"/>
  <Override ContentType="application/vnd.openxmlformats-officedocument.presentationml.notesSlide+xml" PartName="/ppt/notesSlides/notesSlide1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86.xml"/>
  <Override ContentType="application/vnd.openxmlformats-officedocument.presentationml.notesSlide+xml" PartName="/ppt/notesSlides/notesSlide106.xml"/>
  <Override ContentType="application/vnd.openxmlformats-officedocument.presentationml.notesSlide+xml" PartName="/ppt/notesSlides/notesSlide99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122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80.xml"/>
  <Override ContentType="application/vnd.openxmlformats-officedocument.presentationml.notesSlide+xml" PartName="/ppt/notesSlides/notesSlide61.xml"/>
  <Override ContentType="application/vnd.openxmlformats-officedocument.presentationml.notesSlide+xml" PartName="/ppt/notesSlides/notesSlide118.xml"/>
  <Override ContentType="application/vnd.openxmlformats-officedocument.presentationml.notesSlide+xml" PartName="/ppt/notesSlides/notesSlide74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140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88.xml"/>
  <Override ContentType="application/vnd.openxmlformats-officedocument.presentationml.notesSlide+xml" PartName="/ppt/notesSlides/notesSlide136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62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70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1.xml"/>
  <Override ContentType="application/vnd.openxmlformats-officedocument.presentationml.notesSlide+xml" PartName="/ppt/notesSlides/notesSlide139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13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72.xml"/>
  <Override ContentType="application/vnd.openxmlformats-officedocument.presentationml.notesSlide+xml" PartName="/ppt/notesSlides/notesSlide98.xml"/>
  <Override ContentType="application/vnd.openxmlformats-officedocument.presentationml.notesSlide+xml" PartName="/ppt/notesSlides/notesSlide104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30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64.xml"/>
  <Override ContentType="application/vnd.openxmlformats-officedocument.presentationml.notesSlide+xml" PartName="/ppt/notesSlides/notesSlide121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8.xml"/>
  <Override ContentType="application/vnd.openxmlformats-officedocument.presentationml.notesSlide+xml" PartName="/ppt/notesSlides/notesSlide79.xml"/>
  <Override ContentType="application/vnd.openxmlformats-officedocument.presentationml.notesSlide+xml" PartName="/ppt/notesSlides/notesSlide132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96.xml"/>
  <Override ContentType="application/vnd.openxmlformats-officedocument.presentationml.notesSlide+xml" PartName="/ppt/notesSlides/notesSlide102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83.xml"/>
  <Override ContentType="application/vnd.openxmlformats-officedocument.presentationml.notesSlide+xml" PartName="/ppt/notesSlides/notesSlide115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66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1.xml"/>
  <Override ContentType="application/vnd.openxmlformats-officedocument.presentationml.slide+xml" PartName="/ppt/slides/slide43.xml"/>
  <Override ContentType="application/vnd.openxmlformats-officedocument.presentationml.slide+xml" PartName="/ppt/slides/slide78.xml"/>
  <Override ContentType="application/vnd.openxmlformats-officedocument.presentationml.slide+xml" PartName="/ppt/slides/slide86.xml"/>
  <Override ContentType="application/vnd.openxmlformats-officedocument.presentationml.slide+xml" PartName="/ppt/slides/slide35.xml"/>
  <Override ContentType="application/vnd.openxmlformats-officedocument.presentationml.slide+xml" PartName="/ppt/slides/slide105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138.xml"/>
  <Override ContentType="application/vnd.openxmlformats-officedocument.presentationml.slide+xml" PartName="/ppt/slides/slide25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13.xml"/>
  <Override ContentType="application/vnd.openxmlformats-officedocument.presentationml.slide+xml" PartName="/ppt/slides/slide68.xml"/>
  <Override ContentType="application/vnd.openxmlformats-officedocument.presentationml.slide+xml" PartName="/ppt/slides/slide94.xml"/>
  <Override ContentType="application/vnd.openxmlformats-officedocument.presentationml.slide+xml" PartName="/ppt/slides/slide84.xml"/>
  <Override ContentType="application/vnd.openxmlformats-officedocument.presentationml.slide+xml" PartName="/ppt/slides/slide107.xml"/>
  <Override ContentType="application/vnd.openxmlformats-officedocument.presentationml.slide+xml" PartName="/ppt/slides/slide37.xml"/>
  <Override ContentType="application/vnd.openxmlformats-officedocument.presentationml.slide+xml" PartName="/ppt/slides/slide123.xml"/>
  <Override ContentType="application/vnd.openxmlformats-officedocument.presentationml.slide+xml" PartName="/ppt/slides/slide71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66.xml"/>
  <Override ContentType="application/vnd.openxmlformats-officedocument.presentationml.slide+xml" PartName="/ppt/slides/slide23.xml"/>
  <Override ContentType="application/vnd.openxmlformats-officedocument.presentationml.slide+xml" PartName="/ppt/slides/slide136.xml"/>
  <Override ContentType="application/vnd.openxmlformats-officedocument.presentationml.slide+xml" PartName="/ppt/slides/slide10.xml"/>
  <Override ContentType="application/vnd.openxmlformats-officedocument.presentationml.slide+xml" PartName="/ppt/slides/slide111.xml"/>
  <Override ContentType="application/vnd.openxmlformats-officedocument.presentationml.slide+xml" PartName="/ppt/slides/slide53.xml"/>
  <Override ContentType="application/vnd.openxmlformats-officedocument.presentationml.slide+xml" PartName="/ppt/slides/slide141.xml"/>
  <Override ContentType="application/vnd.openxmlformats-officedocument.presentationml.slide+xml" PartName="/ppt/slides/slide96.xml"/>
  <Override ContentType="application/vnd.openxmlformats-officedocument.presentationml.slide+xml" PartName="/ppt/slides/slide48.xml"/>
  <Override ContentType="application/vnd.openxmlformats-officedocument.presentationml.slide+xml" PartName="/ppt/slides/slide22.xml"/>
  <Override ContentType="application/vnd.openxmlformats-officedocument.presentationml.slide+xml" PartName="/ppt/slides/slide82.xml"/>
  <Override ContentType="application/vnd.openxmlformats-officedocument.presentationml.slide+xml" PartName="/ppt/slides/slide65.xml"/>
  <Override ContentType="application/vnd.openxmlformats-officedocument.presentationml.slide+xml" PartName="/ppt/slides/slide9.xml"/>
  <Override ContentType="application/vnd.openxmlformats-officedocument.presentationml.slide+xml" PartName="/ppt/slides/slide118.xml"/>
  <Override ContentType="application/vnd.openxmlformats-officedocument.presentationml.slide+xml" PartName="/ppt/slides/slide142.xml"/>
  <Override ContentType="application/vnd.openxmlformats-officedocument.presentationml.slide+xml" PartName="/ppt/slides/slide12.xml"/>
  <Override ContentType="application/vnd.openxmlformats-officedocument.presentationml.slide+xml" PartName="/ppt/slides/slide108.xml"/>
  <Override ContentType="application/vnd.openxmlformats-officedocument.presentationml.slide+xml" PartName="/ppt/slides/slide98.xml"/>
  <Override ContentType="application/vnd.openxmlformats-officedocument.presentationml.slide+xml" PartName="/ppt/slides/slide125.xml"/>
  <Override ContentType="application/vnd.openxmlformats-officedocument.presentationml.slide+xml" PartName="/ppt/slides/slide72.xml"/>
  <Override ContentType="application/vnd.openxmlformats-officedocument.presentationml.slide+xml" PartName="/ppt/slides/slide135.xml"/>
  <Override ContentType="application/vnd.openxmlformats-officedocument.presentationml.slide+xml" PartName="/ppt/slides/slide20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59.xml"/>
  <Override ContentType="application/vnd.openxmlformats-officedocument.presentationml.slide+xml" PartName="/ppt/slides/slide89.xml"/>
  <Override ContentType="application/vnd.openxmlformats-officedocument.presentationml.slide+xml" PartName="/ppt/slides/slide76.xml"/>
  <Override ContentType="application/vnd.openxmlformats-officedocument.presentationml.slide+xml" PartName="/ppt/slides/slide129.xml"/>
  <Override ContentType="application/vnd.openxmlformats-officedocument.presentationml.slide+xml" PartName="/ppt/slides/slide63.xml"/>
  <Override ContentType="application/vnd.openxmlformats-officedocument.presentationml.slide+xml" PartName="/ppt/slides/slide131.xml"/>
  <Override ContentType="application/vnd.openxmlformats-officedocument.presentationml.slide+xml" PartName="/ppt/slides/slide93.xml"/>
  <Override ContentType="application/vnd.openxmlformats-officedocument.presentationml.slide+xml" PartName="/ppt/slides/slide101.xml"/>
  <Override ContentType="application/vnd.openxmlformats-officedocument.presentationml.slide+xml" PartName="/ppt/slides/slide116.xml"/>
  <Override ContentType="application/vnd.openxmlformats-officedocument.presentationml.slide+xml" PartName="/ppt/slides/slide80.xml"/>
  <Override ContentType="application/vnd.openxmlformats-officedocument.presentationml.slide+xml" PartName="/ppt/slides/slide103.xml"/>
  <Override ContentType="application/vnd.openxmlformats-officedocument.presentationml.slide+xml" PartName="/ppt/slides/slide61.xml"/>
  <Override ContentType="application/vnd.openxmlformats-officedocument.presentationml.slide+xml" PartName="/ppt/slides/slide133.xml"/>
  <Override ContentType="application/vnd.openxmlformats-officedocument.presentationml.slide+xml" PartName="/ppt/slides/slide91.xml"/>
  <Override ContentType="application/vnd.openxmlformats-officedocument.presentationml.slide+xml" PartName="/ppt/slides/slide114.xml"/>
  <Override ContentType="application/vnd.openxmlformats-officedocument.presentationml.slide+xml" PartName="/ppt/slides/slide31.xml"/>
  <Override ContentType="application/vnd.openxmlformats-officedocument.presentationml.slide+xml" PartName="/ppt/slides/slide127.xml"/>
  <Override ContentType="application/vnd.openxmlformats-officedocument.presentationml.slide+xml" PartName="/ppt/slides/slide120.xml"/>
  <Override ContentType="application/vnd.openxmlformats-officedocument.presentationml.slide+xml" PartName="/ppt/slides/slide87.xml"/>
  <Override ContentType="application/vnd.openxmlformats-officedocument.presentationml.slide+xml" PartName="/ppt/slides/slide74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39.xml"/>
  <Override ContentType="application/vnd.openxmlformats-officedocument.presentationml.slide+xml" PartName="/ppt/slides/slide60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12.xml"/>
  <Override ContentType="application/vnd.openxmlformats-officedocument.presentationml.slide+xml" PartName="/ppt/slides/slide95.xml"/>
  <Override ContentType="application/vnd.openxmlformats-officedocument.presentationml.slide+xml" PartName="/ppt/slides/slide69.xml"/>
  <Override ContentType="application/vnd.openxmlformats-officedocument.presentationml.slide+xml" PartName="/ppt/slides/slide85.xml"/>
  <Override ContentType="application/vnd.openxmlformats-officedocument.presentationml.slide+xml" PartName="/ppt/slides/slide42.xml"/>
  <Override ContentType="application/vnd.openxmlformats-officedocument.presentationml.slide+xml" PartName="/ppt/slides/slide50.xml"/>
  <Override ContentType="application/vnd.openxmlformats-officedocument.presentationml.slide+xml" PartName="/ppt/slides/slide77.xml"/>
  <Override ContentType="application/vnd.openxmlformats-officedocument.presentationml.slide+xml" PartName="/ppt/slides/slide34.xml"/>
  <Override ContentType="application/vnd.openxmlformats-officedocument.presentationml.slide+xml" PartName="/ppt/slides/slide122.xml"/>
  <Override ContentType="application/vnd.openxmlformats-officedocument.presentationml.slide+xml" PartName="/ppt/slides/slide130.xml"/>
  <Override ContentType="application/vnd.openxmlformats-officedocument.presentationml.slide+xml" PartName="/ppt/slides/slide16.xml"/>
  <Override ContentType="application/vnd.openxmlformats-officedocument.presentationml.slide+xml" PartName="/ppt/slides/slide104.xml"/>
  <Override ContentType="application/vnd.openxmlformats-officedocument.presentationml.slide+xml" PartName="/ppt/slides/slide24.xml"/>
  <Override ContentType="application/vnd.openxmlformats-officedocument.presentationml.slide+xml" PartName="/ppt/slides/slide97.xml"/>
  <Override ContentType="application/vnd.openxmlformats-officedocument.presentationml.slide+xml" PartName="/ppt/slides/slide140.xml"/>
  <Override ContentType="application/vnd.openxmlformats-officedocument.presentationml.slide+xml" PartName="/ppt/slides/slide11.xml"/>
  <Override ContentType="application/vnd.openxmlformats-officedocument.presentationml.slide+xml" PartName="/ppt/slides/slide137.xml"/>
  <Override ContentType="application/vnd.openxmlformats-officedocument.presentationml.slide+xml" PartName="/ppt/slides/slide110.xml"/>
  <Override ContentType="application/vnd.openxmlformats-officedocument.presentationml.slide+xml" PartName="/ppt/slides/slide6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79.xml"/>
  <Override ContentType="application/vnd.openxmlformats-officedocument.presentationml.slide+xml" PartName="/ppt/slides/slide49.xml"/>
  <Override ContentType="application/vnd.openxmlformats-officedocument.presentationml.slide+xml" PartName="/ppt/slides/slide124.xml"/>
  <Override ContentType="application/vnd.openxmlformats-officedocument.presentationml.slide+xml" PartName="/ppt/slides/slide83.xml"/>
  <Override ContentType="application/vnd.openxmlformats-officedocument.presentationml.slide+xml" PartName="/ppt/slides/slide106.xml"/>
  <Override ContentType="application/vnd.openxmlformats-officedocument.presentationml.slide+xml" PartName="/ppt/slides/slide70.xml"/>
  <Override ContentType="application/vnd.openxmlformats-officedocument.presentationml.slide+xml" PartName="/ppt/slides/slide6.xml"/>
  <Override ContentType="application/vnd.openxmlformats-officedocument.presentationml.slide+xml" PartName="/ppt/slides/slide119.xml"/>
  <Override ContentType="application/vnd.openxmlformats-officedocument.presentationml.slide+xml" PartName="/ppt/slides/slide40.xml"/>
  <Override ContentType="application/vnd.openxmlformats-officedocument.presentationml.slide+xml" PartName="/ppt/slides/slide73.xml"/>
  <Override ContentType="application/vnd.openxmlformats-officedocument.presentationml.slide+xml" PartName="/ppt/slides/slide30.xml"/>
  <Override ContentType="application/vnd.openxmlformats-officedocument.presentationml.slide+xml" PartName="/ppt/slides/slide126.xml"/>
  <Override ContentType="application/vnd.openxmlformats-officedocument.presentationml.slide+xml" PartName="/ppt/slides/slide109.xml"/>
  <Override ContentType="application/vnd.openxmlformats-officedocument.presentationml.slide+xml" PartName="/ppt/slides/slide134.xml"/>
  <Override ContentType="application/vnd.openxmlformats-officedocument.presentationml.slide+xml" PartName="/ppt/slides/slide99.xml"/>
  <Override ContentType="application/vnd.openxmlformats-officedocument.presentationml.slide+xml" PartName="/ppt/slides/slide3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47.xml"/>
  <Override ContentType="application/vnd.openxmlformats-officedocument.presentationml.slide+xml" PartName="/ppt/slides/slide21.xml"/>
  <Override ContentType="application/vnd.openxmlformats-officedocument.presentationml.slide+xml" PartName="/ppt/slides/slide100.xml"/>
  <Override ContentType="application/vnd.openxmlformats-officedocument.presentationml.slide+xml" PartName="/ppt/slides/slide64.xml"/>
  <Override ContentType="application/vnd.openxmlformats-officedocument.presentationml.slide+xml" PartName="/ppt/slides/slide81.xml"/>
  <Override ContentType="application/vnd.openxmlformats-officedocument.presentationml.slide+xml" PartName="/ppt/slides/slide90.xml"/>
  <Override ContentType="application/vnd.openxmlformats-officedocument.presentationml.slide+xml" PartName="/ppt/slides/slide8.xml"/>
  <Override ContentType="application/vnd.openxmlformats-officedocument.presentationml.slide+xml" PartName="/ppt/slides/slide143.xml"/>
  <Override ContentType="application/vnd.openxmlformats-officedocument.presentationml.slide+xml" PartName="/ppt/slides/slide117.xml"/>
  <Override ContentType="application/vnd.openxmlformats-officedocument.presentationml.slide+xml" PartName="/ppt/slides/slide132.xml"/>
  <Override ContentType="application/vnd.openxmlformats-officedocument.presentationml.slide+xml" PartName="/ppt/slides/slide32.xml"/>
  <Override ContentType="application/vnd.openxmlformats-officedocument.presentationml.slide+xml" PartName="/ppt/slides/slide62.xml"/>
  <Override ContentType="application/vnd.openxmlformats-officedocument.presentationml.slide+xml" PartName="/ppt/slides/slide75.xml"/>
  <Override ContentType="application/vnd.openxmlformats-officedocument.presentationml.slide+xml" PartName="/ppt/slides/slide1.xml"/>
  <Override ContentType="application/vnd.openxmlformats-officedocument.presentationml.slide+xml" PartName="/ppt/slides/slide58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88.xml"/>
  <Override ContentType="application/vnd.openxmlformats-officedocument.presentationml.slide+xml" PartName="/ppt/slides/slide128.xml"/>
  <Override ContentType="application/vnd.openxmlformats-officedocument.presentationml.slide+xml" PartName="/ppt/slides/slide92.xml"/>
  <Override ContentType="application/vnd.openxmlformats-officedocument.presentationml.slide+xml" PartName="/ppt/slides/slide115.xml"/>
  <Override ContentType="application/vnd.openxmlformats-officedocument.presentationml.slide+xml" PartName="/ppt/slides/slide10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7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  <p:sldId id="354" r:id="rId104"/>
    <p:sldId id="355" r:id="rId105"/>
    <p:sldId id="356" r:id="rId106"/>
    <p:sldId id="357" r:id="rId107"/>
    <p:sldId id="358" r:id="rId108"/>
    <p:sldId id="359" r:id="rId109"/>
    <p:sldId id="360" r:id="rId110"/>
    <p:sldId id="361" r:id="rId111"/>
    <p:sldId id="362" r:id="rId112"/>
    <p:sldId id="363" r:id="rId113"/>
    <p:sldId id="364" r:id="rId114"/>
    <p:sldId id="365" r:id="rId115"/>
    <p:sldId id="366" r:id="rId116"/>
    <p:sldId id="367" r:id="rId117"/>
    <p:sldId id="368" r:id="rId118"/>
    <p:sldId id="369" r:id="rId119"/>
    <p:sldId id="370" r:id="rId120"/>
    <p:sldId id="371" r:id="rId121"/>
    <p:sldId id="372" r:id="rId122"/>
    <p:sldId id="373" r:id="rId123"/>
    <p:sldId id="374" r:id="rId124"/>
    <p:sldId id="375" r:id="rId125"/>
    <p:sldId id="376" r:id="rId126"/>
    <p:sldId id="377" r:id="rId127"/>
    <p:sldId id="378" r:id="rId128"/>
    <p:sldId id="379" r:id="rId129"/>
    <p:sldId id="380" r:id="rId130"/>
    <p:sldId id="381" r:id="rId131"/>
    <p:sldId id="382" r:id="rId132"/>
    <p:sldId id="383" r:id="rId133"/>
    <p:sldId id="384" r:id="rId134"/>
    <p:sldId id="385" r:id="rId135"/>
    <p:sldId id="386" r:id="rId136"/>
    <p:sldId id="387" r:id="rId137"/>
    <p:sldId id="388" r:id="rId138"/>
    <p:sldId id="389" r:id="rId139"/>
    <p:sldId id="390" r:id="rId140"/>
    <p:sldId id="391" r:id="rId141"/>
    <p:sldId id="392" r:id="rId142"/>
    <p:sldId id="393" r:id="rId143"/>
    <p:sldId id="394" r:id="rId144"/>
    <p:sldId id="395" r:id="rId145"/>
    <p:sldId id="396" r:id="rId146"/>
    <p:sldId id="397" r:id="rId147"/>
    <p:sldId id="398" r:id="rId148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07" Type="http://schemas.openxmlformats.org/officeDocument/2006/relationships/slide" Target="slides/slide102.xml"/><Relationship Id="rId106" Type="http://schemas.openxmlformats.org/officeDocument/2006/relationships/slide" Target="slides/slide101.xml"/><Relationship Id="rId105" Type="http://schemas.openxmlformats.org/officeDocument/2006/relationships/slide" Target="slides/slide100.xml"/><Relationship Id="rId104" Type="http://schemas.openxmlformats.org/officeDocument/2006/relationships/slide" Target="slides/slide99.xml"/><Relationship Id="rId109" Type="http://schemas.openxmlformats.org/officeDocument/2006/relationships/slide" Target="slides/slide104.xml"/><Relationship Id="rId108" Type="http://schemas.openxmlformats.org/officeDocument/2006/relationships/slide" Target="slides/slide103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103" Type="http://schemas.openxmlformats.org/officeDocument/2006/relationships/slide" Target="slides/slide98.xml"/><Relationship Id="rId102" Type="http://schemas.openxmlformats.org/officeDocument/2006/relationships/slide" Target="slides/slide97.xml"/><Relationship Id="rId101" Type="http://schemas.openxmlformats.org/officeDocument/2006/relationships/slide" Target="slides/slide96.xml"/><Relationship Id="rId100" Type="http://schemas.openxmlformats.org/officeDocument/2006/relationships/slide" Target="slides/slide95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29" Type="http://schemas.openxmlformats.org/officeDocument/2006/relationships/slide" Target="slides/slide124.xml"/><Relationship Id="rId128" Type="http://schemas.openxmlformats.org/officeDocument/2006/relationships/slide" Target="slides/slide123.xml"/><Relationship Id="rId127" Type="http://schemas.openxmlformats.org/officeDocument/2006/relationships/slide" Target="slides/slide122.xml"/><Relationship Id="rId126" Type="http://schemas.openxmlformats.org/officeDocument/2006/relationships/slide" Target="slides/slide121.xml"/><Relationship Id="rId26" Type="http://schemas.openxmlformats.org/officeDocument/2006/relationships/slide" Target="slides/slide21.xml"/><Relationship Id="rId121" Type="http://schemas.openxmlformats.org/officeDocument/2006/relationships/slide" Target="slides/slide116.xml"/><Relationship Id="rId25" Type="http://schemas.openxmlformats.org/officeDocument/2006/relationships/slide" Target="slides/slide20.xml"/><Relationship Id="rId120" Type="http://schemas.openxmlformats.org/officeDocument/2006/relationships/slide" Target="slides/slide115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125" Type="http://schemas.openxmlformats.org/officeDocument/2006/relationships/slide" Target="slides/slide120.xml"/><Relationship Id="rId29" Type="http://schemas.openxmlformats.org/officeDocument/2006/relationships/slide" Target="slides/slide24.xml"/><Relationship Id="rId124" Type="http://schemas.openxmlformats.org/officeDocument/2006/relationships/slide" Target="slides/slide119.xml"/><Relationship Id="rId123" Type="http://schemas.openxmlformats.org/officeDocument/2006/relationships/slide" Target="slides/slide118.xml"/><Relationship Id="rId122" Type="http://schemas.openxmlformats.org/officeDocument/2006/relationships/slide" Target="slides/slide117.xml"/><Relationship Id="rId95" Type="http://schemas.openxmlformats.org/officeDocument/2006/relationships/slide" Target="slides/slide90.xml"/><Relationship Id="rId94" Type="http://schemas.openxmlformats.org/officeDocument/2006/relationships/slide" Target="slides/slide89.xml"/><Relationship Id="rId97" Type="http://schemas.openxmlformats.org/officeDocument/2006/relationships/slide" Target="slides/slide92.xml"/><Relationship Id="rId96" Type="http://schemas.openxmlformats.org/officeDocument/2006/relationships/slide" Target="slides/slide91.xml"/><Relationship Id="rId11" Type="http://schemas.openxmlformats.org/officeDocument/2006/relationships/slide" Target="slides/slide6.xml"/><Relationship Id="rId99" Type="http://schemas.openxmlformats.org/officeDocument/2006/relationships/slide" Target="slides/slide94.xml"/><Relationship Id="rId10" Type="http://schemas.openxmlformats.org/officeDocument/2006/relationships/slide" Target="slides/slide5.xml"/><Relationship Id="rId98" Type="http://schemas.openxmlformats.org/officeDocument/2006/relationships/slide" Target="slides/slide93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91" Type="http://schemas.openxmlformats.org/officeDocument/2006/relationships/slide" Target="slides/slide86.xml"/><Relationship Id="rId90" Type="http://schemas.openxmlformats.org/officeDocument/2006/relationships/slide" Target="slides/slide85.xml"/><Relationship Id="rId93" Type="http://schemas.openxmlformats.org/officeDocument/2006/relationships/slide" Target="slides/slide88.xml"/><Relationship Id="rId92" Type="http://schemas.openxmlformats.org/officeDocument/2006/relationships/slide" Target="slides/slide87.xml"/><Relationship Id="rId118" Type="http://schemas.openxmlformats.org/officeDocument/2006/relationships/slide" Target="slides/slide113.xml"/><Relationship Id="rId117" Type="http://schemas.openxmlformats.org/officeDocument/2006/relationships/slide" Target="slides/slide112.xml"/><Relationship Id="rId116" Type="http://schemas.openxmlformats.org/officeDocument/2006/relationships/slide" Target="slides/slide111.xml"/><Relationship Id="rId115" Type="http://schemas.openxmlformats.org/officeDocument/2006/relationships/slide" Target="slides/slide110.xml"/><Relationship Id="rId119" Type="http://schemas.openxmlformats.org/officeDocument/2006/relationships/slide" Target="slides/slide114.xml"/><Relationship Id="rId15" Type="http://schemas.openxmlformats.org/officeDocument/2006/relationships/slide" Target="slides/slide10.xml"/><Relationship Id="rId110" Type="http://schemas.openxmlformats.org/officeDocument/2006/relationships/slide" Target="slides/slide105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14" Type="http://schemas.openxmlformats.org/officeDocument/2006/relationships/slide" Target="slides/slide109.xml"/><Relationship Id="rId18" Type="http://schemas.openxmlformats.org/officeDocument/2006/relationships/slide" Target="slides/slide13.xml"/><Relationship Id="rId113" Type="http://schemas.openxmlformats.org/officeDocument/2006/relationships/slide" Target="slides/slide108.xml"/><Relationship Id="rId112" Type="http://schemas.openxmlformats.org/officeDocument/2006/relationships/slide" Target="slides/slide107.xml"/><Relationship Id="rId111" Type="http://schemas.openxmlformats.org/officeDocument/2006/relationships/slide" Target="slides/slide106.xml"/><Relationship Id="rId84" Type="http://schemas.openxmlformats.org/officeDocument/2006/relationships/slide" Target="slides/slide79.xml"/><Relationship Id="rId83" Type="http://schemas.openxmlformats.org/officeDocument/2006/relationships/slide" Target="slides/slide78.xml"/><Relationship Id="rId86" Type="http://schemas.openxmlformats.org/officeDocument/2006/relationships/slide" Target="slides/slide81.xml"/><Relationship Id="rId85" Type="http://schemas.openxmlformats.org/officeDocument/2006/relationships/slide" Target="slides/slide80.xml"/><Relationship Id="rId88" Type="http://schemas.openxmlformats.org/officeDocument/2006/relationships/slide" Target="slides/slide83.xml"/><Relationship Id="rId87" Type="http://schemas.openxmlformats.org/officeDocument/2006/relationships/slide" Target="slides/slide82.xml"/><Relationship Id="rId89" Type="http://schemas.openxmlformats.org/officeDocument/2006/relationships/slide" Target="slides/slide84.xml"/><Relationship Id="rId80" Type="http://schemas.openxmlformats.org/officeDocument/2006/relationships/slide" Target="slides/slide75.xml"/><Relationship Id="rId82" Type="http://schemas.openxmlformats.org/officeDocument/2006/relationships/slide" Target="slides/slide77.xml"/><Relationship Id="rId81" Type="http://schemas.openxmlformats.org/officeDocument/2006/relationships/slide" Target="slides/slide76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48" Type="http://schemas.openxmlformats.org/officeDocument/2006/relationships/slide" Target="slides/slide143.xml"/><Relationship Id="rId9" Type="http://schemas.openxmlformats.org/officeDocument/2006/relationships/slide" Target="slides/slide4.xml"/><Relationship Id="rId143" Type="http://schemas.openxmlformats.org/officeDocument/2006/relationships/slide" Target="slides/slide138.xml"/><Relationship Id="rId142" Type="http://schemas.openxmlformats.org/officeDocument/2006/relationships/slide" Target="slides/slide137.xml"/><Relationship Id="rId141" Type="http://schemas.openxmlformats.org/officeDocument/2006/relationships/slide" Target="slides/slide136.xml"/><Relationship Id="rId140" Type="http://schemas.openxmlformats.org/officeDocument/2006/relationships/slide" Target="slides/slide135.xml"/><Relationship Id="rId5" Type="http://schemas.openxmlformats.org/officeDocument/2006/relationships/notesMaster" Target="notesMasters/notesMaster1.xml"/><Relationship Id="rId147" Type="http://schemas.openxmlformats.org/officeDocument/2006/relationships/slide" Target="slides/slide142.xml"/><Relationship Id="rId6" Type="http://schemas.openxmlformats.org/officeDocument/2006/relationships/slide" Target="slides/slide1.xml"/><Relationship Id="rId146" Type="http://schemas.openxmlformats.org/officeDocument/2006/relationships/slide" Target="slides/slide141.xml"/><Relationship Id="rId7" Type="http://schemas.openxmlformats.org/officeDocument/2006/relationships/slide" Target="slides/slide2.xml"/><Relationship Id="rId145" Type="http://schemas.openxmlformats.org/officeDocument/2006/relationships/slide" Target="slides/slide140.xml"/><Relationship Id="rId8" Type="http://schemas.openxmlformats.org/officeDocument/2006/relationships/slide" Target="slides/slide3.xml"/><Relationship Id="rId144" Type="http://schemas.openxmlformats.org/officeDocument/2006/relationships/slide" Target="slides/slide139.xml"/><Relationship Id="rId73" Type="http://schemas.openxmlformats.org/officeDocument/2006/relationships/slide" Target="slides/slide68.xml"/><Relationship Id="rId72" Type="http://schemas.openxmlformats.org/officeDocument/2006/relationships/slide" Target="slides/slide67.xml"/><Relationship Id="rId75" Type="http://schemas.openxmlformats.org/officeDocument/2006/relationships/slide" Target="slides/slide70.xml"/><Relationship Id="rId74" Type="http://schemas.openxmlformats.org/officeDocument/2006/relationships/slide" Target="slides/slide69.xml"/><Relationship Id="rId77" Type="http://schemas.openxmlformats.org/officeDocument/2006/relationships/slide" Target="slides/slide72.xml"/><Relationship Id="rId76" Type="http://schemas.openxmlformats.org/officeDocument/2006/relationships/slide" Target="slides/slide71.xml"/><Relationship Id="rId79" Type="http://schemas.openxmlformats.org/officeDocument/2006/relationships/slide" Target="slides/slide74.xml"/><Relationship Id="rId78" Type="http://schemas.openxmlformats.org/officeDocument/2006/relationships/slide" Target="slides/slide73.xml"/><Relationship Id="rId71" Type="http://schemas.openxmlformats.org/officeDocument/2006/relationships/slide" Target="slides/slide66.xml"/><Relationship Id="rId70" Type="http://schemas.openxmlformats.org/officeDocument/2006/relationships/slide" Target="slides/slide65.xml"/><Relationship Id="rId139" Type="http://schemas.openxmlformats.org/officeDocument/2006/relationships/slide" Target="slides/slide134.xml"/><Relationship Id="rId138" Type="http://schemas.openxmlformats.org/officeDocument/2006/relationships/slide" Target="slides/slide133.xml"/><Relationship Id="rId137" Type="http://schemas.openxmlformats.org/officeDocument/2006/relationships/slide" Target="slides/slide132.xml"/><Relationship Id="rId132" Type="http://schemas.openxmlformats.org/officeDocument/2006/relationships/slide" Target="slides/slide127.xml"/><Relationship Id="rId131" Type="http://schemas.openxmlformats.org/officeDocument/2006/relationships/slide" Target="slides/slide126.xml"/><Relationship Id="rId130" Type="http://schemas.openxmlformats.org/officeDocument/2006/relationships/slide" Target="slides/slide125.xml"/><Relationship Id="rId136" Type="http://schemas.openxmlformats.org/officeDocument/2006/relationships/slide" Target="slides/slide131.xml"/><Relationship Id="rId135" Type="http://schemas.openxmlformats.org/officeDocument/2006/relationships/slide" Target="slides/slide130.xml"/><Relationship Id="rId134" Type="http://schemas.openxmlformats.org/officeDocument/2006/relationships/slide" Target="slides/slide129.xml"/><Relationship Id="rId133" Type="http://schemas.openxmlformats.org/officeDocument/2006/relationships/slide" Target="slides/slide128.xml"/><Relationship Id="rId62" Type="http://schemas.openxmlformats.org/officeDocument/2006/relationships/slide" Target="slides/slide57.xml"/><Relationship Id="rId61" Type="http://schemas.openxmlformats.org/officeDocument/2006/relationships/slide" Target="slides/slide56.xml"/><Relationship Id="rId64" Type="http://schemas.openxmlformats.org/officeDocument/2006/relationships/slide" Target="slides/slide59.xml"/><Relationship Id="rId63" Type="http://schemas.openxmlformats.org/officeDocument/2006/relationships/slide" Target="slides/slide58.xml"/><Relationship Id="rId66" Type="http://schemas.openxmlformats.org/officeDocument/2006/relationships/slide" Target="slides/slide61.xml"/><Relationship Id="rId65" Type="http://schemas.openxmlformats.org/officeDocument/2006/relationships/slide" Target="slides/slide60.xml"/><Relationship Id="rId68" Type="http://schemas.openxmlformats.org/officeDocument/2006/relationships/slide" Target="slides/slide63.xml"/><Relationship Id="rId67" Type="http://schemas.openxmlformats.org/officeDocument/2006/relationships/slide" Target="slides/slide62.xml"/><Relationship Id="rId60" Type="http://schemas.openxmlformats.org/officeDocument/2006/relationships/slide" Target="slides/slide55.xml"/><Relationship Id="rId69" Type="http://schemas.openxmlformats.org/officeDocument/2006/relationships/slide" Target="slides/slide64.xml"/><Relationship Id="rId51" Type="http://schemas.openxmlformats.org/officeDocument/2006/relationships/slide" Target="slides/slide46.xml"/><Relationship Id="rId50" Type="http://schemas.openxmlformats.org/officeDocument/2006/relationships/slide" Target="slides/slide45.xml"/><Relationship Id="rId53" Type="http://schemas.openxmlformats.org/officeDocument/2006/relationships/slide" Target="slides/slide48.xml"/><Relationship Id="rId52" Type="http://schemas.openxmlformats.org/officeDocument/2006/relationships/slide" Target="slides/slide47.xml"/><Relationship Id="rId55" Type="http://schemas.openxmlformats.org/officeDocument/2006/relationships/slide" Target="slides/slide50.xml"/><Relationship Id="rId54" Type="http://schemas.openxmlformats.org/officeDocument/2006/relationships/slide" Target="slides/slide49.xml"/><Relationship Id="rId57" Type="http://schemas.openxmlformats.org/officeDocument/2006/relationships/slide" Target="slides/slide52.xml"/><Relationship Id="rId56" Type="http://schemas.openxmlformats.org/officeDocument/2006/relationships/slide" Target="slides/slide51.xml"/><Relationship Id="rId59" Type="http://schemas.openxmlformats.org/officeDocument/2006/relationships/slide" Target="slides/slide54.xml"/><Relationship Id="rId58" Type="http://schemas.openxmlformats.org/officeDocument/2006/relationships/slide" Target="slides/slide5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Shape 11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71" name="Shape 11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76" name="Shape 1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" name="Shape 11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78" name="Shape 11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82" name="Shape 1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" name="Shape 11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84" name="Shape 118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25" name="Shape 1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6" name="Shape 122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27" name="Shape 122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40" name="Shape 1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" name="Shape 124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42" name="Shape 12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51" name="Shape 1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2" name="Shape 125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53" name="Shape 12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Shape 12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59" name="Shape 12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63" name="Shape 1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4" name="Shape 126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65" name="Shape 126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75" name="Shape 1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6" name="Shape 12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77" name="Shape 127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85" name="Shape 1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6" name="Shape 12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87" name="Shape 12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Shape 12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97" name="Shape 12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05" name="Shape 1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6" name="Shape 13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07" name="Shape 130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17" name="Shape 1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8" name="Shape 131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19" name="Shape 131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7" name="Shape 132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28" name="Shape 132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64" name="Shape 1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5" name="Shape 136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66" name="Shape 1366"/>
          <p:cNvSpPr/>
          <p:nvPr>
            <p:ph idx="2" type="sldImg"/>
          </p:nvPr>
        </p:nvSpPr>
        <p:spPr>
          <a:xfrm>
            <a:off x="38099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71" name="Shape 1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" name="Shape 13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73" name="Shape 1373"/>
          <p:cNvSpPr/>
          <p:nvPr>
            <p:ph idx="2" type="sldImg"/>
          </p:nvPr>
        </p:nvSpPr>
        <p:spPr>
          <a:xfrm>
            <a:off x="38099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Shape 137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80" name="Shape 1380"/>
          <p:cNvSpPr/>
          <p:nvPr>
            <p:ph idx="2" type="sldImg"/>
          </p:nvPr>
        </p:nvSpPr>
        <p:spPr>
          <a:xfrm>
            <a:off x="38099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99" name="Shape 1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0" name="Shape 14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01" name="Shape 1401"/>
          <p:cNvSpPr/>
          <p:nvPr>
            <p:ph idx="2" type="sldImg"/>
          </p:nvPr>
        </p:nvSpPr>
        <p:spPr>
          <a:xfrm>
            <a:off x="38099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09" name="Shape 1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0" name="Shape 141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11" name="Shape 141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19" name="Shape 1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0" name="Shape 142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21" name="Shape 142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26" name="Shape 1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7" name="Shape 142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28" name="Shape 1428"/>
          <p:cNvSpPr/>
          <p:nvPr>
            <p:ph idx="2" type="sldImg"/>
          </p:nvPr>
        </p:nvSpPr>
        <p:spPr>
          <a:xfrm>
            <a:off x="38099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31" name="Shape 1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2" name="Shape 143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33" name="Shape 143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37" name="Shape 1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8" name="Shape 143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39" name="Shape 143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48" name="Shape 1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9" name="Shape 144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50" name="Shape 145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54" name="Shape 1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5" name="Shape 145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56" name="Shape 145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60" name="Shape 1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1" name="Shape 146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62" name="Shape 14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66" name="Shape 1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7" name="Shape 146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68" name="Shape 146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72" name="Shape 1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3" name="Shape 14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74" name="Shape 147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Shape 14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80" name="Shape 14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84" name="Shape 1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5" name="Shape 14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86" name="Shape 14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90" name="Shape 1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1" name="Shape 14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92" name="Shape 149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96" name="Shape 1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7" name="Shape 149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98" name="Shape 149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Shape 150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04" name="Shape 15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08" name="Shape 1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9" name="Shape 150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10" name="Shape 151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" name="Shape 151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16" name="Shape 151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19" name="Shape 1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0" name="Shape 152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21" name="Shape 152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25" name="Shape 1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6" name="Shape 152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27" name="Shape 152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31" name="Shape 1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2" name="Shape 153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33" name="Shape 153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37" name="Shape 1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" name="Shape 153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39" name="Shape 153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43" name="Shape 1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4" name="Shape 154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45" name="Shape 15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49" name="Shape 1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0" name="Shape 155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51" name="Shape 155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54" name="Shape 1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5" name="Shape 155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56" name="Shape 155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60" name="Shape 1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1" name="Shape 156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62" name="Shape 15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66" name="Shape 1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7" name="Shape 156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68" name="Shape 156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1" name="Shape 1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8" name="Shape 20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35" name="Shape 2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62" name="Shape 2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89" name="Shape 2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16" name="Shape 31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43" name="Shape 34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49" name="Shape 3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Shape 3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76" name="Shape 3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82" name="Shape 3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Shape 40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09" name="Shape 40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36" name="Shape 43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63" name="Shape 46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69" name="Shape 4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94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Shape 4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96" name="Shape 49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02" name="Shape 50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Shape 5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08" name="Shape 50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12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Shape 51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14" name="Shape 51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18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20" name="Shape 52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24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Shape 52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26" name="Shape 52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Shape 53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35" name="Shape 5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Shape 54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44" name="Shape 54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Shape 55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53" name="Shape 5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6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Shape 5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58" name="Shape 5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2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Shape 5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64" name="Shape 5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72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Shape 5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74" name="Shape 57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80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Shape 5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82" name="Shape 5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90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Shape 5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92" name="Shape 59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Shape 5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00" name="Shape 6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04" name="Shape 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" name="Shape 6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06" name="Shape 60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12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Shape 61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14" name="Shape 61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Shape 62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23" name="Shape 62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8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Shape 62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30" name="Shape 63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4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Shape 6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36" name="Shape 63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4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" name="Shape 64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43" name="Shape 64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47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Shape 64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49" name="Shape 6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53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Shape 65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55" name="Shape 6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59" name="Shape 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Shape 66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61" name="Shape 6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65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Shape 6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67" name="Shape 6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5" name="Shape 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Shape 6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77" name="Shape 67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8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Shape 6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90" name="Shape 69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4" name="Shape 7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Shape 7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06" name="Shape 70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14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Shape 71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16" name="Shape 71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26" name="Shape 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" name="Shape 72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28" name="Shape 72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38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Shape 73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40" name="Shape 7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8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" name="Shape 74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50" name="Shape 75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54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Shape 75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56" name="Shape 75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Shape 76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62" name="Shape 7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6" name="Shape 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7" name="Shape 76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68" name="Shape 76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72" name="Shape 7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" name="Shape 7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74" name="Shape 77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77" name="Shape 7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" name="Shape 7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79" name="Shape 77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84" name="Shape 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Shape 7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86" name="Shape 7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92" name="Shape 7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Shape 7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94" name="Shape 79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3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Shape 80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05" name="Shape 80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14" name="Shape 8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" name="Shape 81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16" name="Shape 81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23" name="Shape 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" name="Shape 82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25" name="Shape 8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6" name="Shape 8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" name="Shape 83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38" name="Shape 83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5" name="Shape 8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" name="Shape 84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47" name="Shape 8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4" name="Shape 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5" name="Shape 85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56" name="Shape 85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62" name="Shape 8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" name="Shape 8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64" name="Shape 8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70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Shape 8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72" name="Shape 8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79" name="Shape 8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" name="Shape 8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81" name="Shape 8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8" name="Shape 8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" name="Shape 8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90" name="Shape 89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6" name="Shape 8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7" name="Shape 89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98" name="Shape 89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4" name="Shape 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" name="Shape 9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06" name="Shape 90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Shape 91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13" name="Shape 91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20" name="Shape 9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" name="Shape 92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22" name="Shape 92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27" name="Shape 9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Shape 92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29" name="Shape 92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33" name="Shape 9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" name="Shape 93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35" name="Shape 9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38" name="Shape 9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" name="Shape 93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40" name="Shape 9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Shape 9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63" name="Shape 96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Shape 9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69" name="Shape 9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5" name="Shape 9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" name="Shape 9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77" name="Shape 97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93" name="Shape 9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" name="Shape 99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95" name="Shape 99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6" name="Shape 10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" name="Shape 10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08" name="Shape 100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12" name="Shape 10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" name="Shape 101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14" name="Shape 101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23" name="Shape 10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" name="Shape 102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25" name="Shape 10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29" name="Shape 10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Shape 103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31" name="Shape 103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39" name="Shape 10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Shape 104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41" name="Shape 104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5" name="Shape 10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Shape 104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47" name="Shape 10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11" name="Shape 1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Shape 111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13" name="Shape 111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44" name="Shape 1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Shape 114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46" name="Shape 11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50" name="Shape 1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1" name="Shape 11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52" name="Shape 11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56" name="Shape 1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" name="Shape 11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58" name="Shape 11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62" name="Shape 1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" name="Shape 11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64" name="Shape 11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2.jpg"/><Relationship Id="rId3" Type="http://schemas.openxmlformats.org/officeDocument/2006/relationships/image" Target="../media/image00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4869656"/>
            <a:ext cx="9144000" cy="159599"/>
          </a:xfrm>
          <a:prstGeom prst="rect">
            <a:avLst/>
          </a:prstGeom>
          <a:solidFill>
            <a:srgbClr val="E5530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" name="Shape 16"/>
          <p:cNvPicPr preferRelativeResize="0"/>
          <p:nvPr/>
        </p:nvPicPr>
        <p:blipFill rotWithShape="1">
          <a:blip r:embed="rId2">
            <a:alphaModFix/>
          </a:blip>
          <a:srcRect b="0" l="0" r="0" t="5787"/>
          <a:stretch/>
        </p:blipFill>
        <p:spPr>
          <a:xfrm>
            <a:off x="0" y="0"/>
            <a:ext cx="9144000" cy="18608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Shape 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0" y="1743075"/>
            <a:ext cx="857400" cy="8574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Shape 18"/>
          <p:cNvSpPr txBox="1"/>
          <p:nvPr>
            <p:ph type="ctrTitle"/>
          </p:nvPr>
        </p:nvSpPr>
        <p:spPr>
          <a:xfrm>
            <a:off x="2057400" y="2000250"/>
            <a:ext cx="6629400" cy="1159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defRPr b="0" baseline="0" i="0" sz="4000" u="none" cap="none" strike="noStrike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L="0" marR="0" rtl="0" algn="l">
              <a:spcBef>
                <a:spcPts val="0"/>
              </a:spcBef>
              <a:spcAft>
                <a:spcPts val="0"/>
              </a:spcAft>
              <a:defRPr b="0" baseline="0" i="0" sz="4000" u="none" cap="none" strike="noStrike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L="0" marR="0" rtl="0" algn="l">
              <a:spcBef>
                <a:spcPts val="0"/>
              </a:spcBef>
              <a:spcAft>
                <a:spcPts val="0"/>
              </a:spcAft>
              <a:defRPr b="0" baseline="0" i="0" sz="4000" u="none" cap="none" strike="noStrike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L="0" marR="0" rtl="0" algn="l">
              <a:spcBef>
                <a:spcPts val="0"/>
              </a:spcBef>
              <a:spcAft>
                <a:spcPts val="0"/>
              </a:spcAft>
              <a:defRPr b="0" baseline="0" i="0" sz="4000" u="none" cap="none" strike="noStrike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L="0" marR="0" rtl="0" algn="l">
              <a:spcBef>
                <a:spcPts val="0"/>
              </a:spcBef>
              <a:spcAft>
                <a:spcPts val="0"/>
              </a:spcAft>
              <a:defRPr b="0" baseline="0" i="0" sz="4000" u="none" cap="none" strike="noStrike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L="457200" marR="0" rtl="0" algn="l">
              <a:spcBef>
                <a:spcPts val="0"/>
              </a:spcBef>
              <a:spcAft>
                <a:spcPts val="0"/>
              </a:spcAft>
              <a:defRPr b="0" baseline="0" i="0" sz="4000" u="none" cap="none" strike="noStrike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L="914400" marR="0" rtl="0" algn="l">
              <a:spcBef>
                <a:spcPts val="0"/>
              </a:spcBef>
              <a:spcAft>
                <a:spcPts val="0"/>
              </a:spcAft>
              <a:defRPr b="0" baseline="0" i="0" sz="4000" u="none" cap="none" strike="noStrike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L="1371600" marR="0" rtl="0" algn="l">
              <a:spcBef>
                <a:spcPts val="0"/>
              </a:spcBef>
              <a:spcAft>
                <a:spcPts val="0"/>
              </a:spcAft>
              <a:defRPr b="0" baseline="0" i="0" sz="4000" u="none" cap="none" strike="noStrike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L="1828800" marR="0" rtl="0" algn="l">
              <a:spcBef>
                <a:spcPts val="0"/>
              </a:spcBef>
              <a:spcAft>
                <a:spcPts val="0"/>
              </a:spcAft>
              <a:defRPr b="0" baseline="0" i="0" sz="4000" u="none" cap="none" strike="noStrike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" type="subTitle"/>
          </p:nvPr>
        </p:nvSpPr>
        <p:spPr>
          <a:xfrm>
            <a:off x="2057400" y="3200400"/>
            <a:ext cx="6629400" cy="800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560"/>
              </a:spcBef>
              <a:spcAft>
                <a:spcPts val="0"/>
              </a:spcAft>
              <a:buClr>
                <a:srgbClr val="6D6E71"/>
              </a:buClr>
              <a:buFont typeface="Arial"/>
              <a:buNone/>
              <a:defRPr b="0" baseline="0" i="0" sz="2800" u="none" cap="none" strike="noStrike">
                <a:solidFill>
                  <a:srgbClr val="6D6E7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L="457200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baseline="0" i="0" sz="2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L="9144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baseline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L="1371600" marR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baseline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L="1828800" marR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baseline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L="22860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baseline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baseline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baseline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baseline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5791200" y="4812506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3810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6553200" y="4812506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spcBef>
                <a:spcPts val="0"/>
              </a:spcBef>
              <a:spcAft>
                <a:spcPts val="0"/>
              </a:spcAft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 algn="l">
              <a:spcBef>
                <a:spcPts val="0"/>
              </a:spcBef>
              <a:spcAft>
                <a:spcPts val="0"/>
              </a:spcAft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2pPr>
            <a:lvl3pPr rtl="0" algn="l">
              <a:spcBef>
                <a:spcPts val="0"/>
              </a:spcBef>
              <a:spcAft>
                <a:spcPts val="0"/>
              </a:spcAft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3pPr>
            <a:lvl4pPr rtl="0" algn="l">
              <a:spcBef>
                <a:spcPts val="0"/>
              </a:spcBef>
              <a:spcAft>
                <a:spcPts val="0"/>
              </a:spcAft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4pPr>
            <a:lvl5pPr rtl="0" algn="l">
              <a:spcBef>
                <a:spcPts val="0"/>
              </a:spcBef>
              <a:spcAft>
                <a:spcPts val="0"/>
              </a:spcAft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rtl="0" algn="l">
              <a:spcBef>
                <a:spcPts val="0"/>
              </a:spcBef>
              <a:spcAft>
                <a:spcPts val="0"/>
              </a:spcAft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rtl="0" algn="l">
              <a:spcBef>
                <a:spcPts val="0"/>
              </a:spcBef>
              <a:spcAft>
                <a:spcPts val="0"/>
              </a:spcAft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rtl="0" algn="l">
              <a:spcBef>
                <a:spcPts val="0"/>
              </a:spcBef>
              <a:spcAft>
                <a:spcPts val="0"/>
              </a:spcAft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rtl="0" algn="l">
              <a:spcBef>
                <a:spcPts val="0"/>
              </a:spcBef>
              <a:spcAft>
                <a:spcPts val="0"/>
              </a:spcAft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609600" y="1485900"/>
            <a:ext cx="8229600" cy="34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33350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marL="1143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marL="1600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marL="2057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marL="25146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marL="29718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marL="34290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marL="38862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5791200" y="4812506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4572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6553200" y="4812506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spcBef>
                <a:spcPts val="0"/>
              </a:spcBef>
              <a:spcAft>
                <a:spcPts val="0"/>
              </a:spcAft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 algn="l">
              <a:spcBef>
                <a:spcPts val="0"/>
              </a:spcBef>
              <a:spcAft>
                <a:spcPts val="0"/>
              </a:spcAft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2pPr>
            <a:lvl3pPr rtl="0" algn="l">
              <a:spcBef>
                <a:spcPts val="0"/>
              </a:spcBef>
              <a:spcAft>
                <a:spcPts val="0"/>
              </a:spcAft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3pPr>
            <a:lvl4pPr rtl="0" algn="l">
              <a:spcBef>
                <a:spcPts val="0"/>
              </a:spcBef>
              <a:spcAft>
                <a:spcPts val="0"/>
              </a:spcAft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4pPr>
            <a:lvl5pPr rtl="0" algn="l">
              <a:spcBef>
                <a:spcPts val="0"/>
              </a:spcBef>
              <a:spcAft>
                <a:spcPts val="0"/>
              </a:spcAft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rtl="0" algn="l">
              <a:spcBef>
                <a:spcPts val="0"/>
              </a:spcBef>
              <a:spcAft>
                <a:spcPts val="0"/>
              </a:spcAft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rtl="0" algn="l">
              <a:spcBef>
                <a:spcPts val="0"/>
              </a:spcBef>
              <a:spcAft>
                <a:spcPts val="0"/>
              </a:spcAft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rtl="0" algn="l">
              <a:spcBef>
                <a:spcPts val="0"/>
              </a:spcBef>
              <a:spcAft>
                <a:spcPts val="0"/>
              </a:spcAft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rtl="0" algn="l">
              <a:spcBef>
                <a:spcPts val="0"/>
              </a:spcBef>
              <a:spcAft>
                <a:spcPts val="0"/>
              </a:spcAft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457200" y="1200150"/>
            <a:ext cx="4038599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 sz="28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32" name="Shape 32"/>
          <p:cNvSpPr txBox="1"/>
          <p:nvPr>
            <p:ph idx="2" type="body"/>
          </p:nvPr>
        </p:nvSpPr>
        <p:spPr>
          <a:xfrm>
            <a:off x="4648200" y="1200150"/>
            <a:ext cx="4038599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 sz="28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33" name="Shape 33"/>
          <p:cNvSpPr txBox="1"/>
          <p:nvPr>
            <p:ph idx="10" type="dt"/>
          </p:nvPr>
        </p:nvSpPr>
        <p:spPr>
          <a:xfrm>
            <a:off x="5791200" y="4812506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1" type="ftr"/>
          </p:nvPr>
        </p:nvSpPr>
        <p:spPr>
          <a:xfrm>
            <a:off x="4572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6553200" y="4812506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2pPr>
            <a:lvl3pPr rtl="0">
              <a:spcBef>
                <a:spcPts val="0"/>
              </a:spcBef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3pPr>
            <a:lvl4pPr rtl="0">
              <a:spcBef>
                <a:spcPts val="0"/>
              </a:spcBef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4pPr>
            <a:lvl5pPr rtl="0">
              <a:spcBef>
                <a:spcPts val="0"/>
              </a:spcBef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5pPr>
            <a:lvl6pPr rtl="0">
              <a:spcBef>
                <a:spcPts val="0"/>
              </a:spcBef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>
              <a:spcBef>
                <a:spcPts val="0"/>
              </a:spcBef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>
              <a:spcBef>
                <a:spcPts val="0"/>
              </a:spcBef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>
              <a:spcBef>
                <a:spcPts val="0"/>
              </a:spcBef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457200" y="1151334"/>
            <a:ext cx="4040099" cy="4796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Arial"/>
              <a:buNone/>
              <a:defRPr b="1" sz="2400"/>
            </a:lvl1pPr>
            <a:lvl2pPr indent="0" marL="457200" rtl="0">
              <a:spcBef>
                <a:spcPts val="0"/>
              </a:spcBef>
              <a:buFont typeface="Arial"/>
              <a:buNone/>
              <a:defRPr b="1" sz="2000"/>
            </a:lvl2pPr>
            <a:lvl3pPr indent="0" marL="914400" rtl="0">
              <a:spcBef>
                <a:spcPts val="0"/>
              </a:spcBef>
              <a:buFont typeface="Arial"/>
              <a:buNone/>
              <a:defRPr b="1" sz="1800"/>
            </a:lvl3pPr>
            <a:lvl4pPr indent="0" marL="1371600" rtl="0">
              <a:spcBef>
                <a:spcPts val="0"/>
              </a:spcBef>
              <a:buFont typeface="Arial"/>
              <a:buNone/>
              <a:defRPr b="1" sz="1600"/>
            </a:lvl4pPr>
            <a:lvl5pPr indent="0" marL="1828800" rtl="0">
              <a:spcBef>
                <a:spcPts val="0"/>
              </a:spcBef>
              <a:buFont typeface="Arial"/>
              <a:buNone/>
              <a:defRPr b="1" sz="1600"/>
            </a:lvl5pPr>
            <a:lvl6pPr indent="0" marL="2286000" rtl="0">
              <a:spcBef>
                <a:spcPts val="0"/>
              </a:spcBef>
              <a:buFont typeface="Calibri"/>
              <a:buNone/>
              <a:defRPr b="1" sz="1600"/>
            </a:lvl6pPr>
            <a:lvl7pPr indent="0" marL="2743200" rtl="0">
              <a:spcBef>
                <a:spcPts val="0"/>
              </a:spcBef>
              <a:buFont typeface="Calibri"/>
              <a:buNone/>
              <a:defRPr b="1" sz="1600"/>
            </a:lvl7pPr>
            <a:lvl8pPr indent="0" marL="3200400" rtl="0">
              <a:spcBef>
                <a:spcPts val="0"/>
              </a:spcBef>
              <a:buFont typeface="Calibri"/>
              <a:buNone/>
              <a:defRPr b="1" sz="1600"/>
            </a:lvl8pPr>
            <a:lvl9pPr indent="0" marL="3657600" rtl="0">
              <a:spcBef>
                <a:spcPts val="0"/>
              </a:spcBef>
              <a:buFont typeface="Calibri"/>
              <a:buNone/>
              <a:defRPr b="1" sz="16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57200" y="1631156"/>
            <a:ext cx="4040099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/>
        </p:txBody>
      </p:sp>
      <p:sp>
        <p:nvSpPr>
          <p:cNvPr id="40" name="Shape 40"/>
          <p:cNvSpPr txBox="1"/>
          <p:nvPr>
            <p:ph idx="3" type="body"/>
          </p:nvPr>
        </p:nvSpPr>
        <p:spPr>
          <a:xfrm>
            <a:off x="4645025" y="1151334"/>
            <a:ext cx="4041900" cy="4796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Arial"/>
              <a:buNone/>
              <a:defRPr b="1" sz="2400"/>
            </a:lvl1pPr>
            <a:lvl2pPr indent="0" marL="457200" rtl="0">
              <a:spcBef>
                <a:spcPts val="0"/>
              </a:spcBef>
              <a:buFont typeface="Arial"/>
              <a:buNone/>
              <a:defRPr b="1" sz="2000"/>
            </a:lvl2pPr>
            <a:lvl3pPr indent="0" marL="914400" rtl="0">
              <a:spcBef>
                <a:spcPts val="0"/>
              </a:spcBef>
              <a:buFont typeface="Arial"/>
              <a:buNone/>
              <a:defRPr b="1" sz="1800"/>
            </a:lvl3pPr>
            <a:lvl4pPr indent="0" marL="1371600" rtl="0">
              <a:spcBef>
                <a:spcPts val="0"/>
              </a:spcBef>
              <a:buFont typeface="Arial"/>
              <a:buNone/>
              <a:defRPr b="1" sz="1600"/>
            </a:lvl4pPr>
            <a:lvl5pPr indent="0" marL="1828800" rtl="0">
              <a:spcBef>
                <a:spcPts val="0"/>
              </a:spcBef>
              <a:buFont typeface="Arial"/>
              <a:buNone/>
              <a:defRPr b="1" sz="1600"/>
            </a:lvl5pPr>
            <a:lvl6pPr indent="0" marL="2286000" rtl="0">
              <a:spcBef>
                <a:spcPts val="0"/>
              </a:spcBef>
              <a:buFont typeface="Calibri"/>
              <a:buNone/>
              <a:defRPr b="1" sz="1600"/>
            </a:lvl6pPr>
            <a:lvl7pPr indent="0" marL="2743200" rtl="0">
              <a:spcBef>
                <a:spcPts val="0"/>
              </a:spcBef>
              <a:buFont typeface="Calibri"/>
              <a:buNone/>
              <a:defRPr b="1" sz="1600"/>
            </a:lvl7pPr>
            <a:lvl8pPr indent="0" marL="3200400" rtl="0">
              <a:spcBef>
                <a:spcPts val="0"/>
              </a:spcBef>
              <a:buFont typeface="Calibri"/>
              <a:buNone/>
              <a:defRPr b="1" sz="1600"/>
            </a:lvl8pPr>
            <a:lvl9pPr indent="0" marL="3657600" rtl="0">
              <a:spcBef>
                <a:spcPts val="0"/>
              </a:spcBef>
              <a:buFont typeface="Calibri"/>
              <a:buNone/>
              <a:defRPr b="1" sz="1600"/>
            </a:lvl9pPr>
          </a:lstStyle>
          <a:p/>
        </p:txBody>
      </p:sp>
      <p:sp>
        <p:nvSpPr>
          <p:cNvPr id="41" name="Shape 41"/>
          <p:cNvSpPr txBox="1"/>
          <p:nvPr>
            <p:ph idx="4" type="body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/>
        </p:txBody>
      </p:sp>
      <p:sp>
        <p:nvSpPr>
          <p:cNvPr id="42" name="Shape 42"/>
          <p:cNvSpPr txBox="1"/>
          <p:nvPr>
            <p:ph idx="10" type="dt"/>
          </p:nvPr>
        </p:nvSpPr>
        <p:spPr>
          <a:xfrm>
            <a:off x="5791200" y="4812506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1" type="ftr"/>
          </p:nvPr>
        </p:nvSpPr>
        <p:spPr>
          <a:xfrm>
            <a:off x="4572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6553200" y="4812506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spcBef>
                <a:spcPts val="0"/>
              </a:spcBef>
              <a:spcAft>
                <a:spcPts val="0"/>
              </a:spcAft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 algn="l">
              <a:spcBef>
                <a:spcPts val="0"/>
              </a:spcBef>
              <a:spcAft>
                <a:spcPts val="0"/>
              </a:spcAft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2pPr>
            <a:lvl3pPr rtl="0" algn="l">
              <a:spcBef>
                <a:spcPts val="0"/>
              </a:spcBef>
              <a:spcAft>
                <a:spcPts val="0"/>
              </a:spcAft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3pPr>
            <a:lvl4pPr rtl="0" algn="l">
              <a:spcBef>
                <a:spcPts val="0"/>
              </a:spcBef>
              <a:spcAft>
                <a:spcPts val="0"/>
              </a:spcAft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4pPr>
            <a:lvl5pPr rtl="0" algn="l">
              <a:spcBef>
                <a:spcPts val="0"/>
              </a:spcBef>
              <a:spcAft>
                <a:spcPts val="0"/>
              </a:spcAft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rtl="0" algn="l">
              <a:spcBef>
                <a:spcPts val="0"/>
              </a:spcBef>
              <a:spcAft>
                <a:spcPts val="0"/>
              </a:spcAft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rtl="0" algn="l">
              <a:spcBef>
                <a:spcPts val="0"/>
              </a:spcBef>
              <a:spcAft>
                <a:spcPts val="0"/>
              </a:spcAft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rtl="0" algn="l">
              <a:spcBef>
                <a:spcPts val="0"/>
              </a:spcBef>
              <a:spcAft>
                <a:spcPts val="0"/>
              </a:spcAft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rtl="0" algn="l">
              <a:spcBef>
                <a:spcPts val="0"/>
              </a:spcBef>
              <a:spcAft>
                <a:spcPts val="0"/>
              </a:spcAft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0" type="dt"/>
          </p:nvPr>
        </p:nvSpPr>
        <p:spPr>
          <a:xfrm>
            <a:off x="5791200" y="4812506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1" type="ftr"/>
          </p:nvPr>
        </p:nvSpPr>
        <p:spPr>
          <a:xfrm>
            <a:off x="4572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6553200" y="4812506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0" type="dt"/>
          </p:nvPr>
        </p:nvSpPr>
        <p:spPr>
          <a:xfrm>
            <a:off x="5791200" y="4812506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4572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6553200" y="4812506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457200" y="204787"/>
            <a:ext cx="3008399" cy="8714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 b="1" sz="2000"/>
            </a:lvl1pPr>
            <a:lvl2pPr rtl="0">
              <a:spcBef>
                <a:spcPts val="0"/>
              </a:spcBef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2pPr>
            <a:lvl3pPr rtl="0">
              <a:spcBef>
                <a:spcPts val="0"/>
              </a:spcBef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3pPr>
            <a:lvl4pPr rtl="0">
              <a:spcBef>
                <a:spcPts val="0"/>
              </a:spcBef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4pPr>
            <a:lvl5pPr rtl="0">
              <a:spcBef>
                <a:spcPts val="0"/>
              </a:spcBef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5pPr>
            <a:lvl6pPr rtl="0">
              <a:spcBef>
                <a:spcPts val="0"/>
              </a:spcBef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>
              <a:spcBef>
                <a:spcPts val="0"/>
              </a:spcBef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>
              <a:spcBef>
                <a:spcPts val="0"/>
              </a:spcBef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>
              <a:spcBef>
                <a:spcPts val="0"/>
              </a:spcBef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3575050" y="204787"/>
            <a:ext cx="5111699" cy="4389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 sz="3200"/>
            </a:lvl1pPr>
            <a:lvl2pPr rtl="0">
              <a:spcBef>
                <a:spcPts val="0"/>
              </a:spcBef>
              <a:defRPr sz="2800"/>
            </a:lvl2pPr>
            <a:lvl3pPr rtl="0">
              <a:spcBef>
                <a:spcPts val="0"/>
              </a:spcBef>
              <a:defRPr sz="2400"/>
            </a:lvl3pPr>
            <a:lvl4pPr rtl="0">
              <a:spcBef>
                <a:spcPts val="0"/>
              </a:spcBef>
              <a:defRPr sz="2000"/>
            </a:lvl4pPr>
            <a:lvl5pPr rtl="0">
              <a:spcBef>
                <a:spcPts val="0"/>
              </a:spcBef>
              <a:defRPr sz="2000"/>
            </a:lvl5pPr>
            <a:lvl6pPr rtl="0">
              <a:spcBef>
                <a:spcPts val="0"/>
              </a:spcBef>
              <a:defRPr sz="2000"/>
            </a:lvl6pPr>
            <a:lvl7pPr rtl="0">
              <a:spcBef>
                <a:spcPts val="0"/>
              </a:spcBef>
              <a:defRPr sz="2000"/>
            </a:lvl7pPr>
            <a:lvl8pPr rtl="0">
              <a:spcBef>
                <a:spcPts val="0"/>
              </a:spcBef>
              <a:defRPr sz="2000"/>
            </a:lvl8pPr>
            <a:lvl9pPr rtl="0">
              <a:spcBef>
                <a:spcPts val="0"/>
              </a:spcBef>
              <a:defRPr sz="2000"/>
            </a:lvl9pPr>
          </a:lstStyle>
          <a:p/>
        </p:txBody>
      </p:sp>
      <p:sp>
        <p:nvSpPr>
          <p:cNvPr id="57" name="Shape 57"/>
          <p:cNvSpPr txBox="1"/>
          <p:nvPr>
            <p:ph idx="2" type="body"/>
          </p:nvPr>
        </p:nvSpPr>
        <p:spPr>
          <a:xfrm>
            <a:off x="457200" y="1076325"/>
            <a:ext cx="3008399" cy="3518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Arial"/>
              <a:buNone/>
              <a:defRPr sz="1400"/>
            </a:lvl1pPr>
            <a:lvl2pPr indent="0" marL="457200" rtl="0">
              <a:spcBef>
                <a:spcPts val="0"/>
              </a:spcBef>
              <a:buFont typeface="Arial"/>
              <a:buNone/>
              <a:defRPr sz="1200"/>
            </a:lvl2pPr>
            <a:lvl3pPr indent="0" marL="914400" rtl="0">
              <a:spcBef>
                <a:spcPts val="0"/>
              </a:spcBef>
              <a:buFont typeface="Arial"/>
              <a:buNone/>
              <a:defRPr sz="1000"/>
            </a:lvl3pPr>
            <a:lvl4pPr indent="0" marL="1371600" rtl="0">
              <a:spcBef>
                <a:spcPts val="0"/>
              </a:spcBef>
              <a:buFont typeface="Arial"/>
              <a:buNone/>
              <a:defRPr sz="900"/>
            </a:lvl4pPr>
            <a:lvl5pPr indent="0" marL="1828800" rtl="0">
              <a:spcBef>
                <a:spcPts val="0"/>
              </a:spcBef>
              <a:buFont typeface="Arial"/>
              <a:buNone/>
              <a:defRPr sz="900"/>
            </a:lvl5pPr>
            <a:lvl6pPr indent="0" marL="2286000" rtl="0">
              <a:spcBef>
                <a:spcPts val="0"/>
              </a:spcBef>
              <a:buFont typeface="Calibri"/>
              <a:buNone/>
              <a:defRPr sz="900"/>
            </a:lvl6pPr>
            <a:lvl7pPr indent="0" marL="2743200" rtl="0">
              <a:spcBef>
                <a:spcPts val="0"/>
              </a:spcBef>
              <a:buFont typeface="Calibri"/>
              <a:buNone/>
              <a:defRPr sz="900"/>
            </a:lvl7pPr>
            <a:lvl8pPr indent="0" marL="3200400" rtl="0">
              <a:spcBef>
                <a:spcPts val="0"/>
              </a:spcBef>
              <a:buFont typeface="Calibri"/>
              <a:buNone/>
              <a:defRPr sz="900"/>
            </a:lvl8pPr>
            <a:lvl9pPr indent="0" marL="3657600" rtl="0">
              <a:spcBef>
                <a:spcPts val="0"/>
              </a:spcBef>
              <a:buFont typeface="Calibri"/>
              <a:buNone/>
              <a:defRPr sz="900"/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5791200" y="4812506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4572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6553200" y="4812506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1792288" y="3600450"/>
            <a:ext cx="5486399" cy="4250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 b="1" sz="2000"/>
            </a:lvl1pPr>
            <a:lvl2pPr rtl="0">
              <a:spcBef>
                <a:spcPts val="0"/>
              </a:spcBef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2pPr>
            <a:lvl3pPr rtl="0">
              <a:spcBef>
                <a:spcPts val="0"/>
              </a:spcBef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3pPr>
            <a:lvl4pPr rtl="0">
              <a:spcBef>
                <a:spcPts val="0"/>
              </a:spcBef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4pPr>
            <a:lvl5pPr rtl="0">
              <a:spcBef>
                <a:spcPts val="0"/>
              </a:spcBef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5pPr>
            <a:lvl6pPr rtl="0">
              <a:spcBef>
                <a:spcPts val="0"/>
              </a:spcBef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>
              <a:spcBef>
                <a:spcPts val="0"/>
              </a:spcBef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>
              <a:spcBef>
                <a:spcPts val="0"/>
              </a:spcBef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>
              <a:spcBef>
                <a:spcPts val="0"/>
              </a:spcBef>
              <a:defRPr sz="4000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Shape 63"/>
          <p:cNvSpPr/>
          <p:nvPr>
            <p:ph idx="2" type="pic"/>
          </p:nvPr>
        </p:nvSpPr>
        <p:spPr>
          <a:xfrm>
            <a:off x="1792288" y="459581"/>
            <a:ext cx="5486399" cy="3086099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1792288" y="4025503"/>
            <a:ext cx="5486399" cy="603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Arial"/>
              <a:buNone/>
              <a:defRPr sz="1400"/>
            </a:lvl1pPr>
            <a:lvl2pPr indent="0" marL="457200" rtl="0">
              <a:spcBef>
                <a:spcPts val="0"/>
              </a:spcBef>
              <a:buFont typeface="Arial"/>
              <a:buNone/>
              <a:defRPr sz="1200"/>
            </a:lvl2pPr>
            <a:lvl3pPr indent="0" marL="914400" rtl="0">
              <a:spcBef>
                <a:spcPts val="0"/>
              </a:spcBef>
              <a:buFont typeface="Arial"/>
              <a:buNone/>
              <a:defRPr sz="1000"/>
            </a:lvl3pPr>
            <a:lvl4pPr indent="0" marL="1371600" rtl="0">
              <a:spcBef>
                <a:spcPts val="0"/>
              </a:spcBef>
              <a:buFont typeface="Arial"/>
              <a:buNone/>
              <a:defRPr sz="900"/>
            </a:lvl4pPr>
            <a:lvl5pPr indent="0" marL="1828800" rtl="0">
              <a:spcBef>
                <a:spcPts val="0"/>
              </a:spcBef>
              <a:buFont typeface="Arial"/>
              <a:buNone/>
              <a:defRPr sz="900"/>
            </a:lvl5pPr>
            <a:lvl6pPr indent="0" marL="2286000" rtl="0">
              <a:spcBef>
                <a:spcPts val="0"/>
              </a:spcBef>
              <a:buFont typeface="Calibri"/>
              <a:buNone/>
              <a:defRPr sz="900"/>
            </a:lvl6pPr>
            <a:lvl7pPr indent="0" marL="2743200" rtl="0">
              <a:spcBef>
                <a:spcPts val="0"/>
              </a:spcBef>
              <a:buFont typeface="Calibri"/>
              <a:buNone/>
              <a:defRPr sz="900"/>
            </a:lvl7pPr>
            <a:lvl8pPr indent="0" marL="3200400" rtl="0">
              <a:spcBef>
                <a:spcPts val="0"/>
              </a:spcBef>
              <a:buFont typeface="Calibri"/>
              <a:buNone/>
              <a:defRPr sz="900"/>
            </a:lvl8pPr>
            <a:lvl9pPr indent="0" marL="3657600" rtl="0">
              <a:spcBef>
                <a:spcPts val="0"/>
              </a:spcBef>
              <a:buFont typeface="Calibri"/>
              <a:buNone/>
              <a:defRPr sz="900"/>
            </a:lvl9pPr>
          </a:lstStyle>
          <a:p/>
        </p:txBody>
      </p:sp>
      <p:sp>
        <p:nvSpPr>
          <p:cNvPr id="65" name="Shape 65"/>
          <p:cNvSpPr txBox="1"/>
          <p:nvPr>
            <p:ph idx="10" type="dt"/>
          </p:nvPr>
        </p:nvSpPr>
        <p:spPr>
          <a:xfrm>
            <a:off x="5791200" y="4812506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4572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6553200" y="4812506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rtl="0">
              <a:spcBef>
                <a:spcPts val="0"/>
              </a:spcBef>
              <a:defRPr>
                <a:solidFill>
                  <a:srgbClr val="DA0002"/>
                </a:solidFill>
              </a:defRPr>
            </a:lvl1pPr>
            <a:lvl2pPr rtl="0">
              <a:spcBef>
                <a:spcPts val="0"/>
              </a:spcBef>
              <a:defRPr>
                <a:solidFill>
                  <a:srgbClr val="DA0002"/>
                </a:solidFill>
              </a:defRPr>
            </a:lvl2pPr>
            <a:lvl3pPr rtl="0">
              <a:spcBef>
                <a:spcPts val="0"/>
              </a:spcBef>
              <a:defRPr>
                <a:solidFill>
                  <a:srgbClr val="DA0002"/>
                </a:solidFill>
              </a:defRPr>
            </a:lvl3pPr>
            <a:lvl4pPr rtl="0">
              <a:spcBef>
                <a:spcPts val="0"/>
              </a:spcBef>
              <a:defRPr>
                <a:solidFill>
                  <a:srgbClr val="DA0002"/>
                </a:solidFill>
              </a:defRPr>
            </a:lvl4pPr>
            <a:lvl5pPr rtl="0">
              <a:spcBef>
                <a:spcPts val="0"/>
              </a:spcBef>
              <a:defRPr>
                <a:solidFill>
                  <a:srgbClr val="DA0002"/>
                </a:solidFill>
              </a:defRPr>
            </a:lvl5pPr>
            <a:lvl6pPr rtl="0">
              <a:spcBef>
                <a:spcPts val="0"/>
              </a:spcBef>
              <a:defRPr>
                <a:solidFill>
                  <a:srgbClr val="DA0002"/>
                </a:solidFill>
              </a:defRPr>
            </a:lvl6pPr>
            <a:lvl7pPr rtl="0">
              <a:spcBef>
                <a:spcPts val="0"/>
              </a:spcBef>
              <a:defRPr>
                <a:solidFill>
                  <a:srgbClr val="DA0002"/>
                </a:solidFill>
              </a:defRPr>
            </a:lvl7pPr>
            <a:lvl8pPr rtl="0">
              <a:spcBef>
                <a:spcPts val="0"/>
              </a:spcBef>
              <a:defRPr>
                <a:solidFill>
                  <a:srgbClr val="DA0002"/>
                </a:solidFill>
              </a:defRPr>
            </a:lvl8pPr>
            <a:lvl9pPr rtl="0">
              <a:spcBef>
                <a:spcPts val="0"/>
              </a:spcBef>
              <a:defRPr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cxnSp>
        <p:nvCxnSpPr>
          <p:cNvPr id="71" name="Shape 71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cap="flat" cmpd="sng" w="50800">
            <a:solidFill>
              <a:srgbClr val="DA000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2" name="Shape 72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01.jpg"/><Relationship Id="rId2" Type="http://schemas.openxmlformats.org/officeDocument/2006/relationships/image" Target="../media/image00.jp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7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hape 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1028700"/>
            <a:ext cx="9144000" cy="1131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hape 6"/>
          <p:cNvSpPr/>
          <p:nvPr/>
        </p:nvSpPr>
        <p:spPr>
          <a:xfrm>
            <a:off x="0" y="4869656"/>
            <a:ext cx="9144000" cy="159599"/>
          </a:xfrm>
          <a:prstGeom prst="rect">
            <a:avLst/>
          </a:prstGeom>
          <a:solidFill>
            <a:srgbClr val="E5530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Shape 7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defRPr b="0" baseline="0" i="0" sz="4000" u="none" cap="none" strike="noStrike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L="0" marR="0" rtl="0" algn="l">
              <a:spcBef>
                <a:spcPts val="0"/>
              </a:spcBef>
              <a:spcAft>
                <a:spcPts val="0"/>
              </a:spcAft>
              <a:defRPr b="0" baseline="0" i="0" sz="4000" u="none" cap="none" strike="noStrike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L="0" marR="0" rtl="0" algn="l">
              <a:spcBef>
                <a:spcPts val="0"/>
              </a:spcBef>
              <a:spcAft>
                <a:spcPts val="0"/>
              </a:spcAft>
              <a:defRPr b="0" baseline="0" i="0" sz="4000" u="none" cap="none" strike="noStrike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L="0" marR="0" rtl="0" algn="l">
              <a:spcBef>
                <a:spcPts val="0"/>
              </a:spcBef>
              <a:spcAft>
                <a:spcPts val="0"/>
              </a:spcAft>
              <a:defRPr b="0" baseline="0" i="0" sz="4000" u="none" cap="none" strike="noStrike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L="0" marR="0" rtl="0" algn="l">
              <a:spcBef>
                <a:spcPts val="0"/>
              </a:spcBef>
              <a:spcAft>
                <a:spcPts val="0"/>
              </a:spcAft>
              <a:defRPr b="0" baseline="0" i="0" sz="4000" u="none" cap="none" strike="noStrike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L="457200" marR="0" rtl="0" algn="l">
              <a:spcBef>
                <a:spcPts val="0"/>
              </a:spcBef>
              <a:spcAft>
                <a:spcPts val="0"/>
              </a:spcAft>
              <a:defRPr b="0" baseline="0" i="0" sz="4000" u="none" cap="none" strike="noStrike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L="914400" marR="0" rtl="0" algn="l">
              <a:spcBef>
                <a:spcPts val="0"/>
              </a:spcBef>
              <a:spcAft>
                <a:spcPts val="0"/>
              </a:spcAft>
              <a:defRPr b="0" baseline="0" i="0" sz="4000" u="none" cap="none" strike="noStrike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L="1371600" marR="0" rtl="0" algn="l">
              <a:spcBef>
                <a:spcPts val="0"/>
              </a:spcBef>
              <a:spcAft>
                <a:spcPts val="0"/>
              </a:spcAft>
              <a:defRPr b="0" baseline="0" i="0" sz="4000" u="none" cap="none" strike="noStrike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L="1828800" marR="0" rtl="0" algn="l">
              <a:spcBef>
                <a:spcPts val="0"/>
              </a:spcBef>
              <a:spcAft>
                <a:spcPts val="0"/>
              </a:spcAft>
              <a:defRPr b="0" baseline="0" i="0" sz="4000" u="none" cap="none" strike="noStrike">
                <a:solidFill>
                  <a:srgbClr val="00519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" type="body"/>
          </p:nvPr>
        </p:nvSpPr>
        <p:spPr>
          <a:xfrm>
            <a:off x="609600" y="1485900"/>
            <a:ext cx="8229600" cy="34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b="0" baseline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33350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b="0" baseline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b="0" baseline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marL="1600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b="0" baseline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marL="2057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b="0" baseline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marL="25146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b="0" baseline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marL="29718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b="0" baseline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marL="34290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b="0" baseline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marL="38862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b="0" baseline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0" type="dt"/>
          </p:nvPr>
        </p:nvSpPr>
        <p:spPr>
          <a:xfrm>
            <a:off x="5791200" y="4812506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1" type="ftr"/>
          </p:nvPr>
        </p:nvSpPr>
        <p:spPr>
          <a:xfrm>
            <a:off x="4572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6553200" y="4812506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pic>
        <p:nvPicPr>
          <p:cNvPr id="12" name="Shape 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01000" y="171450"/>
            <a:ext cx="828599" cy="8285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Shape 13"/>
          <p:cNvCxnSpPr/>
          <p:nvPr/>
        </p:nvCxnSpPr>
        <p:spPr>
          <a:xfrm>
            <a:off x="0" y="1085850"/>
            <a:ext cx="9144000" cy="1199"/>
          </a:xfrm>
          <a:prstGeom prst="straightConnector1">
            <a:avLst/>
          </a:prstGeom>
          <a:noFill/>
          <a:ln cap="flat" cmpd="sng" w="12700">
            <a:solidFill>
              <a:srgbClr val="E5530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0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0.xml"/></Relationships>
</file>

<file path=ppt/slides/_rels/slide10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1.xml"/></Relationships>
</file>

<file path=ppt/slides/_rels/slide10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2.xml"/></Relationships>
</file>

<file path=ppt/slides/_rels/slide10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3.xml"/></Relationships>
</file>

<file path=ppt/slides/_rels/slide10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4.xml"/></Relationships>
</file>

<file path=ppt/slides/_rels/slide10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5.xml"/></Relationships>
</file>

<file path=ppt/slides/_rels/slide10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6.xml"/></Relationships>
</file>

<file path=ppt/slides/_rels/slide10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7.xml"/></Relationships>
</file>

<file path=ppt/slides/_rels/slide10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8.xml"/></Relationships>
</file>

<file path=ppt/slides/_rels/slide10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9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0.xml"/></Relationships>
</file>

<file path=ppt/slides/_rels/slide1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1.xml"/></Relationships>
</file>

<file path=ppt/slides/_rels/slide1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2.xml"/></Relationships>
</file>

<file path=ppt/slides/_rels/slide1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3.xml"/></Relationships>
</file>

<file path=ppt/slides/_rels/slide1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4.xml"/></Relationships>
</file>

<file path=ppt/slides/_rels/slide1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5.xml"/></Relationships>
</file>

<file path=ppt/slides/_rels/slide1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6.xml"/></Relationships>
</file>

<file path=ppt/slides/_rels/slide1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7.xml"/></Relationships>
</file>

<file path=ppt/slides/_rels/slide1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8.xml"/></Relationships>
</file>

<file path=ppt/slides/_rels/slide1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9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0.xml"/><Relationship Id="rId3" Type="http://schemas.openxmlformats.org/officeDocument/2006/relationships/hyperlink" Target="http://ofiwg.github.io/libfabric/v1.1.1/man/fi_atomic.3.html" TargetMode="External"/></Relationships>
</file>

<file path=ppt/slides/_rels/slide1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1.xml"/></Relationships>
</file>

<file path=ppt/slides/_rels/slide1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2.xml"/></Relationships>
</file>

<file path=ppt/slides/_rels/slide1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3.xml"/><Relationship Id="rId3" Type="http://schemas.openxmlformats.org/officeDocument/2006/relationships/image" Target="../media/image09.png"/></Relationships>
</file>

<file path=ppt/slides/_rels/slide1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4.xml"/></Relationships>
</file>

<file path=ppt/slides/_rels/slide1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5.xml"/></Relationships>
</file>

<file path=ppt/slides/_rels/slide1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6.xml"/></Relationships>
</file>

<file path=ppt/slides/_rels/slide1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7.xml"/></Relationships>
</file>

<file path=ppt/slides/_rels/slide1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8.xml"/></Relationships>
</file>

<file path=ppt/slides/_rels/slide1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9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0.xml"/></Relationships>
</file>

<file path=ppt/slides/_rels/slide1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1.xml"/></Relationships>
</file>

<file path=ppt/slides/_rels/slide1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2.xml"/></Relationships>
</file>

<file path=ppt/slides/_rels/slide1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3.xml"/></Relationships>
</file>

<file path=ppt/slides/_rels/slide1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4.xml"/></Relationships>
</file>

<file path=ppt/slides/_rels/slide1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5.xml"/></Relationships>
</file>

<file path=ppt/slides/_rels/slide1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6.xml"/></Relationships>
</file>

<file path=ppt/slides/_rels/slide1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7.xml"/></Relationships>
</file>

<file path=ppt/slides/_rels/slide1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8.xml"/></Relationships>
</file>

<file path=ppt/slides/_rels/slide1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9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0.xml"/><Relationship Id="rId3" Type="http://schemas.openxmlformats.org/officeDocument/2006/relationships/hyperlink" Target="https://www.openfabrics.org/index.php/blogs/80-2016-international-openfabrics-alliance-workshop.html" TargetMode="External"/></Relationships>
</file>

<file path=ppt/slides/_rels/slide1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1.xml"/></Relationships>
</file>

<file path=ppt/slides/_rels/slide1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2.xml"/></Relationships>
</file>

<file path=ppt/slides/_rels/slide1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3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ofiwg.github.io/libfabric/" TargetMode="External"/><Relationship Id="rId4" Type="http://schemas.openxmlformats.org/officeDocument/2006/relationships/hyperlink" Target="https://github.com/ofiwg/libfabric" TargetMode="Externa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04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07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06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05.png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08.png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0.xml"/></Relationships>
</file>

<file path=ppt/slides/_rels/slide6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/Relationships>
</file>

<file path=ppt/slides/_rels/slide6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/Relationships>
</file>

<file path=ppt/slides/_rels/slide6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3.xml"/></Relationships>
</file>

<file path=ppt/slides/_rels/slide6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4.xml"/></Relationships>
</file>

<file path=ppt/slides/_rels/slide6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5.xml"/></Relationships>
</file>

<file path=ppt/slides/_rels/slide6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6.xml"/></Relationships>
</file>

<file path=ppt/slides/_rels/slide6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7.xml"/></Relationships>
</file>

<file path=ppt/slides/_rels/slide6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8.xml"/></Relationships>
</file>

<file path=ppt/slides/_rels/slide6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9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7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0.xml"/></Relationships>
</file>

<file path=ppt/slides/_rels/slide7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1.xml"/></Relationships>
</file>

<file path=ppt/slides/_rels/slide7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2.xml"/></Relationships>
</file>

<file path=ppt/slides/_rels/slide7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3.xml"/></Relationships>
</file>

<file path=ppt/slides/_rels/slide7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4.xml"/></Relationships>
</file>

<file path=ppt/slides/_rels/slide7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5.xml"/></Relationships>
</file>

<file path=ppt/slides/_rels/slide7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6.xml"/></Relationships>
</file>

<file path=ppt/slides/_rels/slide7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7.xml"/></Relationships>
</file>

<file path=ppt/slides/_rels/slide7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8.xml"/></Relationships>
</file>

<file path=ppt/slides/_rels/slide7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9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8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0.xml"/></Relationships>
</file>

<file path=ppt/slides/_rels/slide8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1.xml"/></Relationships>
</file>

<file path=ppt/slides/_rels/slide8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2.xml"/></Relationships>
</file>

<file path=ppt/slides/_rels/slide8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3.xml"/></Relationships>
</file>

<file path=ppt/slides/_rels/slide8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4.xml"/></Relationships>
</file>

<file path=ppt/slides/_rels/slide8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5.xml"/></Relationships>
</file>

<file path=ppt/slides/_rels/slide8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6.xml"/></Relationships>
</file>

<file path=ppt/slides/_rels/slide8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7.xml"/></Relationships>
</file>

<file path=ppt/slides/_rels/slide8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8.xml"/></Relationships>
</file>

<file path=ppt/slides/_rels/slide8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9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3.png"/></Relationships>
</file>

<file path=ppt/slides/_rels/slide9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0.xml"/></Relationships>
</file>

<file path=ppt/slides/_rels/slide9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1.xml"/></Relationships>
</file>

<file path=ppt/slides/_rels/slide9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2.xml"/></Relationships>
</file>

<file path=ppt/slides/_rels/slide9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3.xml"/></Relationships>
</file>

<file path=ppt/slides/_rels/slide9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4.xml"/></Relationships>
</file>

<file path=ppt/slides/_rels/slide9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5.xml"/></Relationships>
</file>

<file path=ppt/slides/_rels/slide9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6.xml"/></Relationships>
</file>

<file path=ppt/slides/_rels/slide9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7.xml"/></Relationships>
</file>

<file path=ppt/slides/_rels/slide9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8.xml"/></Relationships>
</file>

<file path=ppt/slides/_rels/slide9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ctrTitle"/>
          </p:nvPr>
        </p:nvSpPr>
        <p:spPr>
          <a:xfrm>
            <a:off x="2057400" y="2000250"/>
            <a:ext cx="6629400" cy="11597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OpenFabrics Interfaces</a:t>
            </a:r>
          </a:p>
        </p:txBody>
      </p:sp>
      <p:sp>
        <p:nvSpPr>
          <p:cNvPr id="75" name="Shape 75"/>
          <p:cNvSpPr txBox="1"/>
          <p:nvPr>
            <p:ph idx="1" type="subTitle"/>
          </p:nvPr>
        </p:nvSpPr>
        <p:spPr>
          <a:xfrm>
            <a:off x="2057400" y="3200400"/>
            <a:ext cx="6629400" cy="800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libfabric Tutorial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Control Services</a:t>
            </a:r>
          </a:p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609600" y="14859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Discover information about types of fabric services available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Identify most effective ways of utilizing a provider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Request specific features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Convey usage model to providers</a:t>
            </a:r>
          </a:p>
        </p:txBody>
      </p:sp>
    </p:spTree>
  </p:cSld>
  <p:clrMapOvr>
    <a:masterClrMapping/>
  </p:clrMapOvr>
  <p:transition spd="slow">
    <p:cut/>
  </p:transition>
</p:sld>
</file>

<file path=ppt/slides/slide10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Shape 1166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MPI Send:  Matching</a:t>
            </a:r>
          </a:p>
        </p:txBody>
      </p:sp>
      <p:sp>
        <p:nvSpPr>
          <p:cNvPr id="1167" name="Shape 1167"/>
          <p:cNvSpPr txBox="1"/>
          <p:nvPr>
            <p:ph idx="1" type="body"/>
          </p:nvPr>
        </p:nvSpPr>
        <p:spPr>
          <a:xfrm>
            <a:off x="508800" y="1028850"/>
            <a:ext cx="8126400" cy="1529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1800"/>
              <a:t>MPI enforces message order based on {rank, tag, communicator}.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1800"/>
              <a:t>OFI uses a 64-bit integer for matching.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1800"/>
              <a:t>The match bits must pack this information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68" name="Shape 1168"/>
          <p:cNvSpPr txBox="1"/>
          <p:nvPr/>
        </p:nvSpPr>
        <p:spPr>
          <a:xfrm>
            <a:off x="188025" y="2651175"/>
            <a:ext cx="8889600" cy="2127300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rgbClr val="000000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i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match/ignore bit manipulation</a:t>
            </a:r>
            <a:b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</a:t>
            </a:r>
            <a:b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 0123 4567 01234567 0123 4567 01234567 0123 4567 01234567 01234567 01234567</a:t>
            </a:r>
            <a:b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     |                  |                  |</a:t>
            </a:r>
            <a:b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 ^   |    context id    |       source     |       message tag</a:t>
            </a:r>
            <a:b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 |   |  (communicator)  |                  |</a:t>
            </a:r>
            <a:b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 +---- protocol</a:t>
            </a:r>
            <a:b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 i="1">
              <a:highlight>
                <a:srgbClr val="F8F8F8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10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72" name="Shape 1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3" name="Shape 1173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MPI Send:  Matching Alternative</a:t>
            </a:r>
          </a:p>
        </p:txBody>
      </p:sp>
      <p:sp>
        <p:nvSpPr>
          <p:cNvPr id="1174" name="Shape 1174"/>
          <p:cNvSpPr txBox="1"/>
          <p:nvPr>
            <p:ph idx="1" type="body"/>
          </p:nvPr>
        </p:nvSpPr>
        <p:spPr>
          <a:xfrm>
            <a:off x="508800" y="1028850"/>
            <a:ext cx="8126400" cy="1529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1800"/>
              <a:t>Use </a:t>
            </a: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fi_tsenddata</a:t>
            </a:r>
            <a:r>
              <a:rPr lang="en" sz="1800"/>
              <a:t>/</a:t>
            </a: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fi_tinjectdata</a:t>
            </a:r>
            <a:r>
              <a:rPr lang="en" sz="1800"/>
              <a:t> to send immediate data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1800"/>
              <a:t>Use </a:t>
            </a: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FI_DIRECTED_RECEIVE</a:t>
            </a:r>
            <a:r>
              <a:rPr lang="en" sz="1800"/>
              <a:t> to accept messages from a specific destination address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1800"/>
              <a:t>Send source rank in immediate data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75" name="Shape 1175"/>
          <p:cNvSpPr txBox="1"/>
          <p:nvPr/>
        </p:nvSpPr>
        <p:spPr>
          <a:xfrm>
            <a:off x="188025" y="2651175"/>
            <a:ext cx="8889600" cy="2127300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rgbClr val="000000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i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match/ignore bit manipulation</a:t>
            </a:r>
            <a:b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</a:t>
            </a:r>
            <a:b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 0123 4567 01234567 01234567 01234567 01234567 01234567 01234567 01234567</a:t>
            </a:r>
            <a:b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     |                               |     </a:t>
            </a:r>
            <a:b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 ^   |    context id                 |            message tag</a:t>
            </a:r>
            <a:b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 |   |  </a:t>
            </a:r>
            <a:r>
              <a:rPr b="1" i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(communicator)</a:t>
            </a:r>
            <a:r>
              <a:rPr b="1" i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|    </a:t>
            </a:r>
            <a:b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 +---- protocol</a:t>
            </a:r>
            <a:b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 b="1" i="1">
              <a:highlight>
                <a:srgbClr val="F8F8F8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10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79" name="Shape 1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" name="Shape 1180"/>
          <p:cNvSpPr txBox="1"/>
          <p:nvPr>
            <p:ph type="title"/>
          </p:nvPr>
        </p:nvSpPr>
        <p:spPr>
          <a:xfrm>
            <a:off x="449825" y="164075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MPI_Send:  send_normal</a:t>
            </a:r>
          </a:p>
        </p:txBody>
      </p:sp>
      <p:sp>
        <p:nvSpPr>
          <p:cNvPr id="1181" name="Shape 1181"/>
          <p:cNvSpPr txBox="1"/>
          <p:nvPr/>
        </p:nvSpPr>
        <p:spPr>
          <a:xfrm>
            <a:off x="121650" y="933000"/>
            <a:ext cx="8900700" cy="4169999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rgbClr val="000000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send_normal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buf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size_t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data_sz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rank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tag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Comm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comm, Request **req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 { …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/* Create a request, handle datatype processing, send 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/* The MPI request object contains the OFI state via  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/* The fi_context field in the request object          */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666666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*req = create_and_setup_mpi_request();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666666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… </a:t>
            </a: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Other MPI processing.  Example, datatypes 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match_bits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init_sendtag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comm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comm_id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comm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rank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tag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ret 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fi_tsend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(ep, dt_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buf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dt_sz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RANK_TO_FIADDR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comm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rank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),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match_bits, &amp;((*r)-&gt;ofi_context)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if(ret != 0) mpi_errno = handle_mpi_error(ret);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/* Block until send is complete  */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while((*req)-&gt;state != DONE)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PROGRESS();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mpi_errno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859900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10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5" name="Shape 1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" name="Shape 1186"/>
          <p:cNvSpPr txBox="1"/>
          <p:nvPr>
            <p:ph type="title"/>
          </p:nvPr>
        </p:nvSpPr>
        <p:spPr>
          <a:xfrm>
            <a:off x="449825" y="164075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Advanced MPI_Send: Scalable EP</a:t>
            </a:r>
          </a:p>
        </p:txBody>
      </p:sp>
      <p:sp>
        <p:nvSpPr>
          <p:cNvPr id="1187" name="Shape 1187"/>
          <p:cNvSpPr txBox="1"/>
          <p:nvPr/>
        </p:nvSpPr>
        <p:spPr>
          <a:xfrm>
            <a:off x="803775" y="1176400"/>
            <a:ext cx="2440800" cy="15855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Rank 0</a:t>
            </a:r>
          </a:p>
        </p:txBody>
      </p:sp>
      <p:sp>
        <p:nvSpPr>
          <p:cNvPr id="1188" name="Shape 1188"/>
          <p:cNvSpPr/>
          <p:nvPr/>
        </p:nvSpPr>
        <p:spPr>
          <a:xfrm>
            <a:off x="936525" y="1549201"/>
            <a:ext cx="2145900" cy="10464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Communicator</a:t>
            </a:r>
          </a:p>
        </p:txBody>
      </p:sp>
      <p:sp>
        <p:nvSpPr>
          <p:cNvPr id="1189" name="Shape 1189"/>
          <p:cNvSpPr/>
          <p:nvPr/>
        </p:nvSpPr>
        <p:spPr>
          <a:xfrm>
            <a:off x="1096125" y="1934500"/>
            <a:ext cx="811500" cy="5211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0</a:t>
            </a:r>
          </a:p>
        </p:txBody>
      </p:sp>
      <p:sp>
        <p:nvSpPr>
          <p:cNvPr id="1190" name="Shape 1190"/>
          <p:cNvSpPr/>
          <p:nvPr/>
        </p:nvSpPr>
        <p:spPr>
          <a:xfrm>
            <a:off x="2111325" y="1934500"/>
            <a:ext cx="811500" cy="5211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1</a:t>
            </a:r>
          </a:p>
        </p:txBody>
      </p:sp>
      <p:sp>
        <p:nvSpPr>
          <p:cNvPr id="1191" name="Shape 1191"/>
          <p:cNvSpPr txBox="1"/>
          <p:nvPr/>
        </p:nvSpPr>
        <p:spPr>
          <a:xfrm>
            <a:off x="4591650" y="1144425"/>
            <a:ext cx="2440800" cy="15855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Rank 1</a:t>
            </a:r>
          </a:p>
        </p:txBody>
      </p:sp>
      <p:sp>
        <p:nvSpPr>
          <p:cNvPr id="1192" name="Shape 1192"/>
          <p:cNvSpPr/>
          <p:nvPr/>
        </p:nvSpPr>
        <p:spPr>
          <a:xfrm>
            <a:off x="4724400" y="1517226"/>
            <a:ext cx="2145900" cy="10464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Communicator</a:t>
            </a:r>
          </a:p>
        </p:txBody>
      </p:sp>
      <p:sp>
        <p:nvSpPr>
          <p:cNvPr id="1193" name="Shape 1193"/>
          <p:cNvSpPr/>
          <p:nvPr/>
        </p:nvSpPr>
        <p:spPr>
          <a:xfrm>
            <a:off x="4884000" y="1902525"/>
            <a:ext cx="811500" cy="5211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0</a:t>
            </a:r>
          </a:p>
        </p:txBody>
      </p:sp>
      <p:sp>
        <p:nvSpPr>
          <p:cNvPr id="1194" name="Shape 1194"/>
          <p:cNvSpPr/>
          <p:nvPr/>
        </p:nvSpPr>
        <p:spPr>
          <a:xfrm>
            <a:off x="5899200" y="1902525"/>
            <a:ext cx="811500" cy="5211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1</a:t>
            </a:r>
          </a:p>
        </p:txBody>
      </p:sp>
      <p:cxnSp>
        <p:nvCxnSpPr>
          <p:cNvPr id="1195" name="Shape 1195"/>
          <p:cNvCxnSpPr>
            <a:stCxn id="1189" idx="2"/>
            <a:endCxn id="1196" idx="1"/>
          </p:cNvCxnSpPr>
          <p:nvPr/>
        </p:nvCxnSpPr>
        <p:spPr>
          <a:xfrm flipH="1" rot="-5400000">
            <a:off x="2356125" y="1601350"/>
            <a:ext cx="191700" cy="1900200"/>
          </a:xfrm>
          <a:prstGeom prst="curvedConnector2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196" name="Shape 1196"/>
          <p:cNvSpPr/>
          <p:nvPr/>
        </p:nvSpPr>
        <p:spPr>
          <a:xfrm>
            <a:off x="3401962" y="2496075"/>
            <a:ext cx="1032299" cy="3024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MPI_Send</a:t>
            </a:r>
          </a:p>
        </p:txBody>
      </p:sp>
      <p:cxnSp>
        <p:nvCxnSpPr>
          <p:cNvPr id="1197" name="Shape 1197"/>
          <p:cNvCxnSpPr>
            <a:stCxn id="1196" idx="3"/>
            <a:endCxn id="1194" idx="2"/>
          </p:cNvCxnSpPr>
          <p:nvPr/>
        </p:nvCxnSpPr>
        <p:spPr>
          <a:xfrm flipH="1" rot="10800000">
            <a:off x="4434262" y="2423775"/>
            <a:ext cx="1870800" cy="223500"/>
          </a:xfrm>
          <a:prstGeom prst="curvedConnector2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198" name="Shape 1198"/>
          <p:cNvSpPr txBox="1"/>
          <p:nvPr/>
        </p:nvSpPr>
        <p:spPr>
          <a:xfrm>
            <a:off x="803775" y="2948800"/>
            <a:ext cx="2440800" cy="18558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Rank 0</a:t>
            </a:r>
          </a:p>
        </p:txBody>
      </p:sp>
      <p:sp>
        <p:nvSpPr>
          <p:cNvPr id="1199" name="Shape 1199"/>
          <p:cNvSpPr/>
          <p:nvPr/>
        </p:nvSpPr>
        <p:spPr>
          <a:xfrm>
            <a:off x="936525" y="3321599"/>
            <a:ext cx="2145900" cy="1331699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Communicator</a:t>
            </a:r>
          </a:p>
        </p:txBody>
      </p:sp>
      <p:sp>
        <p:nvSpPr>
          <p:cNvPr id="1200" name="Shape 1200"/>
          <p:cNvSpPr/>
          <p:nvPr/>
        </p:nvSpPr>
        <p:spPr>
          <a:xfrm>
            <a:off x="1096125" y="3706900"/>
            <a:ext cx="811500" cy="5211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0</a:t>
            </a:r>
          </a:p>
        </p:txBody>
      </p:sp>
      <p:sp>
        <p:nvSpPr>
          <p:cNvPr id="1201" name="Shape 1201"/>
          <p:cNvSpPr/>
          <p:nvPr/>
        </p:nvSpPr>
        <p:spPr>
          <a:xfrm>
            <a:off x="2111325" y="3706900"/>
            <a:ext cx="811500" cy="5211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1</a:t>
            </a:r>
          </a:p>
        </p:txBody>
      </p:sp>
      <p:sp>
        <p:nvSpPr>
          <p:cNvPr id="1202" name="Shape 1202"/>
          <p:cNvSpPr txBox="1"/>
          <p:nvPr/>
        </p:nvSpPr>
        <p:spPr>
          <a:xfrm>
            <a:off x="4591650" y="2916825"/>
            <a:ext cx="2440800" cy="18558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Rank 1</a:t>
            </a:r>
          </a:p>
        </p:txBody>
      </p:sp>
      <p:sp>
        <p:nvSpPr>
          <p:cNvPr id="1203" name="Shape 1203"/>
          <p:cNvSpPr/>
          <p:nvPr/>
        </p:nvSpPr>
        <p:spPr>
          <a:xfrm>
            <a:off x="4724400" y="3289624"/>
            <a:ext cx="2145900" cy="13638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Communicator</a:t>
            </a:r>
          </a:p>
        </p:txBody>
      </p:sp>
      <p:sp>
        <p:nvSpPr>
          <p:cNvPr id="1204" name="Shape 1204"/>
          <p:cNvSpPr/>
          <p:nvPr/>
        </p:nvSpPr>
        <p:spPr>
          <a:xfrm>
            <a:off x="4884000" y="3674925"/>
            <a:ext cx="811500" cy="5211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0</a:t>
            </a:r>
          </a:p>
        </p:txBody>
      </p:sp>
      <p:sp>
        <p:nvSpPr>
          <p:cNvPr id="1205" name="Shape 1205"/>
          <p:cNvSpPr/>
          <p:nvPr/>
        </p:nvSpPr>
        <p:spPr>
          <a:xfrm>
            <a:off x="5899200" y="3674925"/>
            <a:ext cx="811500" cy="5211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1</a:t>
            </a:r>
          </a:p>
        </p:txBody>
      </p:sp>
      <p:cxnSp>
        <p:nvCxnSpPr>
          <p:cNvPr id="1206" name="Shape 1206"/>
          <p:cNvCxnSpPr>
            <a:stCxn id="1207" idx="2"/>
            <a:endCxn id="1208" idx="1"/>
          </p:cNvCxnSpPr>
          <p:nvPr/>
        </p:nvCxnSpPr>
        <p:spPr>
          <a:xfrm flipH="1" rot="-5400000">
            <a:off x="2476949" y="3728350"/>
            <a:ext cx="123000" cy="1727099"/>
          </a:xfrm>
          <a:prstGeom prst="curvedConnector2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208" name="Shape 1208"/>
          <p:cNvSpPr/>
          <p:nvPr/>
        </p:nvSpPr>
        <p:spPr>
          <a:xfrm>
            <a:off x="3401975" y="4502325"/>
            <a:ext cx="1032299" cy="3024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MPI_Send</a:t>
            </a:r>
          </a:p>
        </p:txBody>
      </p:sp>
      <p:cxnSp>
        <p:nvCxnSpPr>
          <p:cNvPr id="1209" name="Shape 1209"/>
          <p:cNvCxnSpPr>
            <a:stCxn id="1208" idx="3"/>
            <a:endCxn id="1210" idx="2"/>
          </p:cNvCxnSpPr>
          <p:nvPr/>
        </p:nvCxnSpPr>
        <p:spPr>
          <a:xfrm flipH="1" rot="10800000">
            <a:off x="4434274" y="4498425"/>
            <a:ext cx="2078100" cy="155100"/>
          </a:xfrm>
          <a:prstGeom prst="curvedConnector2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211" name="Shape 1211"/>
          <p:cNvSpPr/>
          <p:nvPr/>
        </p:nvSpPr>
        <p:spPr>
          <a:xfrm>
            <a:off x="1127900" y="4228000"/>
            <a:ext cx="258299" cy="3024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0</a:t>
            </a:r>
          </a:p>
        </p:txBody>
      </p:sp>
      <p:sp>
        <p:nvSpPr>
          <p:cNvPr id="1207" name="Shape 1207"/>
          <p:cNvSpPr/>
          <p:nvPr/>
        </p:nvSpPr>
        <p:spPr>
          <a:xfrm>
            <a:off x="1545750" y="4228000"/>
            <a:ext cx="258299" cy="3024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1</a:t>
            </a:r>
          </a:p>
        </p:txBody>
      </p:sp>
      <p:sp>
        <p:nvSpPr>
          <p:cNvPr id="1212" name="Shape 1212"/>
          <p:cNvSpPr/>
          <p:nvPr/>
        </p:nvSpPr>
        <p:spPr>
          <a:xfrm>
            <a:off x="2162750" y="4228000"/>
            <a:ext cx="258299" cy="3024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0</a:t>
            </a:r>
          </a:p>
        </p:txBody>
      </p:sp>
      <p:sp>
        <p:nvSpPr>
          <p:cNvPr id="1213" name="Shape 1213"/>
          <p:cNvSpPr/>
          <p:nvPr/>
        </p:nvSpPr>
        <p:spPr>
          <a:xfrm>
            <a:off x="2602750" y="4228000"/>
            <a:ext cx="258299" cy="3024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1</a:t>
            </a:r>
          </a:p>
        </p:txBody>
      </p:sp>
      <p:sp>
        <p:nvSpPr>
          <p:cNvPr id="1214" name="Shape 1214"/>
          <p:cNvSpPr/>
          <p:nvPr/>
        </p:nvSpPr>
        <p:spPr>
          <a:xfrm>
            <a:off x="4974750" y="4196025"/>
            <a:ext cx="258299" cy="3024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0</a:t>
            </a:r>
          </a:p>
        </p:txBody>
      </p:sp>
      <p:sp>
        <p:nvSpPr>
          <p:cNvPr id="1215" name="Shape 1215"/>
          <p:cNvSpPr/>
          <p:nvPr/>
        </p:nvSpPr>
        <p:spPr>
          <a:xfrm>
            <a:off x="5370525" y="4196025"/>
            <a:ext cx="258299" cy="3024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1</a:t>
            </a:r>
          </a:p>
        </p:txBody>
      </p:sp>
      <p:sp>
        <p:nvSpPr>
          <p:cNvPr id="1216" name="Shape 1216"/>
          <p:cNvSpPr/>
          <p:nvPr/>
        </p:nvSpPr>
        <p:spPr>
          <a:xfrm>
            <a:off x="5950625" y="4196025"/>
            <a:ext cx="258299" cy="3024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0</a:t>
            </a:r>
          </a:p>
        </p:txBody>
      </p:sp>
      <p:sp>
        <p:nvSpPr>
          <p:cNvPr id="1210" name="Shape 1210"/>
          <p:cNvSpPr/>
          <p:nvPr/>
        </p:nvSpPr>
        <p:spPr>
          <a:xfrm>
            <a:off x="6383250" y="4196025"/>
            <a:ext cx="258299" cy="3024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1</a:t>
            </a:r>
          </a:p>
        </p:txBody>
      </p:sp>
      <p:sp>
        <p:nvSpPr>
          <p:cNvPr id="1217" name="Shape 1217"/>
          <p:cNvSpPr txBox="1"/>
          <p:nvPr/>
        </p:nvSpPr>
        <p:spPr>
          <a:xfrm>
            <a:off x="3368875" y="1334725"/>
            <a:ext cx="11250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Normal MPI Send</a:t>
            </a:r>
          </a:p>
        </p:txBody>
      </p:sp>
      <p:sp>
        <p:nvSpPr>
          <p:cNvPr id="1218" name="Shape 1218"/>
          <p:cNvSpPr txBox="1"/>
          <p:nvPr/>
        </p:nvSpPr>
        <p:spPr>
          <a:xfrm>
            <a:off x="3355612" y="3057825"/>
            <a:ext cx="11250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Scalable EP Send</a:t>
            </a:r>
          </a:p>
        </p:txBody>
      </p:sp>
      <p:sp>
        <p:nvSpPr>
          <p:cNvPr id="1219" name="Shape 1219"/>
          <p:cNvSpPr/>
          <p:nvPr/>
        </p:nvSpPr>
        <p:spPr>
          <a:xfrm>
            <a:off x="7189825" y="1995200"/>
            <a:ext cx="1917300" cy="23409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>
                <a:solidFill>
                  <a:srgbClr val="FFFFFF"/>
                </a:solidFill>
              </a:rPr>
              <a:t>Why use Scalable EP’s?:</a:t>
            </a:r>
          </a:p>
          <a:p>
            <a:pPr indent="-304800" lvl="0" marL="457200" rtl="0">
              <a:spcBef>
                <a:spcPts val="0"/>
              </a:spcBef>
              <a:buClr>
                <a:srgbClr val="FFFFFF"/>
              </a:buClr>
              <a:buSzPct val="100000"/>
              <a:buChar char="●"/>
            </a:pPr>
            <a:r>
              <a:rPr lang="en" sz="1200">
                <a:solidFill>
                  <a:srgbClr val="FFFFFF"/>
                </a:solidFill>
              </a:rPr>
              <a:t>Parallelism</a:t>
            </a:r>
          </a:p>
          <a:p>
            <a:pPr indent="-304800" lvl="0" marL="457200" rtl="0">
              <a:spcBef>
                <a:spcPts val="0"/>
              </a:spcBef>
              <a:buClr>
                <a:srgbClr val="FFFFFF"/>
              </a:buClr>
              <a:buSzPct val="100000"/>
              <a:buChar char="●"/>
            </a:pPr>
            <a:r>
              <a:rPr lang="en" sz="1200">
                <a:solidFill>
                  <a:srgbClr val="FFFFFF"/>
                </a:solidFill>
              </a:rPr>
              <a:t>Reduce lock contention</a:t>
            </a:r>
          </a:p>
          <a:p>
            <a:pPr indent="-304800" lvl="0" marL="457200" rtl="0">
              <a:spcBef>
                <a:spcPts val="0"/>
              </a:spcBef>
              <a:buClr>
                <a:srgbClr val="FFFFFF"/>
              </a:buClr>
              <a:buSzPct val="100000"/>
              <a:buChar char="●"/>
            </a:pPr>
            <a:r>
              <a:rPr lang="en" sz="1200">
                <a:solidFill>
                  <a:srgbClr val="FFFFFF"/>
                </a:solidFill>
              </a:rPr>
              <a:t>Different attributes (like ordering)</a:t>
            </a:r>
          </a:p>
          <a:p>
            <a:pPr indent="-304800" lvl="0" marL="457200" rtl="0">
              <a:spcBef>
                <a:spcPts val="0"/>
              </a:spcBef>
              <a:buClr>
                <a:srgbClr val="FFFFFF"/>
              </a:buClr>
              <a:buSzPct val="100000"/>
              <a:buChar char="●"/>
            </a:pPr>
            <a:r>
              <a:rPr lang="en" sz="1200">
                <a:solidFill>
                  <a:srgbClr val="FFFFFF"/>
                </a:solidFill>
              </a:rPr>
              <a:t>Exploit independent hardware resources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rgbClr val="FFFFFF"/>
              </a:solidFill>
            </a:endParaRPr>
          </a:p>
        </p:txBody>
      </p:sp>
      <p:grpSp>
        <p:nvGrpSpPr>
          <p:cNvPr id="1220" name="Shape 1220"/>
          <p:cNvGrpSpPr/>
          <p:nvPr/>
        </p:nvGrpSpPr>
        <p:grpSpPr>
          <a:xfrm>
            <a:off x="7363075" y="1176400"/>
            <a:ext cx="1570799" cy="309300"/>
            <a:chOff x="6791550" y="1443150"/>
            <a:chExt cx="1570799" cy="309300"/>
          </a:xfrm>
        </p:grpSpPr>
        <p:sp>
          <p:nvSpPr>
            <p:cNvPr id="1221" name="Shape 1221"/>
            <p:cNvSpPr txBox="1"/>
            <p:nvPr/>
          </p:nvSpPr>
          <p:spPr>
            <a:xfrm>
              <a:off x="6791550" y="1443150"/>
              <a:ext cx="1570799" cy="3093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r">
                <a:spcBef>
                  <a:spcPts val="0"/>
                </a:spcBef>
                <a:buNone/>
              </a:pPr>
              <a:r>
                <a:rPr lang="en"/>
                <a:t>fi_addr_t</a:t>
              </a:r>
            </a:p>
          </p:txBody>
        </p:sp>
        <p:sp>
          <p:nvSpPr>
            <p:cNvPr id="1222" name="Shape 1222"/>
            <p:cNvSpPr/>
            <p:nvPr/>
          </p:nvSpPr>
          <p:spPr>
            <a:xfrm>
              <a:off x="6835825" y="1524000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0000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223" name="Shape 1223"/>
          <p:cNvSpPr txBox="1"/>
          <p:nvPr/>
        </p:nvSpPr>
        <p:spPr>
          <a:xfrm>
            <a:off x="7363075" y="1564775"/>
            <a:ext cx="1570799" cy="309300"/>
          </a:xfrm>
          <a:prstGeom prst="rect">
            <a:avLst/>
          </a:prstGeom>
          <a:solidFill>
            <a:srgbClr val="EFEFE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"/>
              <a:t>integer</a:t>
            </a:r>
          </a:p>
        </p:txBody>
      </p:sp>
      <p:sp>
        <p:nvSpPr>
          <p:cNvPr id="1224" name="Shape 1224"/>
          <p:cNvSpPr/>
          <p:nvPr/>
        </p:nvSpPr>
        <p:spPr>
          <a:xfrm>
            <a:off x="7407350" y="1645625"/>
            <a:ext cx="147599" cy="147599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0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8" name="Shape 1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" name="Shape 1229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MPI_Init: Scalable endpoints</a:t>
            </a:r>
          </a:p>
        </p:txBody>
      </p:sp>
      <p:sp>
        <p:nvSpPr>
          <p:cNvPr id="1230" name="Shape 1230"/>
          <p:cNvSpPr txBox="1"/>
          <p:nvPr/>
        </p:nvSpPr>
        <p:spPr>
          <a:xfrm>
            <a:off x="138850" y="1095225"/>
            <a:ext cx="8900700" cy="3712799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rgbClr val="000000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MPI_init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(/* … */)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{ …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Create the transmit context using scalable endpoints */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struct fi_tx_attr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tx_attr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fi_scalable_ep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(gbl.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domain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prov_use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ep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 sz="1200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 sz="1200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For Tagged MPI Point to Point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tx_attr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caps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FI_TAGGED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fi_tx_context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(gbl.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ep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index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&amp;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tx_attr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&amp;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g_txc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index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), </a:t>
            </a:r>
            <a:r>
              <a:rPr lang="en" sz="1200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fi_ep_bind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g_txc_tag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index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), (</a:t>
            </a:r>
            <a:r>
              <a:rPr lang="en" sz="12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fid_t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p2p_cq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FI_SEND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 sz="1200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For request based MPI RMA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tx_attr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caps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FI_RMA|FI_ATOMIC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fi_tx_context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(gbl.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ep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index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+</a:t>
            </a:r>
            <a:r>
              <a:rPr lang="en" sz="1200">
                <a:solidFill>
                  <a:srgbClr val="2AA198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&amp;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tx_attr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&amp;g_txc_rma(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index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), </a:t>
            </a:r>
            <a:r>
              <a:rPr lang="en" sz="1200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fi_ep_bind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g_txc_rma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index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), (</a:t>
            </a:r>
            <a:r>
              <a:rPr lang="en" sz="12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fid_t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p2p_cq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FI_SEND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 sz="1200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For non-request based MPI RMA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tx_attr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caps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FI_RMA|FI_ATOMIC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fi_tx_context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(gbl.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ep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index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+</a:t>
            </a:r>
            <a:r>
              <a:rPr lang="en" sz="1200">
                <a:solidFill>
                  <a:srgbClr val="2AA198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&amp;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tx_attr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&amp;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g_txc_cntr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index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), </a:t>
            </a:r>
            <a:r>
              <a:rPr lang="en" sz="1200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fi_ep_bind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g_txc_cntr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index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), (</a:t>
            </a:r>
            <a:r>
              <a:rPr lang="en" sz="12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fid_t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rma_ctr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FI_WRITE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|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FI_READ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1231" name="Shape 1231"/>
          <p:cNvSpPr/>
          <p:nvPr/>
        </p:nvSpPr>
        <p:spPr>
          <a:xfrm>
            <a:off x="6228725" y="1386350"/>
            <a:ext cx="2168099" cy="9144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Tagged transmit context:  shared completion queue</a:t>
            </a:r>
          </a:p>
        </p:txBody>
      </p:sp>
      <p:sp>
        <p:nvSpPr>
          <p:cNvPr id="1232" name="Shape 1232"/>
          <p:cNvSpPr/>
          <p:nvPr/>
        </p:nvSpPr>
        <p:spPr>
          <a:xfrm>
            <a:off x="6823600" y="2455425"/>
            <a:ext cx="2097000" cy="9923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RMA transmit context: shared  completion queue</a:t>
            </a:r>
          </a:p>
        </p:txBody>
      </p:sp>
      <p:sp>
        <p:nvSpPr>
          <p:cNvPr id="1233" name="Shape 1233"/>
          <p:cNvSpPr/>
          <p:nvPr/>
        </p:nvSpPr>
        <p:spPr>
          <a:xfrm>
            <a:off x="6743650" y="3602600"/>
            <a:ext cx="2295899" cy="9923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RMA transmit context:  completion counter</a:t>
            </a:r>
          </a:p>
        </p:txBody>
      </p:sp>
      <p:sp>
        <p:nvSpPr>
          <p:cNvPr id="1234" name="Shape 1234"/>
          <p:cNvSpPr/>
          <p:nvPr/>
        </p:nvSpPr>
        <p:spPr>
          <a:xfrm>
            <a:off x="5756775" y="2396625"/>
            <a:ext cx="88500" cy="523500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35" name="Shape 1235"/>
          <p:cNvSpPr/>
          <p:nvPr/>
        </p:nvSpPr>
        <p:spPr>
          <a:xfrm>
            <a:off x="6415525" y="3279075"/>
            <a:ext cx="88500" cy="523500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36" name="Shape 1236"/>
          <p:cNvSpPr/>
          <p:nvPr/>
        </p:nvSpPr>
        <p:spPr>
          <a:xfrm>
            <a:off x="6361450" y="4071500"/>
            <a:ext cx="88500" cy="523500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237" name="Shape 1237"/>
          <p:cNvCxnSpPr>
            <a:stCxn id="1231" idx="1"/>
            <a:endCxn id="1234" idx="1"/>
          </p:cNvCxnSpPr>
          <p:nvPr/>
        </p:nvCxnSpPr>
        <p:spPr>
          <a:xfrm flipH="1">
            <a:off x="5845325" y="1843550"/>
            <a:ext cx="383400" cy="81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238" name="Shape 1238"/>
          <p:cNvCxnSpPr>
            <a:stCxn id="1232" idx="1"/>
            <a:endCxn id="1235" idx="1"/>
          </p:cNvCxnSpPr>
          <p:nvPr/>
        </p:nvCxnSpPr>
        <p:spPr>
          <a:xfrm flipH="1">
            <a:off x="6504100" y="2951624"/>
            <a:ext cx="319500" cy="589199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239" name="Shape 1239"/>
          <p:cNvCxnSpPr>
            <a:stCxn id="1233" idx="1"/>
            <a:endCxn id="1236" idx="1"/>
          </p:cNvCxnSpPr>
          <p:nvPr/>
        </p:nvCxnSpPr>
        <p:spPr>
          <a:xfrm flipH="1">
            <a:off x="6449950" y="4098799"/>
            <a:ext cx="293700" cy="234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</p:spTree>
  </p:cSld>
  <p:clrMapOvr>
    <a:masterClrMapping/>
  </p:clrMapOvr>
  <p:transition spd="slow">
    <p:cut/>
  </p:transition>
</p:sld>
</file>

<file path=ppt/slides/slide10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43" name="Shape 1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4" name="Shape 1244"/>
          <p:cNvSpPr txBox="1"/>
          <p:nvPr>
            <p:ph type="title"/>
          </p:nvPr>
        </p:nvSpPr>
        <p:spPr>
          <a:xfrm>
            <a:off x="449825" y="164075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Advanced MPI_Send:  Scalable EP</a:t>
            </a:r>
          </a:p>
        </p:txBody>
      </p:sp>
      <p:sp>
        <p:nvSpPr>
          <p:cNvPr id="1245" name="Shape 1245"/>
          <p:cNvSpPr txBox="1"/>
          <p:nvPr/>
        </p:nvSpPr>
        <p:spPr>
          <a:xfrm>
            <a:off x="178800" y="1191100"/>
            <a:ext cx="8786400" cy="947400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rgbClr val="000000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ret 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fi_tsend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g_txc</a:t>
            </a:r>
            <a:r>
              <a:rPr b="1"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src_tx_ctx_index</a:t>
            </a:r>
            <a:r>
              <a:rPr b="1"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dt_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buf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dt_sz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</a:t>
            </a:r>
            <a:r>
              <a:rPr b="1"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RANK_TO_FIADDR_SEP</a:t>
            </a:r>
            <a:r>
              <a:rPr b="1"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comm</a:t>
            </a:r>
            <a:r>
              <a:rPr b="1"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rank, dest_rx_ctx_index</a:t>
            </a:r>
            <a:r>
              <a:rPr b="1"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match_bits, &amp;(*r)-&gt;ofi_context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859900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46" name="Shape 1246"/>
          <p:cNvSpPr/>
          <p:nvPr/>
        </p:nvSpPr>
        <p:spPr>
          <a:xfrm>
            <a:off x="102600" y="2186450"/>
            <a:ext cx="3377400" cy="21090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Endpoint:</a:t>
            </a:r>
          </a:p>
          <a:p>
            <a:pPr indent="-342900" lvl="0" marL="457200" rtl="0">
              <a:spcBef>
                <a:spcPts val="0"/>
              </a:spcBef>
              <a:buClr>
                <a:srgbClr val="FFFFFF"/>
              </a:buClr>
              <a:buSzPct val="100000"/>
              <a:buChar char="●"/>
            </a:pPr>
            <a:r>
              <a:rPr lang="en" sz="1800">
                <a:solidFill>
                  <a:srgbClr val="FFFFFF"/>
                </a:solidFill>
              </a:rPr>
              <a:t>Use a transmit context instead of endpoint.</a:t>
            </a:r>
          </a:p>
          <a:p>
            <a:pPr indent="-342900" lvl="0" marL="457200" rtl="0">
              <a:spcBef>
                <a:spcPts val="0"/>
              </a:spcBef>
              <a:buClr>
                <a:srgbClr val="FFFFFF"/>
              </a:buClr>
              <a:buSzPct val="100000"/>
              <a:buChar char="●"/>
            </a:pPr>
            <a:r>
              <a:rPr lang="en" sz="1800">
                <a:solidFill>
                  <a:srgbClr val="FFFFFF"/>
                </a:solidFill>
              </a:rPr>
              <a:t>transmit context is an endpoint created with </a:t>
            </a:r>
            <a:r>
              <a:rPr lang="en" sz="18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fi_tx_context</a:t>
            </a:r>
          </a:p>
        </p:txBody>
      </p:sp>
      <p:sp>
        <p:nvSpPr>
          <p:cNvPr id="1247" name="Shape 1247"/>
          <p:cNvSpPr/>
          <p:nvPr/>
        </p:nvSpPr>
        <p:spPr>
          <a:xfrm>
            <a:off x="3833925" y="2186450"/>
            <a:ext cx="4734899" cy="12684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Addressing:</a:t>
            </a:r>
          </a:p>
          <a:p>
            <a:pPr indent="-342900" lvl="0" marL="457200" rtl="0">
              <a:spcBef>
                <a:spcPts val="0"/>
              </a:spcBef>
              <a:buClr>
                <a:srgbClr val="FFFFFF"/>
              </a:buClr>
              <a:buSzPct val="100000"/>
              <a:buChar char="●"/>
            </a:pPr>
            <a:r>
              <a:rPr lang="en" sz="1800">
                <a:solidFill>
                  <a:srgbClr val="FFFFFF"/>
                </a:solidFill>
              </a:rPr>
              <a:t>Use EP version of RANK_TO_FIADDR</a:t>
            </a:r>
          </a:p>
          <a:p>
            <a:pPr indent="-342900" lvl="0" marL="457200" rtl="0">
              <a:spcBef>
                <a:spcPts val="0"/>
              </a:spcBef>
              <a:buClr>
                <a:srgbClr val="FFFFFF"/>
              </a:buClr>
              <a:buSzPct val="100000"/>
              <a:buChar char="●"/>
            </a:pPr>
            <a:r>
              <a:rPr lang="en" sz="1800">
                <a:solidFill>
                  <a:srgbClr val="FFFFFF"/>
                </a:solidFill>
              </a:rPr>
              <a:t>“endpoint” is an index (offset) into an array of receive contexts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1248" name="Shape 1248"/>
          <p:cNvSpPr txBox="1"/>
          <p:nvPr/>
        </p:nvSpPr>
        <p:spPr>
          <a:xfrm>
            <a:off x="3833925" y="3524900"/>
            <a:ext cx="4992899" cy="1515899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rgbClr val="000000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1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fi_addr_t</a:t>
            </a:r>
            <a:r>
              <a:rPr lang="en" sz="11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100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RANK_TO_FIADDR_SEP</a:t>
            </a:r>
            <a:r>
              <a:rPr lang="en" sz="11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1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Comm</a:t>
            </a:r>
            <a:r>
              <a:rPr lang="en" sz="11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lang="en" sz="11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comm</a:t>
            </a:r>
            <a:r>
              <a:rPr lang="en" sz="11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 sz="11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sz="11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1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rank,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1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            </a:t>
            </a:r>
            <a:r>
              <a:rPr lang="en" sz="11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sz="11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endpoint</a:t>
            </a:r>
            <a:r>
              <a:rPr lang="en" sz="11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br>
              <a:rPr lang="en" sz="11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1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1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" sz="11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1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fi_rx_addr</a:t>
            </a:r>
            <a:r>
              <a:rPr lang="en" sz="11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1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RANK_TO_FI_ADDR</a:t>
            </a:r>
            <a:r>
              <a:rPr lang="en" sz="11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1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comm</a:t>
            </a:r>
            <a:r>
              <a:rPr lang="en" sz="11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 sz="11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rank</a:t>
            </a:r>
            <a:r>
              <a:rPr lang="en" sz="11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),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1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     </a:t>
            </a:r>
            <a:r>
              <a:rPr lang="en" sz="11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endpoint</a:t>
            </a:r>
            <a:r>
              <a:rPr lang="en" sz="11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1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     MAX_ENDPOINT_BITS);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 sz="1100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MAX_ENDPOINT_BITS is an address vector attribute */</a:t>
            </a:r>
            <a:br>
              <a:rPr lang="en" sz="11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1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859900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249" name="Shape 1249"/>
          <p:cNvCxnSpPr>
            <a:stCxn id="1247" idx="0"/>
          </p:cNvCxnSpPr>
          <p:nvPr/>
        </p:nvCxnSpPr>
        <p:spPr>
          <a:xfrm rot="10800000">
            <a:off x="3774975" y="1708250"/>
            <a:ext cx="2426400" cy="478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250" name="Shape 1250"/>
          <p:cNvCxnSpPr/>
          <p:nvPr/>
        </p:nvCxnSpPr>
        <p:spPr>
          <a:xfrm flipH="1" rot="10800000">
            <a:off x="1226900" y="1443974"/>
            <a:ext cx="632400" cy="755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10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4" name="Shape 1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5" name="Shape 1255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Which endpoint is right for my MPI?</a:t>
            </a:r>
          </a:p>
        </p:txBody>
      </p:sp>
      <p:sp>
        <p:nvSpPr>
          <p:cNvPr id="1256" name="Shape 1256"/>
          <p:cNvSpPr txBox="1"/>
          <p:nvPr>
            <p:ph idx="1" type="body"/>
          </p:nvPr>
        </p:nvSpPr>
        <p:spPr>
          <a:xfrm>
            <a:off x="457200" y="12573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</a:pPr>
            <a:r>
              <a:rPr b="1" lang="en" sz="1800"/>
              <a:t>Basic Endpoint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Possible to implement all of MPI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b="1" lang="en" sz="1800"/>
              <a:t>Scalable endpoint + contexts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Useful for internal threading modes, separation of resources, software parallelization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Adding capabilities to RMA windows (such as ordering restrictions)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Binding resources at window creation time (memory regions)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b="1" lang="en" sz="1800"/>
              <a:t>Shared endpoint + contexts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" sz="1800"/>
              <a:t>Useful on shared or oversubscribed hardware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b="1" lang="en" sz="1800"/>
              <a:t>Use them all!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Start with basic, and customize/specialize MPI with a mix of endpoint types</a:t>
            </a:r>
          </a:p>
        </p:txBody>
      </p:sp>
    </p:spTree>
  </p:cSld>
  <p:clrMapOvr>
    <a:masterClrMapping/>
  </p:clrMapOvr>
  <p:transition spd="slow">
    <p:cut/>
  </p:transition>
</p:sld>
</file>

<file path=ppt/slides/slide10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0" name="Shape 1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1" name="Shape 1261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MPI Progress</a:t>
            </a:r>
          </a:p>
        </p:txBody>
      </p:sp>
      <p:sp>
        <p:nvSpPr>
          <p:cNvPr id="1262" name="Shape 1262"/>
          <p:cNvSpPr txBox="1"/>
          <p:nvPr>
            <p:ph idx="1" type="body"/>
          </p:nvPr>
        </p:nvSpPr>
        <p:spPr>
          <a:xfrm>
            <a:off x="457200" y="1154075"/>
            <a:ext cx="8229600" cy="3705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1800"/>
              <a:t>MPI_Send has initiated a blocking send operation that may take time to complete.  MPI will need to read the completion queues to complete the request.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1800"/>
              <a:t>MPI must handle errors (fatal and recoverable) in the progress loop.</a:t>
            </a:r>
          </a:p>
        </p:txBody>
      </p:sp>
    </p:spTree>
  </p:cSld>
  <p:clrMapOvr>
    <a:masterClrMapping/>
  </p:clrMapOvr>
  <p:transition spd="slow">
    <p:cut/>
  </p:transition>
</p:sld>
</file>

<file path=ppt/slides/slide10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6" name="Shape 1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7" name="Shape 1267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MPI Progress</a:t>
            </a:r>
          </a:p>
        </p:txBody>
      </p:sp>
      <p:sp>
        <p:nvSpPr>
          <p:cNvPr id="1268" name="Shape 1268"/>
          <p:cNvSpPr txBox="1"/>
          <p:nvPr/>
        </p:nvSpPr>
        <p:spPr>
          <a:xfrm>
            <a:off x="121650" y="1294325"/>
            <a:ext cx="8900700" cy="3491400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rgbClr val="000000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internal_progress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(){ </a:t>
            </a:r>
          </a:p>
          <a:p>
            <a:pPr indent="45720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mpi_errno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ssize_t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indent="0" lvl="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struct fi_cq_tagged_entry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wc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[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NUM_CQ_ENTRIES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];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</a:p>
          <a:p>
            <a:pPr indent="457200"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fi_cq_read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cq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(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*)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wc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NUM_CQ_ENTRIES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likely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&gt; </a:t>
            </a:r>
            <a:r>
              <a:rPr lang="en">
                <a:solidFill>
                  <a:srgbClr val="2AA198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))</a:t>
            </a:r>
          </a:p>
          <a:p>
            <a:pPr indent="457200"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b="1"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mpi_errno</a:t>
            </a:r>
            <a:r>
              <a:rPr b="1"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b="1"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handle_cq_entries</a:t>
            </a:r>
            <a:r>
              <a:rPr b="1"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wc</a:t>
            </a:r>
            <a:r>
              <a:rPr b="1"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ret</a:t>
            </a:r>
            <a:r>
              <a:rPr b="1"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b="1"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== -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FI_EAGAIN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indent="457200" lvl="0" marL="45720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mpi_errno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MPI_SUCCESS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mpi_errno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handle_cq_error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mpi_errno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1269" name="Shape 1269"/>
          <p:cNvSpPr/>
          <p:nvPr/>
        </p:nvSpPr>
        <p:spPr>
          <a:xfrm>
            <a:off x="6076325" y="1856425"/>
            <a:ext cx="2595599" cy="8940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Optimized “Good” path</a:t>
            </a:r>
          </a:p>
        </p:txBody>
      </p:sp>
      <p:cxnSp>
        <p:nvCxnSpPr>
          <p:cNvPr id="1270" name="Shape 1270"/>
          <p:cNvCxnSpPr>
            <a:stCxn id="1269" idx="1"/>
          </p:cNvCxnSpPr>
          <p:nvPr/>
        </p:nvCxnSpPr>
        <p:spPr>
          <a:xfrm flipH="1">
            <a:off x="3524825" y="2303425"/>
            <a:ext cx="2551500" cy="793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271" name="Shape 1271"/>
          <p:cNvSpPr/>
          <p:nvPr/>
        </p:nvSpPr>
        <p:spPr>
          <a:xfrm>
            <a:off x="6076325" y="2930600"/>
            <a:ext cx="2595599" cy="8940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Empty Poll path</a:t>
            </a:r>
          </a:p>
        </p:txBody>
      </p:sp>
      <p:sp>
        <p:nvSpPr>
          <p:cNvPr id="1272" name="Shape 1272"/>
          <p:cNvSpPr/>
          <p:nvPr/>
        </p:nvSpPr>
        <p:spPr>
          <a:xfrm>
            <a:off x="4997225" y="3891725"/>
            <a:ext cx="2595599" cy="8940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Error path</a:t>
            </a:r>
          </a:p>
        </p:txBody>
      </p:sp>
      <p:cxnSp>
        <p:nvCxnSpPr>
          <p:cNvPr id="1273" name="Shape 1273"/>
          <p:cNvCxnSpPr>
            <a:stCxn id="1271" idx="1"/>
          </p:cNvCxnSpPr>
          <p:nvPr/>
        </p:nvCxnSpPr>
        <p:spPr>
          <a:xfrm flipH="1">
            <a:off x="3738725" y="3377600"/>
            <a:ext cx="2337600" cy="221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274" name="Shape 1274"/>
          <p:cNvCxnSpPr>
            <a:stCxn id="1272" idx="1"/>
          </p:cNvCxnSpPr>
          <p:nvPr/>
        </p:nvCxnSpPr>
        <p:spPr>
          <a:xfrm rot="10800000">
            <a:off x="3886325" y="4218125"/>
            <a:ext cx="1110900" cy="120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10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78" name="Shape 1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9" name="Shape 1279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MPI Progress</a:t>
            </a:r>
          </a:p>
        </p:txBody>
      </p:sp>
      <p:sp>
        <p:nvSpPr>
          <p:cNvPr id="1280" name="Shape 1280"/>
          <p:cNvSpPr txBox="1"/>
          <p:nvPr/>
        </p:nvSpPr>
        <p:spPr>
          <a:xfrm>
            <a:off x="121650" y="1294325"/>
            <a:ext cx="8900700" cy="3262799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rgbClr val="000000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static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inline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MPI_Request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lang="en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context_to_req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context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){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char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base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(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char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*)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context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Request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*)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container_of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base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Request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context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static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inline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handle_cq_entries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cq_tagged_entry_t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wc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ssize_t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num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){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Request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req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rgbClr val="2AA198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&lt;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num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++) {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req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context_to_req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wc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[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].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op_context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dispatch_function</a:t>
            </a:r>
            <a:r>
              <a:rPr b="1"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(&amp;</a:t>
            </a:r>
            <a:r>
              <a:rPr b="1"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wc</a:t>
            </a:r>
            <a:r>
              <a:rPr b="1"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[</a:t>
            </a:r>
            <a:r>
              <a:rPr b="1"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b="1"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],</a:t>
            </a:r>
            <a:r>
              <a:rPr b="1"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req</a:t>
            </a:r>
            <a:r>
              <a:rPr b="1"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return MPI_SUCCESS;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1281" name="Shape 1281"/>
          <p:cNvSpPr/>
          <p:nvPr/>
        </p:nvSpPr>
        <p:spPr>
          <a:xfrm>
            <a:off x="5917850" y="2909075"/>
            <a:ext cx="3074999" cy="15819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Embedded OFI context</a:t>
            </a:r>
          </a:p>
          <a:p>
            <a:pPr indent="-228600" lvl="0" marL="457200" rtl="0">
              <a:spcBef>
                <a:spcPts val="0"/>
              </a:spcBef>
              <a:buClr>
                <a:srgbClr val="FFFFFF"/>
              </a:buClr>
              <a:buChar char="●"/>
            </a:pPr>
            <a:r>
              <a:rPr lang="en">
                <a:solidFill>
                  <a:srgbClr val="FFFFFF"/>
                </a:solidFill>
              </a:rPr>
              <a:t>Embedding helps to prevent double allocations (provider and app)</a:t>
            </a:r>
          </a:p>
          <a:p>
            <a:pPr indent="-228600" lvl="0" marL="457200" rtl="0">
              <a:spcBef>
                <a:spcPts val="0"/>
              </a:spcBef>
              <a:buClr>
                <a:srgbClr val="FFFFFF"/>
              </a:buClr>
              <a:buChar char="●"/>
            </a:pPr>
            <a:r>
              <a:rPr lang="en">
                <a:solidFill>
                  <a:srgbClr val="FFFFFF"/>
                </a:solidFill>
              </a:rPr>
              <a:t>OFI can also allocate context</a:t>
            </a:r>
          </a:p>
        </p:txBody>
      </p:sp>
      <p:cxnSp>
        <p:nvCxnSpPr>
          <p:cNvPr id="1282" name="Shape 1282"/>
          <p:cNvCxnSpPr>
            <a:stCxn id="1281" idx="1"/>
          </p:cNvCxnSpPr>
          <p:nvPr/>
        </p:nvCxnSpPr>
        <p:spPr>
          <a:xfrm rot="10800000">
            <a:off x="5641250" y="2123825"/>
            <a:ext cx="276600" cy="1576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283" name="Shape 1283"/>
          <p:cNvSpPr/>
          <p:nvPr/>
        </p:nvSpPr>
        <p:spPr>
          <a:xfrm>
            <a:off x="3175800" y="3987575"/>
            <a:ext cx="2465399" cy="6728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Handles multiple completions</a:t>
            </a:r>
          </a:p>
        </p:txBody>
      </p:sp>
      <p:cxnSp>
        <p:nvCxnSpPr>
          <p:cNvPr id="1284" name="Shape 1284"/>
          <p:cNvCxnSpPr>
            <a:stCxn id="1283" idx="0"/>
          </p:cNvCxnSpPr>
          <p:nvPr/>
        </p:nvCxnSpPr>
        <p:spPr>
          <a:xfrm rot="10800000">
            <a:off x="3480599" y="3163475"/>
            <a:ext cx="927900" cy="824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Communication Services</a:t>
            </a:r>
          </a:p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609600" y="14859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Setup communication between processes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Support connection-oriented and connectionless communication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Connection management targets ease of use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Address vectors target high scalability</a:t>
            </a:r>
          </a:p>
        </p:txBody>
      </p:sp>
    </p:spTree>
  </p:cSld>
  <p:clrMapOvr>
    <a:masterClrMapping/>
  </p:clrMapOvr>
  <p:transition spd="slow">
    <p:cut/>
  </p:transition>
</p:sld>
</file>

<file path=ppt/slides/slide1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88" name="Shape 1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9" name="Shape 1289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MPI Progress:  dispatch</a:t>
            </a:r>
          </a:p>
        </p:txBody>
      </p:sp>
      <p:sp>
        <p:nvSpPr>
          <p:cNvPr id="1290" name="Shape 1290"/>
          <p:cNvSpPr txBox="1"/>
          <p:nvPr/>
        </p:nvSpPr>
        <p:spPr>
          <a:xfrm>
            <a:off x="121650" y="1294325"/>
            <a:ext cx="8900700" cy="3262799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rgbClr val="000000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static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inline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dispatch_function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cq_tagged_entry_t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wc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MPI_Request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req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mpi_errno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switch 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request-&gt;event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)) {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case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EVENT_SEND: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mpi_errno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send_done_event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wc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req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break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case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EVENT_RECV: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mpi_errno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recv_done_event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wc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req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break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… 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};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1291" name="Shape 1291"/>
          <p:cNvSpPr/>
          <p:nvPr/>
        </p:nvSpPr>
        <p:spPr>
          <a:xfrm>
            <a:off x="5638775" y="1664725"/>
            <a:ext cx="3040499" cy="12626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952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Marks MPI send request complete.  MPI test/wait routines watch the completion state.</a:t>
            </a:r>
          </a:p>
        </p:txBody>
      </p:sp>
      <p:cxnSp>
        <p:nvCxnSpPr>
          <p:cNvPr id="1292" name="Shape 1292"/>
          <p:cNvCxnSpPr>
            <a:stCxn id="1291" idx="1"/>
          </p:cNvCxnSpPr>
          <p:nvPr/>
        </p:nvCxnSpPr>
        <p:spPr>
          <a:xfrm flipH="1">
            <a:off x="3657575" y="2296074"/>
            <a:ext cx="1981200" cy="351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293" name="Shape 1293"/>
          <p:cNvSpPr/>
          <p:nvPr/>
        </p:nvSpPr>
        <p:spPr>
          <a:xfrm>
            <a:off x="5370850" y="3210850"/>
            <a:ext cx="3040499" cy="12626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952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Marks MPI receive request complete and populates the MPI status object</a:t>
            </a:r>
          </a:p>
        </p:txBody>
      </p:sp>
      <p:cxnSp>
        <p:nvCxnSpPr>
          <p:cNvPr id="1294" name="Shape 1294"/>
          <p:cNvCxnSpPr>
            <a:stCxn id="1293" idx="1"/>
          </p:cNvCxnSpPr>
          <p:nvPr/>
        </p:nvCxnSpPr>
        <p:spPr>
          <a:xfrm rot="10800000">
            <a:off x="3229750" y="3502599"/>
            <a:ext cx="2141100" cy="339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1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98" name="Shape 1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9" name="Shape 1299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MPI_Recv</a:t>
            </a:r>
          </a:p>
        </p:txBody>
      </p:sp>
      <p:sp>
        <p:nvSpPr>
          <p:cNvPr id="1300" name="Shape 1300"/>
          <p:cNvSpPr txBox="1"/>
          <p:nvPr/>
        </p:nvSpPr>
        <p:spPr>
          <a:xfrm>
            <a:off x="121650" y="1294325"/>
            <a:ext cx="8900700" cy="3262799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rgbClr val="000000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MPI_Recv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buf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size_t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data_sz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rank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tag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Comm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comm,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Request *req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){ 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…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666666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*req = create_and_setup_mpi_request();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match_bits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init_recvtag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(&amp;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mask_bits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comm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rank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tag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…   </a:t>
            </a: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Other MPI processing.  Example, datatypes 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fi_trecv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ep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recv_buf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data_sz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,NULL,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666666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MPI_ANY_SOURCE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rank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 ? FI_ADDR_UNSPEC :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RANK_TO_FIADDR(comm, rank),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">
                <a:solidFill>
                  <a:srgbClr val="666666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match_bits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mask_bits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&amp;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req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context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…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check completion queue for match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859900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01" name="Shape 1301"/>
          <p:cNvSpPr/>
          <p:nvPr/>
        </p:nvSpPr>
        <p:spPr>
          <a:xfrm>
            <a:off x="6622150" y="1669775"/>
            <a:ext cx="2465399" cy="6728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952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Receive always takes a context</a:t>
            </a:r>
          </a:p>
        </p:txBody>
      </p:sp>
      <p:cxnSp>
        <p:nvCxnSpPr>
          <p:cNvPr id="1302" name="Shape 1302"/>
          <p:cNvCxnSpPr>
            <a:stCxn id="1301" idx="2"/>
          </p:cNvCxnSpPr>
          <p:nvPr/>
        </p:nvCxnSpPr>
        <p:spPr>
          <a:xfrm flipH="1">
            <a:off x="4982949" y="2342674"/>
            <a:ext cx="2871900" cy="998399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303" name="Shape 1303"/>
          <p:cNvSpPr/>
          <p:nvPr/>
        </p:nvSpPr>
        <p:spPr>
          <a:xfrm>
            <a:off x="5847625" y="3476225"/>
            <a:ext cx="2814599" cy="10809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952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 Mask bits tell receive to ignore ANY_SOURCE match bits if rank == MPI_ANY_SOURCE</a:t>
            </a:r>
          </a:p>
        </p:txBody>
      </p:sp>
      <p:cxnSp>
        <p:nvCxnSpPr>
          <p:cNvPr id="1304" name="Shape 1304"/>
          <p:cNvCxnSpPr>
            <a:stCxn id="1303" idx="1"/>
          </p:cNvCxnSpPr>
          <p:nvPr/>
        </p:nvCxnSpPr>
        <p:spPr>
          <a:xfrm rot="10800000">
            <a:off x="3397525" y="3501575"/>
            <a:ext cx="2450100" cy="515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1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8" name="Shape 1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9" name="Shape 1309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MPI_Probe:  check for inbound msg</a:t>
            </a:r>
          </a:p>
        </p:txBody>
      </p:sp>
      <p:sp>
        <p:nvSpPr>
          <p:cNvPr id="1310" name="Shape 1310"/>
          <p:cNvSpPr txBox="1"/>
          <p:nvPr/>
        </p:nvSpPr>
        <p:spPr>
          <a:xfrm>
            <a:off x="121650" y="1073100"/>
            <a:ext cx="8900700" cy="3801299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rgbClr val="000000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MPI_Probe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2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rank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 sz="12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tag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Comm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comm,MPI_Status *status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){ 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match_bits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init_recvtag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(&amp;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mask_bits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comm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rank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tag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66666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… </a:t>
            </a:r>
            <a:r>
              <a:rPr b="1" lang="en" sz="1200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Other MPI processing  */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msg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addr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=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remote_proc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msg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tag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=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match_bits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msg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ignore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=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mask_bits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msg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context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req-&gt;context;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2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while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(!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req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done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ret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fi_trecvmsg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ep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&amp;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msg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FI_PEEK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|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FI_COMPLETION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" sz="12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ret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== </a:t>
            </a:r>
            <a:r>
              <a:rPr lang="en" sz="1200">
                <a:solidFill>
                  <a:srgbClr val="2AA198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indent="457200"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PROGRESS_WHILE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(!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req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done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" sz="12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ret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== -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FI_ENOMSG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</a:t>
            </a:r>
            <a:r>
              <a:rPr lang="en" sz="12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continue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" sz="12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error();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}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 sz="1200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/* Fill out status and return 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rgbClr val="859900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11" name="Shape 1311"/>
          <p:cNvSpPr/>
          <p:nvPr/>
        </p:nvSpPr>
        <p:spPr>
          <a:xfrm>
            <a:off x="6167250" y="3197250"/>
            <a:ext cx="2814599" cy="10809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952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Peek matches a message but does not dequeue it.</a:t>
            </a:r>
          </a:p>
        </p:txBody>
      </p:sp>
      <p:cxnSp>
        <p:nvCxnSpPr>
          <p:cNvPr id="1312" name="Shape 1312"/>
          <p:cNvCxnSpPr>
            <a:stCxn id="1311" idx="1"/>
          </p:cNvCxnSpPr>
          <p:nvPr/>
        </p:nvCxnSpPr>
        <p:spPr>
          <a:xfrm rot="10800000">
            <a:off x="4741650" y="2986500"/>
            <a:ext cx="1425600" cy="751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313" name="Shape 1313"/>
          <p:cNvSpPr/>
          <p:nvPr/>
        </p:nvSpPr>
        <p:spPr>
          <a:xfrm>
            <a:off x="3647600" y="3922050"/>
            <a:ext cx="2509800" cy="8736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952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Progress to complete message</a:t>
            </a:r>
          </a:p>
        </p:txBody>
      </p:sp>
      <p:cxnSp>
        <p:nvCxnSpPr>
          <p:cNvPr id="1314" name="Shape 1314"/>
          <p:cNvCxnSpPr>
            <a:stCxn id="1313" idx="0"/>
          </p:cNvCxnSpPr>
          <p:nvPr/>
        </p:nvCxnSpPr>
        <p:spPr>
          <a:xfrm rot="10800000">
            <a:off x="3728900" y="3347850"/>
            <a:ext cx="1173600" cy="574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315" name="Shape 1315"/>
          <p:cNvSpPr/>
          <p:nvPr/>
        </p:nvSpPr>
        <p:spPr>
          <a:xfrm>
            <a:off x="6167250" y="1572600"/>
            <a:ext cx="2814599" cy="10809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952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add </a:t>
            </a:r>
            <a:r>
              <a:rPr lang="en" sz="18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FI_CLAIM</a:t>
            </a:r>
            <a:r>
              <a:rPr lang="en" sz="1800">
                <a:solidFill>
                  <a:srgbClr val="FFFFFF"/>
                </a:solidFill>
              </a:rPr>
              <a:t> to flags when implementing </a:t>
            </a:r>
            <a:r>
              <a:rPr lang="en" sz="1800">
                <a:solidFill>
                  <a:srgbClr val="FFFFFF"/>
                </a:solidFill>
              </a:rPr>
              <a:t>MPI_Mprobe</a:t>
            </a:r>
          </a:p>
        </p:txBody>
      </p:sp>
      <p:cxnSp>
        <p:nvCxnSpPr>
          <p:cNvPr id="1316" name="Shape 1316"/>
          <p:cNvCxnSpPr>
            <a:stCxn id="1315" idx="1"/>
          </p:cNvCxnSpPr>
          <p:nvPr/>
        </p:nvCxnSpPr>
        <p:spPr>
          <a:xfrm flipH="1">
            <a:off x="4889250" y="2113050"/>
            <a:ext cx="1278000" cy="656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1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0" name="Shape 1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" name="Shape 1321"/>
          <p:cNvSpPr txBox="1"/>
          <p:nvPr/>
        </p:nvSpPr>
        <p:spPr>
          <a:xfrm>
            <a:off x="55300" y="682275"/>
            <a:ext cx="5062500" cy="1994700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rgbClr val="000000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probe_event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2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cq_tagged_entry_t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wc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Request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*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rreq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){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rreq-&gt;done              = TRUE;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rreq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status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MPI_SOURCE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get_source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wc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tag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rreq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status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MPI_TAG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=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get_tag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wc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tag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rreq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status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MPI_ERROR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=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MPI_SUCCESS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rreq-&gt;status.c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ount      = wc-&gt;len;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2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MPI_SUCCESS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rgbClr val="859900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rgbClr val="859900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22" name="Shape 1322"/>
          <p:cNvSpPr txBox="1"/>
          <p:nvPr>
            <p:ph type="title"/>
          </p:nvPr>
        </p:nvSpPr>
        <p:spPr>
          <a:xfrm>
            <a:off x="494075" y="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Probe/Receive completion events</a:t>
            </a:r>
          </a:p>
        </p:txBody>
      </p:sp>
      <p:sp>
        <p:nvSpPr>
          <p:cNvPr id="1323" name="Shape 1323"/>
          <p:cNvSpPr txBox="1"/>
          <p:nvPr/>
        </p:nvSpPr>
        <p:spPr>
          <a:xfrm>
            <a:off x="3333125" y="2728600"/>
            <a:ext cx="5705400" cy="2153100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rgbClr val="000000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recv_event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2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cq_tagged_entry_t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wc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Request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*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rreq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){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rreq-&gt;done              = TRUE;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rreq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status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MPI_SOURCE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get_source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wc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tag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rreq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status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MPI_TAG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=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get_tag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wc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tag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rreq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status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MPI_ERROR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=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MPI_SUCCESS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rreq-&gt;status.c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ount      = wc-&gt;len;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1200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Other MPI processing: unpack, request completion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2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MPI_SUCCESS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rgbClr val="859900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rgbClr val="859900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24" name="Shape 1324"/>
          <p:cNvSpPr/>
          <p:nvPr/>
        </p:nvSpPr>
        <p:spPr>
          <a:xfrm>
            <a:off x="5261525" y="726525"/>
            <a:ext cx="3550500" cy="19506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Probe</a:t>
            </a:r>
          </a:p>
          <a:p>
            <a:pPr indent="-228600" lvl="0" marL="457200" rtl="0">
              <a:spcBef>
                <a:spcPts val="0"/>
              </a:spcBef>
              <a:buClr>
                <a:srgbClr val="FFFFFF"/>
              </a:buClr>
              <a:buChar char="●"/>
            </a:pPr>
            <a:r>
              <a:rPr lang="en">
                <a:solidFill>
                  <a:srgbClr val="FFFFFF"/>
                </a:solidFill>
              </a:rPr>
              <a:t>Fills out status to be returned to the user</a:t>
            </a:r>
          </a:p>
          <a:p>
            <a:pPr indent="-228600" lvl="0" marL="457200" rtl="0">
              <a:spcBef>
                <a:spcPts val="0"/>
              </a:spcBef>
              <a:buClr>
                <a:srgbClr val="FFFFFF"/>
              </a:buClr>
              <a:buChar char="●"/>
            </a:pPr>
            <a:r>
              <a:rPr lang="en">
                <a:solidFill>
                  <a:srgbClr val="FFFFFF"/>
                </a:solidFill>
              </a:rPr>
              <a:t>get_tag/get_source are macros that decode the tag</a:t>
            </a:r>
          </a:p>
          <a:p>
            <a:pPr indent="-228600" lvl="0" marL="457200" rtl="0">
              <a:spcBef>
                <a:spcPts val="0"/>
              </a:spcBef>
              <a:buClr>
                <a:srgbClr val="FFFFFF"/>
              </a:buClr>
              <a:buChar char="●"/>
            </a:pPr>
            <a:r>
              <a:rPr lang="en">
                <a:solidFill>
                  <a:srgbClr val="FFFFFF"/>
                </a:solidFill>
              </a:rPr>
              <a:t>length is data bytes, needs to be converted to MPI count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325" name="Shape 1325"/>
          <p:cNvSpPr/>
          <p:nvPr/>
        </p:nvSpPr>
        <p:spPr>
          <a:xfrm>
            <a:off x="119275" y="2855750"/>
            <a:ext cx="3059100" cy="18047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Recv</a:t>
            </a:r>
          </a:p>
          <a:p>
            <a:pPr indent="-228600" lvl="0" marL="457200" rtl="0">
              <a:spcBef>
                <a:spcPts val="0"/>
              </a:spcBef>
              <a:buClr>
                <a:srgbClr val="FFFFFF"/>
              </a:buClr>
              <a:buChar char="●"/>
            </a:pPr>
            <a:r>
              <a:rPr lang="en">
                <a:solidFill>
                  <a:srgbClr val="FFFFFF"/>
                </a:solidFill>
              </a:rPr>
              <a:t>Fills out status to be returned to the user</a:t>
            </a:r>
          </a:p>
          <a:p>
            <a:pPr indent="-228600" lvl="0" marL="457200" rtl="0">
              <a:spcBef>
                <a:spcPts val="0"/>
              </a:spcBef>
              <a:buClr>
                <a:srgbClr val="FFFFFF"/>
              </a:buClr>
              <a:buChar char="●"/>
            </a:pPr>
            <a:r>
              <a:rPr lang="en">
                <a:solidFill>
                  <a:srgbClr val="FFFFFF"/>
                </a:solidFill>
              </a:rPr>
              <a:t>Unpacks data and/or handles the datatypes</a:t>
            </a:r>
          </a:p>
          <a:p>
            <a:pPr indent="-228600" lvl="0" marL="457200" rtl="0">
              <a:spcBef>
                <a:spcPts val="0"/>
              </a:spcBef>
              <a:buClr>
                <a:srgbClr val="FFFFFF"/>
              </a:buClr>
              <a:buChar char="●"/>
            </a:pPr>
            <a:r>
              <a:rPr lang="en">
                <a:solidFill>
                  <a:srgbClr val="FFFFFF"/>
                </a:solidFill>
              </a:rPr>
              <a:t>Handles any protocol acking required (like ssend acks)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1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9" name="Shape 1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0" name="Shape 1330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b="0" baseline="0" i="0" lang="en" sz="3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MPI</a:t>
            </a:r>
            <a:r>
              <a:rPr lang="en" sz="3600">
                <a:solidFill>
                  <a:schemeClr val="accent1"/>
                </a:solidFill>
              </a:rPr>
              <a:t> 3 RMA Desired Semantics</a:t>
            </a:r>
          </a:p>
        </p:txBody>
      </p:sp>
      <p:sp>
        <p:nvSpPr>
          <p:cNvPr id="1331" name="Shape 1331"/>
          <p:cNvSpPr txBox="1"/>
          <p:nvPr>
            <p:ph idx="12" type="sldNum"/>
          </p:nvPr>
        </p:nvSpPr>
        <p:spPr>
          <a:xfrm>
            <a:off x="6553200" y="4812506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1332" name="Shape 1332"/>
          <p:cNvSpPr txBox="1"/>
          <p:nvPr>
            <p:ph idx="1" type="body"/>
          </p:nvPr>
        </p:nvSpPr>
        <p:spPr>
          <a:xfrm>
            <a:off x="509025" y="2095100"/>
            <a:ext cx="6533399" cy="260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730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b="0" baseline="0" i="0" lang="en" sz="1400" u="none" cap="none" strike="noStrike">
                <a:solidFill>
                  <a:srgbClr val="000000"/>
                </a:solidFill>
              </a:rPr>
              <a:t>Memory exposed to incoming read/write by all targets</a:t>
            </a:r>
          </a:p>
          <a:p>
            <a:pPr indent="-273050" lvl="0" marL="285750" marR="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b="0" baseline="0" i="0" lang="en" sz="1400" u="none" cap="none" strike="noStrike">
                <a:solidFill>
                  <a:srgbClr val="000000"/>
                </a:solidFill>
              </a:rPr>
              <a:t>Offset based addressing within a windo</a:t>
            </a:r>
            <a:r>
              <a:rPr lang="en" sz="1400">
                <a:solidFill>
                  <a:srgbClr val="000000"/>
                </a:solidFill>
              </a:rPr>
              <a:t>w O(1) storage is ideal</a:t>
            </a:r>
          </a:p>
          <a:p>
            <a:pPr indent="-273050" lvl="0" marL="285750" marR="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b="0" baseline="0" i="0" lang="en" sz="1400" u="none" cap="none" strike="noStrike">
                <a:solidFill>
                  <a:srgbClr val="000000"/>
                </a:solidFill>
              </a:rPr>
              <a:t>Synchronization per MPI wind</a:t>
            </a:r>
            <a:r>
              <a:rPr lang="en" sz="1400">
                <a:solidFill>
                  <a:srgbClr val="000000"/>
                </a:solidFill>
              </a:rPr>
              <a:t>ow</a:t>
            </a:r>
          </a:p>
          <a:p>
            <a:pPr indent="-273050" lvl="0" marL="285750" marR="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b="0" baseline="0" i="0" lang="en" sz="1400" u="none" cap="none" strike="noStrike">
                <a:solidFill>
                  <a:srgbClr val="000000"/>
                </a:solidFill>
              </a:rPr>
              <a:t>Local and request based completion requirement at </a:t>
            </a:r>
            <a:r>
              <a:rPr lang="en" sz="1400">
                <a:solidFill>
                  <a:srgbClr val="000000"/>
                </a:solidFill>
              </a:rPr>
              <a:t>the origin</a:t>
            </a:r>
            <a:r>
              <a:rPr b="0" baseline="0" i="0" lang="en" sz="1400" u="none" cap="none" strike="noStrike">
                <a:solidFill>
                  <a:srgbClr val="000000"/>
                </a:solidFill>
              </a:rPr>
              <a:t> for certain ops</a:t>
            </a:r>
          </a:p>
          <a:p>
            <a:pPr indent="-273050" lvl="0" marL="285750" rtl="0">
              <a:spcBef>
                <a:spcPts val="12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" sz="1400"/>
              <a:t>Non-contiguous support</a:t>
            </a:r>
          </a:p>
          <a:p>
            <a:pPr indent="-273050" lvl="0" marL="285750" rtl="0">
              <a:spcBef>
                <a:spcPts val="12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" sz="1400"/>
              <a:t>Hardware accelerated atomics</a:t>
            </a:r>
          </a:p>
          <a:p>
            <a:pPr indent="-273050" lvl="0" marL="285750" rtl="0">
              <a:spcBef>
                <a:spcPts val="12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" sz="1400"/>
              <a:t>Asynchronous progress</a:t>
            </a:r>
          </a:p>
        </p:txBody>
      </p:sp>
      <p:grpSp>
        <p:nvGrpSpPr>
          <p:cNvPr id="1333" name="Shape 1333"/>
          <p:cNvGrpSpPr/>
          <p:nvPr/>
        </p:nvGrpSpPr>
        <p:grpSpPr>
          <a:xfrm>
            <a:off x="81143" y="738100"/>
            <a:ext cx="8782687" cy="1256695"/>
            <a:chOff x="638175" y="1712114"/>
            <a:chExt cx="7410299" cy="1557436"/>
          </a:xfrm>
        </p:grpSpPr>
        <p:sp>
          <p:nvSpPr>
            <p:cNvPr id="1334" name="Shape 1334"/>
            <p:cNvSpPr/>
            <p:nvPr/>
          </p:nvSpPr>
          <p:spPr>
            <a:xfrm>
              <a:off x="741237" y="2378866"/>
              <a:ext cx="1283699" cy="881100"/>
            </a:xfrm>
            <a:prstGeom prst="rect">
              <a:avLst/>
            </a:prstGeom>
            <a:solidFill>
              <a:srgbClr val="FFC000"/>
            </a:solidFill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baseline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5" name="Shape 1335"/>
            <p:cNvSpPr/>
            <p:nvPr/>
          </p:nvSpPr>
          <p:spPr>
            <a:xfrm>
              <a:off x="2400619" y="2375436"/>
              <a:ext cx="1283699" cy="881100"/>
            </a:xfrm>
            <a:prstGeom prst="rect">
              <a:avLst/>
            </a:prstGeom>
            <a:solidFill>
              <a:srgbClr val="FFC000"/>
            </a:solidFill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baseline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6" name="Shape 1336"/>
            <p:cNvSpPr/>
            <p:nvPr/>
          </p:nvSpPr>
          <p:spPr>
            <a:xfrm>
              <a:off x="4055937" y="2384961"/>
              <a:ext cx="1283699" cy="881100"/>
            </a:xfrm>
            <a:prstGeom prst="rect">
              <a:avLst/>
            </a:prstGeom>
            <a:solidFill>
              <a:srgbClr val="FFC000"/>
            </a:solidFill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baseline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7" name="Shape 1337"/>
            <p:cNvSpPr/>
            <p:nvPr/>
          </p:nvSpPr>
          <p:spPr>
            <a:xfrm>
              <a:off x="5694237" y="2388391"/>
              <a:ext cx="1283699" cy="881100"/>
            </a:xfrm>
            <a:prstGeom prst="rect">
              <a:avLst/>
            </a:prstGeom>
            <a:solidFill>
              <a:srgbClr val="FFC000"/>
            </a:solidFill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baseline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8" name="Shape 1338"/>
            <p:cNvSpPr/>
            <p:nvPr/>
          </p:nvSpPr>
          <p:spPr>
            <a:xfrm>
              <a:off x="638175" y="2454684"/>
              <a:ext cx="7410299" cy="466799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DFE2E4"/>
                </a:gs>
                <a:gs pos="5000">
                  <a:srgbClr val="DFE2E4"/>
                </a:gs>
                <a:gs pos="95000">
                  <a:srgbClr val="525E65"/>
                </a:gs>
                <a:gs pos="100000">
                  <a:srgbClr val="525E65"/>
                </a:gs>
              </a:gsLst>
              <a:lin ang="0" scaled="0"/>
            </a:gradFill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baseline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339" name="Shape 1339"/>
            <p:cNvCxnSpPr>
              <a:stCxn id="1334" idx="0"/>
              <a:endCxn id="1340" idx="4"/>
            </p:cNvCxnSpPr>
            <p:nvPr/>
          </p:nvCxnSpPr>
          <p:spPr>
            <a:xfrm rot="10800000">
              <a:off x="1383086" y="2178766"/>
              <a:ext cx="0" cy="20010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41" name="Shape 1341"/>
            <p:cNvSpPr/>
            <p:nvPr/>
          </p:nvSpPr>
          <p:spPr>
            <a:xfrm>
              <a:off x="922478" y="2494500"/>
              <a:ext cx="921299" cy="413100"/>
            </a:xfrm>
            <a:prstGeom prst="rect">
              <a:avLst/>
            </a:prstGeom>
            <a:solidFill>
              <a:srgbClr val="DBEBAE"/>
            </a:solidFill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0" baseline="0" i="0" lang="en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Memory</a:t>
              </a:r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0" baseline="0" i="0" lang="en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Segment</a:t>
              </a:r>
            </a:p>
          </p:txBody>
        </p:sp>
        <p:sp>
          <p:nvSpPr>
            <p:cNvPr id="1342" name="Shape 1342"/>
            <p:cNvSpPr/>
            <p:nvPr/>
          </p:nvSpPr>
          <p:spPr>
            <a:xfrm>
              <a:off x="1053821" y="2961225"/>
              <a:ext cx="658800" cy="29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0" baseline="0" i="0" lang="en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Memory</a:t>
              </a:r>
            </a:p>
          </p:txBody>
        </p:sp>
        <p:sp>
          <p:nvSpPr>
            <p:cNvPr id="1343" name="Shape 1343"/>
            <p:cNvSpPr/>
            <p:nvPr/>
          </p:nvSpPr>
          <p:spPr>
            <a:xfrm>
              <a:off x="2703835" y="1721703"/>
              <a:ext cx="677399" cy="44760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5000">
                  <a:schemeClr val="accent2"/>
                </a:gs>
                <a:gs pos="95000">
                  <a:schemeClr val="accent1"/>
                </a:gs>
                <a:gs pos="100000">
                  <a:schemeClr val="accent1"/>
                </a:gs>
              </a:gsLst>
              <a:lin ang="16200000" scaled="0"/>
            </a:gradFill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baseline="0" i="0" lang="en" sz="1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CPU</a:t>
              </a:r>
            </a:p>
          </p:txBody>
        </p:sp>
        <p:cxnSp>
          <p:nvCxnSpPr>
            <p:cNvPr id="1344" name="Shape 1344"/>
            <p:cNvCxnSpPr>
              <a:stCxn id="1335" idx="0"/>
              <a:endCxn id="1343" idx="4"/>
            </p:cNvCxnSpPr>
            <p:nvPr/>
          </p:nvCxnSpPr>
          <p:spPr>
            <a:xfrm rot="10800000">
              <a:off x="3042469" y="2169336"/>
              <a:ext cx="0" cy="20610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45" name="Shape 1345"/>
            <p:cNvSpPr/>
            <p:nvPr/>
          </p:nvSpPr>
          <p:spPr>
            <a:xfrm>
              <a:off x="2581860" y="2491072"/>
              <a:ext cx="921299" cy="413100"/>
            </a:xfrm>
            <a:prstGeom prst="rect">
              <a:avLst/>
            </a:prstGeom>
            <a:solidFill>
              <a:srgbClr val="DBEBAE"/>
            </a:solidFill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0" baseline="0" i="0" lang="en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Memory</a:t>
              </a:r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0" baseline="0" i="0" lang="en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Segment</a:t>
              </a:r>
            </a:p>
          </p:txBody>
        </p:sp>
        <p:sp>
          <p:nvSpPr>
            <p:cNvPr id="1346" name="Shape 1346"/>
            <p:cNvSpPr/>
            <p:nvPr/>
          </p:nvSpPr>
          <p:spPr>
            <a:xfrm>
              <a:off x="2713205" y="2957797"/>
              <a:ext cx="658800" cy="29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0" baseline="0" i="0" lang="en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Memory</a:t>
              </a:r>
            </a:p>
          </p:txBody>
        </p:sp>
        <p:sp>
          <p:nvSpPr>
            <p:cNvPr id="1347" name="Shape 1347"/>
            <p:cNvSpPr/>
            <p:nvPr/>
          </p:nvSpPr>
          <p:spPr>
            <a:xfrm>
              <a:off x="4324373" y="1721703"/>
              <a:ext cx="750600" cy="44760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5000">
                  <a:schemeClr val="accent2"/>
                </a:gs>
                <a:gs pos="95000">
                  <a:schemeClr val="accent1"/>
                </a:gs>
                <a:gs pos="100000">
                  <a:schemeClr val="accent1"/>
                </a:gs>
              </a:gsLst>
              <a:lin ang="16200000" scaled="0"/>
            </a:gradFill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baseline="0" i="0" lang="en" sz="1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CPU</a:t>
              </a:r>
            </a:p>
          </p:txBody>
        </p:sp>
        <p:cxnSp>
          <p:nvCxnSpPr>
            <p:cNvPr id="1348" name="Shape 1348"/>
            <p:cNvCxnSpPr>
              <a:stCxn id="1336" idx="0"/>
              <a:endCxn id="1347" idx="4"/>
            </p:cNvCxnSpPr>
            <p:nvPr/>
          </p:nvCxnSpPr>
          <p:spPr>
            <a:xfrm flipH="1" rot="10800000">
              <a:off x="4697787" y="2169261"/>
              <a:ext cx="1800" cy="21570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49" name="Shape 1349"/>
            <p:cNvSpPr/>
            <p:nvPr/>
          </p:nvSpPr>
          <p:spPr>
            <a:xfrm>
              <a:off x="4237178" y="2500597"/>
              <a:ext cx="921299" cy="413100"/>
            </a:xfrm>
            <a:prstGeom prst="rect">
              <a:avLst/>
            </a:prstGeom>
            <a:solidFill>
              <a:srgbClr val="DBEBAE"/>
            </a:solidFill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0" baseline="0" i="0" lang="en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Memory</a:t>
              </a:r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0" baseline="0" i="0" lang="en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Segment</a:t>
              </a:r>
            </a:p>
          </p:txBody>
        </p:sp>
        <p:sp>
          <p:nvSpPr>
            <p:cNvPr id="1350" name="Shape 1350"/>
            <p:cNvSpPr/>
            <p:nvPr/>
          </p:nvSpPr>
          <p:spPr>
            <a:xfrm>
              <a:off x="4368521" y="2967322"/>
              <a:ext cx="658800" cy="29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0" baseline="0" i="0" lang="en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Memory</a:t>
              </a:r>
            </a:p>
          </p:txBody>
        </p:sp>
        <p:sp>
          <p:nvSpPr>
            <p:cNvPr id="1351" name="Shape 1351"/>
            <p:cNvSpPr/>
            <p:nvPr/>
          </p:nvSpPr>
          <p:spPr>
            <a:xfrm>
              <a:off x="5997457" y="1721703"/>
              <a:ext cx="677399" cy="44760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5000">
                  <a:schemeClr val="accent2"/>
                </a:gs>
                <a:gs pos="95000">
                  <a:schemeClr val="accent1"/>
                </a:gs>
                <a:gs pos="100000">
                  <a:schemeClr val="accent1"/>
                </a:gs>
              </a:gsLst>
              <a:lin ang="16200000" scaled="0"/>
            </a:gradFill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baseline="0" i="0" lang="en" sz="1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CPU</a:t>
              </a:r>
            </a:p>
          </p:txBody>
        </p:sp>
        <p:cxnSp>
          <p:nvCxnSpPr>
            <p:cNvPr id="1352" name="Shape 1352"/>
            <p:cNvCxnSpPr>
              <a:stCxn id="1337" idx="0"/>
              <a:endCxn id="1351" idx="4"/>
            </p:cNvCxnSpPr>
            <p:nvPr/>
          </p:nvCxnSpPr>
          <p:spPr>
            <a:xfrm rot="10800000">
              <a:off x="6336087" y="2169391"/>
              <a:ext cx="0" cy="21900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53" name="Shape 1353"/>
            <p:cNvSpPr/>
            <p:nvPr/>
          </p:nvSpPr>
          <p:spPr>
            <a:xfrm>
              <a:off x="5875478" y="2504025"/>
              <a:ext cx="921299" cy="413100"/>
            </a:xfrm>
            <a:prstGeom prst="rect">
              <a:avLst/>
            </a:prstGeom>
            <a:solidFill>
              <a:srgbClr val="DBEBAE"/>
            </a:solidFill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0" baseline="0" i="0" lang="en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Memory</a:t>
              </a:r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0" baseline="0" i="0" lang="en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Segment</a:t>
              </a:r>
            </a:p>
          </p:txBody>
        </p:sp>
        <p:sp>
          <p:nvSpPr>
            <p:cNvPr id="1354" name="Shape 1354"/>
            <p:cNvSpPr/>
            <p:nvPr/>
          </p:nvSpPr>
          <p:spPr>
            <a:xfrm>
              <a:off x="6006821" y="2970750"/>
              <a:ext cx="658800" cy="29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0" baseline="0" i="0" lang="en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Memory</a:t>
              </a:r>
            </a:p>
          </p:txBody>
        </p:sp>
        <p:sp>
          <p:nvSpPr>
            <p:cNvPr id="1355" name="Shape 1355"/>
            <p:cNvSpPr/>
            <p:nvPr/>
          </p:nvSpPr>
          <p:spPr>
            <a:xfrm>
              <a:off x="7071587" y="2538703"/>
              <a:ext cx="841800" cy="29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baseline="0" i="0" lang="en" sz="1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Window</a:t>
              </a:r>
            </a:p>
          </p:txBody>
        </p:sp>
        <p:cxnSp>
          <p:nvCxnSpPr>
            <p:cNvPr id="1356" name="Shape 1356"/>
            <p:cNvCxnSpPr/>
            <p:nvPr/>
          </p:nvCxnSpPr>
          <p:spPr>
            <a:xfrm>
              <a:off x="741237" y="2466975"/>
              <a:ext cx="0" cy="45450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57" name="Shape 1357"/>
            <p:cNvCxnSpPr/>
            <p:nvPr/>
          </p:nvCxnSpPr>
          <p:spPr>
            <a:xfrm>
              <a:off x="2025078" y="2459164"/>
              <a:ext cx="0" cy="45450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58" name="Shape 1358"/>
            <p:cNvCxnSpPr/>
            <p:nvPr/>
          </p:nvCxnSpPr>
          <p:spPr>
            <a:xfrm>
              <a:off x="2400619" y="2454733"/>
              <a:ext cx="0" cy="45450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59" name="Shape 1359"/>
            <p:cNvCxnSpPr/>
            <p:nvPr/>
          </p:nvCxnSpPr>
          <p:spPr>
            <a:xfrm>
              <a:off x="3684462" y="2468689"/>
              <a:ext cx="0" cy="45450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60" name="Shape 1360"/>
            <p:cNvCxnSpPr/>
            <p:nvPr/>
          </p:nvCxnSpPr>
          <p:spPr>
            <a:xfrm>
              <a:off x="4055937" y="2457782"/>
              <a:ext cx="0" cy="45450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61" name="Shape 1361"/>
            <p:cNvCxnSpPr/>
            <p:nvPr/>
          </p:nvCxnSpPr>
          <p:spPr>
            <a:xfrm>
              <a:off x="5339778" y="2459164"/>
              <a:ext cx="0" cy="45450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62" name="Shape 1362"/>
            <p:cNvCxnSpPr/>
            <p:nvPr/>
          </p:nvCxnSpPr>
          <p:spPr>
            <a:xfrm>
              <a:off x="5694237" y="2472401"/>
              <a:ext cx="0" cy="45450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63" name="Shape 1363"/>
            <p:cNvCxnSpPr/>
            <p:nvPr/>
          </p:nvCxnSpPr>
          <p:spPr>
            <a:xfrm>
              <a:off x="6985890" y="2453067"/>
              <a:ext cx="0" cy="45450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40" name="Shape 1340"/>
            <p:cNvSpPr/>
            <p:nvPr/>
          </p:nvSpPr>
          <p:spPr>
            <a:xfrm>
              <a:off x="1044462" y="1712114"/>
              <a:ext cx="677399" cy="466799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5000">
                  <a:schemeClr val="accent2"/>
                </a:gs>
                <a:gs pos="95000">
                  <a:schemeClr val="accent1"/>
                </a:gs>
                <a:gs pos="100000">
                  <a:schemeClr val="accent1"/>
                </a:gs>
              </a:gsLst>
              <a:lin ang="16200038" scaled="0"/>
            </a:gradFill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baseline="0" i="0" lang="en" sz="1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CPU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1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67" name="Shape 1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8" name="Shape 1368"/>
          <p:cNvSpPr txBox="1"/>
          <p:nvPr>
            <p:ph idx="1" type="body"/>
          </p:nvPr>
        </p:nvSpPr>
        <p:spPr>
          <a:xfrm>
            <a:off x="169600" y="1098750"/>
            <a:ext cx="8686800" cy="371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3175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" sz="1800">
                <a:solidFill>
                  <a:srgbClr val="000000"/>
                </a:solidFill>
              </a:rPr>
              <a:t>Possible </a:t>
            </a:r>
            <a:r>
              <a:rPr b="0" baseline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Mappings (Using FI_SCALABLE_MR):  </a:t>
            </a:r>
          </a:p>
          <a:p>
            <a:pPr indent="-352425" lvl="1" marL="568325" marR="0" rtl="0" algn="l">
              <a:spcBef>
                <a:spcPts val="12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b="1" baseline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Mapping 1</a:t>
            </a:r>
            <a:r>
              <a:rPr b="0" baseline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 Global endpoint, user defined key, map all of memory</a:t>
            </a:r>
          </a:p>
          <a:p>
            <a:pPr indent="-352425" lvl="1" marL="568325" marR="0" rtl="0" algn="l">
              <a:spcBef>
                <a:spcPts val="12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b="1" baseline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Mapping 2: </a:t>
            </a:r>
            <a:r>
              <a:rPr b="0" baseline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TX </a:t>
            </a:r>
            <a:r>
              <a:rPr lang="en" sz="1800">
                <a:solidFill>
                  <a:srgbClr val="000000"/>
                </a:solidFill>
              </a:rPr>
              <a:t>c</a:t>
            </a:r>
            <a:r>
              <a:rPr b="0" baseline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ontext </a:t>
            </a:r>
            <a:r>
              <a:rPr lang="en" sz="1800">
                <a:solidFill>
                  <a:srgbClr val="000000"/>
                </a:solidFill>
              </a:rPr>
              <a:t>p</a:t>
            </a:r>
            <a:r>
              <a:rPr b="0" baseline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er window, user defined key</a:t>
            </a:r>
          </a:p>
          <a:p>
            <a:pPr indent="-352425" lvl="1" marL="568325" marR="0" rtl="0" algn="l">
              <a:spcBef>
                <a:spcPts val="12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b="1" baseline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Mapping 3:  </a:t>
            </a:r>
            <a:r>
              <a:rPr b="0" baseline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TX/RX context </a:t>
            </a:r>
            <a:r>
              <a:rPr lang="en" sz="1800">
                <a:solidFill>
                  <a:srgbClr val="000000"/>
                </a:solidFill>
              </a:rPr>
              <a:t>p</a:t>
            </a:r>
            <a:r>
              <a:rPr b="0" baseline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er window, no key (offsets embedded in RX)</a:t>
            </a:r>
          </a:p>
          <a:p>
            <a:pPr indent="-352425" lvl="1" marL="568325" marR="0" rtl="0" algn="l">
              <a:spcBef>
                <a:spcPts val="12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b="1" baseline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Common</a:t>
            </a:r>
            <a:r>
              <a:rPr b="0" baseline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 Fallback to mapping 1 when resources constrained</a:t>
            </a:r>
          </a:p>
          <a:p>
            <a:pPr indent="-317500" lvl="0" marL="342900" marR="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b="0" baseline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symmetric heap if possible</a:t>
            </a:r>
          </a:p>
          <a:p>
            <a:pPr indent="-317500" lvl="0" marL="342900" marR="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b="0" baseline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O(1) if resources and MPI parameters permit, otherwise:</a:t>
            </a:r>
          </a:p>
          <a:p>
            <a:pPr indent="-352425" lvl="1" marL="568325" marR="0" rtl="0" algn="l">
              <a:spcBef>
                <a:spcPts val="12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b="0" baseline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Displacement unit (if necessary)</a:t>
            </a:r>
          </a:p>
          <a:p>
            <a:pPr indent="-352425" lvl="1" marL="568325" marR="0" rtl="0" algn="l">
              <a:spcBef>
                <a:spcPts val="12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b="0" baseline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Window bases if Mapping 1 and no symmetric heap.</a:t>
            </a:r>
          </a:p>
        </p:txBody>
      </p:sp>
      <p:sp>
        <p:nvSpPr>
          <p:cNvPr id="1369" name="Shape 1369"/>
          <p:cNvSpPr txBox="1"/>
          <p:nvPr>
            <p:ph idx="12" type="sldNum"/>
          </p:nvPr>
        </p:nvSpPr>
        <p:spPr>
          <a:xfrm>
            <a:off x="6553200" y="4812506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1370" name="Shape 1370"/>
          <p:cNvSpPr txBox="1"/>
          <p:nvPr>
            <p:ph type="title"/>
          </p:nvPr>
        </p:nvSpPr>
        <p:spPr>
          <a:xfrm>
            <a:off x="457200" y="164075"/>
            <a:ext cx="7467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b="0" baseline="0" i="0" lang="en" sz="3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Memory Regions and Windows</a:t>
            </a:r>
          </a:p>
        </p:txBody>
      </p:sp>
    </p:spTree>
  </p:cSld>
  <p:clrMapOvr>
    <a:masterClrMapping/>
  </p:clrMapOvr>
  <p:transition spd="slow">
    <p:cut/>
  </p:transition>
</p:sld>
</file>

<file path=ppt/slides/slide1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74" name="Shape 1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" name="Shape 1375"/>
          <p:cNvSpPr txBox="1"/>
          <p:nvPr>
            <p:ph idx="1" type="body"/>
          </p:nvPr>
        </p:nvSpPr>
        <p:spPr>
          <a:xfrm>
            <a:off x="433900" y="1255625"/>
            <a:ext cx="8335199" cy="34733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R="0" rtl="0" algn="l">
              <a:spcBef>
                <a:spcPts val="1200"/>
              </a:spcBef>
              <a:buClr>
                <a:srgbClr val="000000"/>
              </a:buClr>
              <a:buSzPct val="85714"/>
              <a:buFont typeface="Arial"/>
              <a:buChar char="•"/>
            </a:pPr>
            <a:r>
              <a:rPr b="0" baseline="0" i="0" lang="en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Counters used for synchronization</a:t>
            </a:r>
            <a:r>
              <a:rPr lang="en">
                <a:solidFill>
                  <a:srgbClr val="000000"/>
                </a:solidFill>
              </a:rPr>
              <a:t> (e.g., </a:t>
            </a:r>
            <a:r>
              <a:rPr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MPI_Win_flush</a:t>
            </a:r>
            <a:r>
              <a:rPr lang="en">
                <a:solidFill>
                  <a:srgbClr val="000000"/>
                </a:solidFill>
              </a:rPr>
              <a:t>)</a:t>
            </a:r>
          </a:p>
          <a:p>
            <a:pPr indent="0" lvl="0" marR="0" rtl="0" algn="l">
              <a:spcBef>
                <a:spcPts val="1200"/>
              </a:spcBef>
              <a:buClr>
                <a:srgbClr val="000000"/>
              </a:buClr>
              <a:buSzPct val="85714"/>
              <a:buFont typeface="Arial"/>
              <a:buChar char="•"/>
            </a:pPr>
            <a:r>
              <a:rPr b="0" baseline="0" i="0" lang="en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Completion queues used to signal request-based “R”</a:t>
            </a:r>
            <a:r>
              <a:rPr lang="en">
                <a:solidFill>
                  <a:srgbClr val="000000"/>
                </a:solidFill>
              </a:rPr>
              <a:t> </a:t>
            </a:r>
            <a:r>
              <a:rPr b="0" baseline="0" i="0" lang="en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variants (</a:t>
            </a:r>
            <a:r>
              <a:rPr lang="en">
                <a:solidFill>
                  <a:srgbClr val="000000"/>
                </a:solidFill>
              </a:rPr>
              <a:t>e.g., </a:t>
            </a:r>
            <a:r>
              <a:rPr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MPI_Rput</a:t>
            </a:r>
            <a:r>
              <a:rPr lang="en">
                <a:solidFill>
                  <a:srgbClr val="000000"/>
                </a:solidFill>
              </a:rPr>
              <a:t>)</a:t>
            </a:r>
          </a:p>
          <a:p>
            <a:pPr indent="0" lvl="0" marR="0" rtl="0" algn="l">
              <a:spcBef>
                <a:spcPts val="1200"/>
              </a:spcBef>
              <a:buClr>
                <a:srgbClr val="000000"/>
              </a:buClr>
              <a:buSzPct val="85714"/>
              <a:buFont typeface="Arial"/>
              <a:buChar char="•"/>
            </a:pPr>
            <a:r>
              <a:rPr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MPI_Win_l</a:t>
            </a:r>
            <a:r>
              <a:rPr b="0" baseline="0" i="0" lang="en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ock</a:t>
            </a:r>
            <a:r>
              <a:rPr b="0" baseline="0" i="0" lang="en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u</a:t>
            </a:r>
            <a:r>
              <a:rPr b="0" baseline="0" i="0" lang="en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nlock</a:t>
            </a:r>
            <a:r>
              <a:rPr b="0" baseline="0" i="0" lang="en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uses message queue </a:t>
            </a:r>
            <a:r>
              <a:rPr lang="en">
                <a:solidFill>
                  <a:srgbClr val="000000"/>
                </a:solidFill>
              </a:rPr>
              <a:t>API</a:t>
            </a:r>
            <a:r>
              <a:rPr b="0" baseline="0" i="0" lang="en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for protocol</a:t>
            </a:r>
          </a:p>
        </p:txBody>
      </p:sp>
      <p:sp>
        <p:nvSpPr>
          <p:cNvPr id="1376" name="Shape 1376"/>
          <p:cNvSpPr txBox="1"/>
          <p:nvPr>
            <p:ph idx="12" type="sldNum"/>
          </p:nvPr>
        </p:nvSpPr>
        <p:spPr>
          <a:xfrm>
            <a:off x="6553200" y="4812506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1377" name="Shape 1377"/>
          <p:cNvSpPr txBox="1"/>
          <p:nvPr>
            <p:ph type="title"/>
          </p:nvPr>
        </p:nvSpPr>
        <p:spPr>
          <a:xfrm>
            <a:off x="433900" y="213850"/>
            <a:ext cx="7467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b="0" baseline="0" i="0" lang="en" sz="3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Synchronization</a:t>
            </a:r>
          </a:p>
        </p:txBody>
      </p:sp>
    </p:spTree>
  </p:cSld>
  <p:clrMapOvr>
    <a:masterClrMapping/>
  </p:clrMapOvr>
  <p:transition spd="slow">
    <p:cut/>
  </p:transition>
</p:sld>
</file>

<file path=ppt/slides/slide1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81" name="Shape 1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" name="Shape 1382"/>
          <p:cNvSpPr/>
          <p:nvPr/>
        </p:nvSpPr>
        <p:spPr>
          <a:xfrm>
            <a:off x="457200" y="2794825"/>
            <a:ext cx="1187399" cy="1933200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5F4F4"/>
              </a:gs>
              <a:gs pos="5000">
                <a:srgbClr val="F5F4F4"/>
              </a:gs>
              <a:gs pos="95000">
                <a:srgbClr val="757070"/>
              </a:gs>
              <a:gs pos="100000">
                <a:srgbClr val="757070"/>
              </a:gs>
            </a:gsLst>
            <a:lin ang="0" scaled="0"/>
          </a:gra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Window</a:t>
            </a:r>
          </a:p>
        </p:txBody>
      </p:sp>
      <p:sp>
        <p:nvSpPr>
          <p:cNvPr id="1383" name="Shape 1383"/>
          <p:cNvSpPr txBox="1"/>
          <p:nvPr>
            <p:ph idx="1" type="body"/>
          </p:nvPr>
        </p:nvSpPr>
        <p:spPr>
          <a:xfrm>
            <a:off x="550600" y="1130325"/>
            <a:ext cx="8229600" cy="34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2000"/>
              <a:t>Desirable to not pack the data or send datatype, possible mappings:</a:t>
            </a:r>
          </a:p>
          <a:p>
            <a:pPr indent="-158750" lvl="1" marL="514350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" sz="2000"/>
              <a:t>Send a</a:t>
            </a:r>
            <a:r>
              <a:rPr b="0" baseline="0" i="0" lang="en" sz="2000" u="none" cap="none" strike="noStrike">
                <a:solidFill>
                  <a:schemeClr val="dk1"/>
                </a:solidFill>
              </a:rPr>
              <a:t> series of RMA operations that align contiguous chunks</a:t>
            </a:r>
          </a:p>
          <a:p>
            <a:pPr indent="-158750" lvl="1" marL="514350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" sz="2000" u="none" cap="none" strike="noStrike">
                <a:solidFill>
                  <a:schemeClr val="dk1"/>
                </a:solidFill>
              </a:rPr>
              <a:t>Generate iovec lists that correspond to OFI hardware limits</a:t>
            </a:r>
          </a:p>
          <a:p>
            <a:pPr indent="-158750" lvl="1" marL="514350" marR="0" rtl="0" algn="l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" sz="2000"/>
              <a:t>Handle datatypes natively with OFI</a:t>
            </a:r>
          </a:p>
        </p:txBody>
      </p:sp>
      <p:sp>
        <p:nvSpPr>
          <p:cNvPr id="1384" name="Shape 1384"/>
          <p:cNvSpPr/>
          <p:nvPr/>
        </p:nvSpPr>
        <p:spPr>
          <a:xfrm>
            <a:off x="463677" y="3227218"/>
            <a:ext cx="8141399" cy="570900"/>
          </a:xfrm>
          <a:prstGeom prst="rect">
            <a:avLst/>
          </a:prstGeom>
          <a:solidFill>
            <a:srgbClr val="FFC000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Memory</a:t>
            </a:r>
          </a:p>
        </p:txBody>
      </p:sp>
      <p:sp>
        <p:nvSpPr>
          <p:cNvPr id="1385" name="Shape 1385"/>
          <p:cNvSpPr/>
          <p:nvPr/>
        </p:nvSpPr>
        <p:spPr>
          <a:xfrm>
            <a:off x="1489870" y="3281754"/>
            <a:ext cx="788099" cy="155400"/>
          </a:xfrm>
          <a:prstGeom prst="rect">
            <a:avLst/>
          </a:prstGeom>
          <a:solidFill>
            <a:srgbClr val="C4E0B2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baseline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Origin[0]</a:t>
            </a:r>
          </a:p>
        </p:txBody>
      </p:sp>
      <p:sp>
        <p:nvSpPr>
          <p:cNvPr id="1386" name="Shape 1386"/>
          <p:cNvSpPr/>
          <p:nvPr/>
        </p:nvSpPr>
        <p:spPr>
          <a:xfrm>
            <a:off x="3364599" y="3281750"/>
            <a:ext cx="788099" cy="155400"/>
          </a:xfrm>
          <a:prstGeom prst="rect">
            <a:avLst/>
          </a:prstGeom>
          <a:solidFill>
            <a:srgbClr val="C4E0B2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baseline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Origin[1]</a:t>
            </a:r>
          </a:p>
        </p:txBody>
      </p:sp>
      <p:sp>
        <p:nvSpPr>
          <p:cNvPr id="1387" name="Shape 1387"/>
          <p:cNvSpPr/>
          <p:nvPr/>
        </p:nvSpPr>
        <p:spPr>
          <a:xfrm>
            <a:off x="4644549" y="3281750"/>
            <a:ext cx="948599" cy="155400"/>
          </a:xfrm>
          <a:prstGeom prst="rect">
            <a:avLst/>
          </a:prstGeom>
          <a:solidFill>
            <a:srgbClr val="C4E0B2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baseline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Origin[…]</a:t>
            </a:r>
          </a:p>
        </p:txBody>
      </p:sp>
      <p:sp>
        <p:nvSpPr>
          <p:cNvPr id="1388" name="Shape 1388"/>
          <p:cNvSpPr/>
          <p:nvPr/>
        </p:nvSpPr>
        <p:spPr>
          <a:xfrm>
            <a:off x="6080832" y="3281754"/>
            <a:ext cx="1738200" cy="155400"/>
          </a:xfrm>
          <a:prstGeom prst="rect">
            <a:avLst/>
          </a:prstGeom>
          <a:solidFill>
            <a:srgbClr val="C4E0B2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baseline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Origin[n-1]</a:t>
            </a:r>
          </a:p>
        </p:txBody>
      </p:sp>
      <p:sp>
        <p:nvSpPr>
          <p:cNvPr id="1389" name="Shape 1389"/>
          <p:cNvSpPr/>
          <p:nvPr/>
        </p:nvSpPr>
        <p:spPr>
          <a:xfrm>
            <a:off x="6200576" y="3552975"/>
            <a:ext cx="948599" cy="155400"/>
          </a:xfrm>
          <a:prstGeom prst="rect">
            <a:avLst/>
          </a:prstGeom>
          <a:solidFill>
            <a:srgbClr val="C4E0B2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baseline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Result[…]</a:t>
            </a:r>
          </a:p>
        </p:txBody>
      </p:sp>
      <p:sp>
        <p:nvSpPr>
          <p:cNvPr id="1390" name="Shape 1390"/>
          <p:cNvSpPr/>
          <p:nvPr/>
        </p:nvSpPr>
        <p:spPr>
          <a:xfrm>
            <a:off x="7539175" y="3553875"/>
            <a:ext cx="948599" cy="155400"/>
          </a:xfrm>
          <a:prstGeom prst="rect">
            <a:avLst/>
          </a:prstGeom>
          <a:solidFill>
            <a:srgbClr val="C4E0B2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baseline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Result[n-1]</a:t>
            </a:r>
          </a:p>
        </p:txBody>
      </p:sp>
      <p:sp>
        <p:nvSpPr>
          <p:cNvPr id="1391" name="Shape 1391"/>
          <p:cNvSpPr/>
          <p:nvPr/>
        </p:nvSpPr>
        <p:spPr>
          <a:xfrm>
            <a:off x="5129576" y="3543450"/>
            <a:ext cx="948599" cy="155400"/>
          </a:xfrm>
          <a:prstGeom prst="rect">
            <a:avLst/>
          </a:prstGeom>
          <a:solidFill>
            <a:srgbClr val="C4E0B2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baseline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Result[1]</a:t>
            </a:r>
          </a:p>
        </p:txBody>
      </p:sp>
      <p:sp>
        <p:nvSpPr>
          <p:cNvPr id="1392" name="Shape 1392"/>
          <p:cNvSpPr/>
          <p:nvPr/>
        </p:nvSpPr>
        <p:spPr>
          <a:xfrm>
            <a:off x="1856358" y="3554795"/>
            <a:ext cx="1738200" cy="155400"/>
          </a:xfrm>
          <a:prstGeom prst="rect">
            <a:avLst/>
          </a:prstGeom>
          <a:solidFill>
            <a:srgbClr val="C4E0B2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baseline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Result[0]</a:t>
            </a:r>
          </a:p>
        </p:txBody>
      </p:sp>
      <p:sp>
        <p:nvSpPr>
          <p:cNvPr id="1393" name="Shape 1393"/>
          <p:cNvSpPr/>
          <p:nvPr/>
        </p:nvSpPr>
        <p:spPr>
          <a:xfrm>
            <a:off x="463677" y="4044515"/>
            <a:ext cx="8142600" cy="570900"/>
          </a:xfrm>
          <a:prstGeom prst="rect">
            <a:avLst/>
          </a:prstGeom>
          <a:solidFill>
            <a:srgbClr val="FFC000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Memory</a:t>
            </a:r>
          </a:p>
        </p:txBody>
      </p:sp>
      <p:sp>
        <p:nvSpPr>
          <p:cNvPr id="1394" name="Shape 1394"/>
          <p:cNvSpPr/>
          <p:nvPr/>
        </p:nvSpPr>
        <p:spPr>
          <a:xfrm>
            <a:off x="2821532" y="4257793"/>
            <a:ext cx="788099" cy="155400"/>
          </a:xfrm>
          <a:prstGeom prst="rect">
            <a:avLst/>
          </a:prstGeom>
          <a:solidFill>
            <a:srgbClr val="C4E0B2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baseline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Target[1]</a:t>
            </a:r>
          </a:p>
        </p:txBody>
      </p:sp>
      <p:sp>
        <p:nvSpPr>
          <p:cNvPr id="1395" name="Shape 1395"/>
          <p:cNvSpPr/>
          <p:nvPr/>
        </p:nvSpPr>
        <p:spPr>
          <a:xfrm>
            <a:off x="1732925" y="4257800"/>
            <a:ext cx="833399" cy="155400"/>
          </a:xfrm>
          <a:prstGeom prst="rect">
            <a:avLst/>
          </a:prstGeom>
          <a:solidFill>
            <a:srgbClr val="C4E0B2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baseline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Target[0]</a:t>
            </a:r>
          </a:p>
        </p:txBody>
      </p:sp>
      <p:sp>
        <p:nvSpPr>
          <p:cNvPr id="1396" name="Shape 1396"/>
          <p:cNvSpPr/>
          <p:nvPr/>
        </p:nvSpPr>
        <p:spPr>
          <a:xfrm>
            <a:off x="6460027" y="4257800"/>
            <a:ext cx="980399" cy="155400"/>
          </a:xfrm>
          <a:prstGeom prst="rect">
            <a:avLst/>
          </a:prstGeom>
          <a:solidFill>
            <a:srgbClr val="C4E0B2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baseline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Target[n-1]</a:t>
            </a:r>
          </a:p>
        </p:txBody>
      </p:sp>
      <p:sp>
        <p:nvSpPr>
          <p:cNvPr id="1397" name="Shape 1397"/>
          <p:cNvSpPr/>
          <p:nvPr/>
        </p:nvSpPr>
        <p:spPr>
          <a:xfrm>
            <a:off x="3957862" y="4257793"/>
            <a:ext cx="1738200" cy="155400"/>
          </a:xfrm>
          <a:prstGeom prst="rect">
            <a:avLst/>
          </a:prstGeom>
          <a:solidFill>
            <a:srgbClr val="C4E0B2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baseline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Target[…]</a:t>
            </a:r>
          </a:p>
        </p:txBody>
      </p:sp>
      <p:sp>
        <p:nvSpPr>
          <p:cNvPr id="1398" name="Shape 1398"/>
          <p:cNvSpPr txBox="1"/>
          <p:nvPr>
            <p:ph type="title"/>
          </p:nvPr>
        </p:nvSpPr>
        <p:spPr>
          <a:xfrm>
            <a:off x="463675" y="132750"/>
            <a:ext cx="7467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" sz="3600">
                <a:solidFill>
                  <a:schemeClr val="accent1"/>
                </a:solidFill>
              </a:rPr>
              <a:t>Non-contiguous Data</a:t>
            </a:r>
          </a:p>
        </p:txBody>
      </p:sp>
    </p:spTree>
  </p:cSld>
  <p:clrMapOvr>
    <a:masterClrMapping/>
  </p:clrMapOvr>
  <p:transition spd="slow">
    <p:cut/>
  </p:transition>
</p:sld>
</file>

<file path=ppt/slides/slide1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02" name="Shape 1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" name="Shape 1403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MPI_Put</a:t>
            </a:r>
          </a:p>
        </p:txBody>
      </p:sp>
      <p:sp>
        <p:nvSpPr>
          <p:cNvPr id="1404" name="Shape 1404"/>
          <p:cNvSpPr txBox="1"/>
          <p:nvPr/>
        </p:nvSpPr>
        <p:spPr>
          <a:xfrm>
            <a:off x="154875" y="1080475"/>
            <a:ext cx="8919000" cy="3712799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rgbClr val="000000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MPI_Put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 {</a:t>
            </a:r>
          </a:p>
          <a:p>
            <a:pPr indent="0" lvl="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…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We can implement a lightweight put if conditions are met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if 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origin_contig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&amp;&amp;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target_contig &amp;&amp; other_conditions &amp;&amp;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origin_bytes 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&lt;=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max_buffered_write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)) {</a:t>
            </a:r>
          </a:p>
          <a:p>
            <a:pPr indent="457200"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/* Increment counter to synchronize with fi_cntr_read */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global_cntr++;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fi_inject_write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ep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(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char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*)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origin_addr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target_bytes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</a:t>
            </a:r>
          </a:p>
          <a:p>
            <a:pPr indent="457200"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RANK_TO_FIADDR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win-&gt;comm, target_rank), </a:t>
            </a:r>
          </a:p>
          <a:p>
            <a:pPr indent="457200"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  target_address, win-&gt;memory_key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}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859900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05" name="Shape 1405"/>
          <p:cNvSpPr/>
          <p:nvPr/>
        </p:nvSpPr>
        <p:spPr>
          <a:xfrm>
            <a:off x="457200" y="3987575"/>
            <a:ext cx="2465399" cy="6728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Target address can be offset or VA based</a:t>
            </a:r>
          </a:p>
        </p:txBody>
      </p:sp>
      <p:cxnSp>
        <p:nvCxnSpPr>
          <p:cNvPr id="1406" name="Shape 1406"/>
          <p:cNvCxnSpPr>
            <a:stCxn id="1405" idx="0"/>
          </p:cNvCxnSpPr>
          <p:nvPr/>
        </p:nvCxnSpPr>
        <p:spPr>
          <a:xfrm flipH="1" rot="10800000">
            <a:off x="1689899" y="3461375"/>
            <a:ext cx="999900" cy="526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407" name="Shape 1407"/>
          <p:cNvSpPr/>
          <p:nvPr/>
        </p:nvSpPr>
        <p:spPr>
          <a:xfrm>
            <a:off x="4308975" y="3652775"/>
            <a:ext cx="4572000" cy="10838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Keys can be:</a:t>
            </a:r>
          </a:p>
          <a:p>
            <a:pPr indent="-342900" lvl="0" marL="457200" rtl="0">
              <a:spcBef>
                <a:spcPts val="0"/>
              </a:spcBef>
              <a:buClr>
                <a:srgbClr val="FFFFFF"/>
              </a:buClr>
              <a:buSzPct val="100000"/>
              <a:buChar char="●"/>
            </a:pPr>
            <a:r>
              <a:rPr lang="en" sz="1800">
                <a:solidFill>
                  <a:srgbClr val="FFFFFF"/>
                </a:solidFill>
              </a:rPr>
              <a:t>Exchanged</a:t>
            </a:r>
          </a:p>
          <a:p>
            <a:pPr indent="-342900" lvl="0" marL="457200" rtl="0">
              <a:spcBef>
                <a:spcPts val="0"/>
              </a:spcBef>
              <a:buClr>
                <a:srgbClr val="FFFFFF"/>
              </a:buClr>
              <a:buSzPct val="100000"/>
              <a:buChar char="●"/>
            </a:pPr>
            <a:r>
              <a:rPr lang="en" sz="1800">
                <a:solidFill>
                  <a:srgbClr val="FFFFFF"/>
                </a:solidFill>
              </a:rPr>
              <a:t>App provided:  </a:t>
            </a:r>
            <a:r>
              <a:rPr lang="en" sz="1800">
                <a:solidFill>
                  <a:schemeClr val="lt1"/>
                </a:solidFill>
              </a:rPr>
              <a:t>(</a:t>
            </a:r>
            <a:r>
              <a:rPr lang="en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FI_MR_SCALABLE</a:t>
            </a:r>
            <a:r>
              <a:rPr lang="en" sz="1800">
                <a:solidFill>
                  <a:schemeClr val="lt1"/>
                </a:solidFill>
              </a:rPr>
              <a:t>)</a:t>
            </a:r>
          </a:p>
        </p:txBody>
      </p:sp>
      <p:cxnSp>
        <p:nvCxnSpPr>
          <p:cNvPr id="1408" name="Shape 1408"/>
          <p:cNvCxnSpPr>
            <a:stCxn id="1407" idx="0"/>
          </p:cNvCxnSpPr>
          <p:nvPr/>
        </p:nvCxnSpPr>
        <p:spPr>
          <a:xfrm rot="10800000">
            <a:off x="6058875" y="3510875"/>
            <a:ext cx="536100" cy="141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1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12" name="Shape 1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" name="Shape 1413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MPI_Get</a:t>
            </a:r>
          </a:p>
        </p:txBody>
      </p:sp>
      <p:sp>
        <p:nvSpPr>
          <p:cNvPr id="1414" name="Shape 1414"/>
          <p:cNvSpPr txBox="1"/>
          <p:nvPr/>
        </p:nvSpPr>
        <p:spPr>
          <a:xfrm>
            <a:off x="154875" y="1080475"/>
            <a:ext cx="8919000" cy="3712799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rgbClr val="000000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MPI_Get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 {</a:t>
            </a:r>
          </a:p>
          <a:p>
            <a:pPr indent="0" lvl="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…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We can implement a lighter weight get if conditions are met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if 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origin_contig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&amp;&amp;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target_contig &amp;&amp; other_conditions &amp;&amp;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origin_bytes 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&lt;=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max_msg_size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)) {</a:t>
            </a:r>
          </a:p>
          <a:p>
            <a:pPr indent="457200"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/* Increment counter to synchronize with fi_cntr_read */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global_cntr++;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fi_read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ep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(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char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*)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origin_addr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target_bytes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</a:t>
            </a:r>
          </a:p>
          <a:p>
            <a:pPr indent="457200"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RANK_TO_FIADDR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win-&gt;comm, target_rank), </a:t>
            </a:r>
          </a:p>
          <a:p>
            <a:pPr indent="457200"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target_address, win-&gt;memory_key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}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859900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15" name="Shape 1415"/>
          <p:cNvSpPr/>
          <p:nvPr/>
        </p:nvSpPr>
        <p:spPr>
          <a:xfrm>
            <a:off x="457200" y="3987575"/>
            <a:ext cx="2465399" cy="6728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Target address can be offset or VA based</a:t>
            </a:r>
          </a:p>
        </p:txBody>
      </p:sp>
      <p:cxnSp>
        <p:nvCxnSpPr>
          <p:cNvPr id="1416" name="Shape 1416"/>
          <p:cNvCxnSpPr>
            <a:stCxn id="1415" idx="0"/>
          </p:cNvCxnSpPr>
          <p:nvPr/>
        </p:nvCxnSpPr>
        <p:spPr>
          <a:xfrm flipH="1" rot="10800000">
            <a:off x="1689899" y="3542075"/>
            <a:ext cx="750000" cy="445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417" name="Shape 1417"/>
          <p:cNvSpPr/>
          <p:nvPr/>
        </p:nvSpPr>
        <p:spPr>
          <a:xfrm>
            <a:off x="4461375" y="3652775"/>
            <a:ext cx="4572000" cy="10838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Keys can be:</a:t>
            </a:r>
          </a:p>
          <a:p>
            <a:pPr indent="-342900" lvl="0" marL="457200" rtl="0">
              <a:spcBef>
                <a:spcPts val="0"/>
              </a:spcBef>
              <a:buClr>
                <a:srgbClr val="FFFFFF"/>
              </a:buClr>
              <a:buSzPct val="100000"/>
              <a:buChar char="●"/>
            </a:pPr>
            <a:r>
              <a:rPr lang="en" sz="1800">
                <a:solidFill>
                  <a:srgbClr val="FFFFFF"/>
                </a:solidFill>
              </a:rPr>
              <a:t>Exchanged</a:t>
            </a:r>
          </a:p>
          <a:p>
            <a:pPr indent="-342900" lvl="0" marL="457200" rtl="0">
              <a:spcBef>
                <a:spcPts val="0"/>
              </a:spcBef>
              <a:buClr>
                <a:srgbClr val="FFFFFF"/>
              </a:buClr>
              <a:buSzPct val="100000"/>
              <a:buChar char="●"/>
            </a:pPr>
            <a:r>
              <a:rPr lang="en" sz="1800">
                <a:solidFill>
                  <a:srgbClr val="FFFFFF"/>
                </a:solidFill>
              </a:rPr>
              <a:t>App provided:  </a:t>
            </a:r>
            <a:r>
              <a:rPr lang="en" sz="1800">
                <a:solidFill>
                  <a:schemeClr val="lt1"/>
                </a:solidFill>
              </a:rPr>
              <a:t>(</a:t>
            </a:r>
            <a:r>
              <a:rPr lang="en" sz="180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FI_MR_SCALABLE</a:t>
            </a:r>
            <a:r>
              <a:rPr lang="en" sz="1800">
                <a:solidFill>
                  <a:schemeClr val="lt1"/>
                </a:solidFill>
              </a:rPr>
              <a:t>)</a:t>
            </a:r>
          </a:p>
        </p:txBody>
      </p:sp>
      <p:cxnSp>
        <p:nvCxnSpPr>
          <p:cNvPr id="1418" name="Shape 1418"/>
          <p:cNvCxnSpPr>
            <a:stCxn id="1417" idx="0"/>
          </p:cNvCxnSpPr>
          <p:nvPr/>
        </p:nvCxnSpPr>
        <p:spPr>
          <a:xfrm rot="10800000">
            <a:off x="5520375" y="3523175"/>
            <a:ext cx="1227000" cy="129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Completion Services</a:t>
            </a:r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609600" y="14859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Asynchronous completion support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Event queues for detailed status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Configurable level of data reported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Separation between control versus data operations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Low-impact counters for fast notification</a:t>
            </a:r>
          </a:p>
        </p:txBody>
      </p:sp>
    </p:spTree>
  </p:cSld>
  <p:clrMapOvr>
    <a:masterClrMapping/>
  </p:clrMapOvr>
  <p:transition spd="slow">
    <p:cut/>
  </p:transition>
</p:sld>
</file>

<file path=ppt/slides/slide1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22" name="Shape 1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" name="Shape 1423"/>
          <p:cNvSpPr txBox="1"/>
          <p:nvPr>
            <p:ph idx="1" type="body"/>
          </p:nvPr>
        </p:nvSpPr>
        <p:spPr>
          <a:xfrm>
            <a:off x="404400" y="1159750"/>
            <a:ext cx="8335199" cy="35471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50800" lvl="0" marR="0" rtl="0" algn="l">
              <a:spcBef>
                <a:spcPts val="12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" sz="1600">
                <a:solidFill>
                  <a:srgbClr val="000000"/>
                </a:solidFill>
              </a:rPr>
              <a:t>Natively supported in libfabric</a:t>
            </a:r>
          </a:p>
          <a:p>
            <a:pPr indent="-327025" lvl="1" marL="568325" marR="0" rtl="0" algn="l">
              <a:spcBef>
                <a:spcPts val="12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FI_ATOMIC</a:t>
            </a:r>
            <a:r>
              <a:rPr lang="en" sz="1600">
                <a:solidFill>
                  <a:srgbClr val="000000"/>
                </a:solidFill>
              </a:rPr>
              <a:t> capability for </a:t>
            </a:r>
            <a:r>
              <a:rPr lang="en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fi_getinfo</a:t>
            </a:r>
          </a:p>
          <a:p>
            <a:pPr indent="-327025" lvl="1" marL="568325" marR="0" rtl="0" algn="l">
              <a:spcBef>
                <a:spcPts val="12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" sz="1600">
                <a:solidFill>
                  <a:srgbClr val="000000"/>
                </a:solidFill>
              </a:rPr>
              <a:t>see </a:t>
            </a:r>
            <a:r>
              <a:rPr lang="en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fi_atomic</a:t>
            </a:r>
            <a:r>
              <a:rPr lang="en" sz="1600">
                <a:solidFill>
                  <a:srgbClr val="000000"/>
                </a:solidFill>
              </a:rPr>
              <a:t> functions in the </a:t>
            </a:r>
            <a:r>
              <a:rPr lang="en" sz="1600" u="sng">
                <a:solidFill>
                  <a:schemeClr val="hlink"/>
                </a:solidFill>
                <a:hlinkClick r:id="rId3"/>
              </a:rPr>
              <a:t>fi_atomic(3) man page</a:t>
            </a:r>
          </a:p>
          <a:p>
            <a:pPr indent="50800" lvl="0" marR="0" rtl="0" algn="l">
              <a:spcBef>
                <a:spcPts val="12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b="0" baseline="0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Query MPI datatype and MPI op and use valid table</a:t>
            </a:r>
          </a:p>
          <a:p>
            <a:pPr indent="-327025" lvl="1" marL="568325" marR="0" rtl="0" algn="l">
              <a:spcBef>
                <a:spcPts val="12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b="0" baseline="0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Fall back to message queue API emulation if hardware atomic is not available</a:t>
            </a:r>
          </a:p>
          <a:p>
            <a:pPr indent="-327025" lvl="1" marL="568325" marR="0" rtl="0" algn="l">
              <a:spcBef>
                <a:spcPts val="12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b="0" baseline="0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 optimized versions of single element atomics</a:t>
            </a:r>
          </a:p>
          <a:p>
            <a:pPr indent="50800" lvl="0" marR="0" rtl="0" algn="l">
              <a:spcBef>
                <a:spcPts val="12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b="0" baseline="0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 window creation, determine MPI ordering</a:t>
            </a:r>
            <a:r>
              <a:rPr lang="en" sz="1600">
                <a:solidFill>
                  <a:srgbClr val="000000"/>
                </a:solidFill>
              </a:rPr>
              <a:t> info key values</a:t>
            </a:r>
            <a:r>
              <a:rPr b="0" baseline="0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and create the scalable context with </a:t>
            </a:r>
            <a:r>
              <a:rPr lang="en" sz="1600">
                <a:solidFill>
                  <a:srgbClr val="000000"/>
                </a:solidFill>
              </a:rPr>
              <a:t>corresponding</a:t>
            </a:r>
            <a:r>
              <a:rPr b="0" baseline="0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FI_ORDER_xAy</a:t>
            </a:r>
            <a:r>
              <a:rPr b="0" baseline="0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flags</a:t>
            </a:r>
          </a:p>
          <a:p>
            <a:pPr indent="50800" lvl="0" marR="0" rtl="0" algn="l">
              <a:spcBef>
                <a:spcPts val="12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" sz="1600">
                <a:solidFill>
                  <a:srgbClr val="000000"/>
                </a:solidFill>
              </a:rPr>
              <a:t>We’ll discuss more later in the tutorial</a:t>
            </a:r>
          </a:p>
        </p:txBody>
      </p:sp>
      <p:sp>
        <p:nvSpPr>
          <p:cNvPr id="1424" name="Shape 1424"/>
          <p:cNvSpPr txBox="1"/>
          <p:nvPr>
            <p:ph idx="12" type="sldNum"/>
          </p:nvPr>
        </p:nvSpPr>
        <p:spPr>
          <a:xfrm>
            <a:off x="6553200" y="4812506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1425" name="Shape 1425"/>
          <p:cNvSpPr txBox="1"/>
          <p:nvPr>
            <p:ph type="title"/>
          </p:nvPr>
        </p:nvSpPr>
        <p:spPr>
          <a:xfrm>
            <a:off x="404400" y="213875"/>
            <a:ext cx="7467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" sz="3600">
                <a:solidFill>
                  <a:schemeClr val="accent1"/>
                </a:solidFill>
              </a:rPr>
              <a:t>MPI </a:t>
            </a:r>
            <a:r>
              <a:rPr b="0" baseline="0" i="0" lang="en" sz="3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Atomics</a:t>
            </a:r>
          </a:p>
        </p:txBody>
      </p:sp>
    </p:spTree>
  </p:cSld>
  <p:clrMapOvr>
    <a:masterClrMapping/>
  </p:clrMapOvr>
  <p:transition spd="slow">
    <p:cut/>
  </p:transition>
</p:sld>
</file>

<file path=ppt/slides/slide1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29" name="Shape 1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0" name="Shape 1430"/>
          <p:cNvSpPr txBox="1"/>
          <p:nvPr>
            <p:ph type="title"/>
          </p:nvPr>
        </p:nvSpPr>
        <p:spPr>
          <a:xfrm>
            <a:off x="838200" y="2001750"/>
            <a:ext cx="7467600" cy="11399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OpenSHMEM Example</a:t>
            </a:r>
          </a:p>
        </p:txBody>
      </p:sp>
    </p:spTree>
  </p:cSld>
  <p:clrMapOvr>
    <a:masterClrMapping/>
  </p:clrMapOvr>
  <p:transition spd="slow">
    <p:cut/>
  </p:transition>
</p:sld>
</file>

<file path=ppt/slides/slide1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Shape 1435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Content </a:t>
            </a:r>
          </a:p>
        </p:txBody>
      </p:sp>
      <p:sp>
        <p:nvSpPr>
          <p:cNvPr id="1436" name="Shape 1436"/>
          <p:cNvSpPr txBox="1"/>
          <p:nvPr>
            <p:ph idx="1" type="body"/>
          </p:nvPr>
        </p:nvSpPr>
        <p:spPr>
          <a:xfrm>
            <a:off x="583350" y="102885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OpenSHMEM program model in a nutshell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Mapping to libfabric constructs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Endpoint types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Address vectors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Memory Registration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Completion Queues and Counters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Example Code walkthrough</a:t>
            </a:r>
          </a:p>
        </p:txBody>
      </p:sp>
    </p:spTree>
  </p:cSld>
  <p:clrMapOvr>
    <a:masterClrMapping/>
  </p:clrMapOvr>
  <p:transition spd="slow">
    <p:cut/>
  </p:transition>
</p:sld>
</file>

<file path=ppt/slides/slide1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Shape 1441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Program Model in a Nutshell </a:t>
            </a:r>
          </a:p>
        </p:txBody>
      </p:sp>
      <p:pic>
        <p:nvPicPr>
          <p:cNvPr id="1442" name="Shape 14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2000" y="1380450"/>
            <a:ext cx="6805324" cy="304602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43" name="Shape 1443"/>
          <p:cNvCxnSpPr/>
          <p:nvPr/>
        </p:nvCxnSpPr>
        <p:spPr>
          <a:xfrm flipH="1" rot="10800000">
            <a:off x="508000" y="3907299"/>
            <a:ext cx="4487700" cy="69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lg" w="lg" type="triangle"/>
            <a:tailEnd len="lg" w="lg" type="triangle"/>
          </a:ln>
        </p:spPr>
      </p:cxnSp>
      <p:sp>
        <p:nvSpPr>
          <p:cNvPr id="1444" name="Shape 1444"/>
          <p:cNvSpPr txBox="1"/>
          <p:nvPr/>
        </p:nvSpPr>
        <p:spPr>
          <a:xfrm>
            <a:off x="1948100" y="3907300"/>
            <a:ext cx="1689900" cy="306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0000FF"/>
                </a:solidFill>
              </a:rPr>
              <a:t>NPES constant</a:t>
            </a:r>
          </a:p>
        </p:txBody>
      </p:sp>
      <p:cxnSp>
        <p:nvCxnSpPr>
          <p:cNvPr id="1445" name="Shape 1445"/>
          <p:cNvCxnSpPr/>
          <p:nvPr/>
        </p:nvCxnSpPr>
        <p:spPr>
          <a:xfrm flipH="1">
            <a:off x="6782949" y="2961650"/>
            <a:ext cx="1212900" cy="4887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446" name="Shape 1446"/>
          <p:cNvCxnSpPr/>
          <p:nvPr/>
        </p:nvCxnSpPr>
        <p:spPr>
          <a:xfrm flipH="1">
            <a:off x="6400075" y="2955750"/>
            <a:ext cx="1583999" cy="12366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447" name="Shape 1447"/>
          <p:cNvSpPr txBox="1"/>
          <p:nvPr/>
        </p:nvSpPr>
        <p:spPr>
          <a:xfrm>
            <a:off x="7171175" y="1663975"/>
            <a:ext cx="1689900" cy="1177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0000FF"/>
                </a:solidFill>
              </a:rPr>
              <a:t>Certain segments of PE address space remotely accessible in a one-sided fashion</a:t>
            </a:r>
          </a:p>
        </p:txBody>
      </p:sp>
    </p:spTree>
  </p:cSld>
  <p:clrMapOvr>
    <a:masterClrMapping/>
  </p:clrMapOvr>
  <p:transition spd="slow">
    <p:cut/>
  </p:transition>
</p:sld>
</file>

<file path=ppt/slides/slide1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51" name="Shape 1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2" name="Shape 1452"/>
          <p:cNvSpPr txBox="1"/>
          <p:nvPr>
            <p:ph type="title"/>
          </p:nvPr>
        </p:nvSpPr>
        <p:spPr>
          <a:xfrm>
            <a:off x="146975" y="171450"/>
            <a:ext cx="80637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600"/>
              <a:t>OpenSHMEM - FI_EP_RDM endpoints</a:t>
            </a:r>
            <a:r>
              <a:rPr lang="en"/>
              <a:t> </a:t>
            </a:r>
          </a:p>
        </p:txBody>
      </p:sp>
      <p:sp>
        <p:nvSpPr>
          <p:cNvPr id="1453" name="Shape 1453"/>
          <p:cNvSpPr txBox="1"/>
          <p:nvPr>
            <p:ph idx="1" type="body"/>
          </p:nvPr>
        </p:nvSpPr>
        <p:spPr>
          <a:xfrm>
            <a:off x="609600" y="14859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FI_EP_RDM likely best choice for OpenShmem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one endpoint can be used to put/get, etc. to all PEs in job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relatively simple connection setup, but does require some sort of out-of-band to exchange endpoint </a:t>
            </a:r>
            <a:r>
              <a:rPr i="1" lang="en"/>
              <a:t>names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Does require an </a:t>
            </a:r>
            <a:r>
              <a:rPr i="1" lang="en"/>
              <a:t>Address Vector </a:t>
            </a:r>
            <a:r>
              <a:rPr lang="en"/>
              <a:t>instance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57" name="Shape 1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8" name="Shape 1458"/>
          <p:cNvSpPr txBox="1"/>
          <p:nvPr>
            <p:ph type="title"/>
          </p:nvPr>
        </p:nvSpPr>
        <p:spPr>
          <a:xfrm>
            <a:off x="104975" y="171450"/>
            <a:ext cx="82791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OpenSHMEM - Which AV Type?</a:t>
            </a:r>
            <a:r>
              <a:rPr lang="en"/>
              <a:t> </a:t>
            </a:r>
          </a:p>
        </p:txBody>
      </p:sp>
      <p:sp>
        <p:nvSpPr>
          <p:cNvPr id="1459" name="Shape 1459"/>
          <p:cNvSpPr txBox="1"/>
          <p:nvPr>
            <p:ph idx="1" type="body"/>
          </p:nvPr>
        </p:nvSpPr>
        <p:spPr>
          <a:xfrm>
            <a:off x="546625" y="1317925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Two types of address vectors -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FI_AV_MAP - using this type means the library must internally keep a mechanism for mapping a PE to a fabric </a:t>
            </a:r>
            <a:r>
              <a:rPr i="1" lang="en"/>
              <a:t>fi_addr_t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FI_AV_TABLE - supports a simple indexing scheme to be used in place of </a:t>
            </a:r>
            <a:r>
              <a:rPr i="1" lang="en"/>
              <a:t>fi_addr_t</a:t>
            </a:r>
            <a:r>
              <a:rPr lang="en"/>
              <a:t>.  Can support using the PE rank as the address in data transfer operations (this is likely the better choice for OpenSHMEM)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63" name="Shape 1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" name="Shape 1464"/>
          <p:cNvSpPr txBox="1"/>
          <p:nvPr>
            <p:ph type="title"/>
          </p:nvPr>
        </p:nvSpPr>
        <p:spPr>
          <a:xfrm>
            <a:off x="105525" y="176700"/>
            <a:ext cx="7873199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OpenSHMEM - Memory Registration </a:t>
            </a:r>
            <a:r>
              <a:rPr lang="en"/>
              <a:t> </a:t>
            </a:r>
          </a:p>
        </p:txBody>
      </p:sp>
      <p:sp>
        <p:nvSpPr>
          <p:cNvPr id="1465" name="Shape 1465"/>
          <p:cNvSpPr txBox="1"/>
          <p:nvPr>
            <p:ph idx="1" type="body"/>
          </p:nvPr>
        </p:nvSpPr>
        <p:spPr>
          <a:xfrm>
            <a:off x="431150" y="1323175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libfabric supports two memory registration modes - </a:t>
            </a:r>
            <a:r>
              <a:rPr i="1" lang="en"/>
              <a:t>basic</a:t>
            </a:r>
            <a:r>
              <a:rPr lang="en"/>
              <a:t> and </a:t>
            </a:r>
            <a:r>
              <a:rPr i="1" lang="en"/>
              <a:t>scalable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FI_LOCAL_MR mode bit indicates whether local buffers need to be registered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69" name="Shape 1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0" name="Shape 1470"/>
          <p:cNvSpPr txBox="1"/>
          <p:nvPr>
            <p:ph type="title"/>
          </p:nvPr>
        </p:nvSpPr>
        <p:spPr>
          <a:xfrm>
            <a:off x="105525" y="176700"/>
            <a:ext cx="7873199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OpenSHMEM - Memory Registration(2)</a:t>
            </a:r>
            <a:r>
              <a:rPr lang="en" sz="3600"/>
              <a:t> </a:t>
            </a:r>
            <a:r>
              <a:rPr lang="en"/>
              <a:t> </a:t>
            </a:r>
          </a:p>
        </p:txBody>
      </p:sp>
      <p:sp>
        <p:nvSpPr>
          <p:cNvPr id="1471" name="Shape 1471"/>
          <p:cNvSpPr txBox="1"/>
          <p:nvPr/>
        </p:nvSpPr>
        <p:spPr>
          <a:xfrm>
            <a:off x="545900" y="1338525"/>
            <a:ext cx="7385699" cy="32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560"/>
              </a:spcBef>
              <a:buSzPct val="100000"/>
              <a:buChar char="❖"/>
            </a:pPr>
            <a:r>
              <a:rPr lang="en" sz="2400">
                <a:solidFill>
                  <a:schemeClr val="dk1"/>
                </a:solidFill>
              </a:rPr>
              <a:t>Scalable memory registration model simpler to use </a:t>
            </a:r>
          </a:p>
          <a:p>
            <a:pPr indent="-342900" lvl="1" marL="914400" rtl="0">
              <a:spcBef>
                <a:spcPts val="560"/>
              </a:spcBef>
              <a:buSzPct val="100000"/>
              <a:buChar char="➢"/>
            </a:pPr>
            <a:r>
              <a:rPr lang="en" sz="1800">
                <a:solidFill>
                  <a:schemeClr val="dk1"/>
                </a:solidFill>
              </a:rPr>
              <a:t>does not require O(NPES) bookkeeping of memory keys.  </a:t>
            </a:r>
          </a:p>
          <a:p>
            <a:pPr indent="-342900" lvl="1" marL="914400" rtl="0">
              <a:spcBef>
                <a:spcPts val="560"/>
              </a:spcBef>
              <a:buSzPct val="100000"/>
              <a:buChar char="➢"/>
            </a:pPr>
            <a:r>
              <a:rPr lang="en" sz="1800">
                <a:solidFill>
                  <a:schemeClr val="dk1"/>
                </a:solidFill>
              </a:rPr>
              <a:t>simplifies the implementation of a growable symmetric heap.</a:t>
            </a:r>
            <a:br>
              <a:rPr lang="en" sz="1800">
                <a:solidFill>
                  <a:schemeClr val="dk1"/>
                </a:solidFill>
              </a:rPr>
            </a:br>
          </a:p>
          <a:p>
            <a:pPr indent="-381000" lvl="0" marL="457200" rtl="0">
              <a:spcBef>
                <a:spcPts val="560"/>
              </a:spcBef>
              <a:buClr>
                <a:schemeClr val="dk1"/>
              </a:buClr>
              <a:buSzPct val="100000"/>
              <a:buChar char="❖"/>
            </a:pPr>
            <a:r>
              <a:rPr lang="en" sz="2400">
                <a:solidFill>
                  <a:schemeClr val="dk1"/>
                </a:solidFill>
              </a:rPr>
              <a:t>Basic memory registration model is likely to be supported by more providers</a:t>
            </a:r>
            <a:br>
              <a:rPr lang="en" sz="2400">
                <a:solidFill>
                  <a:schemeClr val="dk1"/>
                </a:solidFill>
              </a:rPr>
            </a:br>
          </a:p>
          <a:p>
            <a:pPr indent="-381000" lvl="0" marL="457200" rtl="0">
              <a:spcBef>
                <a:spcPts val="560"/>
              </a:spcBef>
              <a:buClr>
                <a:schemeClr val="dk1"/>
              </a:buClr>
              <a:buSzPct val="100000"/>
              <a:buChar char="❖"/>
            </a:pPr>
            <a:r>
              <a:rPr lang="en" sz="2400">
                <a:solidFill>
                  <a:schemeClr val="dk1"/>
                </a:solidFill>
              </a:rPr>
              <a:t>Probably a good idea to be able to support both models at least for the medium term</a:t>
            </a:r>
          </a:p>
        </p:txBody>
      </p:sp>
    </p:spTree>
  </p:cSld>
  <p:clrMapOvr>
    <a:masterClrMapping/>
  </p:clrMapOvr>
  <p:transition spd="slow">
    <p:cut/>
  </p:transition>
</p:sld>
</file>

<file path=ppt/slides/slide1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75" name="Shape 1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6" name="Shape 1476"/>
          <p:cNvSpPr txBox="1"/>
          <p:nvPr>
            <p:ph type="title"/>
          </p:nvPr>
        </p:nvSpPr>
        <p:spPr>
          <a:xfrm>
            <a:off x="105525" y="176700"/>
            <a:ext cx="7873199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OpenSHMEM - Completion Queues, Counters</a:t>
            </a:r>
            <a:r>
              <a:rPr lang="en" sz="3600"/>
              <a:t> </a:t>
            </a:r>
            <a:r>
              <a:rPr lang="en"/>
              <a:t> </a:t>
            </a:r>
          </a:p>
        </p:txBody>
      </p:sp>
      <p:sp>
        <p:nvSpPr>
          <p:cNvPr id="1477" name="Shape 1477"/>
          <p:cNvSpPr txBox="1"/>
          <p:nvPr/>
        </p:nvSpPr>
        <p:spPr>
          <a:xfrm>
            <a:off x="545900" y="1338525"/>
            <a:ext cx="7385699" cy="32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560"/>
              </a:spcBef>
              <a:buSzPct val="100000"/>
              <a:buChar char="❖"/>
            </a:pPr>
            <a:r>
              <a:rPr lang="en" sz="2400">
                <a:solidFill>
                  <a:schemeClr val="dk1"/>
                </a:solidFill>
              </a:rPr>
              <a:t>With current OpenSHMEM api, no need to track data transfers on a per operation basis</a:t>
            </a:r>
          </a:p>
          <a:p>
            <a:pPr indent="-381000" lvl="0" marL="457200" rtl="0">
              <a:spcBef>
                <a:spcPts val="560"/>
              </a:spcBef>
              <a:buSzPct val="100000"/>
              <a:buChar char="❖"/>
            </a:pPr>
            <a:r>
              <a:rPr lang="en" sz="2400">
                <a:solidFill>
                  <a:schemeClr val="dk1"/>
                </a:solidFill>
              </a:rPr>
              <a:t>But for </a:t>
            </a:r>
            <a:r>
              <a:rPr i="1" lang="en" sz="2400">
                <a:solidFill>
                  <a:schemeClr val="dk1"/>
                </a:solidFill>
              </a:rPr>
              <a:t>shmem_quiet/shmem_fence </a:t>
            </a:r>
            <a:r>
              <a:rPr lang="en" sz="2400">
                <a:solidFill>
                  <a:schemeClr val="dk1"/>
                </a:solidFill>
              </a:rPr>
              <a:t>do need to count outstanding data transfers</a:t>
            </a:r>
          </a:p>
          <a:p>
            <a:pPr indent="-381000" lvl="0" marL="457200" rtl="0">
              <a:spcBef>
                <a:spcPts val="560"/>
              </a:spcBef>
              <a:buSzPct val="100000"/>
              <a:buChar char="❖"/>
            </a:pPr>
            <a:r>
              <a:rPr i="1" lang="en" sz="2400">
                <a:solidFill>
                  <a:schemeClr val="dk1"/>
                </a:solidFill>
              </a:rPr>
              <a:t>fi_cntr</a:t>
            </a:r>
            <a:r>
              <a:rPr lang="en" sz="2400">
                <a:solidFill>
                  <a:schemeClr val="dk1"/>
                </a:solidFill>
              </a:rPr>
              <a:t>’s smart to use here</a:t>
            </a:r>
            <a:br>
              <a:rPr lang="en" sz="2400">
                <a:solidFill>
                  <a:schemeClr val="dk1"/>
                </a:solidFill>
              </a:rPr>
            </a:br>
          </a:p>
          <a:p>
            <a:pPr indent="-381000" lvl="0" marL="457200" rtl="0">
              <a:spcBef>
                <a:spcPts val="560"/>
              </a:spcBef>
              <a:buClr>
                <a:schemeClr val="dk1"/>
              </a:buClr>
              <a:buSzPct val="100000"/>
              <a:buChar char="❖"/>
            </a:pPr>
            <a:r>
              <a:rPr lang="en" sz="2400">
                <a:solidFill>
                  <a:schemeClr val="dk1"/>
                </a:solidFill>
              </a:rPr>
              <a:t>To support </a:t>
            </a:r>
            <a:r>
              <a:rPr i="1" lang="en" sz="2400">
                <a:solidFill>
                  <a:schemeClr val="dk1"/>
                </a:solidFill>
              </a:rPr>
              <a:t>shmem_quiet</a:t>
            </a:r>
            <a:r>
              <a:rPr lang="en" sz="2400">
                <a:solidFill>
                  <a:schemeClr val="dk1"/>
                </a:solidFill>
              </a:rPr>
              <a:t> semantics, want to use </a:t>
            </a:r>
            <a:r>
              <a:rPr lang="en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FI_DELIVERY_COMPLETE</a:t>
            </a:r>
            <a:r>
              <a:rPr i="1" lang="en" sz="2400">
                <a:solidFill>
                  <a:schemeClr val="dk1"/>
                </a:solidFill>
              </a:rPr>
              <a:t> </a:t>
            </a:r>
            <a:r>
              <a:rPr lang="en" sz="2400">
                <a:solidFill>
                  <a:schemeClr val="dk1"/>
                </a:solidFill>
              </a:rPr>
              <a:t>for </a:t>
            </a:r>
            <a:r>
              <a:rPr lang="en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tx_attr</a:t>
            </a:r>
            <a:r>
              <a:rPr lang="en" sz="2400">
                <a:solidFill>
                  <a:schemeClr val="dk1"/>
                </a:solidFill>
              </a:rPr>
              <a:t> op_flags</a:t>
            </a:r>
          </a:p>
        </p:txBody>
      </p:sp>
    </p:spTree>
  </p:cSld>
  <p:clrMapOvr>
    <a:masterClrMapping/>
  </p:clrMapOvr>
  <p:transition spd="slow">
    <p:cut/>
  </p:transition>
</p:sld>
</file>

<file path=ppt/slides/slide1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81" name="Shape 1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2" name="Shape 1482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Example walkthrough </a:t>
            </a:r>
          </a:p>
        </p:txBody>
      </p:sp>
      <p:sp>
        <p:nvSpPr>
          <p:cNvPr id="1483" name="Shape 1483"/>
          <p:cNvSpPr txBox="1"/>
          <p:nvPr>
            <p:ph idx="1" type="body"/>
          </p:nvPr>
        </p:nvSpPr>
        <p:spPr>
          <a:xfrm>
            <a:off x="583350" y="102885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</a:pPr>
            <a:r>
              <a:rPr i="1" lang="en" sz="2400"/>
              <a:t>shmem_init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data transfer examples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i="1" lang="en" sz="2400"/>
              <a:t>shmem_put</a:t>
            </a:r>
          </a:p>
          <a:p>
            <a:pPr indent="-228600" lvl="1" marL="914400" rtl="0">
              <a:spcBef>
                <a:spcPts val="0"/>
              </a:spcBef>
              <a:buSzPct val="85714"/>
            </a:pPr>
            <a:r>
              <a:rPr i="1" lang="en"/>
              <a:t>shmem_iput</a:t>
            </a:r>
            <a:r>
              <a:rPr lang="en"/>
              <a:t> (done two ways)</a:t>
            </a:r>
          </a:p>
          <a:p>
            <a:pPr indent="-228600" lvl="1" marL="914400" rtl="0">
              <a:spcBef>
                <a:spcPts val="0"/>
              </a:spcBef>
              <a:buSzPct val="85714"/>
            </a:pPr>
            <a:r>
              <a:rPr i="1" lang="en"/>
              <a:t>shmem_double_swap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i="1" sz="2400"/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Data Transfer Services</a:t>
            </a:r>
          </a:p>
        </p:txBody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609600" y="14859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Supports different communication paradigms: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Message Queues - send/receive FIFOs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Tag Matching - steered message transfers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RMA - direct memory transfers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Atomics - direct memory manipulation</a:t>
            </a:r>
          </a:p>
        </p:txBody>
      </p:sp>
    </p:spTree>
  </p:cSld>
  <p:clrMapOvr>
    <a:masterClrMapping/>
  </p:clrMapOvr>
  <p:transition spd="slow">
    <p:cut/>
  </p:transition>
</p:sld>
</file>

<file path=ppt/slides/slide1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87" name="Shape 1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8" name="Shape 1488"/>
          <p:cNvSpPr txBox="1"/>
          <p:nvPr>
            <p:ph type="title"/>
          </p:nvPr>
        </p:nvSpPr>
        <p:spPr>
          <a:xfrm>
            <a:off x="441475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shmem_init (1)</a:t>
            </a:r>
          </a:p>
        </p:txBody>
      </p:sp>
      <p:sp>
        <p:nvSpPr>
          <p:cNvPr id="1489" name="Shape 1489"/>
          <p:cNvSpPr txBox="1"/>
          <p:nvPr/>
        </p:nvSpPr>
        <p:spPr>
          <a:xfrm>
            <a:off x="63250" y="892375"/>
            <a:ext cx="8885999" cy="3867599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chemeClr val="dk1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shmem_init(void) *dest, const void *src, size_t nelems, int pe)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uint32_t version = FI_VERSION(1,0); </a:t>
            </a: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api version we use */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struct fi_tx_attr tx_attr = {0};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struct fi_rx_attr rx_attr = {0};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struct fi_ep_attr ep_attr = {0};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struct fi_domain_attr dom_attr = {0};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struct fi_info hints, *p_info = NULL;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hints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fi_allocinfo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();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hints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caps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FI_RMA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         </a:t>
            </a: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one sided, got to have that          */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hints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caps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|=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FI_ATOMIC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     </a:t>
            </a: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for shmem_fadd, etc.                 */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hints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caps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|=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FI_MSG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        </a:t>
            </a: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may be useful for control messages   */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…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859900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1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93" name="Shape 1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4" name="Shape 1494"/>
          <p:cNvSpPr txBox="1"/>
          <p:nvPr>
            <p:ph type="title"/>
          </p:nvPr>
        </p:nvSpPr>
        <p:spPr>
          <a:xfrm>
            <a:off x="441475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shmem_init (2)</a:t>
            </a:r>
          </a:p>
        </p:txBody>
      </p:sp>
      <p:sp>
        <p:nvSpPr>
          <p:cNvPr id="1495" name="Shape 1495"/>
          <p:cNvSpPr txBox="1"/>
          <p:nvPr/>
        </p:nvSpPr>
        <p:spPr>
          <a:xfrm>
            <a:off x="73750" y="1028850"/>
            <a:ext cx="8885999" cy="3867599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chemeClr val="dk1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hints.ep_attr = &amp;ep_attr;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hints.ep_attr-&gt;type = FI_EP_RDM;   </a:t>
            </a: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specify EP type     */</a:t>
            </a:r>
          </a:p>
          <a:p>
            <a:pPr indent="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hints.tx_attr = &amp;tx_attr;	</a:t>
            </a:r>
          </a:p>
          <a:p>
            <a:pPr indent="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hints.tx_attr-&gt;op_flags =</a:t>
            </a:r>
          </a:p>
          <a:p>
            <a:pPr indent="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FI_DELIVERY_COMPLETE;      </a:t>
            </a: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shmem_quiet visibility guarantee */</a:t>
            </a:r>
          </a:p>
          <a:p>
            <a:pPr indent="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hints.rx_attr = &amp;rx_attr;</a:t>
            </a:r>
          </a:p>
          <a:p>
            <a:pPr indent="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hints.rx_attr-&gt;op_flags = 0;       </a:t>
            </a:r>
          </a:p>
          <a:p>
            <a:pPr indent="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hints.domain_attr = &amp;dom_attr;</a:t>
            </a:r>
          </a:p>
          <a:p>
            <a:pPr indent="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hints.domain_attr-&gt;data_progress = </a:t>
            </a:r>
          </a:p>
          <a:p>
            <a:pPr indent="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FI_PROGRESS_AUTO;     </a:t>
            </a: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no to shmem_progress */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#ifdef USE_SCALABLE_MR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hints.domain_attr-&gt;mr_mode = FI_MR_SCALABLE; </a:t>
            </a: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optionally try scalable mr */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#endif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fi_getinfo(version, NULL, 0, 0, &amp;hints, &amp;p_info);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…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859900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1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99" name="Shape 1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0" name="Shape 1500"/>
          <p:cNvSpPr txBox="1"/>
          <p:nvPr>
            <p:ph type="title"/>
          </p:nvPr>
        </p:nvSpPr>
        <p:spPr>
          <a:xfrm>
            <a:off x="441475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shmem_init (3)</a:t>
            </a:r>
          </a:p>
        </p:txBody>
      </p:sp>
      <p:sp>
        <p:nvSpPr>
          <p:cNvPr id="1501" name="Shape 1501"/>
          <p:cNvSpPr txBox="1"/>
          <p:nvPr/>
        </p:nvSpPr>
        <p:spPr>
          <a:xfrm>
            <a:off x="73750" y="1028850"/>
            <a:ext cx="8885999" cy="3867599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chemeClr val="dk1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indent="45720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fi_fabric(p_info-&gt;fabric_attr,     </a:t>
            </a: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get a fab desc     */</a:t>
            </a:r>
          </a:p>
          <a:p>
            <a:pPr indent="457200" marL="91440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&amp;fab_desc, NULL);</a:t>
            </a:r>
          </a:p>
          <a:p>
            <a:pPr indent="45720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fi_domain(fab_desc,p_info, &amp;dom_desc, NULL);  </a:t>
            </a: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get a dom desc */</a:t>
            </a:r>
          </a:p>
          <a:p>
            <a:pPr indent="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	fi_endpoint(dom_desc, p_info, &amp;ep_desc, NULL); </a:t>
            </a: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get a ep desc */</a:t>
            </a:r>
          </a:p>
          <a:p>
            <a:pPr indent="45720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cntr_attr.events = FI_CNTR_EVENTS_COMP; </a:t>
            </a:r>
          </a:p>
          <a:p>
            <a:pPr indent="45720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fi_cntr_open(dom, &amp;cnt_attr, &amp;putcntr);        </a:t>
            </a: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open a put cntr */</a:t>
            </a:r>
          </a:p>
          <a:p>
            <a:pPr indent="457200"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fi_ep_bind(ep_desc, &amp;putcntr-&gt;fid, FI_WRITE);  </a:t>
            </a: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bind to ep */</a:t>
            </a:r>
          </a:p>
          <a:p>
            <a:pPr indent="457200"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fi_cntr_open(dom, &amp;cnt_attr, &amp;getcntr);        </a:t>
            </a: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open a put cntr */</a:t>
            </a:r>
          </a:p>
          <a:p>
            <a:pPr indent="457200"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fi_ep_bind(ep_desc, &amp;getcntr-&gt;fid, FI_READ);   </a:t>
            </a: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bind to ep */</a:t>
            </a:r>
          </a:p>
          <a:p>
            <a:pPr indent="457200"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 b="1">
              <a:solidFill>
                <a:schemeClr val="dk1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av_attr.type = FI_AV_TABLE;</a:t>
            </a:r>
          </a:p>
          <a:p>
            <a:pPr indent="457200"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fi_av_open(dom, &amp;av_attr, &amp;av_desc, NULL);     </a:t>
            </a: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get an av desc */</a:t>
            </a:r>
          </a:p>
          <a:p>
            <a:pPr indent="457200"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fi_ep_bind(ep_desc, &amp;av-&gt;fid, 0);              </a:t>
            </a: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bind to ep */</a:t>
            </a:r>
          </a:p>
          <a:p>
            <a:pPr indent="457200"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 b="1"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also open CQ and bind to ep (not shown) */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…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859900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1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05" name="Shape 1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6" name="Shape 1506"/>
          <p:cNvSpPr txBox="1"/>
          <p:nvPr>
            <p:ph type="title"/>
          </p:nvPr>
        </p:nvSpPr>
        <p:spPr>
          <a:xfrm>
            <a:off x="441475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shmem_init (4)</a:t>
            </a:r>
          </a:p>
        </p:txBody>
      </p:sp>
      <p:sp>
        <p:nvSpPr>
          <p:cNvPr id="1507" name="Shape 1507"/>
          <p:cNvSpPr txBox="1"/>
          <p:nvPr/>
        </p:nvSpPr>
        <p:spPr>
          <a:xfrm>
            <a:off x="73750" y="1028850"/>
            <a:ext cx="8885999" cy="3867599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chemeClr val="dk1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#ifdef USE_SCALABLE_MR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fi_mr_reg(dom_desc, 0, UINT64_MAX, </a:t>
            </a: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register entire addr space */</a:t>
            </a:r>
          </a:p>
          <a:p>
            <a:pPr indent="457200" marL="91440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FI_REMOTE_READ | FI_REMOTE_WRITE, </a:t>
            </a:r>
          </a:p>
          <a:p>
            <a:pPr indent="457200" marL="91440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0,                        </a:t>
            </a: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zero-offset */</a:t>
            </a:r>
          </a:p>
          <a:p>
            <a:pPr indent="457200" marL="91440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0ULL,                     </a:t>
            </a: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pick 0 as memory key  */</a:t>
            </a:r>
          </a:p>
          <a:p>
            <a:pPr indent="457200" marL="91440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0,</a:t>
            </a:r>
          </a:p>
          <a:p>
            <a:pPr indent="457200" marL="91440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&amp;mr_desc,</a:t>
            </a:r>
          </a:p>
          <a:p>
            <a:pPr indent="457200" marL="91440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NULL);</a:t>
            </a:r>
          </a:p>
          <a:p>
            <a:pPr indent="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#else</a:t>
            </a:r>
          </a:p>
          <a:p>
            <a:pPr indent="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fi_mr_reg(dom_desc, bss_base, bss_len,</a:t>
            </a:r>
          </a:p>
          <a:p>
            <a:pPr indent="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FI_REMOTE_READ | FI_REMOTE_WRITE,</a:t>
            </a:r>
          </a:p>
          <a:p>
            <a:pPr indent="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0,0ULL,0,&amp;bss_mr_desc, NULL);</a:t>
            </a:r>
          </a:p>
          <a:p>
            <a:pPr indent="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bss_mr_desc_key = fi_mr_key(bss_mr_desc);</a:t>
            </a:r>
          </a:p>
          <a:p>
            <a:pPr indent="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/* same for symmetric heap*/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#endif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…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859900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1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11" name="Shape 1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2" name="Shape 1512"/>
          <p:cNvSpPr txBox="1"/>
          <p:nvPr>
            <p:ph type="title"/>
          </p:nvPr>
        </p:nvSpPr>
        <p:spPr>
          <a:xfrm>
            <a:off x="441475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shmem_init (5)</a:t>
            </a:r>
          </a:p>
        </p:txBody>
      </p:sp>
      <p:sp>
        <p:nvSpPr>
          <p:cNvPr id="1513" name="Shape 1513"/>
          <p:cNvSpPr txBox="1"/>
          <p:nvPr/>
        </p:nvSpPr>
        <p:spPr>
          <a:xfrm>
            <a:off x="73750" y="1028850"/>
            <a:ext cx="8885999" cy="3867599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chemeClr val="dk1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fi_enable(ep_desc);                </a:t>
            </a: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enable ep for data transfers */</a:t>
            </a:r>
          </a:p>
          <a:p>
            <a:pPr indent="0" lvl="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len = sizeof(getname_buf);</a:t>
            </a:r>
          </a:p>
          <a:p>
            <a:pPr indent="0" lvl="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fi_getname(ep_desc,getname_buf, &amp;len); </a:t>
            </a: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get ep name */</a:t>
            </a:r>
          </a:p>
          <a:p>
            <a:pPr indent="457200"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 b="1">
              <a:solidFill>
                <a:schemeClr val="dk1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all_ep_names = (char *)malloc(len * n_pes);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out_of_band_xchg(getname_buf, all_ep_names); </a:t>
            </a: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oob exchange of ep names */</a:t>
            </a:r>
          </a:p>
          <a:p>
            <a:pPr indent="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n = fi_av_insert(av_desc,    </a:t>
            </a: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add entries to av table */</a:t>
            </a:r>
          </a:p>
          <a:p>
            <a:pPr indent="45720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all_ep_names,</a:t>
            </a:r>
          </a:p>
          <a:p>
            <a:pPr indent="45720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npes,</a:t>
            </a:r>
          </a:p>
          <a:p>
            <a:pPr indent="457200" marL="45720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NULL,      </a:t>
            </a: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don’t need vec of fi_addr’s for FI_AV_TABLE */</a:t>
            </a:r>
          </a:p>
          <a:p>
            <a:pPr indent="45720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0,</a:t>
            </a:r>
          </a:p>
          <a:p>
            <a:pPr indent="45720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NULL);</a:t>
            </a:r>
          </a:p>
          <a:p>
            <a:pPr indent="45720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free(all_ep_names);</a:t>
            </a:r>
          </a:p>
          <a:p>
            <a:pPr indent="45720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for !USE_SCALABLE_MR also need to exchange memory keys */</a:t>
            </a:r>
          </a:p>
          <a:p>
            <a:pPr indent="0" lvl="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859900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1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17" name="Shape 1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8" name="Shape 1518"/>
          <p:cNvSpPr txBox="1"/>
          <p:nvPr>
            <p:ph type="title"/>
          </p:nvPr>
        </p:nvSpPr>
        <p:spPr>
          <a:xfrm>
            <a:off x="2252425" y="2040125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shmem_put/iput </a:t>
            </a:r>
          </a:p>
        </p:txBody>
      </p:sp>
    </p:spTree>
  </p:cSld>
  <p:clrMapOvr>
    <a:masterClrMapping/>
  </p:clrMapOvr>
  <p:transition spd="slow">
    <p:cut/>
  </p:transition>
</p:sld>
</file>

<file path=ppt/slides/slide1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22" name="Shape 1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3" name="Shape 1523"/>
          <p:cNvSpPr txBox="1"/>
          <p:nvPr>
            <p:ph type="title"/>
          </p:nvPr>
        </p:nvSpPr>
        <p:spPr>
          <a:xfrm>
            <a:off x="441475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shmem_put</a:t>
            </a:r>
          </a:p>
        </p:txBody>
      </p:sp>
      <p:sp>
        <p:nvSpPr>
          <p:cNvPr id="1524" name="Shape 1524"/>
          <p:cNvSpPr txBox="1"/>
          <p:nvPr/>
        </p:nvSpPr>
        <p:spPr>
          <a:xfrm>
            <a:off x="63250" y="892375"/>
            <a:ext cx="8885999" cy="3867599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chemeClr val="dk1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shmem_put64(void *dest, const void *src, size_t nelems, int pe)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extern uint64_t put_count; 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uint64_t key = 0ULL;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#if !USE_SCALABLE_MR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key = key_is_bss_or_symheap(dest);  </a:t>
            </a:r>
            <a:r>
              <a:rPr b="1" lang="en" sz="1200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assumes sym heap at same VADDR */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#endif    </a:t>
            </a:r>
          </a:p>
          <a:p>
            <a:pPr indent="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fi_write(ep_desc,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src,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nelems * sizeof(long),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NULL,                      </a:t>
            </a:r>
            <a:r>
              <a:rPr b="1" lang="en" sz="1200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FI_LOCAL_MR */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(fi_addr_t)pe,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(uint64_t)dest,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key,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NULL);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put_count++;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fi_cntr_wait(putcntr, put_count, -1);  </a:t>
            </a:r>
            <a:r>
              <a:rPr b="1" lang="en" sz="1200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wait till src can be reused*/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859900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1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28" name="Shape 1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9" name="Shape 1529"/>
          <p:cNvSpPr txBox="1"/>
          <p:nvPr>
            <p:ph type="title"/>
          </p:nvPr>
        </p:nvSpPr>
        <p:spPr>
          <a:xfrm>
            <a:off x="441475" y="171450"/>
            <a:ext cx="80838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shmem_iput - using FI_MORE(1)</a:t>
            </a:r>
          </a:p>
        </p:txBody>
      </p:sp>
      <p:sp>
        <p:nvSpPr>
          <p:cNvPr id="1530" name="Shape 1530"/>
          <p:cNvSpPr txBox="1"/>
          <p:nvPr/>
        </p:nvSpPr>
        <p:spPr>
          <a:xfrm>
            <a:off x="63250" y="968575"/>
            <a:ext cx="8885999" cy="3867599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chemeClr val="dk1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shmem_iput64(void *dest, const void *src, </a:t>
            </a:r>
          </a:p>
          <a:p>
            <a:pPr indent="457200" lvl="0" marL="137160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ptrdiff_t tst, ptrdiff_t sst, size_t nelems, int pe)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extern uint64_t put_count; 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uint64_t key = 0ULL;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uint64_t i;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struct fi_msg_rma msg_rma;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struct iov  s_msg_iov, 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struct fi_rma_iov t_msg_iov;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s_msg_iov.iov_len = sizeof(long); t_msg_iov.len = sizeof(long);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msg_rma.msg_iov = &amp;s_msg_iov;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msg_rma.rma_iov = &amp;t_msg_iov;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msg_rma.desc = NULL;     </a:t>
            </a:r>
            <a:r>
              <a:rPr b="1" lang="en" sz="1200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assumes FI_LOCAL_MR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msg_rma.iov_count = msg_rma.rma_iov_count = 1;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msg_rma.addr = (fi_addr_t)pe;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t_msg_iov.key = 0ULL;     </a:t>
            </a:r>
            <a:r>
              <a:rPr b="1" lang="en" sz="1200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USE_SCALABLE_MR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. . 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1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34" name="Shape 1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5" name="Shape 1535"/>
          <p:cNvSpPr txBox="1"/>
          <p:nvPr>
            <p:ph type="title"/>
          </p:nvPr>
        </p:nvSpPr>
        <p:spPr>
          <a:xfrm>
            <a:off x="441475" y="171450"/>
            <a:ext cx="79842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shmem_iput - using FI_MORE (2)</a:t>
            </a:r>
          </a:p>
        </p:txBody>
      </p:sp>
      <p:sp>
        <p:nvSpPr>
          <p:cNvPr id="1536" name="Shape 1536"/>
          <p:cNvSpPr txBox="1"/>
          <p:nvPr/>
        </p:nvSpPr>
        <p:spPr>
          <a:xfrm>
            <a:off x="26500" y="1152300"/>
            <a:ext cx="8885999" cy="3867599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chemeClr val="dk1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. . .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for (i=0;i&lt;nelems-1;i++) {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s_msg_iov.iov_base = src + i * sst * sizeof(long);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t_msg_iov.addr = (uint64_t)dest + i * tst * sizeof(long);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fi_writemsg(ep_desc,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   &amp;msg_rma,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   FI_MORE);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}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s_msg_iov.iov_base = src + (nelems - 1) * sst * sizeof(long);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t_msg_iov.addr = (uint64_t)dest + (nelems - 1) * tst * sizeof(long);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fi_writemsg(ep_desc,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&amp;msg_rma,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0);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put_count += nelems;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fi_cntr_wait(putcntr, put_count, -1);  </a:t>
            </a:r>
            <a:r>
              <a:rPr b="1" lang="en" sz="1200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wait till src can be reused*/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859900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1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40" name="Shape 1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1" name="Shape 1541"/>
          <p:cNvSpPr txBox="1"/>
          <p:nvPr>
            <p:ph type="title"/>
          </p:nvPr>
        </p:nvSpPr>
        <p:spPr>
          <a:xfrm>
            <a:off x="441475" y="171450"/>
            <a:ext cx="80838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shmem_swap</a:t>
            </a:r>
          </a:p>
        </p:txBody>
      </p:sp>
      <p:sp>
        <p:nvSpPr>
          <p:cNvPr id="1542" name="Shape 1542"/>
          <p:cNvSpPr txBox="1"/>
          <p:nvPr/>
        </p:nvSpPr>
        <p:spPr>
          <a:xfrm>
            <a:off x="129000" y="968575"/>
            <a:ext cx="8885999" cy="4108500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chemeClr val="dk1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long shmem_long_swap(long *target, long value, int pe)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extern uint64_t get_count; 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uint64_t key = 0ULL, result;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const uint64_t mask = ~0ULL;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0795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#if !USE_SCALABLE_MR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key = key_is_bss_or_symheap(dest); </a:t>
            </a:r>
            <a:r>
              <a:rPr b="1" lang="en" sz="1200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assumes sym heap at same VADDR */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#endif    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fi_compare_atomic(ep_desc, &amp;value, 1, NULL,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     &amp;mask, NULL,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     &amp;result, NULL,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     (fi_addr_t)pe,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     (uint64_t)target, key,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     FI_UINT64, FI_MSWAP, NULL);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get_count++;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fi_cntr_wait(getcntr, get_count, -1);  </a:t>
            </a:r>
            <a:r>
              <a:rPr b="1" lang="en" sz="1200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wait till data has returned*/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 sz="1200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200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return result;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High-Level Architecture</a:t>
            </a:r>
          </a:p>
        </p:txBody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609600" y="14859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Interfaces and Services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Object-Model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Communication Models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Endpoints</a:t>
            </a:r>
          </a:p>
        </p:txBody>
      </p:sp>
    </p:spTree>
  </p:cSld>
  <p:clrMapOvr>
    <a:masterClrMapping/>
  </p:clrMapOvr>
  <p:transition spd="slow">
    <p:cut/>
  </p:transition>
</p:sld>
</file>

<file path=ppt/slides/slide1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46" name="Shape 1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7" name="Shape 1547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For more information:</a:t>
            </a:r>
          </a:p>
        </p:txBody>
      </p:sp>
      <p:sp>
        <p:nvSpPr>
          <p:cNvPr id="1548" name="Shape 1548"/>
          <p:cNvSpPr txBox="1"/>
          <p:nvPr>
            <p:ph idx="1" type="body"/>
          </p:nvPr>
        </p:nvSpPr>
        <p:spPr>
          <a:xfrm>
            <a:off x="600675" y="12086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marL="0" rtl="0">
              <a:spcBef>
                <a:spcPts val="0"/>
              </a:spcBef>
              <a:buNone/>
            </a:pPr>
            <a:r>
              <a:rPr lang="en" sz="2400"/>
              <a:t>OFIWG BoF - Tuesday 1:30 - 3:00 PM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2400"/>
              <a:t>2016 International OpenFabrics Alliance Workshop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2400"/>
              <a:t>	Monterey, CA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2400"/>
              <a:t>	April 4-8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2400" u="sng">
                <a:solidFill>
                  <a:schemeClr val="hlink"/>
                </a:solidFill>
                <a:hlinkClick r:id="rId3"/>
              </a:rPr>
              <a:t>https://www.openfabrics.org/index.php/blogs/80-2016-international-openfabrics-alliance-workshop.html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2400"/>
              <a:t>Mail list - </a:t>
            </a:r>
            <a:r>
              <a:rPr lang="en" sz="2400">
                <a:solidFill>
                  <a:srgbClr val="4078C0"/>
                </a:solidFill>
                <a:highlight>
                  <a:srgbClr val="FFFFFF"/>
                </a:highlight>
              </a:rPr>
              <a:t>ofiwg@lists.openfabrics.org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  <p:transition spd="slow">
    <p:cut/>
  </p:transition>
</p:sld>
</file>

<file path=ppt/slides/slide1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52" name="Shape 1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3" name="Shape 1553"/>
          <p:cNvSpPr txBox="1"/>
          <p:nvPr>
            <p:ph type="title"/>
          </p:nvPr>
        </p:nvSpPr>
        <p:spPr>
          <a:xfrm>
            <a:off x="2833650" y="2315250"/>
            <a:ext cx="3755699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Backup slides</a:t>
            </a:r>
          </a:p>
        </p:txBody>
      </p:sp>
    </p:spTree>
  </p:cSld>
  <p:clrMapOvr>
    <a:masterClrMapping/>
  </p:clrMapOvr>
  <p:transition spd="slow">
    <p:cut/>
  </p:transition>
</p:sld>
</file>

<file path=ppt/slides/slide1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57" name="Shape 1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8" name="Shape 1558"/>
          <p:cNvSpPr txBox="1"/>
          <p:nvPr>
            <p:ph type="title"/>
          </p:nvPr>
        </p:nvSpPr>
        <p:spPr>
          <a:xfrm>
            <a:off x="441475" y="171450"/>
            <a:ext cx="80838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shmem_put</a:t>
            </a:r>
          </a:p>
        </p:txBody>
      </p:sp>
      <p:sp>
        <p:nvSpPr>
          <p:cNvPr id="1559" name="Shape 1559"/>
          <p:cNvSpPr txBox="1"/>
          <p:nvPr/>
        </p:nvSpPr>
        <p:spPr>
          <a:xfrm>
            <a:off x="129000" y="968575"/>
            <a:ext cx="8885999" cy="4108500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chemeClr val="dk1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shmem_put64(void *dest, const void *src, size_t nelems, int pe)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extern uint64_t put_count; 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uint64_t key = 0ULL;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struct fi_msg_rma msg_rma;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struct iov  s_msg_iov, 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struct fi_rma_iov t_msg_iov;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0795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#if !USE_SCALABLE_MR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key = key_is_bss_or_symheap(dest); </a:t>
            </a:r>
            <a:r>
              <a:rPr b="1" lang="en" sz="1200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assumes sym heap at same VADDR */</a:t>
            </a: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#endif    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s_msg_iov.iov_base = src;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s_msg_iov.iov_len = sizeof(long) * nelems; 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t_msg_iov.addr = (uint64_t)dest;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t_msg_iov.len = sizeof(long) * nelems;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. . 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1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63" name="Shape 1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4" name="Shape 1564"/>
          <p:cNvSpPr txBox="1"/>
          <p:nvPr>
            <p:ph type="title"/>
          </p:nvPr>
        </p:nvSpPr>
        <p:spPr>
          <a:xfrm>
            <a:off x="441475" y="171450"/>
            <a:ext cx="80838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shmem_put (2)</a:t>
            </a:r>
          </a:p>
        </p:txBody>
      </p:sp>
      <p:sp>
        <p:nvSpPr>
          <p:cNvPr id="1565" name="Shape 1565"/>
          <p:cNvSpPr txBox="1"/>
          <p:nvPr/>
        </p:nvSpPr>
        <p:spPr>
          <a:xfrm>
            <a:off x="63250" y="968575"/>
            <a:ext cx="8885999" cy="3867599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chemeClr val="dk1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...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t_msg_iov.key = key;  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msg_rma.msg_iov = &amp;s_msg_iov;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msg_rma.rma_iov = &amp;t_msg_iov;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msg_rma.desc = NULL;     </a:t>
            </a:r>
            <a:r>
              <a:rPr b="1" lang="en" sz="1200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assumes FI_LOCAL_MR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msg_rma.iov_count = msg_rma.rma_iov_count = 1;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msg_rma.addr = (uint64_t)pe;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0795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fi_writemsg(ep_desc,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			 &amp;msg_rma,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FI_DELIVERY_COMPLETE);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put_count++;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fi_cntr_wait(putcntr, put_count, -1);  </a:t>
            </a:r>
            <a:r>
              <a:rPr b="1" lang="en" sz="1200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wait till src can be reused*/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200"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2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Object-Model</a:t>
            </a:r>
          </a:p>
        </p:txBody>
      </p:sp>
      <p:sp>
        <p:nvSpPr>
          <p:cNvPr id="158" name="Shape 158"/>
          <p:cNvSpPr/>
          <p:nvPr/>
        </p:nvSpPr>
        <p:spPr>
          <a:xfrm>
            <a:off x="1075100" y="1248700"/>
            <a:ext cx="1551000" cy="655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Passive endpoints</a:t>
            </a:r>
          </a:p>
        </p:txBody>
      </p:sp>
      <p:sp>
        <p:nvSpPr>
          <p:cNvPr id="159" name="Shape 159"/>
          <p:cNvSpPr/>
          <p:nvPr/>
        </p:nvSpPr>
        <p:spPr>
          <a:xfrm>
            <a:off x="3316125" y="1248700"/>
            <a:ext cx="1551000" cy="655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Fabric</a:t>
            </a:r>
          </a:p>
        </p:txBody>
      </p:sp>
      <p:sp>
        <p:nvSpPr>
          <p:cNvPr id="160" name="Shape 160"/>
          <p:cNvSpPr/>
          <p:nvPr/>
        </p:nvSpPr>
        <p:spPr>
          <a:xfrm>
            <a:off x="6469850" y="1248700"/>
            <a:ext cx="1551000" cy="655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Event queues</a:t>
            </a:r>
          </a:p>
        </p:txBody>
      </p:sp>
      <p:sp>
        <p:nvSpPr>
          <p:cNvPr id="161" name="Shape 161"/>
          <p:cNvSpPr/>
          <p:nvPr/>
        </p:nvSpPr>
        <p:spPr>
          <a:xfrm>
            <a:off x="6469850" y="1940050"/>
            <a:ext cx="1551000" cy="655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Wait sets</a:t>
            </a:r>
          </a:p>
        </p:txBody>
      </p:sp>
      <p:sp>
        <p:nvSpPr>
          <p:cNvPr id="162" name="Shape 162"/>
          <p:cNvSpPr/>
          <p:nvPr/>
        </p:nvSpPr>
        <p:spPr>
          <a:xfrm>
            <a:off x="6469850" y="2658000"/>
            <a:ext cx="1551000" cy="655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Completions queues</a:t>
            </a:r>
          </a:p>
        </p:txBody>
      </p:sp>
      <p:sp>
        <p:nvSpPr>
          <p:cNvPr id="163" name="Shape 163"/>
          <p:cNvSpPr/>
          <p:nvPr/>
        </p:nvSpPr>
        <p:spPr>
          <a:xfrm>
            <a:off x="6469850" y="3375950"/>
            <a:ext cx="1551000" cy="655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Completion counters</a:t>
            </a:r>
          </a:p>
        </p:txBody>
      </p:sp>
      <p:sp>
        <p:nvSpPr>
          <p:cNvPr id="164" name="Shape 164"/>
          <p:cNvSpPr/>
          <p:nvPr/>
        </p:nvSpPr>
        <p:spPr>
          <a:xfrm>
            <a:off x="6469850" y="4093900"/>
            <a:ext cx="1551000" cy="655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Poll sets</a:t>
            </a:r>
          </a:p>
        </p:txBody>
      </p:sp>
      <p:sp>
        <p:nvSpPr>
          <p:cNvPr id="165" name="Shape 165"/>
          <p:cNvSpPr/>
          <p:nvPr/>
        </p:nvSpPr>
        <p:spPr>
          <a:xfrm>
            <a:off x="3316125" y="4093900"/>
            <a:ext cx="1551000" cy="655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Active endpoints</a:t>
            </a:r>
          </a:p>
        </p:txBody>
      </p:sp>
      <p:sp>
        <p:nvSpPr>
          <p:cNvPr id="166" name="Shape 166"/>
          <p:cNvSpPr/>
          <p:nvPr/>
        </p:nvSpPr>
        <p:spPr>
          <a:xfrm>
            <a:off x="3316125" y="2658000"/>
            <a:ext cx="1551000" cy="655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Domain</a:t>
            </a:r>
          </a:p>
        </p:txBody>
      </p:sp>
      <p:sp>
        <p:nvSpPr>
          <p:cNvPr id="167" name="Shape 167"/>
          <p:cNvSpPr/>
          <p:nvPr/>
        </p:nvSpPr>
        <p:spPr>
          <a:xfrm>
            <a:off x="1075100" y="2673112"/>
            <a:ext cx="1551000" cy="655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Address vector</a:t>
            </a:r>
          </a:p>
        </p:txBody>
      </p:sp>
      <p:sp>
        <p:nvSpPr>
          <p:cNvPr id="168" name="Shape 168"/>
          <p:cNvSpPr/>
          <p:nvPr/>
        </p:nvSpPr>
        <p:spPr>
          <a:xfrm>
            <a:off x="1075100" y="3375937"/>
            <a:ext cx="1551000" cy="655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Memory regions</a:t>
            </a:r>
          </a:p>
        </p:txBody>
      </p:sp>
      <p:cxnSp>
        <p:nvCxnSpPr>
          <p:cNvPr id="169" name="Shape 169"/>
          <p:cNvCxnSpPr>
            <a:stCxn id="162" idx="1"/>
            <a:endCxn id="166" idx="3"/>
          </p:cNvCxnSpPr>
          <p:nvPr/>
        </p:nvCxnSpPr>
        <p:spPr>
          <a:xfrm rot="10800000">
            <a:off x="4867250" y="2985600"/>
            <a:ext cx="1602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70" name="Shape 170"/>
          <p:cNvCxnSpPr>
            <a:stCxn id="163" idx="1"/>
            <a:endCxn id="166" idx="3"/>
          </p:cNvCxnSpPr>
          <p:nvPr/>
        </p:nvCxnSpPr>
        <p:spPr>
          <a:xfrm rot="10800000">
            <a:off x="4867250" y="2985650"/>
            <a:ext cx="1602600" cy="717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71" name="Shape 171"/>
          <p:cNvCxnSpPr>
            <a:stCxn id="164" idx="1"/>
            <a:endCxn id="166" idx="3"/>
          </p:cNvCxnSpPr>
          <p:nvPr/>
        </p:nvCxnSpPr>
        <p:spPr>
          <a:xfrm rot="10800000">
            <a:off x="4867250" y="2985700"/>
            <a:ext cx="1602600" cy="1435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72" name="Shape 172"/>
          <p:cNvCxnSpPr>
            <a:stCxn id="165" idx="0"/>
            <a:endCxn id="166" idx="2"/>
          </p:cNvCxnSpPr>
          <p:nvPr/>
        </p:nvCxnSpPr>
        <p:spPr>
          <a:xfrm rot="10800000">
            <a:off x="4091625" y="3313300"/>
            <a:ext cx="0" cy="780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73" name="Shape 173"/>
          <p:cNvCxnSpPr>
            <a:stCxn id="168" idx="3"/>
            <a:endCxn id="166" idx="1"/>
          </p:cNvCxnSpPr>
          <p:nvPr/>
        </p:nvCxnSpPr>
        <p:spPr>
          <a:xfrm flipH="1" rot="10800000">
            <a:off x="2626100" y="2985637"/>
            <a:ext cx="690000" cy="717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74" name="Shape 174"/>
          <p:cNvCxnSpPr>
            <a:stCxn id="167" idx="3"/>
            <a:endCxn id="166" idx="1"/>
          </p:cNvCxnSpPr>
          <p:nvPr/>
        </p:nvCxnSpPr>
        <p:spPr>
          <a:xfrm flipH="1" rot="10800000">
            <a:off x="2626100" y="2985712"/>
            <a:ext cx="690000" cy="15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75" name="Shape 175"/>
          <p:cNvCxnSpPr>
            <a:stCxn id="158" idx="3"/>
            <a:endCxn id="159" idx="1"/>
          </p:cNvCxnSpPr>
          <p:nvPr/>
        </p:nvCxnSpPr>
        <p:spPr>
          <a:xfrm>
            <a:off x="2626100" y="1576300"/>
            <a:ext cx="6900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76" name="Shape 176"/>
          <p:cNvCxnSpPr>
            <a:stCxn id="160" idx="1"/>
            <a:endCxn id="159" idx="3"/>
          </p:cNvCxnSpPr>
          <p:nvPr/>
        </p:nvCxnSpPr>
        <p:spPr>
          <a:xfrm rot="10800000">
            <a:off x="4867250" y="1576300"/>
            <a:ext cx="1602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77" name="Shape 177"/>
          <p:cNvCxnSpPr>
            <a:stCxn id="161" idx="1"/>
            <a:endCxn id="159" idx="3"/>
          </p:cNvCxnSpPr>
          <p:nvPr/>
        </p:nvCxnSpPr>
        <p:spPr>
          <a:xfrm rot="10800000">
            <a:off x="4867250" y="1576450"/>
            <a:ext cx="1602600" cy="6912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78" name="Shape 178"/>
          <p:cNvCxnSpPr>
            <a:stCxn id="166" idx="0"/>
            <a:endCxn id="159" idx="2"/>
          </p:cNvCxnSpPr>
          <p:nvPr/>
        </p:nvCxnSpPr>
        <p:spPr>
          <a:xfrm rot="10800000">
            <a:off x="4091625" y="1903800"/>
            <a:ext cx="0" cy="7542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Fabric Object</a:t>
            </a:r>
          </a:p>
        </p:txBody>
      </p:sp>
      <p:sp>
        <p:nvSpPr>
          <p:cNvPr id="184" name="Shape 184"/>
          <p:cNvSpPr txBox="1"/>
          <p:nvPr>
            <p:ph idx="1" type="body"/>
          </p:nvPr>
        </p:nvSpPr>
        <p:spPr>
          <a:xfrm>
            <a:off x="457200" y="1200150"/>
            <a:ext cx="4660799" cy="3394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Represent a single physical or virtual network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Shares network addresses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May span multiple providers</a:t>
            </a:r>
          </a:p>
          <a:p>
            <a:pPr indent="-228600" lvl="0" marL="457200">
              <a:spcBef>
                <a:spcPts val="0"/>
              </a:spcBef>
              <a:buSzPct val="100000"/>
            </a:pPr>
            <a:r>
              <a:rPr lang="en" sz="2400"/>
              <a:t>Future: topology information</a:t>
            </a:r>
          </a:p>
        </p:txBody>
      </p:sp>
      <p:sp>
        <p:nvSpPr>
          <p:cNvPr id="185" name="Shape 185"/>
          <p:cNvSpPr/>
          <p:nvPr/>
        </p:nvSpPr>
        <p:spPr>
          <a:xfrm>
            <a:off x="5117950" y="1845025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Passive endpoints</a:t>
            </a:r>
          </a:p>
        </p:txBody>
      </p:sp>
      <p:sp>
        <p:nvSpPr>
          <p:cNvPr id="186" name="Shape 186"/>
          <p:cNvSpPr/>
          <p:nvPr/>
        </p:nvSpPr>
        <p:spPr>
          <a:xfrm>
            <a:off x="6550639" y="1845025"/>
            <a:ext cx="991500" cy="413999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Fabric</a:t>
            </a:r>
          </a:p>
        </p:txBody>
      </p:sp>
      <p:sp>
        <p:nvSpPr>
          <p:cNvPr id="187" name="Shape 187"/>
          <p:cNvSpPr/>
          <p:nvPr/>
        </p:nvSpPr>
        <p:spPr>
          <a:xfrm>
            <a:off x="8023668" y="1853450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Event queues</a:t>
            </a:r>
          </a:p>
        </p:txBody>
      </p:sp>
      <p:sp>
        <p:nvSpPr>
          <p:cNvPr id="188" name="Shape 188"/>
          <p:cNvSpPr/>
          <p:nvPr/>
        </p:nvSpPr>
        <p:spPr>
          <a:xfrm>
            <a:off x="8023668" y="2290436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Wait sets</a:t>
            </a:r>
          </a:p>
        </p:txBody>
      </p:sp>
      <p:sp>
        <p:nvSpPr>
          <p:cNvPr id="189" name="Shape 189"/>
          <p:cNvSpPr/>
          <p:nvPr/>
        </p:nvSpPr>
        <p:spPr>
          <a:xfrm>
            <a:off x="8023668" y="2744237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Completions queues</a:t>
            </a:r>
          </a:p>
        </p:txBody>
      </p:sp>
      <p:sp>
        <p:nvSpPr>
          <p:cNvPr id="190" name="Shape 190"/>
          <p:cNvSpPr/>
          <p:nvPr/>
        </p:nvSpPr>
        <p:spPr>
          <a:xfrm>
            <a:off x="8023668" y="3198037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Completion counters</a:t>
            </a:r>
          </a:p>
        </p:txBody>
      </p:sp>
      <p:sp>
        <p:nvSpPr>
          <p:cNvPr id="191" name="Shape 191"/>
          <p:cNvSpPr/>
          <p:nvPr/>
        </p:nvSpPr>
        <p:spPr>
          <a:xfrm>
            <a:off x="8023668" y="3651837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Poll sets</a:t>
            </a:r>
          </a:p>
        </p:txBody>
      </p:sp>
      <p:sp>
        <p:nvSpPr>
          <p:cNvPr id="192" name="Shape 192"/>
          <p:cNvSpPr/>
          <p:nvPr/>
        </p:nvSpPr>
        <p:spPr>
          <a:xfrm>
            <a:off x="6550639" y="3643412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Active endpoints</a:t>
            </a:r>
          </a:p>
        </p:txBody>
      </p:sp>
      <p:sp>
        <p:nvSpPr>
          <p:cNvPr id="193" name="Shape 193"/>
          <p:cNvSpPr/>
          <p:nvPr/>
        </p:nvSpPr>
        <p:spPr>
          <a:xfrm>
            <a:off x="6550639" y="2735812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Domain</a:t>
            </a:r>
          </a:p>
        </p:txBody>
      </p:sp>
      <p:sp>
        <p:nvSpPr>
          <p:cNvPr id="194" name="Shape 194"/>
          <p:cNvSpPr/>
          <p:nvPr/>
        </p:nvSpPr>
        <p:spPr>
          <a:xfrm>
            <a:off x="5117950" y="2745364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Address vector</a:t>
            </a:r>
          </a:p>
        </p:txBody>
      </p:sp>
      <p:sp>
        <p:nvSpPr>
          <p:cNvPr id="195" name="Shape 195"/>
          <p:cNvSpPr/>
          <p:nvPr/>
        </p:nvSpPr>
        <p:spPr>
          <a:xfrm>
            <a:off x="5117950" y="3189604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Memory regions</a:t>
            </a:r>
          </a:p>
        </p:txBody>
      </p:sp>
      <p:cxnSp>
        <p:nvCxnSpPr>
          <p:cNvPr id="196" name="Shape 196"/>
          <p:cNvCxnSpPr>
            <a:stCxn id="189" idx="1"/>
            <a:endCxn id="193" idx="3"/>
          </p:cNvCxnSpPr>
          <p:nvPr/>
        </p:nvCxnSpPr>
        <p:spPr>
          <a:xfrm rot="10800000">
            <a:off x="7542168" y="2942837"/>
            <a:ext cx="481500" cy="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97" name="Shape 197"/>
          <p:cNvCxnSpPr>
            <a:stCxn id="190" idx="1"/>
            <a:endCxn id="193" idx="3"/>
          </p:cNvCxnSpPr>
          <p:nvPr/>
        </p:nvCxnSpPr>
        <p:spPr>
          <a:xfrm rot="10800000">
            <a:off x="7542168" y="2942737"/>
            <a:ext cx="481500" cy="462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98" name="Shape 198"/>
          <p:cNvCxnSpPr>
            <a:stCxn id="191" idx="1"/>
            <a:endCxn id="193" idx="3"/>
          </p:cNvCxnSpPr>
          <p:nvPr/>
        </p:nvCxnSpPr>
        <p:spPr>
          <a:xfrm rot="10800000">
            <a:off x="7542168" y="2942937"/>
            <a:ext cx="481500" cy="915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99" name="Shape 199"/>
          <p:cNvCxnSpPr>
            <a:stCxn id="192" idx="0"/>
            <a:endCxn id="193" idx="2"/>
          </p:cNvCxnSpPr>
          <p:nvPr/>
        </p:nvCxnSpPr>
        <p:spPr>
          <a:xfrm rot="10800000">
            <a:off x="7046389" y="3149912"/>
            <a:ext cx="0" cy="493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00" name="Shape 200"/>
          <p:cNvCxnSpPr>
            <a:stCxn id="195" idx="3"/>
            <a:endCxn id="193" idx="1"/>
          </p:cNvCxnSpPr>
          <p:nvPr/>
        </p:nvCxnSpPr>
        <p:spPr>
          <a:xfrm flipH="1" rot="10800000">
            <a:off x="6109450" y="2942704"/>
            <a:ext cx="441300" cy="453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01" name="Shape 201"/>
          <p:cNvCxnSpPr>
            <a:stCxn id="194" idx="3"/>
            <a:endCxn id="193" idx="1"/>
          </p:cNvCxnSpPr>
          <p:nvPr/>
        </p:nvCxnSpPr>
        <p:spPr>
          <a:xfrm flipH="1" rot="10800000">
            <a:off x="6109450" y="2942764"/>
            <a:ext cx="441300" cy="9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02" name="Shape 202"/>
          <p:cNvCxnSpPr>
            <a:stCxn id="185" idx="3"/>
            <a:endCxn id="186" idx="1"/>
          </p:cNvCxnSpPr>
          <p:nvPr/>
        </p:nvCxnSpPr>
        <p:spPr>
          <a:xfrm>
            <a:off x="6109450" y="2052024"/>
            <a:ext cx="441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03" name="Shape 203"/>
          <p:cNvCxnSpPr>
            <a:stCxn id="187" idx="1"/>
            <a:endCxn id="186" idx="3"/>
          </p:cNvCxnSpPr>
          <p:nvPr/>
        </p:nvCxnSpPr>
        <p:spPr>
          <a:xfrm rot="10800000">
            <a:off x="7542168" y="2052049"/>
            <a:ext cx="481500" cy="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04" name="Shape 204"/>
          <p:cNvCxnSpPr>
            <a:stCxn id="188" idx="1"/>
            <a:endCxn id="186" idx="3"/>
          </p:cNvCxnSpPr>
          <p:nvPr/>
        </p:nvCxnSpPr>
        <p:spPr>
          <a:xfrm rot="10800000">
            <a:off x="7542168" y="2051936"/>
            <a:ext cx="481500" cy="445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05" name="Shape 205"/>
          <p:cNvCxnSpPr>
            <a:stCxn id="193" idx="0"/>
            <a:endCxn id="186" idx="2"/>
          </p:cNvCxnSpPr>
          <p:nvPr/>
        </p:nvCxnSpPr>
        <p:spPr>
          <a:xfrm rot="10800000">
            <a:off x="7046389" y="2259112"/>
            <a:ext cx="0" cy="4767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Domain Object</a:t>
            </a:r>
          </a:p>
        </p:txBody>
      </p:sp>
      <p:sp>
        <p:nvSpPr>
          <p:cNvPr id="211" name="Shape 211"/>
          <p:cNvSpPr txBox="1"/>
          <p:nvPr>
            <p:ph idx="1" type="body"/>
          </p:nvPr>
        </p:nvSpPr>
        <p:spPr>
          <a:xfrm>
            <a:off x="457200" y="1200150"/>
            <a:ext cx="4038599" cy="3394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Logical connection into a fabric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Physical or virtual NIC</a:t>
            </a:r>
          </a:p>
          <a:p>
            <a:pPr indent="-228600" lvl="0" marL="457200">
              <a:spcBef>
                <a:spcPts val="0"/>
              </a:spcBef>
              <a:buSzPct val="100000"/>
            </a:pPr>
            <a:r>
              <a:rPr lang="en" sz="2400"/>
              <a:t>Boundary for associating fabric resources</a:t>
            </a:r>
          </a:p>
        </p:txBody>
      </p:sp>
      <p:sp>
        <p:nvSpPr>
          <p:cNvPr id="212" name="Shape 212"/>
          <p:cNvSpPr/>
          <p:nvPr/>
        </p:nvSpPr>
        <p:spPr>
          <a:xfrm>
            <a:off x="5117950" y="1845025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Passive endpoints</a:t>
            </a:r>
          </a:p>
        </p:txBody>
      </p:sp>
      <p:sp>
        <p:nvSpPr>
          <p:cNvPr id="213" name="Shape 213"/>
          <p:cNvSpPr/>
          <p:nvPr/>
        </p:nvSpPr>
        <p:spPr>
          <a:xfrm>
            <a:off x="6550639" y="1845025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Fabric</a:t>
            </a:r>
          </a:p>
        </p:txBody>
      </p:sp>
      <p:sp>
        <p:nvSpPr>
          <p:cNvPr id="214" name="Shape 214"/>
          <p:cNvSpPr/>
          <p:nvPr/>
        </p:nvSpPr>
        <p:spPr>
          <a:xfrm>
            <a:off x="8023668" y="1853450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Event queues</a:t>
            </a:r>
          </a:p>
        </p:txBody>
      </p:sp>
      <p:sp>
        <p:nvSpPr>
          <p:cNvPr id="215" name="Shape 215"/>
          <p:cNvSpPr/>
          <p:nvPr/>
        </p:nvSpPr>
        <p:spPr>
          <a:xfrm>
            <a:off x="8023668" y="2290436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Wait sets</a:t>
            </a:r>
          </a:p>
        </p:txBody>
      </p:sp>
      <p:sp>
        <p:nvSpPr>
          <p:cNvPr id="216" name="Shape 216"/>
          <p:cNvSpPr/>
          <p:nvPr/>
        </p:nvSpPr>
        <p:spPr>
          <a:xfrm>
            <a:off x="8023668" y="2744237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Completions queues</a:t>
            </a:r>
          </a:p>
        </p:txBody>
      </p:sp>
      <p:sp>
        <p:nvSpPr>
          <p:cNvPr id="217" name="Shape 217"/>
          <p:cNvSpPr/>
          <p:nvPr/>
        </p:nvSpPr>
        <p:spPr>
          <a:xfrm>
            <a:off x="8023668" y="3198037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Completion counters</a:t>
            </a:r>
          </a:p>
        </p:txBody>
      </p:sp>
      <p:sp>
        <p:nvSpPr>
          <p:cNvPr id="218" name="Shape 218"/>
          <p:cNvSpPr/>
          <p:nvPr/>
        </p:nvSpPr>
        <p:spPr>
          <a:xfrm>
            <a:off x="8023668" y="3651837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Poll sets</a:t>
            </a:r>
          </a:p>
        </p:txBody>
      </p:sp>
      <p:sp>
        <p:nvSpPr>
          <p:cNvPr id="219" name="Shape 219"/>
          <p:cNvSpPr/>
          <p:nvPr/>
        </p:nvSpPr>
        <p:spPr>
          <a:xfrm>
            <a:off x="6550639" y="3643412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Active endpoints</a:t>
            </a:r>
          </a:p>
        </p:txBody>
      </p:sp>
      <p:sp>
        <p:nvSpPr>
          <p:cNvPr id="220" name="Shape 220"/>
          <p:cNvSpPr/>
          <p:nvPr/>
        </p:nvSpPr>
        <p:spPr>
          <a:xfrm>
            <a:off x="6550639" y="2735812"/>
            <a:ext cx="991500" cy="413999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Domain</a:t>
            </a:r>
          </a:p>
        </p:txBody>
      </p:sp>
      <p:sp>
        <p:nvSpPr>
          <p:cNvPr id="221" name="Shape 221"/>
          <p:cNvSpPr/>
          <p:nvPr/>
        </p:nvSpPr>
        <p:spPr>
          <a:xfrm>
            <a:off x="5117950" y="2745364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Address vector</a:t>
            </a:r>
          </a:p>
        </p:txBody>
      </p:sp>
      <p:sp>
        <p:nvSpPr>
          <p:cNvPr id="222" name="Shape 222"/>
          <p:cNvSpPr/>
          <p:nvPr/>
        </p:nvSpPr>
        <p:spPr>
          <a:xfrm>
            <a:off x="5117950" y="3189604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Memory regions</a:t>
            </a:r>
          </a:p>
        </p:txBody>
      </p:sp>
      <p:cxnSp>
        <p:nvCxnSpPr>
          <p:cNvPr id="223" name="Shape 223"/>
          <p:cNvCxnSpPr>
            <a:stCxn id="216" idx="1"/>
            <a:endCxn id="220" idx="3"/>
          </p:cNvCxnSpPr>
          <p:nvPr/>
        </p:nvCxnSpPr>
        <p:spPr>
          <a:xfrm rot="10800000">
            <a:off x="7542168" y="2942837"/>
            <a:ext cx="481500" cy="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24" name="Shape 224"/>
          <p:cNvCxnSpPr>
            <a:stCxn id="217" idx="1"/>
            <a:endCxn id="220" idx="3"/>
          </p:cNvCxnSpPr>
          <p:nvPr/>
        </p:nvCxnSpPr>
        <p:spPr>
          <a:xfrm rot="10800000">
            <a:off x="7542168" y="2942737"/>
            <a:ext cx="481500" cy="462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25" name="Shape 225"/>
          <p:cNvCxnSpPr>
            <a:stCxn id="218" idx="1"/>
            <a:endCxn id="220" idx="3"/>
          </p:cNvCxnSpPr>
          <p:nvPr/>
        </p:nvCxnSpPr>
        <p:spPr>
          <a:xfrm rot="10800000">
            <a:off x="7542168" y="2942937"/>
            <a:ext cx="481500" cy="915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26" name="Shape 226"/>
          <p:cNvCxnSpPr>
            <a:stCxn id="219" idx="0"/>
            <a:endCxn id="220" idx="2"/>
          </p:cNvCxnSpPr>
          <p:nvPr/>
        </p:nvCxnSpPr>
        <p:spPr>
          <a:xfrm rot="10800000">
            <a:off x="7046389" y="3149912"/>
            <a:ext cx="0" cy="493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27" name="Shape 227"/>
          <p:cNvCxnSpPr>
            <a:stCxn id="222" idx="3"/>
            <a:endCxn id="220" idx="1"/>
          </p:cNvCxnSpPr>
          <p:nvPr/>
        </p:nvCxnSpPr>
        <p:spPr>
          <a:xfrm flipH="1" rot="10800000">
            <a:off x="6109450" y="2942704"/>
            <a:ext cx="441300" cy="453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28" name="Shape 228"/>
          <p:cNvCxnSpPr>
            <a:stCxn id="221" idx="3"/>
            <a:endCxn id="220" idx="1"/>
          </p:cNvCxnSpPr>
          <p:nvPr/>
        </p:nvCxnSpPr>
        <p:spPr>
          <a:xfrm flipH="1" rot="10800000">
            <a:off x="6109450" y="2942764"/>
            <a:ext cx="441300" cy="9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29" name="Shape 229"/>
          <p:cNvCxnSpPr>
            <a:stCxn id="212" idx="3"/>
            <a:endCxn id="213" idx="1"/>
          </p:cNvCxnSpPr>
          <p:nvPr/>
        </p:nvCxnSpPr>
        <p:spPr>
          <a:xfrm>
            <a:off x="6109450" y="2052024"/>
            <a:ext cx="441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30" name="Shape 230"/>
          <p:cNvCxnSpPr>
            <a:stCxn id="214" idx="1"/>
            <a:endCxn id="213" idx="3"/>
          </p:cNvCxnSpPr>
          <p:nvPr/>
        </p:nvCxnSpPr>
        <p:spPr>
          <a:xfrm rot="10800000">
            <a:off x="7542168" y="2052049"/>
            <a:ext cx="481500" cy="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31" name="Shape 231"/>
          <p:cNvCxnSpPr>
            <a:stCxn id="215" idx="1"/>
            <a:endCxn id="213" idx="3"/>
          </p:cNvCxnSpPr>
          <p:nvPr/>
        </p:nvCxnSpPr>
        <p:spPr>
          <a:xfrm rot="10800000">
            <a:off x="7542168" y="2051936"/>
            <a:ext cx="481500" cy="445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32" name="Shape 232"/>
          <p:cNvCxnSpPr>
            <a:stCxn id="220" idx="0"/>
            <a:endCxn id="213" idx="2"/>
          </p:cNvCxnSpPr>
          <p:nvPr/>
        </p:nvCxnSpPr>
        <p:spPr>
          <a:xfrm rot="10800000">
            <a:off x="7046389" y="2259112"/>
            <a:ext cx="0" cy="4767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Passive Endpoint</a:t>
            </a:r>
          </a:p>
        </p:txBody>
      </p:sp>
      <p:sp>
        <p:nvSpPr>
          <p:cNvPr id="238" name="Shape 238"/>
          <p:cNvSpPr txBox="1"/>
          <p:nvPr>
            <p:ph idx="1" type="body"/>
          </p:nvPr>
        </p:nvSpPr>
        <p:spPr>
          <a:xfrm>
            <a:off x="457200" y="1200150"/>
            <a:ext cx="4382999" cy="3394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Used by connection- oriented protocols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Listens for connection requests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Often map to software constructs</a:t>
            </a:r>
          </a:p>
          <a:p>
            <a:pPr indent="-228600" lvl="0" marL="457200">
              <a:spcBef>
                <a:spcPts val="0"/>
              </a:spcBef>
              <a:buSzPct val="100000"/>
            </a:pPr>
            <a:r>
              <a:rPr lang="en" sz="2400"/>
              <a:t>Can span multiple domains</a:t>
            </a:r>
          </a:p>
        </p:txBody>
      </p:sp>
      <p:sp>
        <p:nvSpPr>
          <p:cNvPr id="239" name="Shape 239"/>
          <p:cNvSpPr/>
          <p:nvPr/>
        </p:nvSpPr>
        <p:spPr>
          <a:xfrm>
            <a:off x="5117950" y="1845025"/>
            <a:ext cx="991500" cy="413999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Passive endpoints</a:t>
            </a:r>
          </a:p>
        </p:txBody>
      </p:sp>
      <p:sp>
        <p:nvSpPr>
          <p:cNvPr id="240" name="Shape 240"/>
          <p:cNvSpPr/>
          <p:nvPr/>
        </p:nvSpPr>
        <p:spPr>
          <a:xfrm>
            <a:off x="6550639" y="1845025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Fabric</a:t>
            </a:r>
          </a:p>
        </p:txBody>
      </p:sp>
      <p:sp>
        <p:nvSpPr>
          <p:cNvPr id="241" name="Shape 241"/>
          <p:cNvSpPr/>
          <p:nvPr/>
        </p:nvSpPr>
        <p:spPr>
          <a:xfrm>
            <a:off x="8023668" y="1853450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Event queues</a:t>
            </a:r>
          </a:p>
        </p:txBody>
      </p:sp>
      <p:sp>
        <p:nvSpPr>
          <p:cNvPr id="242" name="Shape 242"/>
          <p:cNvSpPr/>
          <p:nvPr/>
        </p:nvSpPr>
        <p:spPr>
          <a:xfrm>
            <a:off x="8023668" y="2290436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Wait sets</a:t>
            </a:r>
          </a:p>
        </p:txBody>
      </p:sp>
      <p:sp>
        <p:nvSpPr>
          <p:cNvPr id="243" name="Shape 243"/>
          <p:cNvSpPr/>
          <p:nvPr/>
        </p:nvSpPr>
        <p:spPr>
          <a:xfrm>
            <a:off x="8023668" y="2744237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Completions queues</a:t>
            </a:r>
          </a:p>
        </p:txBody>
      </p:sp>
      <p:sp>
        <p:nvSpPr>
          <p:cNvPr id="244" name="Shape 244"/>
          <p:cNvSpPr/>
          <p:nvPr/>
        </p:nvSpPr>
        <p:spPr>
          <a:xfrm>
            <a:off x="8023668" y="3198037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Completion counters</a:t>
            </a:r>
          </a:p>
        </p:txBody>
      </p:sp>
      <p:sp>
        <p:nvSpPr>
          <p:cNvPr id="245" name="Shape 245"/>
          <p:cNvSpPr/>
          <p:nvPr/>
        </p:nvSpPr>
        <p:spPr>
          <a:xfrm>
            <a:off x="8023668" y="3651837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Poll sets</a:t>
            </a:r>
          </a:p>
        </p:txBody>
      </p:sp>
      <p:sp>
        <p:nvSpPr>
          <p:cNvPr id="246" name="Shape 246"/>
          <p:cNvSpPr/>
          <p:nvPr/>
        </p:nvSpPr>
        <p:spPr>
          <a:xfrm>
            <a:off x="6550639" y="3643412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Active endpoints</a:t>
            </a:r>
          </a:p>
        </p:txBody>
      </p:sp>
      <p:sp>
        <p:nvSpPr>
          <p:cNvPr id="247" name="Shape 247"/>
          <p:cNvSpPr/>
          <p:nvPr/>
        </p:nvSpPr>
        <p:spPr>
          <a:xfrm>
            <a:off x="6550639" y="2735812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Domain</a:t>
            </a:r>
          </a:p>
        </p:txBody>
      </p:sp>
      <p:sp>
        <p:nvSpPr>
          <p:cNvPr id="248" name="Shape 248"/>
          <p:cNvSpPr/>
          <p:nvPr/>
        </p:nvSpPr>
        <p:spPr>
          <a:xfrm>
            <a:off x="5117950" y="2745364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Address vector</a:t>
            </a:r>
          </a:p>
        </p:txBody>
      </p:sp>
      <p:sp>
        <p:nvSpPr>
          <p:cNvPr id="249" name="Shape 249"/>
          <p:cNvSpPr/>
          <p:nvPr/>
        </p:nvSpPr>
        <p:spPr>
          <a:xfrm>
            <a:off x="5117950" y="3189604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Memory regions</a:t>
            </a:r>
          </a:p>
        </p:txBody>
      </p:sp>
      <p:cxnSp>
        <p:nvCxnSpPr>
          <p:cNvPr id="250" name="Shape 250"/>
          <p:cNvCxnSpPr>
            <a:stCxn id="243" idx="1"/>
            <a:endCxn id="247" idx="3"/>
          </p:cNvCxnSpPr>
          <p:nvPr/>
        </p:nvCxnSpPr>
        <p:spPr>
          <a:xfrm rot="10800000">
            <a:off x="7542168" y="2942837"/>
            <a:ext cx="481500" cy="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51" name="Shape 251"/>
          <p:cNvCxnSpPr>
            <a:stCxn id="244" idx="1"/>
            <a:endCxn id="247" idx="3"/>
          </p:cNvCxnSpPr>
          <p:nvPr/>
        </p:nvCxnSpPr>
        <p:spPr>
          <a:xfrm rot="10800000">
            <a:off x="7542168" y="2942737"/>
            <a:ext cx="481500" cy="462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52" name="Shape 252"/>
          <p:cNvCxnSpPr>
            <a:stCxn id="245" idx="1"/>
            <a:endCxn id="247" idx="3"/>
          </p:cNvCxnSpPr>
          <p:nvPr/>
        </p:nvCxnSpPr>
        <p:spPr>
          <a:xfrm rot="10800000">
            <a:off x="7542168" y="2942937"/>
            <a:ext cx="481500" cy="915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53" name="Shape 253"/>
          <p:cNvCxnSpPr>
            <a:stCxn id="246" idx="0"/>
            <a:endCxn id="247" idx="2"/>
          </p:cNvCxnSpPr>
          <p:nvPr/>
        </p:nvCxnSpPr>
        <p:spPr>
          <a:xfrm rot="10800000">
            <a:off x="7046389" y="3149912"/>
            <a:ext cx="0" cy="493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54" name="Shape 254"/>
          <p:cNvCxnSpPr>
            <a:stCxn id="249" idx="3"/>
            <a:endCxn id="247" idx="1"/>
          </p:cNvCxnSpPr>
          <p:nvPr/>
        </p:nvCxnSpPr>
        <p:spPr>
          <a:xfrm flipH="1" rot="10800000">
            <a:off x="6109450" y="2942704"/>
            <a:ext cx="441300" cy="453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55" name="Shape 255"/>
          <p:cNvCxnSpPr>
            <a:stCxn id="248" idx="3"/>
            <a:endCxn id="247" idx="1"/>
          </p:cNvCxnSpPr>
          <p:nvPr/>
        </p:nvCxnSpPr>
        <p:spPr>
          <a:xfrm flipH="1" rot="10800000">
            <a:off x="6109450" y="2942764"/>
            <a:ext cx="441300" cy="9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56" name="Shape 256"/>
          <p:cNvCxnSpPr>
            <a:stCxn id="239" idx="3"/>
            <a:endCxn id="240" idx="1"/>
          </p:cNvCxnSpPr>
          <p:nvPr/>
        </p:nvCxnSpPr>
        <p:spPr>
          <a:xfrm>
            <a:off x="6109450" y="2052024"/>
            <a:ext cx="441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57" name="Shape 257"/>
          <p:cNvCxnSpPr>
            <a:stCxn id="241" idx="1"/>
            <a:endCxn id="240" idx="3"/>
          </p:cNvCxnSpPr>
          <p:nvPr/>
        </p:nvCxnSpPr>
        <p:spPr>
          <a:xfrm rot="10800000">
            <a:off x="7542168" y="2052049"/>
            <a:ext cx="481500" cy="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58" name="Shape 258"/>
          <p:cNvCxnSpPr>
            <a:stCxn id="242" idx="1"/>
            <a:endCxn id="240" idx="3"/>
          </p:cNvCxnSpPr>
          <p:nvPr/>
        </p:nvCxnSpPr>
        <p:spPr>
          <a:xfrm rot="10800000">
            <a:off x="7542168" y="2051936"/>
            <a:ext cx="481500" cy="445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59" name="Shape 259"/>
          <p:cNvCxnSpPr>
            <a:stCxn id="247" idx="0"/>
            <a:endCxn id="240" idx="2"/>
          </p:cNvCxnSpPr>
          <p:nvPr/>
        </p:nvCxnSpPr>
        <p:spPr>
          <a:xfrm rot="10800000">
            <a:off x="7046389" y="2259112"/>
            <a:ext cx="0" cy="4767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Event Queue</a:t>
            </a:r>
          </a:p>
        </p:txBody>
      </p:sp>
      <p:sp>
        <p:nvSpPr>
          <p:cNvPr id="265" name="Shape 265"/>
          <p:cNvSpPr txBox="1"/>
          <p:nvPr>
            <p:ph idx="1" type="body"/>
          </p:nvPr>
        </p:nvSpPr>
        <p:spPr>
          <a:xfrm>
            <a:off x="457200" y="1200150"/>
            <a:ext cx="4514399" cy="3394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200"/>
              <a:t>Report completion of asyn- chronous control operations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200"/>
              <a:t>Report error and other notifications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Explicitly or implicitly subscribe for events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200"/>
              <a:t>Often mix of HW and SW support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200"/>
              <a:t>Usage designed for ease of use</a:t>
            </a:r>
          </a:p>
        </p:txBody>
      </p:sp>
      <p:sp>
        <p:nvSpPr>
          <p:cNvPr id="266" name="Shape 266"/>
          <p:cNvSpPr/>
          <p:nvPr/>
        </p:nvSpPr>
        <p:spPr>
          <a:xfrm>
            <a:off x="5117950" y="1845025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Passive endpoints</a:t>
            </a:r>
          </a:p>
        </p:txBody>
      </p:sp>
      <p:sp>
        <p:nvSpPr>
          <p:cNvPr id="267" name="Shape 267"/>
          <p:cNvSpPr/>
          <p:nvPr/>
        </p:nvSpPr>
        <p:spPr>
          <a:xfrm>
            <a:off x="6550639" y="1845025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Fabric</a:t>
            </a:r>
          </a:p>
        </p:txBody>
      </p:sp>
      <p:sp>
        <p:nvSpPr>
          <p:cNvPr id="268" name="Shape 268"/>
          <p:cNvSpPr/>
          <p:nvPr/>
        </p:nvSpPr>
        <p:spPr>
          <a:xfrm>
            <a:off x="8023668" y="1853450"/>
            <a:ext cx="991500" cy="413999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Event queues</a:t>
            </a:r>
          </a:p>
        </p:txBody>
      </p:sp>
      <p:sp>
        <p:nvSpPr>
          <p:cNvPr id="269" name="Shape 269"/>
          <p:cNvSpPr/>
          <p:nvPr/>
        </p:nvSpPr>
        <p:spPr>
          <a:xfrm>
            <a:off x="8023668" y="2290436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Wait sets</a:t>
            </a:r>
          </a:p>
        </p:txBody>
      </p:sp>
      <p:sp>
        <p:nvSpPr>
          <p:cNvPr id="270" name="Shape 270"/>
          <p:cNvSpPr/>
          <p:nvPr/>
        </p:nvSpPr>
        <p:spPr>
          <a:xfrm>
            <a:off x="8023668" y="2744237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Completions queues</a:t>
            </a:r>
          </a:p>
        </p:txBody>
      </p:sp>
      <p:sp>
        <p:nvSpPr>
          <p:cNvPr id="271" name="Shape 271"/>
          <p:cNvSpPr/>
          <p:nvPr/>
        </p:nvSpPr>
        <p:spPr>
          <a:xfrm>
            <a:off x="8023668" y="3198037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Completion counters</a:t>
            </a:r>
          </a:p>
        </p:txBody>
      </p:sp>
      <p:sp>
        <p:nvSpPr>
          <p:cNvPr id="272" name="Shape 272"/>
          <p:cNvSpPr/>
          <p:nvPr/>
        </p:nvSpPr>
        <p:spPr>
          <a:xfrm>
            <a:off x="8023668" y="3651837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Poll sets</a:t>
            </a:r>
          </a:p>
        </p:txBody>
      </p:sp>
      <p:sp>
        <p:nvSpPr>
          <p:cNvPr id="273" name="Shape 273"/>
          <p:cNvSpPr/>
          <p:nvPr/>
        </p:nvSpPr>
        <p:spPr>
          <a:xfrm>
            <a:off x="6550639" y="3643412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Active endpoints</a:t>
            </a:r>
          </a:p>
        </p:txBody>
      </p:sp>
      <p:sp>
        <p:nvSpPr>
          <p:cNvPr id="274" name="Shape 274"/>
          <p:cNvSpPr/>
          <p:nvPr/>
        </p:nvSpPr>
        <p:spPr>
          <a:xfrm>
            <a:off x="6550639" y="2735812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Domain</a:t>
            </a:r>
          </a:p>
        </p:txBody>
      </p:sp>
      <p:sp>
        <p:nvSpPr>
          <p:cNvPr id="275" name="Shape 275"/>
          <p:cNvSpPr/>
          <p:nvPr/>
        </p:nvSpPr>
        <p:spPr>
          <a:xfrm>
            <a:off x="5117950" y="2745364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Address vector</a:t>
            </a:r>
          </a:p>
        </p:txBody>
      </p:sp>
      <p:sp>
        <p:nvSpPr>
          <p:cNvPr id="276" name="Shape 276"/>
          <p:cNvSpPr/>
          <p:nvPr/>
        </p:nvSpPr>
        <p:spPr>
          <a:xfrm>
            <a:off x="5117950" y="3189604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Memory regions</a:t>
            </a:r>
          </a:p>
        </p:txBody>
      </p:sp>
      <p:cxnSp>
        <p:nvCxnSpPr>
          <p:cNvPr id="277" name="Shape 277"/>
          <p:cNvCxnSpPr>
            <a:stCxn id="270" idx="1"/>
            <a:endCxn id="274" idx="3"/>
          </p:cNvCxnSpPr>
          <p:nvPr/>
        </p:nvCxnSpPr>
        <p:spPr>
          <a:xfrm rot="10800000">
            <a:off x="7542168" y="2942837"/>
            <a:ext cx="481500" cy="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78" name="Shape 278"/>
          <p:cNvCxnSpPr>
            <a:stCxn id="271" idx="1"/>
            <a:endCxn id="274" idx="3"/>
          </p:cNvCxnSpPr>
          <p:nvPr/>
        </p:nvCxnSpPr>
        <p:spPr>
          <a:xfrm rot="10800000">
            <a:off x="7542168" y="2942737"/>
            <a:ext cx="481500" cy="462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79" name="Shape 279"/>
          <p:cNvCxnSpPr>
            <a:stCxn id="272" idx="1"/>
            <a:endCxn id="274" idx="3"/>
          </p:cNvCxnSpPr>
          <p:nvPr/>
        </p:nvCxnSpPr>
        <p:spPr>
          <a:xfrm rot="10800000">
            <a:off x="7542168" y="2942937"/>
            <a:ext cx="481500" cy="915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80" name="Shape 280"/>
          <p:cNvCxnSpPr>
            <a:stCxn id="273" idx="0"/>
            <a:endCxn id="274" idx="2"/>
          </p:cNvCxnSpPr>
          <p:nvPr/>
        </p:nvCxnSpPr>
        <p:spPr>
          <a:xfrm rot="10800000">
            <a:off x="7046389" y="3149912"/>
            <a:ext cx="0" cy="493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81" name="Shape 281"/>
          <p:cNvCxnSpPr>
            <a:stCxn id="276" idx="3"/>
            <a:endCxn id="274" idx="1"/>
          </p:cNvCxnSpPr>
          <p:nvPr/>
        </p:nvCxnSpPr>
        <p:spPr>
          <a:xfrm flipH="1" rot="10800000">
            <a:off x="6109450" y="2942704"/>
            <a:ext cx="441300" cy="453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82" name="Shape 282"/>
          <p:cNvCxnSpPr>
            <a:stCxn id="275" idx="3"/>
            <a:endCxn id="274" idx="1"/>
          </p:cNvCxnSpPr>
          <p:nvPr/>
        </p:nvCxnSpPr>
        <p:spPr>
          <a:xfrm flipH="1" rot="10800000">
            <a:off x="6109450" y="2942764"/>
            <a:ext cx="441300" cy="9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83" name="Shape 283"/>
          <p:cNvCxnSpPr>
            <a:stCxn id="266" idx="3"/>
            <a:endCxn id="267" idx="1"/>
          </p:cNvCxnSpPr>
          <p:nvPr/>
        </p:nvCxnSpPr>
        <p:spPr>
          <a:xfrm>
            <a:off x="6109450" y="2052024"/>
            <a:ext cx="441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84" name="Shape 284"/>
          <p:cNvCxnSpPr>
            <a:stCxn id="268" idx="1"/>
            <a:endCxn id="267" idx="3"/>
          </p:cNvCxnSpPr>
          <p:nvPr/>
        </p:nvCxnSpPr>
        <p:spPr>
          <a:xfrm rot="10800000">
            <a:off x="7542168" y="2052049"/>
            <a:ext cx="481500" cy="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85" name="Shape 285"/>
          <p:cNvCxnSpPr>
            <a:stCxn id="269" idx="1"/>
            <a:endCxn id="267" idx="3"/>
          </p:cNvCxnSpPr>
          <p:nvPr/>
        </p:nvCxnSpPr>
        <p:spPr>
          <a:xfrm rot="10800000">
            <a:off x="7542168" y="2051936"/>
            <a:ext cx="481500" cy="445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86" name="Shape 286"/>
          <p:cNvCxnSpPr>
            <a:stCxn id="274" idx="0"/>
            <a:endCxn id="267" idx="2"/>
          </p:cNvCxnSpPr>
          <p:nvPr/>
        </p:nvCxnSpPr>
        <p:spPr>
          <a:xfrm rot="10800000">
            <a:off x="7046389" y="2259112"/>
            <a:ext cx="0" cy="4767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Overview</a:t>
            </a:r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09600" y="14859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en" sz="3000">
                <a:solidFill>
                  <a:schemeClr val="dk2"/>
                </a:solidFill>
              </a:rPr>
              <a:t>High-level Architecture</a:t>
            </a:r>
          </a:p>
          <a:p>
            <a:pPr indent="-228600" lvl="0" marL="457200" rtl="0"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en" sz="3000">
                <a:solidFill>
                  <a:schemeClr val="dk2"/>
                </a:solidFill>
              </a:rPr>
              <a:t>Low-level Interface Design</a:t>
            </a:r>
          </a:p>
          <a:p>
            <a:pPr indent="-228600" lvl="0" marL="457200" rtl="0"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en" sz="3000">
                <a:solidFill>
                  <a:schemeClr val="dk2"/>
                </a:solidFill>
              </a:rPr>
              <a:t>Simple Ping-pong Example</a:t>
            </a:r>
          </a:p>
          <a:p>
            <a:pPr indent="-228600" lvl="0" marL="457200" rtl="0"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en" sz="3000">
                <a:solidFill>
                  <a:schemeClr val="dk2"/>
                </a:solidFill>
              </a:rPr>
              <a:t>Advanced MPI Usage</a:t>
            </a:r>
          </a:p>
          <a:p>
            <a:pPr indent="-228600" lvl="0" marL="457200"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en" sz="3000">
                <a:solidFill>
                  <a:schemeClr val="dk2"/>
                </a:solidFill>
              </a:rPr>
              <a:t>SHMEM Usage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Wait Set</a:t>
            </a:r>
          </a:p>
        </p:txBody>
      </p:sp>
      <p:sp>
        <p:nvSpPr>
          <p:cNvPr id="292" name="Shape 292"/>
          <p:cNvSpPr txBox="1"/>
          <p:nvPr>
            <p:ph idx="1" type="body"/>
          </p:nvPr>
        </p:nvSpPr>
        <p:spPr>
          <a:xfrm>
            <a:off x="457200" y="1200150"/>
            <a:ext cx="4584300" cy="3394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Optimized method of waiting for events across multiple event queues, completion queues, and counters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Abstraction of wait object(s)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2000"/>
              <a:t>Enables platform specific, high-performance wait objects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2000"/>
              <a:t>Uses single wait object when possible</a:t>
            </a:r>
          </a:p>
        </p:txBody>
      </p:sp>
      <p:sp>
        <p:nvSpPr>
          <p:cNvPr id="293" name="Shape 293"/>
          <p:cNvSpPr/>
          <p:nvPr/>
        </p:nvSpPr>
        <p:spPr>
          <a:xfrm>
            <a:off x="5117950" y="1845025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Passive endpoints</a:t>
            </a:r>
          </a:p>
        </p:txBody>
      </p:sp>
      <p:sp>
        <p:nvSpPr>
          <p:cNvPr id="294" name="Shape 294"/>
          <p:cNvSpPr/>
          <p:nvPr/>
        </p:nvSpPr>
        <p:spPr>
          <a:xfrm>
            <a:off x="6550639" y="1845025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Fabric</a:t>
            </a:r>
          </a:p>
        </p:txBody>
      </p:sp>
      <p:sp>
        <p:nvSpPr>
          <p:cNvPr id="295" name="Shape 295"/>
          <p:cNvSpPr/>
          <p:nvPr/>
        </p:nvSpPr>
        <p:spPr>
          <a:xfrm>
            <a:off x="8023668" y="1853450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Event queues</a:t>
            </a:r>
          </a:p>
        </p:txBody>
      </p:sp>
      <p:sp>
        <p:nvSpPr>
          <p:cNvPr id="296" name="Shape 296"/>
          <p:cNvSpPr/>
          <p:nvPr/>
        </p:nvSpPr>
        <p:spPr>
          <a:xfrm>
            <a:off x="8023668" y="2290436"/>
            <a:ext cx="991500" cy="413999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Wait sets</a:t>
            </a:r>
          </a:p>
        </p:txBody>
      </p:sp>
      <p:sp>
        <p:nvSpPr>
          <p:cNvPr id="297" name="Shape 297"/>
          <p:cNvSpPr/>
          <p:nvPr/>
        </p:nvSpPr>
        <p:spPr>
          <a:xfrm>
            <a:off x="8023668" y="2744237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Completions queues</a:t>
            </a:r>
          </a:p>
        </p:txBody>
      </p:sp>
      <p:sp>
        <p:nvSpPr>
          <p:cNvPr id="298" name="Shape 298"/>
          <p:cNvSpPr/>
          <p:nvPr/>
        </p:nvSpPr>
        <p:spPr>
          <a:xfrm>
            <a:off x="8023668" y="3198037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Completion counters</a:t>
            </a:r>
          </a:p>
        </p:txBody>
      </p:sp>
      <p:sp>
        <p:nvSpPr>
          <p:cNvPr id="299" name="Shape 299"/>
          <p:cNvSpPr/>
          <p:nvPr/>
        </p:nvSpPr>
        <p:spPr>
          <a:xfrm>
            <a:off x="8023668" y="3651837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Poll sets</a:t>
            </a:r>
          </a:p>
        </p:txBody>
      </p:sp>
      <p:sp>
        <p:nvSpPr>
          <p:cNvPr id="300" name="Shape 300"/>
          <p:cNvSpPr/>
          <p:nvPr/>
        </p:nvSpPr>
        <p:spPr>
          <a:xfrm>
            <a:off x="6550639" y="3643412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Active endpoints</a:t>
            </a:r>
          </a:p>
        </p:txBody>
      </p:sp>
      <p:sp>
        <p:nvSpPr>
          <p:cNvPr id="301" name="Shape 301"/>
          <p:cNvSpPr/>
          <p:nvPr/>
        </p:nvSpPr>
        <p:spPr>
          <a:xfrm>
            <a:off x="6550639" y="2735812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Domain</a:t>
            </a:r>
          </a:p>
        </p:txBody>
      </p:sp>
      <p:sp>
        <p:nvSpPr>
          <p:cNvPr id="302" name="Shape 302"/>
          <p:cNvSpPr/>
          <p:nvPr/>
        </p:nvSpPr>
        <p:spPr>
          <a:xfrm>
            <a:off x="5117950" y="2745364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Address vector</a:t>
            </a:r>
          </a:p>
        </p:txBody>
      </p:sp>
      <p:sp>
        <p:nvSpPr>
          <p:cNvPr id="303" name="Shape 303"/>
          <p:cNvSpPr/>
          <p:nvPr/>
        </p:nvSpPr>
        <p:spPr>
          <a:xfrm>
            <a:off x="5117950" y="3189604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Memory regions</a:t>
            </a:r>
          </a:p>
        </p:txBody>
      </p:sp>
      <p:cxnSp>
        <p:nvCxnSpPr>
          <p:cNvPr id="304" name="Shape 304"/>
          <p:cNvCxnSpPr>
            <a:stCxn id="297" idx="1"/>
            <a:endCxn id="301" idx="3"/>
          </p:cNvCxnSpPr>
          <p:nvPr/>
        </p:nvCxnSpPr>
        <p:spPr>
          <a:xfrm rot="10800000">
            <a:off x="7542168" y="2942837"/>
            <a:ext cx="481500" cy="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05" name="Shape 305"/>
          <p:cNvCxnSpPr>
            <a:stCxn id="298" idx="1"/>
            <a:endCxn id="301" idx="3"/>
          </p:cNvCxnSpPr>
          <p:nvPr/>
        </p:nvCxnSpPr>
        <p:spPr>
          <a:xfrm rot="10800000">
            <a:off x="7542168" y="2942737"/>
            <a:ext cx="481500" cy="462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06" name="Shape 306"/>
          <p:cNvCxnSpPr>
            <a:stCxn id="299" idx="1"/>
            <a:endCxn id="301" idx="3"/>
          </p:cNvCxnSpPr>
          <p:nvPr/>
        </p:nvCxnSpPr>
        <p:spPr>
          <a:xfrm rot="10800000">
            <a:off x="7542168" y="2942937"/>
            <a:ext cx="481500" cy="915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07" name="Shape 307"/>
          <p:cNvCxnSpPr>
            <a:stCxn id="300" idx="0"/>
            <a:endCxn id="301" idx="2"/>
          </p:cNvCxnSpPr>
          <p:nvPr/>
        </p:nvCxnSpPr>
        <p:spPr>
          <a:xfrm rot="10800000">
            <a:off x="7046389" y="3149912"/>
            <a:ext cx="0" cy="493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08" name="Shape 308"/>
          <p:cNvCxnSpPr>
            <a:stCxn id="303" idx="3"/>
            <a:endCxn id="301" idx="1"/>
          </p:cNvCxnSpPr>
          <p:nvPr/>
        </p:nvCxnSpPr>
        <p:spPr>
          <a:xfrm flipH="1" rot="10800000">
            <a:off x="6109450" y="2942704"/>
            <a:ext cx="441300" cy="453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09" name="Shape 309"/>
          <p:cNvCxnSpPr>
            <a:stCxn id="302" idx="3"/>
            <a:endCxn id="301" idx="1"/>
          </p:cNvCxnSpPr>
          <p:nvPr/>
        </p:nvCxnSpPr>
        <p:spPr>
          <a:xfrm flipH="1" rot="10800000">
            <a:off x="6109450" y="2942764"/>
            <a:ext cx="441300" cy="9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10" name="Shape 310"/>
          <p:cNvCxnSpPr>
            <a:stCxn id="293" idx="3"/>
            <a:endCxn id="294" idx="1"/>
          </p:cNvCxnSpPr>
          <p:nvPr/>
        </p:nvCxnSpPr>
        <p:spPr>
          <a:xfrm>
            <a:off x="6109450" y="2052024"/>
            <a:ext cx="441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11" name="Shape 311"/>
          <p:cNvCxnSpPr>
            <a:stCxn id="295" idx="1"/>
            <a:endCxn id="294" idx="3"/>
          </p:cNvCxnSpPr>
          <p:nvPr/>
        </p:nvCxnSpPr>
        <p:spPr>
          <a:xfrm rot="10800000">
            <a:off x="7542168" y="2052049"/>
            <a:ext cx="481500" cy="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12" name="Shape 312"/>
          <p:cNvCxnSpPr>
            <a:stCxn id="296" idx="1"/>
            <a:endCxn id="294" idx="3"/>
          </p:cNvCxnSpPr>
          <p:nvPr/>
        </p:nvCxnSpPr>
        <p:spPr>
          <a:xfrm rot="10800000">
            <a:off x="7542168" y="2051936"/>
            <a:ext cx="481500" cy="445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13" name="Shape 313"/>
          <p:cNvCxnSpPr>
            <a:stCxn id="301" idx="0"/>
            <a:endCxn id="294" idx="2"/>
          </p:cNvCxnSpPr>
          <p:nvPr/>
        </p:nvCxnSpPr>
        <p:spPr>
          <a:xfrm rot="10800000">
            <a:off x="7046389" y="2259112"/>
            <a:ext cx="0" cy="4767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Active Endpoint</a:t>
            </a:r>
          </a:p>
        </p:txBody>
      </p:sp>
      <p:sp>
        <p:nvSpPr>
          <p:cNvPr id="319" name="Shape 319"/>
          <p:cNvSpPr txBox="1"/>
          <p:nvPr>
            <p:ph idx="1" type="body"/>
          </p:nvPr>
        </p:nvSpPr>
        <p:spPr>
          <a:xfrm>
            <a:off x="457200" y="1200150"/>
            <a:ext cx="4562099" cy="3394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Data transfer communication portal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Identified by fabric address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Often associated with a single NIC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2000"/>
              <a:t>Hardware Tx/Rx command queues</a:t>
            </a:r>
          </a:p>
          <a:p>
            <a:pPr indent="-228600" lvl="0" marL="457200">
              <a:spcBef>
                <a:spcPts val="0"/>
              </a:spcBef>
              <a:buSzPct val="100000"/>
            </a:pPr>
            <a:r>
              <a:rPr lang="en" sz="2400"/>
              <a:t>Support onload, offload, and partial offload implementations</a:t>
            </a:r>
          </a:p>
        </p:txBody>
      </p:sp>
      <p:sp>
        <p:nvSpPr>
          <p:cNvPr id="320" name="Shape 320"/>
          <p:cNvSpPr/>
          <p:nvPr/>
        </p:nvSpPr>
        <p:spPr>
          <a:xfrm>
            <a:off x="5117950" y="1845025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Passive endpoints</a:t>
            </a:r>
          </a:p>
        </p:txBody>
      </p:sp>
      <p:sp>
        <p:nvSpPr>
          <p:cNvPr id="321" name="Shape 321"/>
          <p:cNvSpPr/>
          <p:nvPr/>
        </p:nvSpPr>
        <p:spPr>
          <a:xfrm>
            <a:off x="6550639" y="1845025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Fabric</a:t>
            </a:r>
          </a:p>
        </p:txBody>
      </p:sp>
      <p:sp>
        <p:nvSpPr>
          <p:cNvPr id="322" name="Shape 322"/>
          <p:cNvSpPr/>
          <p:nvPr/>
        </p:nvSpPr>
        <p:spPr>
          <a:xfrm>
            <a:off x="8023668" y="1853450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Event queues</a:t>
            </a:r>
          </a:p>
        </p:txBody>
      </p:sp>
      <p:sp>
        <p:nvSpPr>
          <p:cNvPr id="323" name="Shape 323"/>
          <p:cNvSpPr/>
          <p:nvPr/>
        </p:nvSpPr>
        <p:spPr>
          <a:xfrm>
            <a:off x="8023668" y="2290436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Wait sets</a:t>
            </a:r>
          </a:p>
        </p:txBody>
      </p:sp>
      <p:sp>
        <p:nvSpPr>
          <p:cNvPr id="324" name="Shape 324"/>
          <p:cNvSpPr/>
          <p:nvPr/>
        </p:nvSpPr>
        <p:spPr>
          <a:xfrm>
            <a:off x="8023668" y="2744237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Completions queues</a:t>
            </a:r>
          </a:p>
        </p:txBody>
      </p:sp>
      <p:sp>
        <p:nvSpPr>
          <p:cNvPr id="325" name="Shape 325"/>
          <p:cNvSpPr/>
          <p:nvPr/>
        </p:nvSpPr>
        <p:spPr>
          <a:xfrm>
            <a:off x="8023668" y="3198037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Completion counters</a:t>
            </a:r>
          </a:p>
        </p:txBody>
      </p:sp>
      <p:sp>
        <p:nvSpPr>
          <p:cNvPr id="326" name="Shape 326"/>
          <p:cNvSpPr/>
          <p:nvPr/>
        </p:nvSpPr>
        <p:spPr>
          <a:xfrm>
            <a:off x="8023668" y="3651837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Poll sets</a:t>
            </a:r>
          </a:p>
        </p:txBody>
      </p:sp>
      <p:sp>
        <p:nvSpPr>
          <p:cNvPr id="327" name="Shape 327"/>
          <p:cNvSpPr/>
          <p:nvPr/>
        </p:nvSpPr>
        <p:spPr>
          <a:xfrm>
            <a:off x="6550639" y="3643412"/>
            <a:ext cx="991500" cy="413999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Active endpoints</a:t>
            </a:r>
          </a:p>
        </p:txBody>
      </p:sp>
      <p:sp>
        <p:nvSpPr>
          <p:cNvPr id="328" name="Shape 328"/>
          <p:cNvSpPr/>
          <p:nvPr/>
        </p:nvSpPr>
        <p:spPr>
          <a:xfrm>
            <a:off x="6550639" y="2735812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Domain</a:t>
            </a:r>
          </a:p>
        </p:txBody>
      </p:sp>
      <p:sp>
        <p:nvSpPr>
          <p:cNvPr id="329" name="Shape 329"/>
          <p:cNvSpPr/>
          <p:nvPr/>
        </p:nvSpPr>
        <p:spPr>
          <a:xfrm>
            <a:off x="5117950" y="2745364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Address vector</a:t>
            </a:r>
          </a:p>
        </p:txBody>
      </p:sp>
      <p:sp>
        <p:nvSpPr>
          <p:cNvPr id="330" name="Shape 330"/>
          <p:cNvSpPr/>
          <p:nvPr/>
        </p:nvSpPr>
        <p:spPr>
          <a:xfrm>
            <a:off x="5117950" y="3189604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Memory regions</a:t>
            </a:r>
          </a:p>
        </p:txBody>
      </p:sp>
      <p:cxnSp>
        <p:nvCxnSpPr>
          <p:cNvPr id="331" name="Shape 331"/>
          <p:cNvCxnSpPr>
            <a:stCxn id="324" idx="1"/>
            <a:endCxn id="328" idx="3"/>
          </p:cNvCxnSpPr>
          <p:nvPr/>
        </p:nvCxnSpPr>
        <p:spPr>
          <a:xfrm rot="10800000">
            <a:off x="7542168" y="2942837"/>
            <a:ext cx="481500" cy="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32" name="Shape 332"/>
          <p:cNvCxnSpPr>
            <a:stCxn id="325" idx="1"/>
            <a:endCxn id="328" idx="3"/>
          </p:cNvCxnSpPr>
          <p:nvPr/>
        </p:nvCxnSpPr>
        <p:spPr>
          <a:xfrm rot="10800000">
            <a:off x="7542168" y="2942737"/>
            <a:ext cx="481500" cy="462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33" name="Shape 333"/>
          <p:cNvCxnSpPr>
            <a:stCxn id="326" idx="1"/>
            <a:endCxn id="328" idx="3"/>
          </p:cNvCxnSpPr>
          <p:nvPr/>
        </p:nvCxnSpPr>
        <p:spPr>
          <a:xfrm rot="10800000">
            <a:off x="7542168" y="2942937"/>
            <a:ext cx="481500" cy="915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34" name="Shape 334"/>
          <p:cNvCxnSpPr>
            <a:stCxn id="327" idx="0"/>
            <a:endCxn id="328" idx="2"/>
          </p:cNvCxnSpPr>
          <p:nvPr/>
        </p:nvCxnSpPr>
        <p:spPr>
          <a:xfrm rot="10800000">
            <a:off x="7046389" y="3149912"/>
            <a:ext cx="0" cy="493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35" name="Shape 335"/>
          <p:cNvCxnSpPr>
            <a:stCxn id="330" idx="3"/>
            <a:endCxn id="328" idx="1"/>
          </p:cNvCxnSpPr>
          <p:nvPr/>
        </p:nvCxnSpPr>
        <p:spPr>
          <a:xfrm flipH="1" rot="10800000">
            <a:off x="6109450" y="2942704"/>
            <a:ext cx="441300" cy="453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36" name="Shape 336"/>
          <p:cNvCxnSpPr>
            <a:stCxn id="329" idx="3"/>
            <a:endCxn id="328" idx="1"/>
          </p:cNvCxnSpPr>
          <p:nvPr/>
        </p:nvCxnSpPr>
        <p:spPr>
          <a:xfrm flipH="1" rot="10800000">
            <a:off x="6109450" y="2942764"/>
            <a:ext cx="441300" cy="9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37" name="Shape 337"/>
          <p:cNvCxnSpPr>
            <a:stCxn id="320" idx="3"/>
            <a:endCxn id="321" idx="1"/>
          </p:cNvCxnSpPr>
          <p:nvPr/>
        </p:nvCxnSpPr>
        <p:spPr>
          <a:xfrm>
            <a:off x="6109450" y="2052024"/>
            <a:ext cx="441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38" name="Shape 338"/>
          <p:cNvCxnSpPr>
            <a:stCxn id="322" idx="1"/>
            <a:endCxn id="321" idx="3"/>
          </p:cNvCxnSpPr>
          <p:nvPr/>
        </p:nvCxnSpPr>
        <p:spPr>
          <a:xfrm rot="10800000">
            <a:off x="7542168" y="2052049"/>
            <a:ext cx="481500" cy="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39" name="Shape 339"/>
          <p:cNvCxnSpPr>
            <a:stCxn id="323" idx="1"/>
            <a:endCxn id="321" idx="3"/>
          </p:cNvCxnSpPr>
          <p:nvPr/>
        </p:nvCxnSpPr>
        <p:spPr>
          <a:xfrm rot="10800000">
            <a:off x="7542168" y="2051936"/>
            <a:ext cx="481500" cy="445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40" name="Shape 340"/>
          <p:cNvCxnSpPr>
            <a:stCxn id="328" idx="0"/>
            <a:endCxn id="321" idx="2"/>
          </p:cNvCxnSpPr>
          <p:nvPr/>
        </p:nvCxnSpPr>
        <p:spPr>
          <a:xfrm rot="10800000">
            <a:off x="7046389" y="2259112"/>
            <a:ext cx="0" cy="4767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Active Endpoint Types</a:t>
            </a:r>
          </a:p>
        </p:txBody>
      </p:sp>
      <p:sp>
        <p:nvSpPr>
          <p:cNvPr id="346" name="Shape 346"/>
          <p:cNvSpPr txBox="1"/>
          <p:nvPr>
            <p:ph idx="1" type="body"/>
          </p:nvPr>
        </p:nvSpPr>
        <p:spPr>
          <a:xfrm>
            <a:off x="609600" y="1343975"/>
            <a:ext cx="8229600" cy="3626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  <a:buFont typeface="Courier New"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FI_EP_DGRAM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Unreliable datagram</a:t>
            </a:r>
          </a:p>
          <a:p>
            <a:pPr indent="-228600" lvl="0" marL="457200" rtl="0">
              <a:spcBef>
                <a:spcPts val="0"/>
              </a:spcBef>
              <a:buSzPct val="100000"/>
              <a:buFont typeface="Courier New"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FI_EP_MSG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Reliable, connected</a:t>
            </a:r>
          </a:p>
          <a:p>
            <a:pPr indent="-228600" lvl="0" marL="457200" rtl="0">
              <a:spcBef>
                <a:spcPts val="0"/>
              </a:spcBef>
              <a:buSzPct val="100000"/>
              <a:buFont typeface="Courier New"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FI_EP_RDM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Reliable Datagram Message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Reliable, unconnected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Completion Queue</a:t>
            </a:r>
          </a:p>
        </p:txBody>
      </p:sp>
      <p:sp>
        <p:nvSpPr>
          <p:cNvPr id="352" name="Shape 352"/>
          <p:cNvSpPr txBox="1"/>
          <p:nvPr>
            <p:ph idx="1" type="body"/>
          </p:nvPr>
        </p:nvSpPr>
        <p:spPr>
          <a:xfrm>
            <a:off x="457200" y="1200150"/>
            <a:ext cx="4608300" cy="3394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Higher performance queues for data transfer completions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Associated with a single domain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Often mapped to hardware resources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Optimized to report successful completions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User-selectable completion format</a:t>
            </a:r>
          </a:p>
          <a:p>
            <a:pPr indent="-228600" lvl="1" marL="914400">
              <a:spcBef>
                <a:spcPts val="0"/>
              </a:spcBef>
              <a:buSzPct val="100000"/>
            </a:pPr>
            <a:r>
              <a:rPr lang="en" sz="1800"/>
              <a:t>Detailed error completions reported ‘out of band’</a:t>
            </a:r>
          </a:p>
        </p:txBody>
      </p:sp>
      <p:sp>
        <p:nvSpPr>
          <p:cNvPr id="353" name="Shape 353"/>
          <p:cNvSpPr/>
          <p:nvPr/>
        </p:nvSpPr>
        <p:spPr>
          <a:xfrm>
            <a:off x="5117950" y="1845025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Passive endpoints</a:t>
            </a:r>
          </a:p>
        </p:txBody>
      </p:sp>
      <p:sp>
        <p:nvSpPr>
          <p:cNvPr id="354" name="Shape 354"/>
          <p:cNvSpPr/>
          <p:nvPr/>
        </p:nvSpPr>
        <p:spPr>
          <a:xfrm>
            <a:off x="6550639" y="1845025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Fabric</a:t>
            </a:r>
          </a:p>
        </p:txBody>
      </p:sp>
      <p:sp>
        <p:nvSpPr>
          <p:cNvPr id="355" name="Shape 355"/>
          <p:cNvSpPr/>
          <p:nvPr/>
        </p:nvSpPr>
        <p:spPr>
          <a:xfrm>
            <a:off x="8023668" y="1853450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Event queues</a:t>
            </a:r>
          </a:p>
        </p:txBody>
      </p:sp>
      <p:sp>
        <p:nvSpPr>
          <p:cNvPr id="356" name="Shape 356"/>
          <p:cNvSpPr/>
          <p:nvPr/>
        </p:nvSpPr>
        <p:spPr>
          <a:xfrm>
            <a:off x="8023668" y="2290436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Wait sets</a:t>
            </a:r>
          </a:p>
        </p:txBody>
      </p:sp>
      <p:sp>
        <p:nvSpPr>
          <p:cNvPr id="357" name="Shape 357"/>
          <p:cNvSpPr/>
          <p:nvPr/>
        </p:nvSpPr>
        <p:spPr>
          <a:xfrm>
            <a:off x="8023668" y="2744237"/>
            <a:ext cx="991500" cy="413999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Completions queues</a:t>
            </a:r>
          </a:p>
        </p:txBody>
      </p:sp>
      <p:sp>
        <p:nvSpPr>
          <p:cNvPr id="358" name="Shape 358"/>
          <p:cNvSpPr/>
          <p:nvPr/>
        </p:nvSpPr>
        <p:spPr>
          <a:xfrm>
            <a:off x="8023668" y="3198037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Completion counters</a:t>
            </a:r>
          </a:p>
        </p:txBody>
      </p:sp>
      <p:sp>
        <p:nvSpPr>
          <p:cNvPr id="359" name="Shape 359"/>
          <p:cNvSpPr/>
          <p:nvPr/>
        </p:nvSpPr>
        <p:spPr>
          <a:xfrm>
            <a:off x="8023668" y="3651837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Poll sets</a:t>
            </a:r>
          </a:p>
        </p:txBody>
      </p:sp>
      <p:sp>
        <p:nvSpPr>
          <p:cNvPr id="360" name="Shape 360"/>
          <p:cNvSpPr/>
          <p:nvPr/>
        </p:nvSpPr>
        <p:spPr>
          <a:xfrm>
            <a:off x="6550639" y="3643412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Active endpoints</a:t>
            </a:r>
          </a:p>
        </p:txBody>
      </p:sp>
      <p:sp>
        <p:nvSpPr>
          <p:cNvPr id="361" name="Shape 361"/>
          <p:cNvSpPr/>
          <p:nvPr/>
        </p:nvSpPr>
        <p:spPr>
          <a:xfrm>
            <a:off x="6550639" y="2735812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Domain</a:t>
            </a:r>
          </a:p>
        </p:txBody>
      </p:sp>
      <p:sp>
        <p:nvSpPr>
          <p:cNvPr id="362" name="Shape 362"/>
          <p:cNvSpPr/>
          <p:nvPr/>
        </p:nvSpPr>
        <p:spPr>
          <a:xfrm>
            <a:off x="5117950" y="2745364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Address vector</a:t>
            </a:r>
          </a:p>
        </p:txBody>
      </p:sp>
      <p:sp>
        <p:nvSpPr>
          <p:cNvPr id="363" name="Shape 363"/>
          <p:cNvSpPr/>
          <p:nvPr/>
        </p:nvSpPr>
        <p:spPr>
          <a:xfrm>
            <a:off x="5117950" y="3189604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Memory regions</a:t>
            </a:r>
          </a:p>
        </p:txBody>
      </p:sp>
      <p:cxnSp>
        <p:nvCxnSpPr>
          <p:cNvPr id="364" name="Shape 364"/>
          <p:cNvCxnSpPr>
            <a:stCxn id="357" idx="1"/>
            <a:endCxn id="361" idx="3"/>
          </p:cNvCxnSpPr>
          <p:nvPr/>
        </p:nvCxnSpPr>
        <p:spPr>
          <a:xfrm rot="10800000">
            <a:off x="7542168" y="2942837"/>
            <a:ext cx="481500" cy="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65" name="Shape 365"/>
          <p:cNvCxnSpPr>
            <a:stCxn id="358" idx="1"/>
            <a:endCxn id="361" idx="3"/>
          </p:cNvCxnSpPr>
          <p:nvPr/>
        </p:nvCxnSpPr>
        <p:spPr>
          <a:xfrm rot="10800000">
            <a:off x="7542168" y="2942737"/>
            <a:ext cx="481500" cy="462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66" name="Shape 366"/>
          <p:cNvCxnSpPr>
            <a:stCxn id="359" idx="1"/>
            <a:endCxn id="361" idx="3"/>
          </p:cNvCxnSpPr>
          <p:nvPr/>
        </p:nvCxnSpPr>
        <p:spPr>
          <a:xfrm rot="10800000">
            <a:off x="7542168" y="2942937"/>
            <a:ext cx="481500" cy="915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67" name="Shape 367"/>
          <p:cNvCxnSpPr>
            <a:stCxn id="360" idx="0"/>
            <a:endCxn id="361" idx="2"/>
          </p:cNvCxnSpPr>
          <p:nvPr/>
        </p:nvCxnSpPr>
        <p:spPr>
          <a:xfrm rot="10800000">
            <a:off x="7046389" y="3149912"/>
            <a:ext cx="0" cy="493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68" name="Shape 368"/>
          <p:cNvCxnSpPr>
            <a:stCxn id="363" idx="3"/>
            <a:endCxn id="361" idx="1"/>
          </p:cNvCxnSpPr>
          <p:nvPr/>
        </p:nvCxnSpPr>
        <p:spPr>
          <a:xfrm flipH="1" rot="10800000">
            <a:off x="6109450" y="2942704"/>
            <a:ext cx="441300" cy="453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69" name="Shape 369"/>
          <p:cNvCxnSpPr>
            <a:stCxn id="362" idx="3"/>
            <a:endCxn id="361" idx="1"/>
          </p:cNvCxnSpPr>
          <p:nvPr/>
        </p:nvCxnSpPr>
        <p:spPr>
          <a:xfrm flipH="1" rot="10800000">
            <a:off x="6109450" y="2942764"/>
            <a:ext cx="441300" cy="9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70" name="Shape 370"/>
          <p:cNvCxnSpPr>
            <a:stCxn id="353" idx="3"/>
            <a:endCxn id="354" idx="1"/>
          </p:cNvCxnSpPr>
          <p:nvPr/>
        </p:nvCxnSpPr>
        <p:spPr>
          <a:xfrm>
            <a:off x="6109450" y="2052024"/>
            <a:ext cx="441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71" name="Shape 371"/>
          <p:cNvCxnSpPr>
            <a:stCxn id="355" idx="1"/>
            <a:endCxn id="354" idx="3"/>
          </p:cNvCxnSpPr>
          <p:nvPr/>
        </p:nvCxnSpPr>
        <p:spPr>
          <a:xfrm rot="10800000">
            <a:off x="7542168" y="2052049"/>
            <a:ext cx="481500" cy="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72" name="Shape 372"/>
          <p:cNvCxnSpPr>
            <a:stCxn id="356" idx="1"/>
            <a:endCxn id="354" idx="3"/>
          </p:cNvCxnSpPr>
          <p:nvPr/>
        </p:nvCxnSpPr>
        <p:spPr>
          <a:xfrm rot="10800000">
            <a:off x="7542168" y="2051936"/>
            <a:ext cx="481500" cy="445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73" name="Shape 373"/>
          <p:cNvCxnSpPr>
            <a:stCxn id="361" idx="0"/>
            <a:endCxn id="354" idx="2"/>
          </p:cNvCxnSpPr>
          <p:nvPr/>
        </p:nvCxnSpPr>
        <p:spPr>
          <a:xfrm rot="10800000">
            <a:off x="7046389" y="2259112"/>
            <a:ext cx="0" cy="4767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Remote CQ Data</a:t>
            </a:r>
          </a:p>
        </p:txBody>
      </p:sp>
      <p:sp>
        <p:nvSpPr>
          <p:cNvPr id="379" name="Shape 379"/>
          <p:cNvSpPr txBox="1"/>
          <p:nvPr>
            <p:ph idx="1" type="body"/>
          </p:nvPr>
        </p:nvSpPr>
        <p:spPr>
          <a:xfrm>
            <a:off x="609600" y="14859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</a:pPr>
            <a:r>
              <a:rPr lang="en"/>
              <a:t>Application data written directly into remote completion queue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</a:pPr>
            <a:r>
              <a:rPr lang="en"/>
              <a:t>InfiniBand immediate data</a:t>
            </a:r>
          </a:p>
          <a:p>
            <a: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</a:pPr>
            <a:r>
              <a:rPr lang="en"/>
              <a:t>Support for up to 8 bytes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</a:pPr>
            <a:r>
              <a:rPr lang="en"/>
              <a:t>Minimum of 4 bytes, if supported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Counters</a:t>
            </a:r>
          </a:p>
        </p:txBody>
      </p:sp>
      <p:sp>
        <p:nvSpPr>
          <p:cNvPr id="385" name="Shape 385"/>
          <p:cNvSpPr txBox="1"/>
          <p:nvPr>
            <p:ph idx="1" type="body"/>
          </p:nvPr>
        </p:nvSpPr>
        <p:spPr>
          <a:xfrm>
            <a:off x="457200" y="1200150"/>
            <a:ext cx="4534800" cy="3394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Lightweight completion mechanism for data transfers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Report only number of successful/error completions</a:t>
            </a:r>
          </a:p>
        </p:txBody>
      </p:sp>
      <p:sp>
        <p:nvSpPr>
          <p:cNvPr id="386" name="Shape 386"/>
          <p:cNvSpPr/>
          <p:nvPr/>
        </p:nvSpPr>
        <p:spPr>
          <a:xfrm>
            <a:off x="5117950" y="1845025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Passive endpoints</a:t>
            </a:r>
          </a:p>
        </p:txBody>
      </p:sp>
      <p:sp>
        <p:nvSpPr>
          <p:cNvPr id="387" name="Shape 387"/>
          <p:cNvSpPr/>
          <p:nvPr/>
        </p:nvSpPr>
        <p:spPr>
          <a:xfrm>
            <a:off x="6550639" y="1845025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Fabric</a:t>
            </a:r>
          </a:p>
        </p:txBody>
      </p:sp>
      <p:sp>
        <p:nvSpPr>
          <p:cNvPr id="388" name="Shape 388"/>
          <p:cNvSpPr/>
          <p:nvPr/>
        </p:nvSpPr>
        <p:spPr>
          <a:xfrm>
            <a:off x="8023668" y="1853450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Event queues</a:t>
            </a:r>
          </a:p>
        </p:txBody>
      </p:sp>
      <p:sp>
        <p:nvSpPr>
          <p:cNvPr id="389" name="Shape 389"/>
          <p:cNvSpPr/>
          <p:nvPr/>
        </p:nvSpPr>
        <p:spPr>
          <a:xfrm>
            <a:off x="8023668" y="2290436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Wait sets</a:t>
            </a:r>
          </a:p>
        </p:txBody>
      </p:sp>
      <p:sp>
        <p:nvSpPr>
          <p:cNvPr id="390" name="Shape 390"/>
          <p:cNvSpPr/>
          <p:nvPr/>
        </p:nvSpPr>
        <p:spPr>
          <a:xfrm>
            <a:off x="8023668" y="2744237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Completions queues</a:t>
            </a:r>
          </a:p>
        </p:txBody>
      </p:sp>
      <p:sp>
        <p:nvSpPr>
          <p:cNvPr id="391" name="Shape 391"/>
          <p:cNvSpPr/>
          <p:nvPr/>
        </p:nvSpPr>
        <p:spPr>
          <a:xfrm>
            <a:off x="8023668" y="3198037"/>
            <a:ext cx="991500" cy="413999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Completion counters</a:t>
            </a:r>
          </a:p>
        </p:txBody>
      </p:sp>
      <p:sp>
        <p:nvSpPr>
          <p:cNvPr id="392" name="Shape 392"/>
          <p:cNvSpPr/>
          <p:nvPr/>
        </p:nvSpPr>
        <p:spPr>
          <a:xfrm>
            <a:off x="8023668" y="3651837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Poll sets</a:t>
            </a:r>
          </a:p>
        </p:txBody>
      </p:sp>
      <p:sp>
        <p:nvSpPr>
          <p:cNvPr id="393" name="Shape 393"/>
          <p:cNvSpPr/>
          <p:nvPr/>
        </p:nvSpPr>
        <p:spPr>
          <a:xfrm>
            <a:off x="6550639" y="3643412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Active endpoints</a:t>
            </a:r>
          </a:p>
        </p:txBody>
      </p:sp>
      <p:sp>
        <p:nvSpPr>
          <p:cNvPr id="394" name="Shape 394"/>
          <p:cNvSpPr/>
          <p:nvPr/>
        </p:nvSpPr>
        <p:spPr>
          <a:xfrm>
            <a:off x="6550639" y="2735812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Domain</a:t>
            </a:r>
          </a:p>
        </p:txBody>
      </p:sp>
      <p:sp>
        <p:nvSpPr>
          <p:cNvPr id="395" name="Shape 395"/>
          <p:cNvSpPr/>
          <p:nvPr/>
        </p:nvSpPr>
        <p:spPr>
          <a:xfrm>
            <a:off x="5117950" y="2745364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Address vector</a:t>
            </a:r>
          </a:p>
        </p:txBody>
      </p:sp>
      <p:sp>
        <p:nvSpPr>
          <p:cNvPr id="396" name="Shape 396"/>
          <p:cNvSpPr/>
          <p:nvPr/>
        </p:nvSpPr>
        <p:spPr>
          <a:xfrm>
            <a:off x="5117950" y="3189604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Memory regions</a:t>
            </a:r>
          </a:p>
        </p:txBody>
      </p:sp>
      <p:cxnSp>
        <p:nvCxnSpPr>
          <p:cNvPr id="397" name="Shape 397"/>
          <p:cNvCxnSpPr>
            <a:stCxn id="390" idx="1"/>
            <a:endCxn id="394" idx="3"/>
          </p:cNvCxnSpPr>
          <p:nvPr/>
        </p:nvCxnSpPr>
        <p:spPr>
          <a:xfrm rot="10800000">
            <a:off x="7542168" y="2942837"/>
            <a:ext cx="481500" cy="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98" name="Shape 398"/>
          <p:cNvCxnSpPr>
            <a:stCxn id="391" idx="1"/>
            <a:endCxn id="394" idx="3"/>
          </p:cNvCxnSpPr>
          <p:nvPr/>
        </p:nvCxnSpPr>
        <p:spPr>
          <a:xfrm rot="10800000">
            <a:off x="7542168" y="2942737"/>
            <a:ext cx="481500" cy="462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99" name="Shape 399"/>
          <p:cNvCxnSpPr>
            <a:stCxn id="392" idx="1"/>
            <a:endCxn id="394" idx="3"/>
          </p:cNvCxnSpPr>
          <p:nvPr/>
        </p:nvCxnSpPr>
        <p:spPr>
          <a:xfrm rot="10800000">
            <a:off x="7542168" y="2942937"/>
            <a:ext cx="481500" cy="915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00" name="Shape 400"/>
          <p:cNvCxnSpPr>
            <a:stCxn id="393" idx="0"/>
            <a:endCxn id="394" idx="2"/>
          </p:cNvCxnSpPr>
          <p:nvPr/>
        </p:nvCxnSpPr>
        <p:spPr>
          <a:xfrm rot="10800000">
            <a:off x="7046389" y="3149912"/>
            <a:ext cx="0" cy="493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01" name="Shape 401"/>
          <p:cNvCxnSpPr>
            <a:stCxn id="396" idx="3"/>
            <a:endCxn id="394" idx="1"/>
          </p:cNvCxnSpPr>
          <p:nvPr/>
        </p:nvCxnSpPr>
        <p:spPr>
          <a:xfrm flipH="1" rot="10800000">
            <a:off x="6109450" y="2942704"/>
            <a:ext cx="441300" cy="453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02" name="Shape 402"/>
          <p:cNvCxnSpPr>
            <a:stCxn id="395" idx="3"/>
            <a:endCxn id="394" idx="1"/>
          </p:cNvCxnSpPr>
          <p:nvPr/>
        </p:nvCxnSpPr>
        <p:spPr>
          <a:xfrm flipH="1" rot="10800000">
            <a:off x="6109450" y="2942764"/>
            <a:ext cx="441300" cy="9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03" name="Shape 403"/>
          <p:cNvCxnSpPr>
            <a:stCxn id="386" idx="3"/>
            <a:endCxn id="387" idx="1"/>
          </p:cNvCxnSpPr>
          <p:nvPr/>
        </p:nvCxnSpPr>
        <p:spPr>
          <a:xfrm>
            <a:off x="6109450" y="2052024"/>
            <a:ext cx="441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04" name="Shape 404"/>
          <p:cNvCxnSpPr>
            <a:stCxn id="388" idx="1"/>
            <a:endCxn id="387" idx="3"/>
          </p:cNvCxnSpPr>
          <p:nvPr/>
        </p:nvCxnSpPr>
        <p:spPr>
          <a:xfrm rot="10800000">
            <a:off x="7542168" y="2052049"/>
            <a:ext cx="481500" cy="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05" name="Shape 405"/>
          <p:cNvCxnSpPr>
            <a:stCxn id="389" idx="1"/>
            <a:endCxn id="387" idx="3"/>
          </p:cNvCxnSpPr>
          <p:nvPr/>
        </p:nvCxnSpPr>
        <p:spPr>
          <a:xfrm rot="10800000">
            <a:off x="7542168" y="2051936"/>
            <a:ext cx="481500" cy="445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06" name="Shape 406"/>
          <p:cNvCxnSpPr>
            <a:stCxn id="394" idx="0"/>
            <a:endCxn id="387" idx="2"/>
          </p:cNvCxnSpPr>
          <p:nvPr/>
        </p:nvCxnSpPr>
        <p:spPr>
          <a:xfrm rot="10800000">
            <a:off x="7046389" y="2259112"/>
            <a:ext cx="0" cy="4767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Shape 411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Poll Set</a:t>
            </a:r>
          </a:p>
        </p:txBody>
      </p:sp>
      <p:sp>
        <p:nvSpPr>
          <p:cNvPr id="412" name="Shape 412"/>
          <p:cNvSpPr txBox="1"/>
          <p:nvPr>
            <p:ph idx="1" type="body"/>
          </p:nvPr>
        </p:nvSpPr>
        <p:spPr>
          <a:xfrm>
            <a:off x="457200" y="1200150"/>
            <a:ext cx="4373100" cy="3394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Designed for providers that use the host processor to progress data transfers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Allows provider to use application thread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Allows driving progress across all objects assigned to a poll set</a:t>
            </a:r>
          </a:p>
          <a:p>
            <a:pPr indent="-228600" lvl="1" marL="914400">
              <a:spcBef>
                <a:spcPts val="0"/>
              </a:spcBef>
              <a:buSzPct val="100000"/>
            </a:pPr>
            <a:r>
              <a:rPr lang="en" sz="1800"/>
              <a:t>Can optimize where progress occurs</a:t>
            </a:r>
          </a:p>
        </p:txBody>
      </p:sp>
      <p:sp>
        <p:nvSpPr>
          <p:cNvPr id="413" name="Shape 413"/>
          <p:cNvSpPr/>
          <p:nvPr/>
        </p:nvSpPr>
        <p:spPr>
          <a:xfrm>
            <a:off x="5117950" y="1845025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Passive endpoints</a:t>
            </a:r>
          </a:p>
        </p:txBody>
      </p:sp>
      <p:sp>
        <p:nvSpPr>
          <p:cNvPr id="414" name="Shape 414"/>
          <p:cNvSpPr/>
          <p:nvPr/>
        </p:nvSpPr>
        <p:spPr>
          <a:xfrm>
            <a:off x="6550639" y="1845025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Fabric</a:t>
            </a:r>
          </a:p>
        </p:txBody>
      </p:sp>
      <p:sp>
        <p:nvSpPr>
          <p:cNvPr id="415" name="Shape 415"/>
          <p:cNvSpPr/>
          <p:nvPr/>
        </p:nvSpPr>
        <p:spPr>
          <a:xfrm>
            <a:off x="8023668" y="1853450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Event queues</a:t>
            </a:r>
          </a:p>
        </p:txBody>
      </p:sp>
      <p:sp>
        <p:nvSpPr>
          <p:cNvPr id="416" name="Shape 416"/>
          <p:cNvSpPr/>
          <p:nvPr/>
        </p:nvSpPr>
        <p:spPr>
          <a:xfrm>
            <a:off x="8023668" y="2290436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Wait sets</a:t>
            </a:r>
          </a:p>
        </p:txBody>
      </p:sp>
      <p:sp>
        <p:nvSpPr>
          <p:cNvPr id="417" name="Shape 417"/>
          <p:cNvSpPr/>
          <p:nvPr/>
        </p:nvSpPr>
        <p:spPr>
          <a:xfrm>
            <a:off x="8023668" y="2744237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Completions queues</a:t>
            </a:r>
          </a:p>
        </p:txBody>
      </p:sp>
      <p:sp>
        <p:nvSpPr>
          <p:cNvPr id="418" name="Shape 418"/>
          <p:cNvSpPr/>
          <p:nvPr/>
        </p:nvSpPr>
        <p:spPr>
          <a:xfrm>
            <a:off x="8023668" y="3198037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Completion counters</a:t>
            </a:r>
          </a:p>
        </p:txBody>
      </p:sp>
      <p:sp>
        <p:nvSpPr>
          <p:cNvPr id="419" name="Shape 419"/>
          <p:cNvSpPr/>
          <p:nvPr/>
        </p:nvSpPr>
        <p:spPr>
          <a:xfrm>
            <a:off x="8023668" y="3651837"/>
            <a:ext cx="991500" cy="413999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Poll sets</a:t>
            </a:r>
          </a:p>
        </p:txBody>
      </p:sp>
      <p:sp>
        <p:nvSpPr>
          <p:cNvPr id="420" name="Shape 420"/>
          <p:cNvSpPr/>
          <p:nvPr/>
        </p:nvSpPr>
        <p:spPr>
          <a:xfrm>
            <a:off x="6550639" y="3643412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Active endpoints</a:t>
            </a:r>
          </a:p>
        </p:txBody>
      </p:sp>
      <p:sp>
        <p:nvSpPr>
          <p:cNvPr id="421" name="Shape 421"/>
          <p:cNvSpPr/>
          <p:nvPr/>
        </p:nvSpPr>
        <p:spPr>
          <a:xfrm>
            <a:off x="6550639" y="2735812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Domain</a:t>
            </a:r>
          </a:p>
        </p:txBody>
      </p:sp>
      <p:sp>
        <p:nvSpPr>
          <p:cNvPr id="422" name="Shape 422"/>
          <p:cNvSpPr/>
          <p:nvPr/>
        </p:nvSpPr>
        <p:spPr>
          <a:xfrm>
            <a:off x="5117950" y="2745364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Address vector</a:t>
            </a:r>
          </a:p>
        </p:txBody>
      </p:sp>
      <p:sp>
        <p:nvSpPr>
          <p:cNvPr id="423" name="Shape 423"/>
          <p:cNvSpPr/>
          <p:nvPr/>
        </p:nvSpPr>
        <p:spPr>
          <a:xfrm>
            <a:off x="5117950" y="3189604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Memory regions</a:t>
            </a:r>
          </a:p>
        </p:txBody>
      </p:sp>
      <p:cxnSp>
        <p:nvCxnSpPr>
          <p:cNvPr id="424" name="Shape 424"/>
          <p:cNvCxnSpPr>
            <a:stCxn id="417" idx="1"/>
            <a:endCxn id="421" idx="3"/>
          </p:cNvCxnSpPr>
          <p:nvPr/>
        </p:nvCxnSpPr>
        <p:spPr>
          <a:xfrm rot="10800000">
            <a:off x="7542168" y="2942837"/>
            <a:ext cx="481500" cy="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25" name="Shape 425"/>
          <p:cNvCxnSpPr>
            <a:stCxn id="418" idx="1"/>
            <a:endCxn id="421" idx="3"/>
          </p:cNvCxnSpPr>
          <p:nvPr/>
        </p:nvCxnSpPr>
        <p:spPr>
          <a:xfrm rot="10800000">
            <a:off x="7542168" y="2942737"/>
            <a:ext cx="481500" cy="462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26" name="Shape 426"/>
          <p:cNvCxnSpPr>
            <a:stCxn id="419" idx="1"/>
            <a:endCxn id="421" idx="3"/>
          </p:cNvCxnSpPr>
          <p:nvPr/>
        </p:nvCxnSpPr>
        <p:spPr>
          <a:xfrm rot="10800000">
            <a:off x="7542168" y="2942937"/>
            <a:ext cx="481500" cy="915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27" name="Shape 427"/>
          <p:cNvCxnSpPr>
            <a:stCxn id="420" idx="0"/>
            <a:endCxn id="421" idx="2"/>
          </p:cNvCxnSpPr>
          <p:nvPr/>
        </p:nvCxnSpPr>
        <p:spPr>
          <a:xfrm rot="10800000">
            <a:off x="7046389" y="3149912"/>
            <a:ext cx="0" cy="493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28" name="Shape 428"/>
          <p:cNvCxnSpPr>
            <a:stCxn id="423" idx="3"/>
            <a:endCxn id="421" idx="1"/>
          </p:cNvCxnSpPr>
          <p:nvPr/>
        </p:nvCxnSpPr>
        <p:spPr>
          <a:xfrm flipH="1" rot="10800000">
            <a:off x="6109450" y="2942704"/>
            <a:ext cx="441300" cy="453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29" name="Shape 429"/>
          <p:cNvCxnSpPr>
            <a:stCxn id="422" idx="3"/>
            <a:endCxn id="421" idx="1"/>
          </p:cNvCxnSpPr>
          <p:nvPr/>
        </p:nvCxnSpPr>
        <p:spPr>
          <a:xfrm flipH="1" rot="10800000">
            <a:off x="6109450" y="2942764"/>
            <a:ext cx="441300" cy="9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30" name="Shape 430"/>
          <p:cNvCxnSpPr>
            <a:stCxn id="413" idx="3"/>
            <a:endCxn id="414" idx="1"/>
          </p:cNvCxnSpPr>
          <p:nvPr/>
        </p:nvCxnSpPr>
        <p:spPr>
          <a:xfrm>
            <a:off x="6109450" y="2052024"/>
            <a:ext cx="441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31" name="Shape 431"/>
          <p:cNvCxnSpPr>
            <a:stCxn id="415" idx="1"/>
            <a:endCxn id="414" idx="3"/>
          </p:cNvCxnSpPr>
          <p:nvPr/>
        </p:nvCxnSpPr>
        <p:spPr>
          <a:xfrm rot="10800000">
            <a:off x="7542168" y="2052049"/>
            <a:ext cx="481500" cy="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32" name="Shape 432"/>
          <p:cNvCxnSpPr>
            <a:stCxn id="416" idx="1"/>
            <a:endCxn id="414" idx="3"/>
          </p:cNvCxnSpPr>
          <p:nvPr/>
        </p:nvCxnSpPr>
        <p:spPr>
          <a:xfrm rot="10800000">
            <a:off x="7542168" y="2051936"/>
            <a:ext cx="481500" cy="445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33" name="Shape 433"/>
          <p:cNvCxnSpPr>
            <a:stCxn id="421" idx="0"/>
            <a:endCxn id="414" idx="2"/>
          </p:cNvCxnSpPr>
          <p:nvPr/>
        </p:nvCxnSpPr>
        <p:spPr>
          <a:xfrm rot="10800000">
            <a:off x="7046389" y="2259112"/>
            <a:ext cx="0" cy="4767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Shape 438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Memory Region</a:t>
            </a:r>
          </a:p>
        </p:txBody>
      </p:sp>
      <p:sp>
        <p:nvSpPr>
          <p:cNvPr id="439" name="Shape 439"/>
          <p:cNvSpPr txBox="1"/>
          <p:nvPr>
            <p:ph idx="1" type="body"/>
          </p:nvPr>
        </p:nvSpPr>
        <p:spPr>
          <a:xfrm>
            <a:off x="457200" y="1200150"/>
            <a:ext cx="4482599" cy="3394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Local memory buffers exposed to fabric services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Permissions control access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Focused on desired application usage, with support for existing hardware</a:t>
            </a:r>
          </a:p>
          <a:p>
            <a:pPr indent="-228600" lvl="1" marL="914400">
              <a:spcBef>
                <a:spcPts val="0"/>
              </a:spcBef>
              <a:buSzPct val="100000"/>
            </a:pPr>
            <a:r>
              <a:rPr lang="en" sz="1800"/>
              <a:t>Registration of locally used buffers</a:t>
            </a:r>
          </a:p>
        </p:txBody>
      </p:sp>
      <p:sp>
        <p:nvSpPr>
          <p:cNvPr id="440" name="Shape 440"/>
          <p:cNvSpPr/>
          <p:nvPr/>
        </p:nvSpPr>
        <p:spPr>
          <a:xfrm>
            <a:off x="5117950" y="1845025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Passive endpoints</a:t>
            </a:r>
          </a:p>
        </p:txBody>
      </p:sp>
      <p:sp>
        <p:nvSpPr>
          <p:cNvPr id="441" name="Shape 441"/>
          <p:cNvSpPr/>
          <p:nvPr/>
        </p:nvSpPr>
        <p:spPr>
          <a:xfrm>
            <a:off x="6550639" y="1845025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Fabric</a:t>
            </a:r>
          </a:p>
        </p:txBody>
      </p:sp>
      <p:sp>
        <p:nvSpPr>
          <p:cNvPr id="442" name="Shape 442"/>
          <p:cNvSpPr/>
          <p:nvPr/>
        </p:nvSpPr>
        <p:spPr>
          <a:xfrm>
            <a:off x="8023668" y="1853450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Event queues</a:t>
            </a:r>
          </a:p>
        </p:txBody>
      </p:sp>
      <p:sp>
        <p:nvSpPr>
          <p:cNvPr id="443" name="Shape 443"/>
          <p:cNvSpPr/>
          <p:nvPr/>
        </p:nvSpPr>
        <p:spPr>
          <a:xfrm>
            <a:off x="8023668" y="2290436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Wait sets</a:t>
            </a:r>
          </a:p>
        </p:txBody>
      </p:sp>
      <p:sp>
        <p:nvSpPr>
          <p:cNvPr id="444" name="Shape 444"/>
          <p:cNvSpPr/>
          <p:nvPr/>
        </p:nvSpPr>
        <p:spPr>
          <a:xfrm>
            <a:off x="8023668" y="2744237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Completions queues</a:t>
            </a:r>
          </a:p>
        </p:txBody>
      </p:sp>
      <p:sp>
        <p:nvSpPr>
          <p:cNvPr id="445" name="Shape 445"/>
          <p:cNvSpPr/>
          <p:nvPr/>
        </p:nvSpPr>
        <p:spPr>
          <a:xfrm>
            <a:off x="8023668" y="3198037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Completion counters</a:t>
            </a:r>
          </a:p>
        </p:txBody>
      </p:sp>
      <p:sp>
        <p:nvSpPr>
          <p:cNvPr id="446" name="Shape 446"/>
          <p:cNvSpPr/>
          <p:nvPr/>
        </p:nvSpPr>
        <p:spPr>
          <a:xfrm>
            <a:off x="8023668" y="3651837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Poll sets</a:t>
            </a:r>
          </a:p>
        </p:txBody>
      </p:sp>
      <p:sp>
        <p:nvSpPr>
          <p:cNvPr id="447" name="Shape 447"/>
          <p:cNvSpPr/>
          <p:nvPr/>
        </p:nvSpPr>
        <p:spPr>
          <a:xfrm>
            <a:off x="6550639" y="3643412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Active endpoints</a:t>
            </a:r>
          </a:p>
        </p:txBody>
      </p:sp>
      <p:sp>
        <p:nvSpPr>
          <p:cNvPr id="448" name="Shape 448"/>
          <p:cNvSpPr/>
          <p:nvPr/>
        </p:nvSpPr>
        <p:spPr>
          <a:xfrm>
            <a:off x="6550639" y="2735812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Domain</a:t>
            </a:r>
          </a:p>
        </p:txBody>
      </p:sp>
      <p:sp>
        <p:nvSpPr>
          <p:cNvPr id="449" name="Shape 449"/>
          <p:cNvSpPr/>
          <p:nvPr/>
        </p:nvSpPr>
        <p:spPr>
          <a:xfrm>
            <a:off x="5117950" y="2745364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Address vector</a:t>
            </a:r>
          </a:p>
        </p:txBody>
      </p:sp>
      <p:sp>
        <p:nvSpPr>
          <p:cNvPr id="450" name="Shape 450"/>
          <p:cNvSpPr/>
          <p:nvPr/>
        </p:nvSpPr>
        <p:spPr>
          <a:xfrm>
            <a:off x="5117950" y="3189604"/>
            <a:ext cx="991500" cy="413999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Memory regions</a:t>
            </a:r>
          </a:p>
        </p:txBody>
      </p:sp>
      <p:cxnSp>
        <p:nvCxnSpPr>
          <p:cNvPr id="451" name="Shape 451"/>
          <p:cNvCxnSpPr>
            <a:stCxn id="444" idx="1"/>
            <a:endCxn id="448" idx="3"/>
          </p:cNvCxnSpPr>
          <p:nvPr/>
        </p:nvCxnSpPr>
        <p:spPr>
          <a:xfrm rot="10800000">
            <a:off x="7542168" y="2942837"/>
            <a:ext cx="481500" cy="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52" name="Shape 452"/>
          <p:cNvCxnSpPr>
            <a:stCxn id="445" idx="1"/>
            <a:endCxn id="448" idx="3"/>
          </p:cNvCxnSpPr>
          <p:nvPr/>
        </p:nvCxnSpPr>
        <p:spPr>
          <a:xfrm rot="10800000">
            <a:off x="7542168" y="2942737"/>
            <a:ext cx="481500" cy="462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53" name="Shape 453"/>
          <p:cNvCxnSpPr>
            <a:stCxn id="446" idx="1"/>
            <a:endCxn id="448" idx="3"/>
          </p:cNvCxnSpPr>
          <p:nvPr/>
        </p:nvCxnSpPr>
        <p:spPr>
          <a:xfrm rot="10800000">
            <a:off x="7542168" y="2942937"/>
            <a:ext cx="481500" cy="915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54" name="Shape 454"/>
          <p:cNvCxnSpPr>
            <a:stCxn id="447" idx="0"/>
            <a:endCxn id="448" idx="2"/>
          </p:cNvCxnSpPr>
          <p:nvPr/>
        </p:nvCxnSpPr>
        <p:spPr>
          <a:xfrm rot="10800000">
            <a:off x="7046389" y="3149912"/>
            <a:ext cx="0" cy="493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55" name="Shape 455"/>
          <p:cNvCxnSpPr>
            <a:stCxn id="450" idx="3"/>
            <a:endCxn id="448" idx="1"/>
          </p:cNvCxnSpPr>
          <p:nvPr/>
        </p:nvCxnSpPr>
        <p:spPr>
          <a:xfrm flipH="1" rot="10800000">
            <a:off x="6109450" y="2942704"/>
            <a:ext cx="441300" cy="453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56" name="Shape 456"/>
          <p:cNvCxnSpPr>
            <a:stCxn id="449" idx="3"/>
            <a:endCxn id="448" idx="1"/>
          </p:cNvCxnSpPr>
          <p:nvPr/>
        </p:nvCxnSpPr>
        <p:spPr>
          <a:xfrm flipH="1" rot="10800000">
            <a:off x="6109450" y="2942764"/>
            <a:ext cx="441300" cy="9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57" name="Shape 457"/>
          <p:cNvCxnSpPr>
            <a:stCxn id="440" idx="3"/>
            <a:endCxn id="441" idx="1"/>
          </p:cNvCxnSpPr>
          <p:nvPr/>
        </p:nvCxnSpPr>
        <p:spPr>
          <a:xfrm>
            <a:off x="6109450" y="2052024"/>
            <a:ext cx="441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58" name="Shape 458"/>
          <p:cNvCxnSpPr>
            <a:stCxn id="442" idx="1"/>
            <a:endCxn id="441" idx="3"/>
          </p:cNvCxnSpPr>
          <p:nvPr/>
        </p:nvCxnSpPr>
        <p:spPr>
          <a:xfrm rot="10800000">
            <a:off x="7542168" y="2052049"/>
            <a:ext cx="481500" cy="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59" name="Shape 459"/>
          <p:cNvCxnSpPr>
            <a:stCxn id="443" idx="1"/>
            <a:endCxn id="441" idx="3"/>
          </p:cNvCxnSpPr>
          <p:nvPr/>
        </p:nvCxnSpPr>
        <p:spPr>
          <a:xfrm rot="10800000">
            <a:off x="7542168" y="2051936"/>
            <a:ext cx="481500" cy="445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60" name="Shape 460"/>
          <p:cNvCxnSpPr>
            <a:stCxn id="448" idx="0"/>
            <a:endCxn id="441" idx="2"/>
          </p:cNvCxnSpPr>
          <p:nvPr/>
        </p:nvCxnSpPr>
        <p:spPr>
          <a:xfrm rot="10800000">
            <a:off x="7046389" y="2259112"/>
            <a:ext cx="0" cy="4767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4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Memory Registration Modes</a:t>
            </a:r>
          </a:p>
        </p:txBody>
      </p:sp>
      <p:sp>
        <p:nvSpPr>
          <p:cNvPr id="466" name="Shape 466"/>
          <p:cNvSpPr txBox="1"/>
          <p:nvPr>
            <p:ph idx="1" type="body"/>
          </p:nvPr>
        </p:nvSpPr>
        <p:spPr>
          <a:xfrm>
            <a:off x="609600" y="1293450"/>
            <a:ext cx="8229600" cy="3677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FI_MR_BASIC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</a:pPr>
            <a:r>
              <a:rPr lang="en"/>
              <a:t>MR attributes selected by provider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</a:pPr>
            <a:r>
              <a:rPr lang="en"/>
              <a:t>Buffers identified by virtual address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</a:pPr>
            <a:r>
              <a:rPr lang="en"/>
              <a:t>Application must exchange MR parameters</a:t>
            </a:r>
          </a:p>
          <a:p>
            <a: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ct val="100000"/>
              <a:buFont typeface="Courier New"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FI_MR_SCALABLE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</a:pPr>
            <a:r>
              <a:rPr lang="en"/>
              <a:t>MR attributes selected by application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</a:pPr>
            <a:r>
              <a:rPr lang="en"/>
              <a:t>Buffers accessed starting at address 0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</a:pPr>
            <a:r>
              <a:rPr lang="en"/>
              <a:t>Eliminates need to exchange MR parameters </a:t>
            </a: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0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Shape 471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Address Vector</a:t>
            </a:r>
          </a:p>
        </p:txBody>
      </p:sp>
      <p:sp>
        <p:nvSpPr>
          <p:cNvPr id="472" name="Shape 472"/>
          <p:cNvSpPr txBox="1"/>
          <p:nvPr>
            <p:ph idx="1" type="body"/>
          </p:nvPr>
        </p:nvSpPr>
        <p:spPr>
          <a:xfrm>
            <a:off x="457200" y="1200150"/>
            <a:ext cx="4518300" cy="3394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Store peer addresses for connectionless endpoints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Map higher level addresses to fabric specific addresses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Designed for high scalability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Enable minimal memory footprint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Optimized address resolution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Supports shared memory</a:t>
            </a:r>
          </a:p>
        </p:txBody>
      </p:sp>
      <p:sp>
        <p:nvSpPr>
          <p:cNvPr id="473" name="Shape 473"/>
          <p:cNvSpPr/>
          <p:nvPr/>
        </p:nvSpPr>
        <p:spPr>
          <a:xfrm>
            <a:off x="5117950" y="1845025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Passive endpoints</a:t>
            </a:r>
          </a:p>
        </p:txBody>
      </p:sp>
      <p:sp>
        <p:nvSpPr>
          <p:cNvPr id="474" name="Shape 474"/>
          <p:cNvSpPr/>
          <p:nvPr/>
        </p:nvSpPr>
        <p:spPr>
          <a:xfrm>
            <a:off x="6550639" y="1845025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Fabric</a:t>
            </a:r>
          </a:p>
        </p:txBody>
      </p:sp>
      <p:sp>
        <p:nvSpPr>
          <p:cNvPr id="475" name="Shape 475"/>
          <p:cNvSpPr/>
          <p:nvPr/>
        </p:nvSpPr>
        <p:spPr>
          <a:xfrm>
            <a:off x="8023668" y="1853450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Event queues</a:t>
            </a:r>
          </a:p>
        </p:txBody>
      </p:sp>
      <p:sp>
        <p:nvSpPr>
          <p:cNvPr id="476" name="Shape 476"/>
          <p:cNvSpPr/>
          <p:nvPr/>
        </p:nvSpPr>
        <p:spPr>
          <a:xfrm>
            <a:off x="8023668" y="2290436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Wait sets</a:t>
            </a:r>
          </a:p>
        </p:txBody>
      </p:sp>
      <p:sp>
        <p:nvSpPr>
          <p:cNvPr id="477" name="Shape 477"/>
          <p:cNvSpPr/>
          <p:nvPr/>
        </p:nvSpPr>
        <p:spPr>
          <a:xfrm>
            <a:off x="8023668" y="2744237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Completions queues</a:t>
            </a:r>
          </a:p>
        </p:txBody>
      </p:sp>
      <p:sp>
        <p:nvSpPr>
          <p:cNvPr id="478" name="Shape 478"/>
          <p:cNvSpPr/>
          <p:nvPr/>
        </p:nvSpPr>
        <p:spPr>
          <a:xfrm>
            <a:off x="8023668" y="3198037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Completion counters</a:t>
            </a:r>
          </a:p>
        </p:txBody>
      </p:sp>
      <p:sp>
        <p:nvSpPr>
          <p:cNvPr id="479" name="Shape 479"/>
          <p:cNvSpPr/>
          <p:nvPr/>
        </p:nvSpPr>
        <p:spPr>
          <a:xfrm>
            <a:off x="8023668" y="3651837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Poll sets</a:t>
            </a:r>
          </a:p>
        </p:txBody>
      </p:sp>
      <p:sp>
        <p:nvSpPr>
          <p:cNvPr id="480" name="Shape 480"/>
          <p:cNvSpPr/>
          <p:nvPr/>
        </p:nvSpPr>
        <p:spPr>
          <a:xfrm>
            <a:off x="6550639" y="3643412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Active endpoints</a:t>
            </a:r>
          </a:p>
        </p:txBody>
      </p:sp>
      <p:sp>
        <p:nvSpPr>
          <p:cNvPr id="481" name="Shape 481"/>
          <p:cNvSpPr/>
          <p:nvPr/>
        </p:nvSpPr>
        <p:spPr>
          <a:xfrm>
            <a:off x="6550639" y="2735812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Domain</a:t>
            </a:r>
          </a:p>
        </p:txBody>
      </p:sp>
      <p:sp>
        <p:nvSpPr>
          <p:cNvPr id="482" name="Shape 482"/>
          <p:cNvSpPr/>
          <p:nvPr/>
        </p:nvSpPr>
        <p:spPr>
          <a:xfrm>
            <a:off x="5117950" y="2745364"/>
            <a:ext cx="991500" cy="413999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Address vector</a:t>
            </a:r>
          </a:p>
        </p:txBody>
      </p:sp>
      <p:sp>
        <p:nvSpPr>
          <p:cNvPr id="483" name="Shape 483"/>
          <p:cNvSpPr/>
          <p:nvPr/>
        </p:nvSpPr>
        <p:spPr>
          <a:xfrm>
            <a:off x="5117950" y="3189604"/>
            <a:ext cx="991500" cy="413999"/>
          </a:xfrm>
          <a:prstGeom prst="roundRect">
            <a:avLst>
              <a:gd fmla="val 16667" name="adj"/>
            </a:avLst>
          </a:prstGeom>
          <a:solidFill>
            <a:srgbClr val="FDF6E3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000"/>
              <a:t>Memory regions</a:t>
            </a:r>
          </a:p>
        </p:txBody>
      </p:sp>
      <p:cxnSp>
        <p:nvCxnSpPr>
          <p:cNvPr id="484" name="Shape 484"/>
          <p:cNvCxnSpPr>
            <a:stCxn id="477" idx="1"/>
            <a:endCxn id="481" idx="3"/>
          </p:cNvCxnSpPr>
          <p:nvPr/>
        </p:nvCxnSpPr>
        <p:spPr>
          <a:xfrm rot="10800000">
            <a:off x="7542168" y="2942837"/>
            <a:ext cx="481500" cy="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85" name="Shape 485"/>
          <p:cNvCxnSpPr>
            <a:stCxn id="478" idx="1"/>
            <a:endCxn id="481" idx="3"/>
          </p:cNvCxnSpPr>
          <p:nvPr/>
        </p:nvCxnSpPr>
        <p:spPr>
          <a:xfrm rot="10800000">
            <a:off x="7542168" y="2942737"/>
            <a:ext cx="481500" cy="462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86" name="Shape 486"/>
          <p:cNvCxnSpPr>
            <a:stCxn id="479" idx="1"/>
            <a:endCxn id="481" idx="3"/>
          </p:cNvCxnSpPr>
          <p:nvPr/>
        </p:nvCxnSpPr>
        <p:spPr>
          <a:xfrm rot="10800000">
            <a:off x="7542168" y="2942937"/>
            <a:ext cx="481500" cy="915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87" name="Shape 487"/>
          <p:cNvCxnSpPr>
            <a:stCxn id="480" idx="0"/>
            <a:endCxn id="481" idx="2"/>
          </p:cNvCxnSpPr>
          <p:nvPr/>
        </p:nvCxnSpPr>
        <p:spPr>
          <a:xfrm rot="10800000">
            <a:off x="7046389" y="3149912"/>
            <a:ext cx="0" cy="493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88" name="Shape 488"/>
          <p:cNvCxnSpPr>
            <a:stCxn id="483" idx="3"/>
            <a:endCxn id="481" idx="1"/>
          </p:cNvCxnSpPr>
          <p:nvPr/>
        </p:nvCxnSpPr>
        <p:spPr>
          <a:xfrm flipH="1" rot="10800000">
            <a:off x="6109450" y="2942704"/>
            <a:ext cx="441300" cy="453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89" name="Shape 489"/>
          <p:cNvCxnSpPr>
            <a:stCxn id="482" idx="3"/>
            <a:endCxn id="481" idx="1"/>
          </p:cNvCxnSpPr>
          <p:nvPr/>
        </p:nvCxnSpPr>
        <p:spPr>
          <a:xfrm flipH="1" rot="10800000">
            <a:off x="6109450" y="2942764"/>
            <a:ext cx="441300" cy="9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90" name="Shape 490"/>
          <p:cNvCxnSpPr>
            <a:stCxn id="473" idx="3"/>
            <a:endCxn id="474" idx="1"/>
          </p:cNvCxnSpPr>
          <p:nvPr/>
        </p:nvCxnSpPr>
        <p:spPr>
          <a:xfrm>
            <a:off x="6109450" y="2052024"/>
            <a:ext cx="441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91" name="Shape 491"/>
          <p:cNvCxnSpPr>
            <a:stCxn id="475" idx="1"/>
            <a:endCxn id="474" idx="3"/>
          </p:cNvCxnSpPr>
          <p:nvPr/>
        </p:nvCxnSpPr>
        <p:spPr>
          <a:xfrm rot="10800000">
            <a:off x="7542168" y="2052049"/>
            <a:ext cx="481500" cy="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92" name="Shape 492"/>
          <p:cNvCxnSpPr>
            <a:stCxn id="476" idx="1"/>
            <a:endCxn id="474" idx="3"/>
          </p:cNvCxnSpPr>
          <p:nvPr/>
        </p:nvCxnSpPr>
        <p:spPr>
          <a:xfrm rot="10800000">
            <a:off x="7542168" y="2051936"/>
            <a:ext cx="481500" cy="445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493" name="Shape 493"/>
          <p:cNvCxnSpPr>
            <a:stCxn id="481" idx="0"/>
            <a:endCxn id="474" idx="2"/>
          </p:cNvCxnSpPr>
          <p:nvPr/>
        </p:nvCxnSpPr>
        <p:spPr>
          <a:xfrm rot="10800000">
            <a:off x="7046389" y="2259112"/>
            <a:ext cx="0" cy="4767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idx="1" type="body"/>
          </p:nvPr>
        </p:nvSpPr>
        <p:spPr>
          <a:xfrm>
            <a:off x="609600" y="13335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en" sz="2400">
                <a:solidFill>
                  <a:schemeClr val="dk2"/>
                </a:solidFill>
              </a:rPr>
              <a:t>This tutorial covers libfabric as of the v1.1.1 release</a:t>
            </a:r>
          </a:p>
          <a:p>
            <a:pPr indent="-228600" lvl="0" marL="457200" rtl="0"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en" sz="2400">
                <a:solidFill>
                  <a:schemeClr val="dk2"/>
                </a:solidFill>
              </a:rPr>
              <a:t>Future versions might look a little different, but the v1.1 interface should remain available for a long time</a:t>
            </a:r>
          </a:p>
          <a:p>
            <a:pPr indent="-228600" lvl="0" marL="457200" rtl="0"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en" sz="2400">
                <a:solidFill>
                  <a:schemeClr val="dk2"/>
                </a:solidFill>
              </a:rPr>
              <a:t>Man pages, source, presentations all available at:</a:t>
            </a:r>
          </a:p>
          <a:p>
            <a:pPr indent="-228600" lvl="1" marL="914400" rtl="0">
              <a:spcBef>
                <a:spcPts val="0"/>
              </a:spcBef>
              <a:buClr>
                <a:schemeClr val="dk2"/>
              </a:buClr>
              <a:buSzPct val="85714"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http://ofiwg.github.io/libfabric/</a:t>
            </a:r>
          </a:p>
          <a:p>
            <a:pPr indent="-228600" lvl="1" marL="914400" rtl="0">
              <a:spcBef>
                <a:spcPts val="0"/>
              </a:spcBef>
              <a:buClr>
                <a:schemeClr val="dk2"/>
              </a:buClr>
              <a:buSzPct val="85714"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https://github.com/ofiwg/libfabric</a:t>
            </a:r>
          </a:p>
          <a:p>
            <a:pPr indent="-228600" lvl="0" marL="457200" rtl="0"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en" sz="2400">
                <a:solidFill>
                  <a:schemeClr val="dk2"/>
                </a:solidFill>
              </a:rPr>
              <a:t>Code on slides deliberately omits error checking for clarity</a:t>
            </a:r>
          </a:p>
        </p:txBody>
      </p:sp>
      <p:sp>
        <p:nvSpPr>
          <p:cNvPr id="87" name="Shape 87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Overview</a:t>
            </a:r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Shape 498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Address Vector Types</a:t>
            </a:r>
          </a:p>
        </p:txBody>
      </p:sp>
      <p:sp>
        <p:nvSpPr>
          <p:cNvPr id="499" name="Shape 499"/>
          <p:cNvSpPr txBox="1"/>
          <p:nvPr>
            <p:ph idx="1" type="body"/>
          </p:nvPr>
        </p:nvSpPr>
        <p:spPr>
          <a:xfrm>
            <a:off x="609600" y="11811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FI_AV_MAP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</a:pPr>
            <a:r>
              <a:rPr lang="en"/>
              <a:t>Peers identified using a 64-bit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fi_addr_t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</a:pPr>
            <a:r>
              <a:rPr lang="en"/>
              <a:t>Provider can encode fabric address directly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</a:pPr>
            <a:r>
              <a:rPr lang="en"/>
              <a:t>Enables direct mapping to hardware commands</a:t>
            </a:r>
          </a:p>
          <a:p>
            <a: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ct val="100000"/>
              <a:buFont typeface="Courier New"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FI_AV_TABLE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</a:pPr>
            <a:r>
              <a:rPr lang="en"/>
              <a:t>Peers identified using an index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</a:pPr>
            <a:r>
              <a:rPr lang="en"/>
              <a:t>Minimal application memory footprint (0!)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</a:pPr>
            <a:r>
              <a:rPr lang="en"/>
              <a:t>May require lookup on each data transfer</a:t>
            </a:r>
          </a:p>
        </p:txBody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Shape 504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High-Level Architecture</a:t>
            </a:r>
          </a:p>
        </p:txBody>
      </p:sp>
      <p:sp>
        <p:nvSpPr>
          <p:cNvPr id="505" name="Shape 505"/>
          <p:cNvSpPr txBox="1"/>
          <p:nvPr>
            <p:ph idx="1" type="body"/>
          </p:nvPr>
        </p:nvSpPr>
        <p:spPr>
          <a:xfrm>
            <a:off x="609600" y="14859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Services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Object-Model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Communication Models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Endpoints</a:t>
            </a:r>
          </a:p>
        </p:txBody>
      </p:sp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Shape 510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Connected Endpoints</a:t>
            </a:r>
          </a:p>
        </p:txBody>
      </p:sp>
      <p:pic>
        <p:nvPicPr>
          <p:cNvPr id="511" name="Shape 5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38200" y="1038600"/>
            <a:ext cx="7398525" cy="3908875"/>
          </a:xfrm>
          <a:prstGeom prst="rect">
            <a:avLst/>
          </a:prstGeom>
          <a:noFill/>
          <a:ln cap="flat" cmpd="sng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pic>
    </p:spTree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Connectionless Endpoints</a:t>
            </a:r>
          </a:p>
        </p:txBody>
      </p:sp>
      <p:pic>
        <p:nvPicPr>
          <p:cNvPr id="517" name="Shape 5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9462" y="1976676"/>
            <a:ext cx="7665075" cy="1667475"/>
          </a:xfrm>
          <a:prstGeom prst="rect">
            <a:avLst/>
          </a:prstGeom>
          <a:noFill/>
          <a:ln cap="flat" cmpd="sng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pic>
    </p:spTree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Shape 522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High-Level Architecture</a:t>
            </a:r>
          </a:p>
        </p:txBody>
      </p:sp>
      <p:sp>
        <p:nvSpPr>
          <p:cNvPr id="523" name="Shape 523"/>
          <p:cNvSpPr txBox="1"/>
          <p:nvPr>
            <p:ph idx="1" type="body"/>
          </p:nvPr>
        </p:nvSpPr>
        <p:spPr>
          <a:xfrm>
            <a:off x="609600" y="14859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Services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Object-Model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Communication Models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Endpoints</a:t>
            </a:r>
          </a:p>
        </p:txBody>
      </p:sp>
    </p:spTree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Shape 528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Basic Endpoint</a:t>
            </a:r>
          </a:p>
        </p:txBody>
      </p:sp>
      <p:pic>
        <p:nvPicPr>
          <p:cNvPr id="529" name="Shape 5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53662" y="1409300"/>
            <a:ext cx="7036674" cy="2826311"/>
          </a:xfrm>
          <a:prstGeom prst="rect">
            <a:avLst/>
          </a:prstGeom>
          <a:noFill/>
          <a:ln cap="flat" cmpd="sng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pic>
      <p:sp>
        <p:nvSpPr>
          <p:cNvPr id="530" name="Shape 530"/>
          <p:cNvSpPr/>
          <p:nvPr/>
        </p:nvSpPr>
        <p:spPr>
          <a:xfrm>
            <a:off x="5960550" y="3147350"/>
            <a:ext cx="2673900" cy="9470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Tx/Rx completions may go to the same or different CQs</a:t>
            </a:r>
          </a:p>
        </p:txBody>
      </p:sp>
      <p:sp>
        <p:nvSpPr>
          <p:cNvPr id="531" name="Shape 531"/>
          <p:cNvSpPr/>
          <p:nvPr/>
        </p:nvSpPr>
        <p:spPr>
          <a:xfrm>
            <a:off x="1915150" y="4267325"/>
            <a:ext cx="1936199" cy="6975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Tx/Rx command ‘queues’</a:t>
            </a:r>
          </a:p>
        </p:txBody>
      </p:sp>
      <p:sp>
        <p:nvSpPr>
          <p:cNvPr id="532" name="Shape 532"/>
          <p:cNvSpPr/>
          <p:nvPr/>
        </p:nvSpPr>
        <p:spPr>
          <a:xfrm>
            <a:off x="4764425" y="273900"/>
            <a:ext cx="2060700" cy="6975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Simple endpoint configuration</a:t>
            </a:r>
          </a:p>
        </p:txBody>
      </p:sp>
    </p:spTree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Shape 537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Shared Contexts</a:t>
            </a:r>
          </a:p>
        </p:txBody>
      </p:sp>
      <p:pic>
        <p:nvPicPr>
          <p:cNvPr id="538" name="Shape 5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2849" y="1511425"/>
            <a:ext cx="7954174" cy="2427324"/>
          </a:xfrm>
          <a:prstGeom prst="rect">
            <a:avLst/>
          </a:prstGeom>
          <a:noFill/>
          <a:ln cap="flat" cmpd="sng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pic>
      <p:sp>
        <p:nvSpPr>
          <p:cNvPr id="539" name="Shape 539"/>
          <p:cNvSpPr/>
          <p:nvPr/>
        </p:nvSpPr>
        <p:spPr>
          <a:xfrm>
            <a:off x="4642500" y="545125"/>
            <a:ext cx="3282299" cy="799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Endpoints may share underlying command queues</a:t>
            </a:r>
          </a:p>
        </p:txBody>
      </p:sp>
      <p:sp>
        <p:nvSpPr>
          <p:cNvPr id="540" name="Shape 540"/>
          <p:cNvSpPr/>
          <p:nvPr/>
        </p:nvSpPr>
        <p:spPr>
          <a:xfrm>
            <a:off x="2524587" y="4029250"/>
            <a:ext cx="4010699" cy="799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Enables resource manager to select where resource sharing occurs</a:t>
            </a:r>
          </a:p>
        </p:txBody>
      </p:sp>
      <p:sp>
        <p:nvSpPr>
          <p:cNvPr id="541" name="Shape 541"/>
          <p:cNvSpPr/>
          <p:nvPr/>
        </p:nvSpPr>
        <p:spPr>
          <a:xfrm>
            <a:off x="6611500" y="2997225"/>
            <a:ext cx="2389799" cy="799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CQs may be dedicated or shared</a:t>
            </a:r>
          </a:p>
        </p:txBody>
      </p:sp>
    </p:spTree>
  </p:cSld>
  <p:clrMapOvr>
    <a:masterClrMapping/>
  </p:clrMapOvr>
  <p:transition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Shape 546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Scalable Endpoints</a:t>
            </a:r>
          </a:p>
        </p:txBody>
      </p:sp>
      <p:pic>
        <p:nvPicPr>
          <p:cNvPr id="547" name="Shape 5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112" y="1527775"/>
            <a:ext cx="8921774" cy="2366769"/>
          </a:xfrm>
          <a:prstGeom prst="rect">
            <a:avLst/>
          </a:prstGeom>
          <a:noFill/>
          <a:ln cap="flat" cmpd="sng" w="2857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pic>
      <p:sp>
        <p:nvSpPr>
          <p:cNvPr id="548" name="Shape 548"/>
          <p:cNvSpPr/>
          <p:nvPr/>
        </p:nvSpPr>
        <p:spPr>
          <a:xfrm>
            <a:off x="867225" y="4003950"/>
            <a:ext cx="3573900" cy="799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Single addressable endpoint with multiple command queues</a:t>
            </a:r>
          </a:p>
        </p:txBody>
      </p:sp>
      <p:sp>
        <p:nvSpPr>
          <p:cNvPr id="549" name="Shape 549"/>
          <p:cNvSpPr/>
          <p:nvPr/>
        </p:nvSpPr>
        <p:spPr>
          <a:xfrm>
            <a:off x="6442750" y="2855275"/>
            <a:ext cx="2363099" cy="9855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Each context may be associated with its own CQ</a:t>
            </a:r>
          </a:p>
        </p:txBody>
      </p:sp>
      <p:sp>
        <p:nvSpPr>
          <p:cNvPr id="550" name="Shape 550"/>
          <p:cNvSpPr/>
          <p:nvPr/>
        </p:nvSpPr>
        <p:spPr>
          <a:xfrm>
            <a:off x="5427950" y="479275"/>
            <a:ext cx="2439299" cy="799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Targets lockless, multi-threaded usage</a:t>
            </a:r>
          </a:p>
        </p:txBody>
      </p:sp>
    </p:spTree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4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Shape 555"/>
          <p:cNvSpPr txBox="1"/>
          <p:nvPr>
            <p:ph type="title"/>
          </p:nvPr>
        </p:nvSpPr>
        <p:spPr>
          <a:xfrm>
            <a:off x="838200" y="2001750"/>
            <a:ext cx="7467600" cy="11399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Low-Level Interface Design</a:t>
            </a:r>
          </a:p>
        </p:txBody>
      </p:sp>
    </p:spTree>
  </p:cSld>
  <p:clrMapOvr>
    <a:masterClrMapping/>
  </p:clrMapOvr>
  <p:transition spd="slow">
    <p:cut/>
  </p:transition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9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Shape 560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Low-Level Design</a:t>
            </a:r>
          </a:p>
        </p:txBody>
      </p:sp>
      <p:sp>
        <p:nvSpPr>
          <p:cNvPr id="561" name="Shape 561"/>
          <p:cNvSpPr txBox="1"/>
          <p:nvPr>
            <p:ph idx="1" type="body"/>
          </p:nvPr>
        </p:nvSpPr>
        <p:spPr>
          <a:xfrm>
            <a:off x="609600" y="14859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Control Interface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Capability and Mode Bits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Attributes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Developer Note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09600" y="1232825"/>
            <a:ext cx="8229600" cy="3738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libfabric supports a sockets provider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Allows it to run on most Linux systems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Includes virtual Linux environments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Also runs on OS X</a:t>
            </a:r>
          </a:p>
          <a:p>
            <a:pPr indent="-228600" lvl="2" marL="1371600" rtl="0">
              <a:spcBef>
                <a:spcPts val="0"/>
              </a:spcBef>
            </a:pPr>
            <a:r>
              <a:rPr lang="en"/>
              <a:t>brew install libfabric</a:t>
            </a:r>
          </a:p>
        </p:txBody>
      </p:sp>
    </p:spTree>
  </p:cSld>
  <p:clrMapOvr>
    <a:masterClrMapping/>
  </p:clrMapOvr>
  <p:transition spd="slow">
    <p:cut/>
  </p:transition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5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Shape 566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Control Interface - </a:t>
            </a:r>
            <a:r>
              <a:rPr lang="en" sz="3600">
                <a:solidFill>
                  <a:srgbClr val="666666"/>
                </a:solidFill>
              </a:rPr>
              <a:t>getinfo</a:t>
            </a:r>
          </a:p>
        </p:txBody>
      </p:sp>
      <p:sp>
        <p:nvSpPr>
          <p:cNvPr id="567" name="Shape 567"/>
          <p:cNvSpPr txBox="1"/>
          <p:nvPr>
            <p:ph idx="1" type="body"/>
          </p:nvPr>
        </p:nvSpPr>
        <p:spPr>
          <a:xfrm>
            <a:off x="609600" y="1887725"/>
            <a:ext cx="8229600" cy="3083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fi_getinfo</a:t>
            </a: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(uint32_t version,</a:t>
            </a:r>
          </a:p>
          <a:p>
            <a:pPr indent="-165100" lvl="0" marL="125730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const char *node,</a:t>
            </a:r>
          </a:p>
          <a:p>
            <a:pPr indent="-165100" lvl="0" marL="125730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const char *service,</a:t>
            </a:r>
          </a:p>
          <a:p>
            <a:pPr indent="-165100" lvl="0" marL="125730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uint64_t flags,</a:t>
            </a:r>
          </a:p>
          <a:p>
            <a:pPr indent="-165100" lvl="0" marL="125730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struct fi_info *hints,</a:t>
            </a:r>
          </a:p>
          <a:p>
            <a:pPr indent="-165100" lvl="0" marL="125730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struct fi_info **info);</a:t>
            </a:r>
          </a:p>
        </p:txBody>
      </p:sp>
      <p:sp>
        <p:nvSpPr>
          <p:cNvPr id="568" name="Shape 568"/>
          <p:cNvSpPr/>
          <p:nvPr/>
        </p:nvSpPr>
        <p:spPr>
          <a:xfrm>
            <a:off x="5485500" y="1789625"/>
            <a:ext cx="2850899" cy="799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Explicit versioning for forward compatibility</a:t>
            </a:r>
          </a:p>
        </p:txBody>
      </p:sp>
      <p:sp>
        <p:nvSpPr>
          <p:cNvPr id="569" name="Shape 569"/>
          <p:cNvSpPr/>
          <p:nvPr/>
        </p:nvSpPr>
        <p:spPr>
          <a:xfrm>
            <a:off x="1360100" y="1164425"/>
            <a:ext cx="3302100" cy="799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Modeled after getaddrinfo / rdma_getaddrinfo</a:t>
            </a:r>
          </a:p>
        </p:txBody>
      </p:sp>
      <p:sp>
        <p:nvSpPr>
          <p:cNvPr id="570" name="Shape 570"/>
          <p:cNvSpPr/>
          <p:nvPr/>
        </p:nvSpPr>
        <p:spPr>
          <a:xfrm>
            <a:off x="5485500" y="3284800"/>
            <a:ext cx="2850899" cy="517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Hints used to filter output</a:t>
            </a:r>
          </a:p>
        </p:txBody>
      </p:sp>
      <p:sp>
        <p:nvSpPr>
          <p:cNvPr id="571" name="Shape 571"/>
          <p:cNvSpPr/>
          <p:nvPr/>
        </p:nvSpPr>
        <p:spPr>
          <a:xfrm>
            <a:off x="1473650" y="4200825"/>
            <a:ext cx="3964499" cy="517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Returns list of fabric info structures</a:t>
            </a:r>
          </a:p>
        </p:txBody>
      </p:sp>
    </p:spTree>
  </p:cSld>
  <p:clrMapOvr>
    <a:masterClrMapping/>
  </p:clrMapOvr>
  <p:transition spd="slow">
    <p:cut/>
  </p:transition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5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Shape 576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Control Interface - </a:t>
            </a:r>
            <a:r>
              <a:rPr lang="en" sz="3600">
                <a:solidFill>
                  <a:srgbClr val="666666"/>
                </a:solidFill>
              </a:rPr>
              <a:t>fi_info</a:t>
            </a:r>
          </a:p>
        </p:txBody>
      </p:sp>
      <p:sp>
        <p:nvSpPr>
          <p:cNvPr id="577" name="Shape 577"/>
          <p:cNvSpPr txBox="1"/>
          <p:nvPr>
            <p:ph idx="1" type="body"/>
          </p:nvPr>
        </p:nvSpPr>
        <p:spPr>
          <a:xfrm>
            <a:off x="609600" y="1931375"/>
            <a:ext cx="8229600" cy="3039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struct 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fi_info </a:t>
            </a: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struct fi_info        *next;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uint64_t   	 	      caps;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uint64_t              mode;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...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</p:txBody>
      </p:sp>
      <p:sp>
        <p:nvSpPr>
          <p:cNvPr id="578" name="Shape 578"/>
          <p:cNvSpPr/>
          <p:nvPr/>
        </p:nvSpPr>
        <p:spPr>
          <a:xfrm>
            <a:off x="609600" y="1208075"/>
            <a:ext cx="3524400" cy="799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Primary structure used to query and configure interfaces</a:t>
            </a:r>
          </a:p>
        </p:txBody>
      </p:sp>
      <p:sp>
        <p:nvSpPr>
          <p:cNvPr id="579" name="Shape 579"/>
          <p:cNvSpPr/>
          <p:nvPr/>
        </p:nvSpPr>
        <p:spPr>
          <a:xfrm>
            <a:off x="5249325" y="2521150"/>
            <a:ext cx="3381900" cy="10688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i="1" lang="en" sz="1800">
                <a:solidFill>
                  <a:srgbClr val="FFFFFF"/>
                </a:solidFill>
              </a:rPr>
              <a:t>caps</a:t>
            </a:r>
            <a:r>
              <a:rPr lang="en" sz="1800">
                <a:solidFill>
                  <a:srgbClr val="FFFFFF"/>
                </a:solidFill>
              </a:rPr>
              <a:t> and </a:t>
            </a:r>
            <a:r>
              <a:rPr b="1" i="1" lang="en" sz="1800">
                <a:solidFill>
                  <a:srgbClr val="FFFFFF"/>
                </a:solidFill>
              </a:rPr>
              <a:t>mode</a:t>
            </a:r>
            <a:r>
              <a:rPr lang="en" sz="1800">
                <a:solidFill>
                  <a:srgbClr val="FFFFFF"/>
                </a:solidFill>
              </a:rPr>
              <a:t> flags provide simple mechanism to request basic fabric services</a:t>
            </a:r>
          </a:p>
        </p:txBody>
      </p:sp>
    </p:spTree>
  </p:cSld>
  <p:clrMapOvr>
    <a:masterClrMapping/>
  </p:clrMapOvr>
  <p:transition spd="slow">
    <p:cut/>
  </p:transition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3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Shape 584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Control Interface - </a:t>
            </a:r>
            <a:r>
              <a:rPr lang="en" sz="3600">
                <a:solidFill>
                  <a:srgbClr val="666666"/>
                </a:solidFill>
              </a:rPr>
              <a:t>fi_info</a:t>
            </a:r>
          </a:p>
        </p:txBody>
      </p:sp>
      <p:sp>
        <p:nvSpPr>
          <p:cNvPr id="585" name="Shape 585"/>
          <p:cNvSpPr txBox="1"/>
          <p:nvPr>
            <p:ph idx="1" type="body"/>
          </p:nvPr>
        </p:nvSpPr>
        <p:spPr>
          <a:xfrm>
            <a:off x="609600" y="14859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struct 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fi_info </a:t>
            </a: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...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uint32_t          addr_format;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size_t            src_addrlen;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size_t            dest_addrlen;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void              *src_addr;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void              *dest_addr;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...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</p:txBody>
      </p:sp>
      <p:sp>
        <p:nvSpPr>
          <p:cNvPr id="586" name="Shape 586"/>
          <p:cNvSpPr/>
          <p:nvPr/>
        </p:nvSpPr>
        <p:spPr>
          <a:xfrm>
            <a:off x="3217650" y="1129825"/>
            <a:ext cx="3524400" cy="10256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Enables apps to be agnostic of fabric specific addressing (FI_FORMAT_UNSPEC) ..</a:t>
            </a:r>
          </a:p>
        </p:txBody>
      </p:sp>
      <p:sp>
        <p:nvSpPr>
          <p:cNvPr id="587" name="Shape 587"/>
          <p:cNvSpPr/>
          <p:nvPr/>
        </p:nvSpPr>
        <p:spPr>
          <a:xfrm>
            <a:off x="5642100" y="2683725"/>
            <a:ext cx="3294599" cy="10256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But also supports apps wanting to request a specific source or destination address</a:t>
            </a:r>
          </a:p>
        </p:txBody>
      </p:sp>
      <p:sp>
        <p:nvSpPr>
          <p:cNvPr id="588" name="Shape 588"/>
          <p:cNvSpPr/>
          <p:nvPr/>
        </p:nvSpPr>
        <p:spPr>
          <a:xfrm>
            <a:off x="2352400" y="4069700"/>
            <a:ext cx="3197100" cy="799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Apps indicate their address format for all APIs up front</a:t>
            </a:r>
          </a:p>
        </p:txBody>
      </p:sp>
      <p:cxnSp>
        <p:nvCxnSpPr>
          <p:cNvPr id="589" name="Shape 589"/>
          <p:cNvCxnSpPr/>
          <p:nvPr/>
        </p:nvCxnSpPr>
        <p:spPr>
          <a:xfrm flipH="1" rot="10800000">
            <a:off x="3033450" y="2618775"/>
            <a:ext cx="665700" cy="1462199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3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Shape 594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Control Interface - </a:t>
            </a:r>
            <a:r>
              <a:rPr lang="en" sz="3600">
                <a:solidFill>
                  <a:srgbClr val="666666"/>
                </a:solidFill>
              </a:rPr>
              <a:t>fi_info</a:t>
            </a:r>
          </a:p>
        </p:txBody>
      </p:sp>
      <p:sp>
        <p:nvSpPr>
          <p:cNvPr id="595" name="Shape 595"/>
          <p:cNvSpPr txBox="1"/>
          <p:nvPr>
            <p:ph idx="1" type="body"/>
          </p:nvPr>
        </p:nvSpPr>
        <p:spPr>
          <a:xfrm>
            <a:off x="609600" y="14859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struct 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fi_info </a:t>
            </a: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...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fid_t                 handle;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struct fi_tx_attr     *tx_attr;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struct fi_rx_attr     *rx_attr;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struct fi_ep_attr     *ep_attr;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struct fi_domain_attr *domain_attr;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struct fi_fabric_attr *fabric_attr;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</p:txBody>
      </p:sp>
      <p:sp>
        <p:nvSpPr>
          <p:cNvPr id="596" name="Shape 596"/>
          <p:cNvSpPr/>
          <p:nvPr/>
        </p:nvSpPr>
        <p:spPr>
          <a:xfrm>
            <a:off x="4630200" y="1256750"/>
            <a:ext cx="3294599" cy="10256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Links to attributes related to the data transfer services that are being requested</a:t>
            </a:r>
          </a:p>
        </p:txBody>
      </p:sp>
      <p:sp>
        <p:nvSpPr>
          <p:cNvPr id="597" name="Shape 597"/>
          <p:cNvSpPr/>
          <p:nvPr/>
        </p:nvSpPr>
        <p:spPr>
          <a:xfrm>
            <a:off x="5742825" y="2876050"/>
            <a:ext cx="3294599" cy="8574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Apps can use default values or request minimal attributes</a:t>
            </a:r>
          </a:p>
        </p:txBody>
      </p:sp>
    </p:spTree>
  </p:cSld>
  <p:clrMapOvr>
    <a:masterClrMapping/>
  </p:clrMapOvr>
  <p:transition spd="slow">
    <p:cut/>
  </p:transition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Shape 602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Low-Level Design</a:t>
            </a:r>
          </a:p>
        </p:txBody>
      </p:sp>
      <p:sp>
        <p:nvSpPr>
          <p:cNvPr id="603" name="Shape 603"/>
          <p:cNvSpPr txBox="1"/>
          <p:nvPr>
            <p:ph idx="1" type="body"/>
          </p:nvPr>
        </p:nvSpPr>
        <p:spPr>
          <a:xfrm>
            <a:off x="609600" y="14859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Control Interface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Capability and Mode Bits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Attributes</a:t>
            </a:r>
          </a:p>
        </p:txBody>
      </p:sp>
    </p:spTree>
  </p:cSld>
  <p:clrMapOvr>
    <a:masterClrMapping/>
  </p:clrMapOvr>
  <p:transition spd="slow">
    <p:cut/>
  </p:transition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7" name="Shape 6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Shape 608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Capability Bits</a:t>
            </a:r>
          </a:p>
        </p:txBody>
      </p:sp>
      <p:sp>
        <p:nvSpPr>
          <p:cNvPr id="609" name="Shape 609"/>
          <p:cNvSpPr txBox="1"/>
          <p:nvPr>
            <p:ph idx="1" type="body"/>
          </p:nvPr>
        </p:nvSpPr>
        <p:spPr>
          <a:xfrm>
            <a:off x="609600" y="14859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Arial"/>
            </a:pPr>
            <a:r>
              <a:rPr lang="en"/>
              <a:t>Desired features and services requested by application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Primary - application must request to enable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Secondary - application may request</a:t>
            </a:r>
          </a:p>
          <a:p>
            <a:pPr indent="-228600" lvl="1" marL="914400">
              <a:spcBef>
                <a:spcPts val="0"/>
              </a:spcBef>
            </a:pPr>
            <a:r>
              <a:rPr lang="en"/>
              <a:t>Provider may enable if not requested</a:t>
            </a:r>
          </a:p>
        </p:txBody>
      </p:sp>
      <p:sp>
        <p:nvSpPr>
          <p:cNvPr id="610" name="Shape 610"/>
          <p:cNvSpPr/>
          <p:nvPr/>
        </p:nvSpPr>
        <p:spPr>
          <a:xfrm>
            <a:off x="2181175" y="3918625"/>
            <a:ext cx="4848599" cy="8574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Providers enable capabilities if requested, or if it will not impact performance or security </a:t>
            </a:r>
          </a:p>
        </p:txBody>
      </p:sp>
      <p:sp>
        <p:nvSpPr>
          <p:cNvPr id="611" name="Shape 611"/>
          <p:cNvSpPr/>
          <p:nvPr/>
        </p:nvSpPr>
        <p:spPr>
          <a:xfrm>
            <a:off x="4476500" y="249600"/>
            <a:ext cx="2783700" cy="7011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Basic set of features required by application</a:t>
            </a:r>
          </a:p>
        </p:txBody>
      </p:sp>
    </p:spTree>
  </p:cSld>
  <p:clrMapOvr>
    <a:masterClrMapping/>
  </p:clrMapOvr>
  <p:transition spd="slow">
    <p:cut/>
  </p:transition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Shape 616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Capabilities</a:t>
            </a:r>
          </a:p>
        </p:txBody>
      </p:sp>
      <p:sp>
        <p:nvSpPr>
          <p:cNvPr id="617" name="Shape 617"/>
          <p:cNvSpPr txBox="1"/>
          <p:nvPr>
            <p:ph idx="1" type="body"/>
          </p:nvPr>
        </p:nvSpPr>
        <p:spPr>
          <a:xfrm>
            <a:off x="457200" y="2293050"/>
            <a:ext cx="4038599" cy="23015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  <a:buFont typeface="Courier New"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FI_MSG</a:t>
            </a:r>
          </a:p>
          <a:p>
            <a:pPr indent="-228600" lvl="0" marL="457200" rtl="0">
              <a:spcBef>
                <a:spcPts val="0"/>
              </a:spcBef>
              <a:buSzPct val="100000"/>
              <a:buFont typeface="Courier New"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FI_RMA</a:t>
            </a:r>
          </a:p>
          <a:p>
            <a:pPr indent="-228600" lvl="0" marL="457200" rtl="0">
              <a:spcBef>
                <a:spcPts val="0"/>
              </a:spcBef>
              <a:buSzPct val="100000"/>
              <a:buFont typeface="Courier New"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FI_TAGGED</a:t>
            </a:r>
          </a:p>
          <a:p>
            <a:pPr indent="-228600" lvl="0" marL="457200">
              <a:spcBef>
                <a:spcPts val="0"/>
              </a:spcBef>
              <a:buSzPct val="100000"/>
              <a:buFont typeface="Courier New"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FI_ATOMIC</a:t>
            </a:r>
          </a:p>
        </p:txBody>
      </p:sp>
      <p:sp>
        <p:nvSpPr>
          <p:cNvPr id="618" name="Shape 618"/>
          <p:cNvSpPr/>
          <p:nvPr/>
        </p:nvSpPr>
        <p:spPr>
          <a:xfrm>
            <a:off x="654675" y="1267337"/>
            <a:ext cx="3294599" cy="10256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Specify desired data transfer services (interfaces) to enable</a:t>
            </a:r>
          </a:p>
        </p:txBody>
      </p:sp>
      <p:sp>
        <p:nvSpPr>
          <p:cNvPr id="619" name="Shape 619"/>
          <p:cNvSpPr txBox="1"/>
          <p:nvPr>
            <p:ph idx="2" type="body"/>
          </p:nvPr>
        </p:nvSpPr>
        <p:spPr>
          <a:xfrm>
            <a:off x="4648200" y="2293025"/>
            <a:ext cx="4038599" cy="23015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  <a:buFont typeface="Courier New"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FI_READ</a:t>
            </a:r>
          </a:p>
          <a:p>
            <a:pPr indent="-228600" lvl="0" marL="457200" rtl="0">
              <a:spcBef>
                <a:spcPts val="0"/>
              </a:spcBef>
              <a:buSzPct val="100000"/>
              <a:buFont typeface="Courier New"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FI_WRITE</a:t>
            </a:r>
          </a:p>
          <a:p>
            <a:pPr indent="-228600" lvl="0" marL="457200" rtl="0">
              <a:spcBef>
                <a:spcPts val="0"/>
              </a:spcBef>
              <a:buSzPct val="100000"/>
              <a:buFont typeface="Courier New"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FI_SEND</a:t>
            </a:r>
          </a:p>
          <a:p>
            <a:pPr indent="-228600" lvl="0" marL="457200" rtl="0">
              <a:spcBef>
                <a:spcPts val="0"/>
              </a:spcBef>
              <a:buSzPct val="100000"/>
              <a:buFont typeface="Courier New"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FI_RECV</a:t>
            </a:r>
          </a:p>
          <a:p>
            <a:pPr indent="-228600" lvl="0" marL="457200" rtl="0">
              <a:spcBef>
                <a:spcPts val="0"/>
              </a:spcBef>
              <a:buSzPct val="100000"/>
              <a:buFont typeface="Courier New"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FI_REMOTE_READ</a:t>
            </a:r>
          </a:p>
          <a:p>
            <a:pPr indent="-228600" lvl="0" marL="457200" rtl="0">
              <a:spcBef>
                <a:spcPts val="0"/>
              </a:spcBef>
              <a:buSzPct val="100000"/>
              <a:buFont typeface="Courier New"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FI_REMOTE_WRITE</a:t>
            </a:r>
          </a:p>
        </p:txBody>
      </p:sp>
      <p:sp>
        <p:nvSpPr>
          <p:cNvPr id="620" name="Shape 620"/>
          <p:cNvSpPr/>
          <p:nvPr/>
        </p:nvSpPr>
        <p:spPr>
          <a:xfrm>
            <a:off x="4876800" y="1267351"/>
            <a:ext cx="3294599" cy="10256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Overrides default capabilities; used to limit functionality</a:t>
            </a:r>
          </a:p>
        </p:txBody>
      </p:sp>
    </p:spTree>
  </p:cSld>
  <p:clrMapOvr>
    <a:masterClrMapping/>
  </p:clrMapOvr>
  <p:transition spd="slow">
    <p:cut/>
  </p:transition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4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Shape 625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Capabilities</a:t>
            </a:r>
          </a:p>
        </p:txBody>
      </p:sp>
      <p:sp>
        <p:nvSpPr>
          <p:cNvPr id="626" name="Shape 626"/>
          <p:cNvSpPr txBox="1"/>
          <p:nvPr>
            <p:ph idx="1" type="body"/>
          </p:nvPr>
        </p:nvSpPr>
        <p:spPr>
          <a:xfrm>
            <a:off x="609600" y="1354075"/>
            <a:ext cx="8229600" cy="3616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  <a:buFont typeface="Courier New"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FI_SOURCE</a:t>
            </a:r>
          </a:p>
          <a:p>
            <a:pPr indent="-228600" lvl="1" marL="914400" rtl="0">
              <a:spcBef>
                <a:spcPts val="0"/>
              </a:spcBef>
              <a:buSzPct val="100000"/>
              <a:buFont typeface="Courier New"/>
            </a:pPr>
            <a:r>
              <a:rPr lang="en" sz="1800"/>
              <a:t>Source address returned with completion data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Enabling may impact performance</a:t>
            </a:r>
          </a:p>
          <a:p>
            <a:pPr indent="-228600" lvl="0" marL="457200" rtl="0">
              <a:spcBef>
                <a:spcPts val="0"/>
              </a:spcBef>
              <a:buSzPct val="100000"/>
              <a:buFont typeface="Courier New"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FI_DIRECTED_RECV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Use source address of an incoming message to select receive buffer</a:t>
            </a:r>
          </a:p>
          <a:p>
            <a:pPr indent="-228600" lvl="0" marL="457200" rtl="0">
              <a:spcBef>
                <a:spcPts val="0"/>
              </a:spcBef>
              <a:buSzPct val="100000"/>
              <a:buFont typeface="Courier New"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FI_MULTI_RECV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Support for single buffer receiving multiple incoming messages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Enables more efficient use of receive buffers</a:t>
            </a:r>
          </a:p>
          <a:p>
            <a:pPr indent="-228600" lvl="0" marL="457200" rtl="0">
              <a:spcBef>
                <a:spcPts val="0"/>
              </a:spcBef>
              <a:buSzPct val="100000"/>
              <a:buFont typeface="Courier New"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FI_NAMED_RX_CTX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Used with scalable endpoints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Allows initiator to direct transfers to a desired receive context</a:t>
            </a:r>
          </a:p>
        </p:txBody>
      </p:sp>
      <p:sp>
        <p:nvSpPr>
          <p:cNvPr id="627" name="Shape 627"/>
          <p:cNvSpPr/>
          <p:nvPr/>
        </p:nvSpPr>
        <p:spPr>
          <a:xfrm>
            <a:off x="3964050" y="286900"/>
            <a:ext cx="3197100" cy="5310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Receive oriented capabilities</a:t>
            </a:r>
          </a:p>
        </p:txBody>
      </p:sp>
    </p:spTree>
  </p:cSld>
  <p:clrMapOvr>
    <a:masterClrMapping/>
  </p:clrMapOvr>
  <p:transition spd="slow">
    <p:cut/>
  </p:transition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Shape 632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27500"/>
              <a:buFont typeface="Arial"/>
              <a:buNone/>
            </a:pPr>
            <a:r>
              <a:rPr lang="en"/>
              <a:t>Capabilities</a:t>
            </a:r>
          </a:p>
        </p:txBody>
      </p:sp>
      <p:sp>
        <p:nvSpPr>
          <p:cNvPr id="633" name="Shape 633"/>
          <p:cNvSpPr txBox="1"/>
          <p:nvPr>
            <p:ph idx="1" type="body"/>
          </p:nvPr>
        </p:nvSpPr>
        <p:spPr>
          <a:xfrm>
            <a:off x="609600" y="1273250"/>
            <a:ext cx="8229600" cy="36977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  <a:buFont typeface="Courier New"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FI_RMA_EVENT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Supports generating completion events when endpoint is the target of an RMA operation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Enabling can avoid sending separate message after RMA completes</a:t>
            </a:r>
          </a:p>
          <a:p>
            <a:pPr indent="-228600" lvl="0" marL="457200" rtl="0">
              <a:spcBef>
                <a:spcPts val="0"/>
              </a:spcBef>
              <a:buSzPct val="100000"/>
              <a:buFont typeface="Courier New"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FI_TRIGGER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Supports triggered operations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Triggered operations are specialized use cases of existing data transfer routines</a:t>
            </a:r>
          </a:p>
          <a:p>
            <a:pPr indent="-228600" lvl="0" marL="457200" rtl="0">
              <a:spcBef>
                <a:spcPts val="0"/>
              </a:spcBef>
              <a:buSzPct val="100000"/>
              <a:buFont typeface="Courier New"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FI_FENCE</a:t>
            </a:r>
          </a:p>
          <a:p>
            <a:pPr indent="-228600" lvl="1" marL="914400">
              <a:spcBef>
                <a:spcPts val="0"/>
              </a:spcBef>
              <a:buSzPct val="100000"/>
            </a:pPr>
            <a:r>
              <a:rPr lang="en" sz="1800"/>
              <a:t>Supports fencing operations to a given remote endpoint</a:t>
            </a:r>
          </a:p>
        </p:txBody>
      </p:sp>
    </p:spTree>
  </p:cSld>
  <p:clrMapOvr>
    <a:masterClrMapping/>
  </p:clrMapOvr>
  <p:transition spd="slow">
    <p:cut/>
  </p:transition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7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Shape 638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Mode Bits</a:t>
            </a:r>
          </a:p>
        </p:txBody>
      </p:sp>
      <p:sp>
        <p:nvSpPr>
          <p:cNvPr id="639" name="Shape 639"/>
          <p:cNvSpPr txBox="1"/>
          <p:nvPr>
            <p:ph idx="1" type="body"/>
          </p:nvPr>
        </p:nvSpPr>
        <p:spPr>
          <a:xfrm>
            <a:off x="609600" y="1253025"/>
            <a:ext cx="8229600" cy="3717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Arial"/>
            </a:pPr>
            <a:r>
              <a:rPr lang="en"/>
              <a:t>Requirements placed on the application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</a:pPr>
            <a:r>
              <a:rPr lang="en"/>
              <a:t>Application indicates which modes it supports</a:t>
            </a:r>
          </a:p>
          <a:p>
            <a: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</a:pPr>
            <a:r>
              <a:rPr lang="en"/>
              <a:t>Requests that an application implement a feature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</a:pPr>
            <a:r>
              <a:rPr lang="en"/>
              <a:t>Application may see improved performance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</a:pPr>
            <a:r>
              <a:rPr lang="en"/>
              <a:t>Cost of implementation by application is less than provider based implementation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</a:pPr>
            <a:r>
              <a:rPr lang="en"/>
              <a:t>Often related to hardware limitations</a:t>
            </a:r>
          </a:p>
        </p:txBody>
      </p:sp>
      <p:sp>
        <p:nvSpPr>
          <p:cNvPr id="640" name="Shape 640"/>
          <p:cNvSpPr/>
          <p:nvPr/>
        </p:nvSpPr>
        <p:spPr>
          <a:xfrm>
            <a:off x="4476500" y="249600"/>
            <a:ext cx="2783700" cy="7011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Provider requests to the application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Acknowlegements</a:t>
            </a:r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09600" y="1232825"/>
            <a:ext cx="8229600" cy="3738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lang="en"/>
              <a:t>Contributors to this tutorial not present today:</a:t>
            </a:r>
          </a:p>
          <a:p>
            <a: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</a:pPr>
            <a:r>
              <a:rPr lang="en"/>
              <a:t>Bob Russell, University of New Hampshire</a:t>
            </a:r>
          </a:p>
          <a:p>
            <a: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</a:pPr>
            <a:r>
              <a:rPr lang="en"/>
              <a:t>Sayantan Sur, Intel</a:t>
            </a:r>
          </a:p>
          <a:p>
            <a: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</a:pPr>
            <a:r>
              <a:rPr lang="en"/>
              <a:t>Jeff Squyres, Cisco</a:t>
            </a:r>
          </a:p>
        </p:txBody>
      </p:sp>
    </p:spTree>
  </p:cSld>
  <p:clrMapOvr>
    <a:masterClrMapping/>
  </p:clrMapOvr>
  <p:transition spd="slow">
    <p:cut/>
  </p:transition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4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Shape 645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Mode Bits</a:t>
            </a:r>
          </a:p>
        </p:txBody>
      </p:sp>
      <p:sp>
        <p:nvSpPr>
          <p:cNvPr id="646" name="Shape 646"/>
          <p:cNvSpPr txBox="1"/>
          <p:nvPr>
            <p:ph idx="1" type="body"/>
          </p:nvPr>
        </p:nvSpPr>
        <p:spPr>
          <a:xfrm>
            <a:off x="609600" y="1283350"/>
            <a:ext cx="8229600" cy="3687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  <a:buFont typeface="Courier New"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FI_CONTEXT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Application provides ‘scratch’ space for providers as part of all data transfers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Avoids providers needing to allocate internal structures to track requests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Targets providers that have a significant software component</a:t>
            </a:r>
          </a:p>
          <a:p>
            <a:pPr indent="-228600" lvl="0" marL="457200" rtl="0">
              <a:spcBef>
                <a:spcPts val="0"/>
              </a:spcBef>
              <a:buSzPct val="100000"/>
              <a:buFont typeface="Courier New"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FI_LOCAL_MR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Provider requires that locally accessed data buffers be registered with the provider before being used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Supports existing iWarp and InfiniBand hardware</a:t>
            </a:r>
          </a:p>
        </p:txBody>
      </p:sp>
    </p:spTree>
  </p:cSld>
  <p:clrMapOvr>
    <a:masterClrMapping/>
  </p:clrMapOvr>
  <p:transition spd="slow">
    <p:cut/>
  </p:transition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0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Shape 651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Mode Bits</a:t>
            </a:r>
          </a:p>
        </p:txBody>
      </p:sp>
      <p:sp>
        <p:nvSpPr>
          <p:cNvPr id="652" name="Shape 652"/>
          <p:cNvSpPr txBox="1"/>
          <p:nvPr>
            <p:ph idx="1" type="body"/>
          </p:nvPr>
        </p:nvSpPr>
        <p:spPr>
          <a:xfrm>
            <a:off x="609600" y="1283350"/>
            <a:ext cx="8229600" cy="3687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  <a:buFont typeface="Courier New"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FI_MSG_PREFIX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Application provides buffer space before their data buffers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Typically used by provider to implement protocol headers</a:t>
            </a:r>
          </a:p>
          <a:p>
            <a:pPr indent="-228600" lvl="0" marL="457200" rtl="0">
              <a:spcBef>
                <a:spcPts val="0"/>
              </a:spcBef>
              <a:buSzPct val="100000"/>
              <a:buFont typeface="Courier New"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FI_ASYNC_IOV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Indicates that IOVs must remain valid until an operation completes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Avoids providers needing to buffer IOVs</a:t>
            </a:r>
          </a:p>
          <a:p>
            <a:pPr indent="-228600" lvl="0" marL="457200" rtl="0">
              <a:spcBef>
                <a:spcPts val="0"/>
              </a:spcBef>
              <a:buSzPct val="100000"/>
              <a:buFont typeface="Courier New"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FI_RX_CQ_DATA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/>
              <a:t>Indicates that transfers which carry remote CQ data consume receive buffer space</a:t>
            </a:r>
          </a:p>
          <a:p>
            <a:pPr indent="-228600" lvl="1" marL="914400">
              <a:spcBef>
                <a:spcPts val="0"/>
              </a:spcBef>
              <a:buSzPct val="100000"/>
            </a:pPr>
            <a:r>
              <a:rPr lang="en" sz="1800"/>
              <a:t>Supports existing InfiniBand hardware</a:t>
            </a:r>
          </a:p>
        </p:txBody>
      </p:sp>
    </p:spTree>
  </p:cSld>
  <p:clrMapOvr>
    <a:masterClrMapping/>
  </p:clrMapOvr>
  <p:transition spd="slow">
    <p:cut/>
  </p:transition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6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Shape 657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Low-Level Design</a:t>
            </a:r>
          </a:p>
        </p:txBody>
      </p:sp>
      <p:sp>
        <p:nvSpPr>
          <p:cNvPr id="658" name="Shape 658"/>
          <p:cNvSpPr txBox="1"/>
          <p:nvPr>
            <p:ph idx="1" type="body"/>
          </p:nvPr>
        </p:nvSpPr>
        <p:spPr>
          <a:xfrm>
            <a:off x="609600" y="14859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Control Interface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Capability and Mode Bits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Attributes</a:t>
            </a:r>
          </a:p>
        </p:txBody>
      </p:sp>
    </p:spTree>
  </p:cSld>
  <p:clrMapOvr>
    <a:masterClrMapping/>
  </p:clrMapOvr>
  <p:transition spd="slow">
    <p:cut/>
  </p:transition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2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Shape 663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Attributes</a:t>
            </a:r>
          </a:p>
        </p:txBody>
      </p:sp>
      <p:sp>
        <p:nvSpPr>
          <p:cNvPr id="664" name="Shape 664"/>
          <p:cNvSpPr txBox="1"/>
          <p:nvPr>
            <p:ph idx="1" type="body"/>
          </p:nvPr>
        </p:nvSpPr>
        <p:spPr>
          <a:xfrm>
            <a:off x="609600" y="1273250"/>
            <a:ext cx="8251800" cy="36977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Providers encode default sizes for allocated resources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Administrator may override defaults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Attributes reflect configured or optimal sizes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Not necessarily maximums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Intent is to guide resource managers to allocate resources efficiently</a:t>
            </a:r>
          </a:p>
        </p:txBody>
      </p:sp>
    </p:spTree>
  </p:cSld>
  <p:clrMapOvr>
    <a:masterClrMapping/>
  </p:clrMapOvr>
  <p:transition spd="slow">
    <p:cut/>
  </p:transition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Shape 669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Fabric Attributes</a:t>
            </a:r>
          </a:p>
        </p:txBody>
      </p:sp>
      <p:sp>
        <p:nvSpPr>
          <p:cNvPr id="670" name="Shape 670"/>
          <p:cNvSpPr txBox="1"/>
          <p:nvPr>
            <p:ph idx="1" type="body"/>
          </p:nvPr>
        </p:nvSpPr>
        <p:spPr>
          <a:xfrm>
            <a:off x="609600" y="14859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struct fi_fabric_attr {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struct fid_fabric *fabric;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char   		       *name;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char   		       *prov_name;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uint32_t   	       prov_version;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</p:txBody>
      </p:sp>
      <p:cxnSp>
        <p:nvCxnSpPr>
          <p:cNvPr id="671" name="Shape 671"/>
          <p:cNvCxnSpPr>
            <a:stCxn id="672" idx="1"/>
          </p:cNvCxnSpPr>
          <p:nvPr/>
        </p:nvCxnSpPr>
        <p:spPr>
          <a:xfrm flipH="1">
            <a:off x="5066800" y="2144099"/>
            <a:ext cx="742200" cy="18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672" name="Shape 672"/>
          <p:cNvSpPr/>
          <p:nvPr/>
        </p:nvSpPr>
        <p:spPr>
          <a:xfrm>
            <a:off x="5809000" y="1680750"/>
            <a:ext cx="2690399" cy="9266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Return a reference to an already opened instance, if it exists</a:t>
            </a:r>
          </a:p>
        </p:txBody>
      </p:sp>
      <p:sp>
        <p:nvSpPr>
          <p:cNvPr id="673" name="Shape 673"/>
          <p:cNvSpPr/>
          <p:nvPr/>
        </p:nvSpPr>
        <p:spPr>
          <a:xfrm>
            <a:off x="3297525" y="3865850"/>
            <a:ext cx="2965199" cy="9266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Framework will search for and select most recent provider version available</a:t>
            </a:r>
          </a:p>
        </p:txBody>
      </p:sp>
      <p:cxnSp>
        <p:nvCxnSpPr>
          <p:cNvPr id="674" name="Shape 674"/>
          <p:cNvCxnSpPr>
            <a:stCxn id="673" idx="0"/>
          </p:cNvCxnSpPr>
          <p:nvPr/>
        </p:nvCxnSpPr>
        <p:spPr>
          <a:xfrm rot="10800000">
            <a:off x="4776824" y="3365750"/>
            <a:ext cx="3300" cy="5001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8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Shape 679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Domain Attributes</a:t>
            </a:r>
          </a:p>
        </p:txBody>
      </p:sp>
      <p:sp>
        <p:nvSpPr>
          <p:cNvPr id="680" name="Shape 680"/>
          <p:cNvSpPr txBox="1"/>
          <p:nvPr>
            <p:ph idx="1" type="body"/>
          </p:nvPr>
        </p:nvSpPr>
        <p:spPr>
          <a:xfrm>
            <a:off x="609600" y="14859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struct fi_domain_attr {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struct fid_domain      *domain;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char                   *name;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enum fi_threading      threading;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enum fi_progress       control_progress;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enum fi_progress       data_progress;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enum fi_resource_mgmt  resource_mgmt;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...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81" name="Shape 681"/>
          <p:cNvSpPr/>
          <p:nvPr/>
        </p:nvSpPr>
        <p:spPr>
          <a:xfrm>
            <a:off x="4918675" y="989825"/>
            <a:ext cx="3876899" cy="9266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Specifies how resources (EPs, CQs, etc.) may be assigned to threads without needing locking</a:t>
            </a:r>
          </a:p>
        </p:txBody>
      </p:sp>
      <p:sp>
        <p:nvSpPr>
          <p:cNvPr id="682" name="Shape 682"/>
          <p:cNvSpPr/>
          <p:nvPr/>
        </p:nvSpPr>
        <p:spPr>
          <a:xfrm>
            <a:off x="6392600" y="3785300"/>
            <a:ext cx="2666100" cy="9266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Indicates if application threads are used to progress operations</a:t>
            </a:r>
          </a:p>
        </p:txBody>
      </p:sp>
      <p:cxnSp>
        <p:nvCxnSpPr>
          <p:cNvPr id="683" name="Shape 683"/>
          <p:cNvCxnSpPr>
            <a:stCxn id="681" idx="2"/>
          </p:cNvCxnSpPr>
          <p:nvPr/>
        </p:nvCxnSpPr>
        <p:spPr>
          <a:xfrm flipH="1">
            <a:off x="5768724" y="1916524"/>
            <a:ext cx="1088400" cy="8307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684" name="Shape 684"/>
          <p:cNvCxnSpPr>
            <a:stCxn id="682" idx="0"/>
          </p:cNvCxnSpPr>
          <p:nvPr/>
        </p:nvCxnSpPr>
        <p:spPr>
          <a:xfrm rot="10800000">
            <a:off x="6717350" y="3290000"/>
            <a:ext cx="1008300" cy="4953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685" name="Shape 685"/>
          <p:cNvCxnSpPr>
            <a:stCxn id="682" idx="0"/>
          </p:cNvCxnSpPr>
          <p:nvPr/>
        </p:nvCxnSpPr>
        <p:spPr>
          <a:xfrm rot="10800000">
            <a:off x="6410150" y="3542300"/>
            <a:ext cx="1315500" cy="2430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686" name="Shape 686"/>
          <p:cNvSpPr/>
          <p:nvPr/>
        </p:nvSpPr>
        <p:spPr>
          <a:xfrm>
            <a:off x="2681425" y="4282600"/>
            <a:ext cx="3371100" cy="6200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Indicates if provider will protect against queue overruns</a:t>
            </a:r>
          </a:p>
        </p:txBody>
      </p:sp>
      <p:cxnSp>
        <p:nvCxnSpPr>
          <p:cNvPr id="687" name="Shape 687"/>
          <p:cNvCxnSpPr/>
          <p:nvPr/>
        </p:nvCxnSpPr>
        <p:spPr>
          <a:xfrm flipH="1" rot="10800000">
            <a:off x="5090800" y="3997299"/>
            <a:ext cx="599" cy="2853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9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Shape 692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Domain Attributes</a:t>
            </a:r>
          </a:p>
        </p:txBody>
      </p:sp>
      <p:sp>
        <p:nvSpPr>
          <p:cNvPr id="693" name="Shape 693"/>
          <p:cNvSpPr txBox="1"/>
          <p:nvPr>
            <p:ph idx="1" type="body"/>
          </p:nvPr>
        </p:nvSpPr>
        <p:spPr>
          <a:xfrm>
            <a:off x="609600" y="14859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struct fi_domain_attr {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...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enum fi_av_type        av_type;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enum fi_mr_mode        mr_mode;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size_t                 mr_key_size;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size_t                 cq_data_size;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size_t                 cq_cnt;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...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94" name="Shape 694"/>
          <p:cNvSpPr/>
          <p:nvPr/>
        </p:nvSpPr>
        <p:spPr>
          <a:xfrm>
            <a:off x="4136475" y="1436550"/>
            <a:ext cx="2351099" cy="6200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Map or indexed address vector type</a:t>
            </a:r>
          </a:p>
        </p:txBody>
      </p:sp>
      <p:cxnSp>
        <p:nvCxnSpPr>
          <p:cNvPr id="695" name="Shape 695"/>
          <p:cNvCxnSpPr>
            <a:stCxn id="694" idx="2"/>
          </p:cNvCxnSpPr>
          <p:nvPr/>
        </p:nvCxnSpPr>
        <p:spPr>
          <a:xfrm>
            <a:off x="5312024" y="2056649"/>
            <a:ext cx="2700" cy="3231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696" name="Shape 696"/>
          <p:cNvSpPr/>
          <p:nvPr/>
        </p:nvSpPr>
        <p:spPr>
          <a:xfrm>
            <a:off x="6372025" y="2148275"/>
            <a:ext cx="2264400" cy="6200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Basic or scalable memory registration</a:t>
            </a:r>
          </a:p>
        </p:txBody>
      </p:sp>
      <p:cxnSp>
        <p:nvCxnSpPr>
          <p:cNvPr id="697" name="Shape 697"/>
          <p:cNvCxnSpPr>
            <a:stCxn id="696" idx="1"/>
          </p:cNvCxnSpPr>
          <p:nvPr/>
        </p:nvCxnSpPr>
        <p:spPr>
          <a:xfrm flipH="1">
            <a:off x="5730325" y="2458324"/>
            <a:ext cx="641700" cy="3546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698" name="Shape 698"/>
          <p:cNvSpPr/>
          <p:nvPr/>
        </p:nvSpPr>
        <p:spPr>
          <a:xfrm>
            <a:off x="6765600" y="3012200"/>
            <a:ext cx="2061600" cy="3918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Range of MR key</a:t>
            </a:r>
          </a:p>
        </p:txBody>
      </p:sp>
      <p:cxnSp>
        <p:nvCxnSpPr>
          <p:cNvPr id="699" name="Shape 699"/>
          <p:cNvCxnSpPr/>
          <p:nvPr/>
        </p:nvCxnSpPr>
        <p:spPr>
          <a:xfrm rot="10800000">
            <a:off x="6233699" y="3207349"/>
            <a:ext cx="531900" cy="15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700" name="Shape 700"/>
          <p:cNvSpPr/>
          <p:nvPr/>
        </p:nvSpPr>
        <p:spPr>
          <a:xfrm>
            <a:off x="6777600" y="3581350"/>
            <a:ext cx="2061600" cy="6200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Size of supported remote CQ data</a:t>
            </a:r>
          </a:p>
        </p:txBody>
      </p:sp>
      <p:cxnSp>
        <p:nvCxnSpPr>
          <p:cNvPr id="701" name="Shape 701"/>
          <p:cNvCxnSpPr>
            <a:stCxn id="700" idx="1"/>
          </p:cNvCxnSpPr>
          <p:nvPr/>
        </p:nvCxnSpPr>
        <p:spPr>
          <a:xfrm rot="10800000">
            <a:off x="6371700" y="3630099"/>
            <a:ext cx="405900" cy="2613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702" name="Shape 702"/>
          <p:cNvSpPr/>
          <p:nvPr/>
        </p:nvSpPr>
        <p:spPr>
          <a:xfrm>
            <a:off x="3652000" y="4318600"/>
            <a:ext cx="2647499" cy="6200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Optimal number of CQs supported by domain</a:t>
            </a:r>
          </a:p>
        </p:txBody>
      </p:sp>
      <p:cxnSp>
        <p:nvCxnSpPr>
          <p:cNvPr id="703" name="Shape 703"/>
          <p:cNvCxnSpPr>
            <a:stCxn id="702" idx="0"/>
          </p:cNvCxnSpPr>
          <p:nvPr/>
        </p:nvCxnSpPr>
        <p:spPr>
          <a:xfrm rot="10800000">
            <a:off x="4973349" y="4024900"/>
            <a:ext cx="2400" cy="2937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7" name="Shape 7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Shape 708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Domain Attributes</a:t>
            </a:r>
          </a:p>
        </p:txBody>
      </p:sp>
      <p:sp>
        <p:nvSpPr>
          <p:cNvPr id="709" name="Shape 709"/>
          <p:cNvSpPr txBox="1"/>
          <p:nvPr>
            <p:ph idx="1" type="body"/>
          </p:nvPr>
        </p:nvSpPr>
        <p:spPr>
          <a:xfrm>
            <a:off x="609600" y="12573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struct fi_domain_attr {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...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size_t             ep_cnt;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size_t             tx_ctx_cnt;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size_t             rx_ctx_cnt;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size_t             max_ep_tx_ctx;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size_t             max_ep_rx_ctx;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size_t             max_ep_stx_ctx;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size_t             max_ep_srx_ctx;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10" name="Shape 710"/>
          <p:cNvSpPr/>
          <p:nvPr/>
        </p:nvSpPr>
        <p:spPr>
          <a:xfrm>
            <a:off x="6350750" y="2136075"/>
            <a:ext cx="2364600" cy="7811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Optimal endpoint resource constraints</a:t>
            </a:r>
          </a:p>
        </p:txBody>
      </p:sp>
      <p:sp>
        <p:nvSpPr>
          <p:cNvPr id="711" name="Shape 711"/>
          <p:cNvSpPr/>
          <p:nvPr/>
        </p:nvSpPr>
        <p:spPr>
          <a:xfrm>
            <a:off x="6350750" y="3469450"/>
            <a:ext cx="2364600" cy="7811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Scalable and shared endpoint contexts</a:t>
            </a:r>
          </a:p>
        </p:txBody>
      </p:sp>
      <p:sp>
        <p:nvSpPr>
          <p:cNvPr id="712" name="Shape 712"/>
          <p:cNvSpPr/>
          <p:nvPr/>
        </p:nvSpPr>
        <p:spPr>
          <a:xfrm>
            <a:off x="5911500" y="3152800"/>
            <a:ext cx="316200" cy="1414500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13" name="Shape 713"/>
          <p:cNvSpPr/>
          <p:nvPr/>
        </p:nvSpPr>
        <p:spPr>
          <a:xfrm>
            <a:off x="5911500" y="1981425"/>
            <a:ext cx="316200" cy="1090499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7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Shape 718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Endpoint Attributes</a:t>
            </a:r>
          </a:p>
        </p:txBody>
      </p:sp>
      <p:sp>
        <p:nvSpPr>
          <p:cNvPr id="719" name="Shape 719"/>
          <p:cNvSpPr txBox="1"/>
          <p:nvPr>
            <p:ph idx="1" type="body"/>
          </p:nvPr>
        </p:nvSpPr>
        <p:spPr>
          <a:xfrm>
            <a:off x="609600" y="14859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struct fi_ep_attr {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enum fi_ep_type  type;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uint32_t         protocol;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uint32_t         protocol_version;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size_t           max_msg_size;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size_t           msg_prefix_size;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...</a:t>
            </a:r>
          </a:p>
          <a:p>
            <a:pPr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</p:txBody>
      </p:sp>
      <p:sp>
        <p:nvSpPr>
          <p:cNvPr id="720" name="Shape 720"/>
          <p:cNvSpPr/>
          <p:nvPr/>
        </p:nvSpPr>
        <p:spPr>
          <a:xfrm>
            <a:off x="3865650" y="3995650"/>
            <a:ext cx="1843800" cy="706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If FI_PREFIX mode set</a:t>
            </a:r>
          </a:p>
        </p:txBody>
      </p:sp>
      <p:sp>
        <p:nvSpPr>
          <p:cNvPr id="721" name="Shape 721"/>
          <p:cNvSpPr/>
          <p:nvPr/>
        </p:nvSpPr>
        <p:spPr>
          <a:xfrm>
            <a:off x="6422850" y="2938275"/>
            <a:ext cx="2206799" cy="4995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Maximum transfer</a:t>
            </a:r>
          </a:p>
        </p:txBody>
      </p:sp>
      <p:cxnSp>
        <p:nvCxnSpPr>
          <p:cNvPr id="722" name="Shape 722"/>
          <p:cNvCxnSpPr>
            <a:stCxn id="721" idx="1"/>
          </p:cNvCxnSpPr>
          <p:nvPr/>
        </p:nvCxnSpPr>
        <p:spPr>
          <a:xfrm flipH="1">
            <a:off x="5709450" y="3188025"/>
            <a:ext cx="713400" cy="51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723" name="Shape 723"/>
          <p:cNvSpPr/>
          <p:nvPr/>
        </p:nvSpPr>
        <p:spPr>
          <a:xfrm>
            <a:off x="5997025" y="1706512"/>
            <a:ext cx="2206799" cy="706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To ensure interoperability</a:t>
            </a:r>
          </a:p>
        </p:txBody>
      </p:sp>
      <p:cxnSp>
        <p:nvCxnSpPr>
          <p:cNvPr id="724" name="Shape 724"/>
          <p:cNvCxnSpPr>
            <a:stCxn id="720" idx="0"/>
          </p:cNvCxnSpPr>
          <p:nvPr/>
        </p:nvCxnSpPr>
        <p:spPr>
          <a:xfrm flipH="1" rot="10800000">
            <a:off x="4787550" y="3663550"/>
            <a:ext cx="2400" cy="3321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725" name="Shape 725"/>
          <p:cNvCxnSpPr>
            <a:stCxn id="723" idx="1"/>
          </p:cNvCxnSpPr>
          <p:nvPr/>
        </p:nvCxnSpPr>
        <p:spPr>
          <a:xfrm flipH="1">
            <a:off x="5107825" y="2059762"/>
            <a:ext cx="889200" cy="3609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9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Shape 730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Endpoint Attributes</a:t>
            </a:r>
          </a:p>
        </p:txBody>
      </p:sp>
      <p:sp>
        <p:nvSpPr>
          <p:cNvPr id="731" name="Shape 731"/>
          <p:cNvSpPr txBox="1"/>
          <p:nvPr>
            <p:ph idx="1" type="body"/>
          </p:nvPr>
        </p:nvSpPr>
        <p:spPr>
          <a:xfrm>
            <a:off x="609600" y="14859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struct fi_ep_attr {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...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size_t       max_order_raw_size;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size_t       max_order_war_size;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size_t       max_order_waw_size;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uint64_t     mem_tag_format;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size_t       tx_ctx_cnt;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size_t       rx_ctx_cnt;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</p:txBody>
      </p:sp>
      <p:sp>
        <p:nvSpPr>
          <p:cNvPr id="732" name="Shape 732"/>
          <p:cNvSpPr/>
          <p:nvPr/>
        </p:nvSpPr>
        <p:spPr>
          <a:xfrm>
            <a:off x="6319575" y="2477212"/>
            <a:ext cx="2206799" cy="706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Delivery order of transport data</a:t>
            </a:r>
          </a:p>
        </p:txBody>
      </p:sp>
      <p:sp>
        <p:nvSpPr>
          <p:cNvPr id="733" name="Shape 733"/>
          <p:cNvSpPr/>
          <p:nvPr/>
        </p:nvSpPr>
        <p:spPr>
          <a:xfrm>
            <a:off x="5911500" y="2361525"/>
            <a:ext cx="316200" cy="938999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34" name="Shape 734"/>
          <p:cNvSpPr/>
          <p:nvPr/>
        </p:nvSpPr>
        <p:spPr>
          <a:xfrm>
            <a:off x="6203975" y="3300525"/>
            <a:ext cx="2475899" cy="4995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Tag matching support</a:t>
            </a:r>
          </a:p>
        </p:txBody>
      </p:sp>
      <p:cxnSp>
        <p:nvCxnSpPr>
          <p:cNvPr id="735" name="Shape 735"/>
          <p:cNvCxnSpPr>
            <a:stCxn id="734" idx="1"/>
          </p:cNvCxnSpPr>
          <p:nvPr/>
        </p:nvCxnSpPr>
        <p:spPr>
          <a:xfrm flipH="1">
            <a:off x="5490575" y="3550275"/>
            <a:ext cx="713400" cy="51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736" name="Shape 736"/>
          <p:cNvSpPr/>
          <p:nvPr/>
        </p:nvSpPr>
        <p:spPr>
          <a:xfrm>
            <a:off x="5210300" y="3829150"/>
            <a:ext cx="1799399" cy="4995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Rx/Tx contexts</a:t>
            </a:r>
          </a:p>
        </p:txBody>
      </p:sp>
      <p:sp>
        <p:nvSpPr>
          <p:cNvPr id="737" name="Shape 737"/>
          <p:cNvSpPr/>
          <p:nvPr/>
        </p:nvSpPr>
        <p:spPr>
          <a:xfrm>
            <a:off x="4840175" y="3751150"/>
            <a:ext cx="316200" cy="620399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title"/>
          </p:nvPr>
        </p:nvSpPr>
        <p:spPr>
          <a:xfrm>
            <a:off x="838200" y="21430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High-Level Architecture</a:t>
            </a:r>
          </a:p>
        </p:txBody>
      </p:sp>
    </p:spTree>
  </p:cSld>
  <p:clrMapOvr>
    <a:masterClrMapping/>
  </p:clrMapOvr>
  <p:transition spd="slow">
    <p:cut/>
  </p:transition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1" name="Shape 7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Shape 742"/>
          <p:cNvSpPr/>
          <p:nvPr/>
        </p:nvSpPr>
        <p:spPr>
          <a:xfrm>
            <a:off x="6160950" y="2281375"/>
            <a:ext cx="2835899" cy="1750500"/>
          </a:xfrm>
          <a:prstGeom prst="roundRect">
            <a:avLst>
              <a:gd fmla="val 0" name="adj"/>
            </a:avLst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743" name="Shape 743"/>
          <p:cNvSpPr/>
          <p:nvPr/>
        </p:nvSpPr>
        <p:spPr>
          <a:xfrm>
            <a:off x="1861475" y="2281375"/>
            <a:ext cx="1715399" cy="1750500"/>
          </a:xfrm>
          <a:prstGeom prst="roundRect">
            <a:avLst>
              <a:gd fmla="val 0" name="adj"/>
            </a:avLst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744" name="Shape 744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Tx/Rx Attributes</a:t>
            </a:r>
          </a:p>
        </p:txBody>
      </p:sp>
      <p:sp>
        <p:nvSpPr>
          <p:cNvPr id="745" name="Shape 745"/>
          <p:cNvSpPr txBox="1"/>
          <p:nvPr>
            <p:ph idx="1" type="body"/>
          </p:nvPr>
        </p:nvSpPr>
        <p:spPr>
          <a:xfrm>
            <a:off x="49200" y="1123950"/>
            <a:ext cx="4294199" cy="3394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struct fi_tx_attr {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uint64_t caps;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uint64_t mode;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uint64_t op_flags;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uint64_t msg_order;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uint64_t comp_order;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size_t   inject_size;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size_t   size;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size_t   iov_limit;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size_t   rma_iov_limit;</a:t>
            </a:r>
          </a:p>
          <a:p>
            <a:pPr indent="0" mar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</p:txBody>
      </p:sp>
      <p:sp>
        <p:nvSpPr>
          <p:cNvPr id="746" name="Shape 746"/>
          <p:cNvSpPr txBox="1"/>
          <p:nvPr>
            <p:ph idx="2" type="body"/>
          </p:nvPr>
        </p:nvSpPr>
        <p:spPr>
          <a:xfrm>
            <a:off x="4343400" y="1123950"/>
            <a:ext cx="4739700" cy="3394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struct fi_rx_attr {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uint64_t caps;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uint64_t mode;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uint64_t op_flags;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uint64_t msg_order;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uint64_t comp_order;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size_t   total_buffered_recv;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size_t   size;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size_t   iov_limit;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</p:txBody>
      </p:sp>
      <p:sp>
        <p:nvSpPr>
          <p:cNvPr id="747" name="Shape 747"/>
          <p:cNvSpPr/>
          <p:nvPr/>
        </p:nvSpPr>
        <p:spPr>
          <a:xfrm>
            <a:off x="4493725" y="213575"/>
            <a:ext cx="3276300" cy="706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Can specify capability and mode bits per context</a:t>
            </a:r>
          </a:p>
        </p:txBody>
      </p:sp>
    </p:spTree>
  </p:cSld>
  <p:clrMapOvr>
    <a:masterClrMapping/>
  </p:clrMapOvr>
  <p:transition spd="slow">
    <p:cut/>
  </p:transition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5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Shape 752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Tx/Rx Attributes</a:t>
            </a:r>
          </a:p>
        </p:txBody>
      </p:sp>
      <p:sp>
        <p:nvSpPr>
          <p:cNvPr id="753" name="Shape 753"/>
          <p:cNvSpPr txBox="1"/>
          <p:nvPr>
            <p:ph idx="1" type="body"/>
          </p:nvPr>
        </p:nvSpPr>
        <p:spPr>
          <a:xfrm>
            <a:off x="609600" y="12573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  <a:buFont typeface="Courier New"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op_flags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Default flags to control operation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Apply to all operations where flags are not provided directly or are assumed by the call itself</a:t>
            </a:r>
          </a:p>
          <a:p>
            <a:pPr indent="-228600" lvl="0" marL="457200" rtl="0">
              <a:spcBef>
                <a:spcPts val="0"/>
              </a:spcBef>
              <a:buSzPct val="100000"/>
              <a:buFont typeface="Courier New"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size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Minimum number of operations that may be posted to a context</a:t>
            </a:r>
          </a:p>
          <a:p>
            <a:pPr indent="-228600" lvl="1" marL="914400">
              <a:spcBef>
                <a:spcPts val="0"/>
              </a:spcBef>
            </a:pPr>
            <a:r>
              <a:rPr lang="en"/>
              <a:t>Assumes each operation consumes the maximum amount of resources</a:t>
            </a:r>
          </a:p>
        </p:txBody>
      </p:sp>
    </p:spTree>
  </p:cSld>
  <p:clrMapOvr>
    <a:masterClrMapping/>
  </p:clrMapOvr>
  <p:transition spd="slow">
    <p:cut/>
  </p:transition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57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Shape 758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Tx/Rx Attributes</a:t>
            </a:r>
          </a:p>
        </p:txBody>
      </p:sp>
      <p:sp>
        <p:nvSpPr>
          <p:cNvPr id="759" name="Shape 759"/>
          <p:cNvSpPr txBox="1"/>
          <p:nvPr>
            <p:ph idx="1" type="body"/>
          </p:nvPr>
        </p:nvSpPr>
        <p:spPr>
          <a:xfrm>
            <a:off x="609600" y="12573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  <a:buFont typeface="Courier New"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inject_size</a:t>
            </a:r>
          </a:p>
          <a:p>
            <a:pPr indent="-228600" lvl="1" marL="914400" rtl="0">
              <a:spcBef>
                <a:spcPts val="0"/>
              </a:spcBef>
            </a:pPr>
            <a:r>
              <a:rPr i="1" lang="en"/>
              <a:t>Injected</a:t>
            </a:r>
            <a:r>
              <a:rPr lang="en"/>
              <a:t> buffers may be re-used immediately on return from a function call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Related to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FI_INJECT </a:t>
            </a:r>
            <a:r>
              <a:rPr lang="en"/>
              <a:t>flag and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fi_inject</a:t>
            </a:r>
            <a:r>
              <a:rPr lang="en"/>
              <a:t>() call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Maximum size of an injected buffer</a:t>
            </a:r>
          </a:p>
          <a:p>
            <a:pPr indent="-228600" lvl="0" marL="457200" rtl="0">
              <a:spcBef>
                <a:spcPts val="0"/>
              </a:spcBef>
              <a:buSzPct val="100000"/>
              <a:buFont typeface="Courier New"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total_buffered_recv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Total available space allocated by provider to buffer messages for which there is no matching receive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Handles </a:t>
            </a:r>
            <a:r>
              <a:rPr i="1" lang="en"/>
              <a:t>unexpected</a:t>
            </a:r>
            <a:r>
              <a:rPr lang="en"/>
              <a:t> messages</a:t>
            </a:r>
          </a:p>
        </p:txBody>
      </p:sp>
    </p:spTree>
  </p:cSld>
  <p:clrMapOvr>
    <a:masterClrMapping/>
  </p:clrMapOvr>
  <p:transition spd="slow">
    <p:cut/>
  </p:transition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3" name="Shape 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" name="Shape 764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msg_order</a:t>
            </a:r>
          </a:p>
        </p:txBody>
      </p:sp>
      <p:sp>
        <p:nvSpPr>
          <p:cNvPr id="765" name="Shape 765"/>
          <p:cNvSpPr txBox="1"/>
          <p:nvPr>
            <p:ph idx="1" type="body"/>
          </p:nvPr>
        </p:nvSpPr>
        <p:spPr>
          <a:xfrm>
            <a:off x="609600" y="12573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Courier New"/>
            </a:pPr>
            <a:r>
              <a:rPr lang="en"/>
              <a:t>Order in which transport headers are processed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[READ | WRITE | SEND] after [R | W | S]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Determines how receive buffers are associated with transfers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Necessary, but insufficient, for data ordering</a:t>
            </a:r>
          </a:p>
        </p:txBody>
      </p:sp>
    </p:spTree>
  </p:cSld>
  <p:clrMapOvr>
    <a:masterClrMapping/>
  </p:clrMapOvr>
  <p:transition spd="slow">
    <p:cut/>
  </p:transition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9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Shape 770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comp_order</a:t>
            </a:r>
          </a:p>
        </p:txBody>
      </p:sp>
      <p:sp>
        <p:nvSpPr>
          <p:cNvPr id="771" name="Shape 771"/>
          <p:cNvSpPr txBox="1"/>
          <p:nvPr>
            <p:ph idx="1" type="body"/>
          </p:nvPr>
        </p:nvSpPr>
        <p:spPr>
          <a:xfrm>
            <a:off x="609600" y="12573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Courier New"/>
            </a:pPr>
            <a:r>
              <a:rPr lang="en"/>
              <a:t>Order in which completed requests are written to a completion object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Courier New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FI_ORDER_NONE</a:t>
            </a:r>
            <a:r>
              <a:rPr lang="en"/>
              <a:t> - no ordering defined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Courier New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FI_ORDER_STRICT</a:t>
            </a:r>
            <a:r>
              <a:rPr lang="en"/>
              <a:t> - ordered by processing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Courier New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FI_ORDER_DATA</a:t>
            </a:r>
            <a:r>
              <a:rPr lang="en"/>
              <a:t> - bytes are also written in order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Order depends on communication type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Unreliable - all operations ordered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Reliable - ordered per remote endpoint</a:t>
            </a:r>
          </a:p>
        </p:txBody>
      </p:sp>
    </p:spTree>
  </p:cSld>
  <p:clrMapOvr>
    <a:masterClrMapping/>
  </p:clrMapOvr>
  <p:transition spd="slow">
    <p:cut/>
  </p:transition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5" name="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Shape 776"/>
          <p:cNvSpPr txBox="1"/>
          <p:nvPr>
            <p:ph type="title"/>
          </p:nvPr>
        </p:nvSpPr>
        <p:spPr>
          <a:xfrm>
            <a:off x="838200" y="2001750"/>
            <a:ext cx="7467600" cy="11399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Simple Ping-pong Example</a:t>
            </a:r>
          </a:p>
        </p:txBody>
      </p:sp>
    </p:spTree>
  </p:cSld>
  <p:clrMapOvr>
    <a:masterClrMapping/>
  </p:clrMapOvr>
  <p:transition spd="slow">
    <p:cut/>
  </p:transition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0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Shape 781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RDM Pingpong</a:t>
            </a:r>
          </a:p>
        </p:txBody>
      </p:sp>
      <p:sp>
        <p:nvSpPr>
          <p:cNvPr id="782" name="Shape 782"/>
          <p:cNvSpPr txBox="1"/>
          <p:nvPr>
            <p:ph idx="1" type="body"/>
          </p:nvPr>
        </p:nvSpPr>
        <p:spPr>
          <a:xfrm>
            <a:off x="609600" y="2338475"/>
            <a:ext cx="8229600" cy="26324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Open an endpoint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Direct completions to selected queues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Setup an address vector</a:t>
            </a:r>
          </a:p>
          <a:p>
            <a:pPr indent="-228600" lvl="0" marL="457200">
              <a:spcBef>
                <a:spcPts val="0"/>
              </a:spcBef>
              <a:buAutoNum type="arabicPeriod"/>
            </a:pPr>
            <a:r>
              <a:rPr lang="en"/>
              <a:t>Send and receive messages</a:t>
            </a:r>
          </a:p>
        </p:txBody>
      </p:sp>
      <p:sp>
        <p:nvSpPr>
          <p:cNvPr id="783" name="Shape 783"/>
          <p:cNvSpPr/>
          <p:nvPr/>
        </p:nvSpPr>
        <p:spPr>
          <a:xfrm>
            <a:off x="2599200" y="1238375"/>
            <a:ext cx="3945599" cy="11000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2400">
                <a:solidFill>
                  <a:srgbClr val="FFFFFF"/>
                </a:solidFill>
              </a:rPr>
              <a:t>Client-server test using reliable unconnected endpoints</a:t>
            </a:r>
          </a:p>
        </p:txBody>
      </p:sp>
    </p:spTree>
  </p:cSld>
  <p:clrMapOvr>
    <a:masterClrMapping/>
  </p:clrMapOvr>
  <p:transition spd="slow">
    <p:cut/>
  </p:transition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7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Shape 788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RDM Pingpong</a:t>
            </a:r>
          </a:p>
        </p:txBody>
      </p:sp>
      <p:sp>
        <p:nvSpPr>
          <p:cNvPr id="789" name="Shape 789"/>
          <p:cNvSpPr txBox="1"/>
          <p:nvPr>
            <p:ph idx="1" type="body"/>
          </p:nvPr>
        </p:nvSpPr>
        <p:spPr>
          <a:xfrm>
            <a:off x="609600" y="12573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struct fi_info *fi, *hints;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struct test_options opts;</a:t>
            </a:r>
          </a:p>
          <a:p>
            <a:pPr indent="0" marL="0" rtl="0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int main(int argc, char **argv)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indent="0" mar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init_test_options(&amp;opts, argc, argv);</a:t>
            </a:r>
          </a:p>
        </p:txBody>
      </p:sp>
      <p:sp>
        <p:nvSpPr>
          <p:cNvPr id="790" name="Shape 790"/>
          <p:cNvSpPr/>
          <p:nvPr/>
        </p:nvSpPr>
        <p:spPr>
          <a:xfrm>
            <a:off x="3328050" y="3698500"/>
            <a:ext cx="3350100" cy="7940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Use command line to pass in source/destination address</a:t>
            </a:r>
          </a:p>
        </p:txBody>
      </p:sp>
      <p:sp>
        <p:nvSpPr>
          <p:cNvPr id="791" name="Shape 791"/>
          <p:cNvSpPr/>
          <p:nvPr/>
        </p:nvSpPr>
        <p:spPr>
          <a:xfrm>
            <a:off x="5313775" y="1356475"/>
            <a:ext cx="2732399" cy="706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Assumes no failures!</a:t>
            </a:r>
          </a:p>
        </p:txBody>
      </p:sp>
    </p:spTree>
  </p:cSld>
  <p:clrMapOvr>
    <a:masterClrMapping/>
  </p:clrMapOvr>
  <p:transition spd="slow">
    <p:cut/>
  </p:transition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5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" name="Shape 796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RDM Pingpong</a:t>
            </a:r>
          </a:p>
        </p:txBody>
      </p:sp>
      <p:sp>
        <p:nvSpPr>
          <p:cNvPr id="797" name="Shape 797"/>
          <p:cNvSpPr txBox="1"/>
          <p:nvPr>
            <p:ph idx="1" type="body"/>
          </p:nvPr>
        </p:nvSpPr>
        <p:spPr>
          <a:xfrm>
            <a:off x="609600" y="12573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hints = fi_allocinfo();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hints-&gt;ep_attr-&gt;type = FI_EP_RDM;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hints-&gt;caps = FI_MSG;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if (opts.dest_addr) {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/* “client” */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fi_getinfo(FI_VERSION(1,1), opts.dest_addr,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           opts.dest_port, 0, hints, &amp;fi);</a:t>
            </a:r>
          </a:p>
        </p:txBody>
      </p:sp>
      <p:sp>
        <p:nvSpPr>
          <p:cNvPr id="798" name="Shape 798"/>
          <p:cNvSpPr/>
          <p:nvPr/>
        </p:nvSpPr>
        <p:spPr>
          <a:xfrm>
            <a:off x="5946675" y="1724300"/>
            <a:ext cx="2732399" cy="706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Send/receive messages over RDM endpoint</a:t>
            </a:r>
          </a:p>
        </p:txBody>
      </p:sp>
      <p:sp>
        <p:nvSpPr>
          <p:cNvPr id="799" name="Shape 799"/>
          <p:cNvSpPr/>
          <p:nvPr/>
        </p:nvSpPr>
        <p:spPr>
          <a:xfrm>
            <a:off x="4266275" y="2520675"/>
            <a:ext cx="2807400" cy="706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i="1" lang="en" sz="1800">
                <a:solidFill>
                  <a:srgbClr val="FFFFFF"/>
                </a:solidFill>
              </a:rPr>
              <a:t>Explicitly </a:t>
            </a:r>
            <a:r>
              <a:rPr lang="en" sz="1800">
                <a:solidFill>
                  <a:srgbClr val="FFFFFF"/>
                </a:solidFill>
              </a:rPr>
              <a:t>define version supported by app</a:t>
            </a:r>
          </a:p>
        </p:txBody>
      </p:sp>
      <p:cxnSp>
        <p:nvCxnSpPr>
          <p:cNvPr id="800" name="Shape 800"/>
          <p:cNvCxnSpPr/>
          <p:nvPr/>
        </p:nvCxnSpPr>
        <p:spPr>
          <a:xfrm>
            <a:off x="5031025" y="3229850"/>
            <a:ext cx="0" cy="3054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801" name="Shape 801"/>
          <p:cNvSpPr/>
          <p:nvPr/>
        </p:nvSpPr>
        <p:spPr>
          <a:xfrm>
            <a:off x="509525" y="4213375"/>
            <a:ext cx="3773699" cy="706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i="1" lang="en" sz="1800">
                <a:solidFill>
                  <a:srgbClr val="FFFFFF"/>
                </a:solidFill>
              </a:rPr>
              <a:t>Never </a:t>
            </a:r>
            <a:r>
              <a:rPr lang="en" sz="1800">
                <a:solidFill>
                  <a:srgbClr val="FFFFFF"/>
                </a:solidFill>
              </a:rPr>
              <a:t>use </a:t>
            </a:r>
            <a:r>
              <a:rPr lang="en" sz="18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FI_MAJOR_VERSION </a:t>
            </a:r>
            <a:r>
              <a:rPr lang="en" sz="1800">
                <a:solidFill>
                  <a:srgbClr val="FFFFFF"/>
                </a:solidFill>
              </a:rPr>
              <a:t>or </a:t>
            </a:r>
            <a:r>
              <a:rPr lang="en" sz="18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FI_MINOR_VERSION </a:t>
            </a:r>
            <a:r>
              <a:rPr lang="en" sz="1800">
                <a:solidFill>
                  <a:srgbClr val="FFFFFF"/>
                </a:solidFill>
              </a:rPr>
              <a:t>defines!</a:t>
            </a:r>
          </a:p>
        </p:txBody>
      </p:sp>
      <p:sp>
        <p:nvSpPr>
          <p:cNvPr id="802" name="Shape 802"/>
          <p:cNvSpPr/>
          <p:nvPr/>
        </p:nvSpPr>
        <p:spPr>
          <a:xfrm>
            <a:off x="5703400" y="1724300"/>
            <a:ext cx="194400" cy="666600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6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Shape 807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RDM Pingpong</a:t>
            </a:r>
          </a:p>
        </p:txBody>
      </p:sp>
      <p:sp>
        <p:nvSpPr>
          <p:cNvPr id="808" name="Shape 808"/>
          <p:cNvSpPr txBox="1"/>
          <p:nvPr>
            <p:ph idx="1" type="body"/>
          </p:nvPr>
        </p:nvSpPr>
        <p:spPr>
          <a:xfrm>
            <a:off x="609600" y="12573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} else {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/* “server” */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fi_getinfo(FI_VERSION(1,1), opts.src_addr,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           opts.src_port, FI_SOURCE, hints, &amp;fi);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}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09" name="Shape 809"/>
          <p:cNvSpPr/>
          <p:nvPr/>
        </p:nvSpPr>
        <p:spPr>
          <a:xfrm>
            <a:off x="4091700" y="3110100"/>
            <a:ext cx="3513900" cy="706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Node and service parameters are local addresses</a:t>
            </a:r>
          </a:p>
        </p:txBody>
      </p:sp>
      <p:cxnSp>
        <p:nvCxnSpPr>
          <p:cNvPr id="810" name="Shape 810"/>
          <p:cNvCxnSpPr>
            <a:stCxn id="809" idx="0"/>
          </p:cNvCxnSpPr>
          <p:nvPr/>
        </p:nvCxnSpPr>
        <p:spPr>
          <a:xfrm rot="10800000">
            <a:off x="5845350" y="2720400"/>
            <a:ext cx="3300" cy="3897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811" name="Shape 811"/>
          <p:cNvSpPr/>
          <p:nvPr/>
        </p:nvSpPr>
        <p:spPr>
          <a:xfrm>
            <a:off x="778650" y="4059000"/>
            <a:ext cx="4154699" cy="6833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We assume both sides get the same fabric name and endpoint protocol</a:t>
            </a:r>
          </a:p>
        </p:txBody>
      </p:sp>
      <p:sp>
        <p:nvSpPr>
          <p:cNvPr id="812" name="Shape 812"/>
          <p:cNvSpPr/>
          <p:nvPr/>
        </p:nvSpPr>
        <p:spPr>
          <a:xfrm>
            <a:off x="5953925" y="4059000"/>
            <a:ext cx="2589299" cy="6833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We could use the hints to force this</a:t>
            </a:r>
          </a:p>
        </p:txBody>
      </p:sp>
      <p:cxnSp>
        <p:nvCxnSpPr>
          <p:cNvPr id="813" name="Shape 813"/>
          <p:cNvCxnSpPr>
            <a:stCxn id="812" idx="1"/>
            <a:endCxn id="811" idx="3"/>
          </p:cNvCxnSpPr>
          <p:nvPr/>
        </p:nvCxnSpPr>
        <p:spPr>
          <a:xfrm rot="10800000">
            <a:off x="4933325" y="4400699"/>
            <a:ext cx="10206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High-Level Architecture</a:t>
            </a:r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609600" y="14859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Interfaces and Services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Object-Model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Communication Models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Endpoints</a:t>
            </a:r>
          </a:p>
        </p:txBody>
      </p:sp>
    </p:spTree>
  </p:cSld>
  <p:clrMapOvr>
    <a:masterClrMapping/>
  </p:clrMapOvr>
  <p:transition spd="slow">
    <p:cut/>
  </p:transition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7" name="Shape 8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" name="Shape 818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RDM Pingpong</a:t>
            </a:r>
          </a:p>
        </p:txBody>
      </p:sp>
      <p:sp>
        <p:nvSpPr>
          <p:cNvPr id="819" name="Shape 819"/>
          <p:cNvSpPr txBox="1"/>
          <p:nvPr>
            <p:ph idx="1" type="body"/>
          </p:nvPr>
        </p:nvSpPr>
        <p:spPr>
          <a:xfrm>
            <a:off x="609600" y="2246125"/>
            <a:ext cx="8229600" cy="2496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fi_fabric(fi-&gt;fabric_attr, &amp;fabric, NULL);</a:t>
            </a:r>
          </a:p>
          <a:p>
            <a:pPr indent="0" marL="0" rtl="0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fi_domain(fabric, fi, &amp;domain, NULL);</a:t>
            </a:r>
          </a:p>
        </p:txBody>
      </p:sp>
      <p:sp>
        <p:nvSpPr>
          <p:cNvPr id="820" name="Shape 820"/>
          <p:cNvSpPr/>
          <p:nvPr/>
        </p:nvSpPr>
        <p:spPr>
          <a:xfrm>
            <a:off x="1386575" y="1436625"/>
            <a:ext cx="2792999" cy="706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fi_getinfo returns optimal options first</a:t>
            </a:r>
          </a:p>
        </p:txBody>
      </p:sp>
      <p:sp>
        <p:nvSpPr>
          <p:cNvPr id="821" name="Shape 821"/>
          <p:cNvSpPr/>
          <p:nvPr/>
        </p:nvSpPr>
        <p:spPr>
          <a:xfrm>
            <a:off x="3566250" y="3762500"/>
            <a:ext cx="2792999" cy="706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Open fabric and domain using returned defaults</a:t>
            </a:r>
          </a:p>
        </p:txBody>
      </p:sp>
      <p:sp>
        <p:nvSpPr>
          <p:cNvPr id="822" name="Shape 822"/>
          <p:cNvSpPr/>
          <p:nvPr/>
        </p:nvSpPr>
        <p:spPr>
          <a:xfrm>
            <a:off x="4665925" y="1388725"/>
            <a:ext cx="3515100" cy="8574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In the absence of any hints, provider returns attributes most suited to their implementation</a:t>
            </a:r>
          </a:p>
        </p:txBody>
      </p:sp>
    </p:spTree>
  </p:cSld>
  <p:clrMapOvr>
    <a:masterClrMapping/>
  </p:clrMapOvr>
  <p:transition spd="slow">
    <p:cut/>
  </p:transition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6" name="Shape 8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" name="Shape 827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RDM Pingpong</a:t>
            </a:r>
          </a:p>
        </p:txBody>
      </p:sp>
      <p:sp>
        <p:nvSpPr>
          <p:cNvPr id="828" name="Shape 828"/>
          <p:cNvSpPr txBox="1"/>
          <p:nvPr>
            <p:ph idx="1" type="body"/>
          </p:nvPr>
        </p:nvSpPr>
        <p:spPr>
          <a:xfrm>
            <a:off x="609600" y="12573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struct fi_cq_attr cq_attr = {};</a:t>
            </a:r>
          </a:p>
          <a:p>
            <a:pPr indent="0" marL="0" rtl="0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cq_attr.wait_obj = FI_WAIT_NONE;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cq_attr.format = FI_CQ_FORMAT_CONTEXT;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cq_attr.size = fi-&gt;tx_attr-&gt;size;</a:t>
            </a:r>
          </a:p>
          <a:p>
            <a:pPr indent="0" marL="0" rtl="0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fi_cq_open(domain, &amp;cq_attr, &amp;tx_cq, NULL);</a:t>
            </a:r>
          </a:p>
        </p:txBody>
      </p:sp>
      <p:sp>
        <p:nvSpPr>
          <p:cNvPr id="829" name="Shape 829"/>
          <p:cNvSpPr/>
          <p:nvPr/>
        </p:nvSpPr>
        <p:spPr>
          <a:xfrm>
            <a:off x="4403550" y="246900"/>
            <a:ext cx="2906400" cy="706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Create completion queue for transmit context</a:t>
            </a:r>
          </a:p>
        </p:txBody>
      </p:sp>
      <p:sp>
        <p:nvSpPr>
          <p:cNvPr id="830" name="Shape 830"/>
          <p:cNvSpPr/>
          <p:nvPr/>
        </p:nvSpPr>
        <p:spPr>
          <a:xfrm>
            <a:off x="5636025" y="1257303"/>
            <a:ext cx="2906400" cy="706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We will never block waiting for a completion</a:t>
            </a:r>
          </a:p>
        </p:txBody>
      </p:sp>
      <p:cxnSp>
        <p:nvCxnSpPr>
          <p:cNvPr id="831" name="Shape 831"/>
          <p:cNvCxnSpPr>
            <a:stCxn id="830" idx="2"/>
          </p:cNvCxnSpPr>
          <p:nvPr/>
        </p:nvCxnSpPr>
        <p:spPr>
          <a:xfrm flipH="1">
            <a:off x="5834625" y="1963803"/>
            <a:ext cx="1254600" cy="2955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832" name="Shape 832"/>
          <p:cNvSpPr/>
          <p:nvPr/>
        </p:nvSpPr>
        <p:spPr>
          <a:xfrm>
            <a:off x="5947025" y="4035900"/>
            <a:ext cx="3071099" cy="706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Only provide request context for each completion</a:t>
            </a:r>
          </a:p>
        </p:txBody>
      </p:sp>
      <p:sp>
        <p:nvSpPr>
          <p:cNvPr id="833" name="Shape 833"/>
          <p:cNvSpPr/>
          <p:nvPr/>
        </p:nvSpPr>
        <p:spPr>
          <a:xfrm>
            <a:off x="1219050" y="4035900"/>
            <a:ext cx="2906400" cy="706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Size the CQ the same as the transmit context</a:t>
            </a:r>
          </a:p>
        </p:txBody>
      </p:sp>
      <p:cxnSp>
        <p:nvCxnSpPr>
          <p:cNvPr id="834" name="Shape 834"/>
          <p:cNvCxnSpPr>
            <a:stCxn id="832" idx="0"/>
          </p:cNvCxnSpPr>
          <p:nvPr/>
        </p:nvCxnSpPr>
        <p:spPr>
          <a:xfrm rot="10800000">
            <a:off x="6273274" y="2790900"/>
            <a:ext cx="1209300" cy="12450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835" name="Shape 835"/>
          <p:cNvCxnSpPr>
            <a:stCxn id="833" idx="0"/>
          </p:cNvCxnSpPr>
          <p:nvPr/>
        </p:nvCxnSpPr>
        <p:spPr>
          <a:xfrm flipH="1" rot="10800000">
            <a:off x="2672250" y="3136500"/>
            <a:ext cx="9900" cy="8994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9" name="Shape 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" name="Shape 840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RDM Pingpong</a:t>
            </a:r>
          </a:p>
        </p:txBody>
      </p:sp>
      <p:sp>
        <p:nvSpPr>
          <p:cNvPr id="841" name="Shape 841"/>
          <p:cNvSpPr txBox="1"/>
          <p:nvPr>
            <p:ph idx="1" type="body"/>
          </p:nvPr>
        </p:nvSpPr>
        <p:spPr>
          <a:xfrm>
            <a:off x="609600" y="2192975"/>
            <a:ext cx="8229600" cy="2549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cq_attr.size = fi-&gt;rx_attr-&gt;size;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fi_cq_open(domain, &amp;cq_attr, &amp;rx_cq, NULL);</a:t>
            </a:r>
          </a:p>
        </p:txBody>
      </p:sp>
      <p:sp>
        <p:nvSpPr>
          <p:cNvPr id="842" name="Shape 842"/>
          <p:cNvSpPr/>
          <p:nvPr/>
        </p:nvSpPr>
        <p:spPr>
          <a:xfrm>
            <a:off x="4403550" y="246900"/>
            <a:ext cx="2906400" cy="706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Create completion queue for receive context</a:t>
            </a:r>
          </a:p>
        </p:txBody>
      </p:sp>
      <p:sp>
        <p:nvSpPr>
          <p:cNvPr id="843" name="Shape 843"/>
          <p:cNvSpPr/>
          <p:nvPr/>
        </p:nvSpPr>
        <p:spPr>
          <a:xfrm>
            <a:off x="1890675" y="1638300"/>
            <a:ext cx="2515500" cy="4785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Only adjust the size</a:t>
            </a:r>
          </a:p>
        </p:txBody>
      </p:sp>
      <p:sp>
        <p:nvSpPr>
          <p:cNvPr id="844" name="Shape 844"/>
          <p:cNvSpPr/>
          <p:nvPr/>
        </p:nvSpPr>
        <p:spPr>
          <a:xfrm>
            <a:off x="2443200" y="3891800"/>
            <a:ext cx="4562399" cy="706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Since this is a pingpong test, we really only need CQ sizes of 1</a:t>
            </a:r>
          </a:p>
        </p:txBody>
      </p:sp>
    </p:spTree>
  </p:cSld>
  <p:clrMapOvr>
    <a:masterClrMapping/>
  </p:clrMapOvr>
  <p:transition spd="slow">
    <p:cut/>
  </p:transition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8" name="Shape 8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" name="Shape 849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RDM Pingpong</a:t>
            </a:r>
          </a:p>
        </p:txBody>
      </p:sp>
      <p:sp>
        <p:nvSpPr>
          <p:cNvPr id="850" name="Shape 850"/>
          <p:cNvSpPr txBox="1"/>
          <p:nvPr>
            <p:ph idx="1" type="body"/>
          </p:nvPr>
        </p:nvSpPr>
        <p:spPr>
          <a:xfrm>
            <a:off x="609600" y="14859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struct fi_av_attr av_attr = {};</a:t>
            </a:r>
          </a:p>
          <a:p>
            <a:pPr indent="0" marL="0" rtl="0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av_attr.type = fi-&gt;domain_attr-&gt;av_type;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av_attr.count = 1;</a:t>
            </a:r>
          </a:p>
          <a:p>
            <a:pPr indent="0" marL="0" rtl="0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fi_av_open(domain, fi, &amp;av_attr, &amp;av, NULL);</a:t>
            </a:r>
          </a:p>
        </p:txBody>
      </p:sp>
      <p:sp>
        <p:nvSpPr>
          <p:cNvPr id="851" name="Shape 851"/>
          <p:cNvSpPr/>
          <p:nvPr/>
        </p:nvSpPr>
        <p:spPr>
          <a:xfrm>
            <a:off x="4403550" y="246900"/>
            <a:ext cx="2906400" cy="706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Create address vector</a:t>
            </a:r>
          </a:p>
        </p:txBody>
      </p:sp>
      <p:sp>
        <p:nvSpPr>
          <p:cNvPr id="852" name="Shape 852"/>
          <p:cNvSpPr/>
          <p:nvPr/>
        </p:nvSpPr>
        <p:spPr>
          <a:xfrm>
            <a:off x="5868200" y="1622050"/>
            <a:ext cx="2434800" cy="706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Use AV type optimal for provider</a:t>
            </a:r>
          </a:p>
        </p:txBody>
      </p:sp>
      <p:sp>
        <p:nvSpPr>
          <p:cNvPr id="853" name="Shape 853"/>
          <p:cNvSpPr/>
          <p:nvPr/>
        </p:nvSpPr>
        <p:spPr>
          <a:xfrm>
            <a:off x="1382225" y="3810325"/>
            <a:ext cx="6127199" cy="8574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By default, addresses inserted into the AV will be resolved synchronously.  We can obtain asynchronous operation by binding the AV with an event queue</a:t>
            </a:r>
          </a:p>
        </p:txBody>
      </p:sp>
    </p:spTree>
  </p:cSld>
  <p:clrMapOvr>
    <a:masterClrMapping/>
  </p:clrMapOvr>
  <p:transition spd="slow">
    <p:cut/>
  </p:transition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7" name="Shape 8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8" name="Shape 858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RDM Pingpong</a:t>
            </a:r>
          </a:p>
        </p:txBody>
      </p:sp>
      <p:sp>
        <p:nvSpPr>
          <p:cNvPr id="859" name="Shape 859"/>
          <p:cNvSpPr txBox="1"/>
          <p:nvPr>
            <p:ph idx="1" type="body"/>
          </p:nvPr>
        </p:nvSpPr>
        <p:spPr>
          <a:xfrm>
            <a:off x="609600" y="1648050"/>
            <a:ext cx="8229600" cy="30941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fi_endpoint(domain, fi, &amp;ep, NULL)</a:t>
            </a:r>
          </a:p>
        </p:txBody>
      </p:sp>
      <p:sp>
        <p:nvSpPr>
          <p:cNvPr id="860" name="Shape 860"/>
          <p:cNvSpPr/>
          <p:nvPr/>
        </p:nvSpPr>
        <p:spPr>
          <a:xfrm>
            <a:off x="4403550" y="246900"/>
            <a:ext cx="2906400" cy="706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Create the endpoint</a:t>
            </a:r>
          </a:p>
        </p:txBody>
      </p:sp>
      <p:sp>
        <p:nvSpPr>
          <p:cNvPr id="861" name="Shape 861"/>
          <p:cNvSpPr/>
          <p:nvPr/>
        </p:nvSpPr>
        <p:spPr>
          <a:xfrm>
            <a:off x="3118800" y="2844800"/>
            <a:ext cx="2906400" cy="706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Use the default attributes specified by the provider</a:t>
            </a:r>
          </a:p>
        </p:txBody>
      </p:sp>
    </p:spTree>
  </p:cSld>
  <p:clrMapOvr>
    <a:masterClrMapping/>
  </p:clrMapOvr>
  <p:transition spd="slow">
    <p:cut/>
  </p:transition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5" name="Shape 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" name="Shape 866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RDM Pingpong</a:t>
            </a:r>
          </a:p>
        </p:txBody>
      </p:sp>
      <p:sp>
        <p:nvSpPr>
          <p:cNvPr id="867" name="Shape 867"/>
          <p:cNvSpPr txBox="1"/>
          <p:nvPr>
            <p:ph idx="1" type="body"/>
          </p:nvPr>
        </p:nvSpPr>
        <p:spPr>
          <a:xfrm>
            <a:off x="609600" y="1940450"/>
            <a:ext cx="8229600" cy="2802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fi_ep_bind(ep, av, 0);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fi_ep_bind(ep, tx_cq, FI_TRANSMIT);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fi_ep_bind(ep, rx_cq, FI_RECV);</a:t>
            </a:r>
          </a:p>
          <a:p>
            <a:pPr indent="0" marL="0" rtl="0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fi_enable(ep);</a:t>
            </a:r>
          </a:p>
        </p:txBody>
      </p:sp>
      <p:sp>
        <p:nvSpPr>
          <p:cNvPr id="868" name="Shape 868"/>
          <p:cNvSpPr/>
          <p:nvPr/>
        </p:nvSpPr>
        <p:spPr>
          <a:xfrm>
            <a:off x="4190900" y="1233950"/>
            <a:ext cx="2906400" cy="706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Associate the endpoint with the other resources</a:t>
            </a:r>
          </a:p>
        </p:txBody>
      </p:sp>
      <p:sp>
        <p:nvSpPr>
          <p:cNvPr id="869" name="Shape 869"/>
          <p:cNvSpPr/>
          <p:nvPr/>
        </p:nvSpPr>
        <p:spPr>
          <a:xfrm>
            <a:off x="3030300" y="3894725"/>
            <a:ext cx="2168999" cy="706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And enable it for data transfers</a:t>
            </a:r>
          </a:p>
        </p:txBody>
      </p:sp>
    </p:spTree>
  </p:cSld>
  <p:clrMapOvr>
    <a:masterClrMapping/>
  </p:clrMapOvr>
  <p:transition spd="slow">
    <p:cut/>
  </p:transition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Shape 874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RDM Pingpong</a:t>
            </a:r>
          </a:p>
        </p:txBody>
      </p:sp>
      <p:sp>
        <p:nvSpPr>
          <p:cNvPr id="875" name="Shape 875"/>
          <p:cNvSpPr txBox="1"/>
          <p:nvPr>
            <p:ph idx="1" type="body"/>
          </p:nvPr>
        </p:nvSpPr>
        <p:spPr>
          <a:xfrm>
            <a:off x="609600" y="2107025"/>
            <a:ext cx="8229600" cy="2635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fi_recv(ep, rx_buf, MAX_CTRL_MSG_SIZE, 0, 0, NULL);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76" name="Shape 876"/>
          <p:cNvSpPr/>
          <p:nvPr/>
        </p:nvSpPr>
        <p:spPr>
          <a:xfrm>
            <a:off x="1220000" y="1400525"/>
            <a:ext cx="3305099" cy="706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Client is given server address through command line</a:t>
            </a:r>
          </a:p>
        </p:txBody>
      </p:sp>
      <p:sp>
        <p:nvSpPr>
          <p:cNvPr id="877" name="Shape 877"/>
          <p:cNvSpPr/>
          <p:nvPr/>
        </p:nvSpPr>
        <p:spPr>
          <a:xfrm>
            <a:off x="2919450" y="2781900"/>
            <a:ext cx="3305099" cy="706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Client will send its address to the server as its first message</a:t>
            </a:r>
          </a:p>
        </p:txBody>
      </p:sp>
      <p:sp>
        <p:nvSpPr>
          <p:cNvPr id="878" name="Shape 878"/>
          <p:cNvSpPr/>
          <p:nvPr/>
        </p:nvSpPr>
        <p:spPr>
          <a:xfrm>
            <a:off x="4619700" y="3959550"/>
            <a:ext cx="3620399" cy="4829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Server will ack when it is ready</a:t>
            </a:r>
          </a:p>
        </p:txBody>
      </p:sp>
    </p:spTree>
  </p:cSld>
  <p:clrMapOvr>
    <a:masterClrMapping/>
  </p:clrMapOvr>
  <p:transition spd="slow">
    <p:cut/>
  </p:transition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2" name="Shape 8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Shape 883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RDM Pingpong</a:t>
            </a:r>
          </a:p>
        </p:txBody>
      </p:sp>
      <p:sp>
        <p:nvSpPr>
          <p:cNvPr id="884" name="Shape 884"/>
          <p:cNvSpPr txBox="1"/>
          <p:nvPr>
            <p:ph idx="1" type="body"/>
          </p:nvPr>
        </p:nvSpPr>
        <p:spPr>
          <a:xfrm>
            <a:off x="609600" y="12573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int wait_for_comp(struct fid_cq *cq)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struct fi_cq_entry entry;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int ret;</a:t>
            </a:r>
          </a:p>
          <a:p>
            <a:pPr indent="0" marL="0" rtl="0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while (1) {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ret = fi_cq_read(cq, &amp;entry, 1);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if (ret &gt; 0)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    return 0;</a:t>
            </a:r>
          </a:p>
        </p:txBody>
      </p:sp>
      <p:sp>
        <p:nvSpPr>
          <p:cNvPr id="885" name="Shape 885"/>
          <p:cNvSpPr/>
          <p:nvPr/>
        </p:nvSpPr>
        <p:spPr>
          <a:xfrm>
            <a:off x="4928075" y="246900"/>
            <a:ext cx="2501400" cy="706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Define function to retrieve a completion</a:t>
            </a:r>
          </a:p>
        </p:txBody>
      </p:sp>
      <p:sp>
        <p:nvSpPr>
          <p:cNvPr id="886" name="Shape 886"/>
          <p:cNvSpPr/>
          <p:nvPr/>
        </p:nvSpPr>
        <p:spPr>
          <a:xfrm>
            <a:off x="4847550" y="1925950"/>
            <a:ext cx="4067700" cy="706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CQ entry based on configured format (i.e. </a:t>
            </a:r>
            <a:r>
              <a:rPr lang="en" sz="18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FI_CQ_FORMAT_CONTEXT</a:t>
            </a:r>
            <a:r>
              <a:rPr lang="en" sz="1800">
                <a:solidFill>
                  <a:srgbClr val="FFFFFF"/>
                </a:solidFill>
              </a:rPr>
              <a:t>)</a:t>
            </a:r>
          </a:p>
        </p:txBody>
      </p:sp>
      <p:sp>
        <p:nvSpPr>
          <p:cNvPr id="887" name="Shape 887"/>
          <p:cNvSpPr/>
          <p:nvPr/>
        </p:nvSpPr>
        <p:spPr>
          <a:xfrm>
            <a:off x="5630700" y="3881475"/>
            <a:ext cx="2501400" cy="706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Return success if we have a completion</a:t>
            </a:r>
          </a:p>
        </p:txBody>
      </p:sp>
    </p:spTree>
  </p:cSld>
  <p:clrMapOvr>
    <a:masterClrMapping/>
  </p:clrMapOvr>
  <p:transition spd="slow">
    <p:cut/>
  </p:transition>
</p:sld>
</file>

<file path=ppt/slides/slide7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Shape 892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RDM Pingpong</a:t>
            </a:r>
          </a:p>
        </p:txBody>
      </p:sp>
      <p:sp>
        <p:nvSpPr>
          <p:cNvPr id="893" name="Shape 893"/>
          <p:cNvSpPr txBox="1"/>
          <p:nvPr>
            <p:ph idx="1" type="body"/>
          </p:nvPr>
        </p:nvSpPr>
        <p:spPr>
          <a:xfrm>
            <a:off x="609600" y="1129700"/>
            <a:ext cx="8374799" cy="361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if (ret != -FI_EAGAIN) {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    struct fi_cq_err_entry err_entry;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    fi_cq_readerr(cq, &amp;err_entry, 0);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    printf(“%s %s\n”, fi_strerror(err_entry.err),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           fi_cq_strerror(cq, err_entry.prov_errno,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                          err_entry.err_data,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                          NULL, 0);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    return ret;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}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}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894" name="Shape 894"/>
          <p:cNvSpPr/>
          <p:nvPr/>
        </p:nvSpPr>
        <p:spPr>
          <a:xfrm>
            <a:off x="5271825" y="800250"/>
            <a:ext cx="2501400" cy="5178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The operation failed</a:t>
            </a:r>
          </a:p>
        </p:txBody>
      </p:sp>
      <p:sp>
        <p:nvSpPr>
          <p:cNvPr id="895" name="Shape 895"/>
          <p:cNvSpPr/>
          <p:nvPr/>
        </p:nvSpPr>
        <p:spPr>
          <a:xfrm>
            <a:off x="5391950" y="3737500"/>
            <a:ext cx="3142500" cy="5178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Print some error information</a:t>
            </a:r>
          </a:p>
        </p:txBody>
      </p:sp>
    </p:spTree>
  </p:cSld>
  <p:clrMapOvr>
    <a:masterClrMapping/>
  </p:clrMapOvr>
  <p:transition spd="slow">
    <p:cut/>
  </p:transition>
</p:sld>
</file>

<file path=ppt/slides/slide7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Shape 900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RDM Pingpong</a:t>
            </a:r>
          </a:p>
        </p:txBody>
      </p:sp>
      <p:sp>
        <p:nvSpPr>
          <p:cNvPr id="901" name="Shape 901"/>
          <p:cNvSpPr txBox="1"/>
          <p:nvPr>
            <p:ph idx="1" type="body"/>
          </p:nvPr>
        </p:nvSpPr>
        <p:spPr>
          <a:xfrm>
            <a:off x="609600" y="12573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size_t addrlen = MAX_CTRL_MSG_SIZE;</a:t>
            </a:r>
          </a:p>
          <a:p>
            <a:pPr indent="0" marL="0" rtl="0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if (opts.dest_addr) {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fi_av_insert(av, fi-&gt;dest_addr, 1, &amp;remote_addr,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             0, NULL);</a:t>
            </a:r>
          </a:p>
          <a:p>
            <a:pPr indent="0" marL="0" rtl="0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fi_getname(&amp;ep-&gt;fid, tx_buf, &amp;addrlen);</a:t>
            </a:r>
          </a:p>
        </p:txBody>
      </p:sp>
      <p:sp>
        <p:nvSpPr>
          <p:cNvPr id="902" name="Shape 902"/>
          <p:cNvSpPr/>
          <p:nvPr/>
        </p:nvSpPr>
        <p:spPr>
          <a:xfrm>
            <a:off x="3879250" y="3919800"/>
            <a:ext cx="3855900" cy="5178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chemeClr val="lt1"/>
                </a:solidFill>
              </a:rPr>
              <a:t>Get client address to send to server</a:t>
            </a:r>
          </a:p>
        </p:txBody>
      </p:sp>
      <p:sp>
        <p:nvSpPr>
          <p:cNvPr id="903" name="Shape 903"/>
          <p:cNvSpPr/>
          <p:nvPr/>
        </p:nvSpPr>
        <p:spPr>
          <a:xfrm>
            <a:off x="5369450" y="1689650"/>
            <a:ext cx="3223499" cy="706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chemeClr val="lt1"/>
                </a:solidFill>
              </a:rPr>
              <a:t>Synchronously insert server address into client’s AV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Design Guidelines</a:t>
            </a:r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09600" y="1232825"/>
            <a:ext cx="8229600" cy="3738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Application driven API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Low-level fabric services abstraction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Extensibility built into interface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Optimal impedance match between applications and underlying hardware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Minimize software overhead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Maximize scalability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Implementation agnostic</a:t>
            </a:r>
          </a:p>
        </p:txBody>
      </p:sp>
    </p:spTree>
  </p:cSld>
  <p:clrMapOvr>
    <a:masterClrMapping/>
  </p:clrMapOvr>
  <p:transition spd="slow">
    <p:cut/>
  </p:transition>
</p:sld>
</file>

<file path=ppt/slides/slide8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Shape 908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RDM Pingpong</a:t>
            </a:r>
          </a:p>
        </p:txBody>
      </p:sp>
      <p:sp>
        <p:nvSpPr>
          <p:cNvPr id="909" name="Shape 909"/>
          <p:cNvSpPr txBox="1"/>
          <p:nvPr>
            <p:ph idx="1" type="body"/>
          </p:nvPr>
        </p:nvSpPr>
        <p:spPr>
          <a:xfrm>
            <a:off x="609600" y="1408825"/>
            <a:ext cx="8229600" cy="33335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fi_send(ep, tx_buf, addrlen, NULL, remote_addr,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        NULL);</a:t>
            </a:r>
          </a:p>
          <a:p>
            <a:pPr indent="0" marL="0" rtl="0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wait_for_comp(rx_cq);</a:t>
            </a:r>
          </a:p>
          <a:p>
            <a:pPr indent="0" marL="0" rtl="0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fi_recv(ep, rx_buf, opts.size, 0, 0, NULL);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wait_for_comp(tx_cq);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} else {</a:t>
            </a:r>
          </a:p>
        </p:txBody>
      </p:sp>
      <p:sp>
        <p:nvSpPr>
          <p:cNvPr id="910" name="Shape 910"/>
          <p:cNvSpPr/>
          <p:nvPr/>
        </p:nvSpPr>
        <p:spPr>
          <a:xfrm>
            <a:off x="4927400" y="2340350"/>
            <a:ext cx="2301000" cy="7689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chemeClr val="lt1"/>
                </a:solidFill>
              </a:rPr>
              <a:t>Wait for server to ack that it’s ready</a:t>
            </a:r>
          </a:p>
        </p:txBody>
      </p:sp>
    </p:spTree>
  </p:cSld>
  <p:clrMapOvr>
    <a:masterClrMapping/>
  </p:clrMapOvr>
  <p:transition spd="slow">
    <p:cut/>
  </p:transition>
</p:sld>
</file>

<file path=ppt/slides/slide8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4" name="Shape 9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" name="Shape 915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RDM Pingpong</a:t>
            </a:r>
          </a:p>
        </p:txBody>
      </p:sp>
      <p:sp>
        <p:nvSpPr>
          <p:cNvPr id="916" name="Shape 916"/>
          <p:cNvSpPr txBox="1"/>
          <p:nvPr>
            <p:ph idx="1" type="body"/>
          </p:nvPr>
        </p:nvSpPr>
        <p:spPr>
          <a:xfrm>
            <a:off x="543150" y="11811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wait_for_comp(rx_cq);</a:t>
            </a:r>
          </a:p>
          <a:p>
            <a:pPr indent="0" marL="0" rtl="0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fi_av_insert(av, rx_buf, 1, &amp;remote_addr,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             0, NULL);</a:t>
            </a:r>
          </a:p>
          <a:p>
            <a:pPr indent="0" marL="0" rtl="0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fi_recv(ep, rx_buf, opts.size, 0, 0, NULL);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fi_send(ep, tx_buf, 1, NULL, remote_addr, NULL);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wait_for_comp(tx_cq);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}</a:t>
            </a:r>
          </a:p>
        </p:txBody>
      </p:sp>
      <p:sp>
        <p:nvSpPr>
          <p:cNvPr id="917" name="Shape 917"/>
          <p:cNvSpPr/>
          <p:nvPr/>
        </p:nvSpPr>
        <p:spPr>
          <a:xfrm>
            <a:off x="4783025" y="1028850"/>
            <a:ext cx="2600400" cy="7064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chemeClr val="lt1"/>
                </a:solidFill>
              </a:rPr>
              <a:t>Server waits for message from client</a:t>
            </a:r>
          </a:p>
        </p:txBody>
      </p:sp>
      <p:sp>
        <p:nvSpPr>
          <p:cNvPr id="918" name="Shape 918"/>
          <p:cNvSpPr/>
          <p:nvPr/>
        </p:nvSpPr>
        <p:spPr>
          <a:xfrm>
            <a:off x="5314650" y="2329525"/>
            <a:ext cx="2367299" cy="4341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chemeClr val="lt1"/>
                </a:solidFill>
              </a:rPr>
              <a:t>Insert client address</a:t>
            </a:r>
          </a:p>
        </p:txBody>
      </p:sp>
      <p:sp>
        <p:nvSpPr>
          <p:cNvPr id="919" name="Shape 919"/>
          <p:cNvSpPr/>
          <p:nvPr/>
        </p:nvSpPr>
        <p:spPr>
          <a:xfrm>
            <a:off x="5646075" y="3911900"/>
            <a:ext cx="2600400" cy="4341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chemeClr val="lt1"/>
                </a:solidFill>
              </a:rPr>
              <a:t>Ack that we’re ready</a:t>
            </a:r>
          </a:p>
        </p:txBody>
      </p:sp>
    </p:spTree>
  </p:cSld>
  <p:clrMapOvr>
    <a:masterClrMapping/>
  </p:clrMapOvr>
  <p:transition spd="slow">
    <p:cut/>
  </p:transition>
</p:sld>
</file>

<file path=ppt/slides/slide8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Shape 924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RDM Pingpong</a:t>
            </a:r>
          </a:p>
        </p:txBody>
      </p:sp>
      <p:sp>
        <p:nvSpPr>
          <p:cNvPr id="925" name="Shape 925"/>
          <p:cNvSpPr txBox="1"/>
          <p:nvPr>
            <p:ph idx="1" type="body"/>
          </p:nvPr>
        </p:nvSpPr>
        <p:spPr>
          <a:xfrm>
            <a:off x="609600" y="1257300"/>
            <a:ext cx="8414699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for (i = 0; i &lt; opts.iterations; i++) {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if (opts.dest_addr) {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    fi_send(ep, tx_buf, opts.size, NULL,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            remote_addr, NULL);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    wait_for_comp(tx_cq);</a:t>
            </a:r>
          </a:p>
          <a:p>
            <a:pPr indent="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    wait_for_comp(rx_cq);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    fi_recv(ep, rx_buf, opts.size, 0, 0, NULL);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} else {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26" name="Shape 926"/>
          <p:cNvSpPr/>
          <p:nvPr/>
        </p:nvSpPr>
        <p:spPr>
          <a:xfrm>
            <a:off x="4680675" y="327750"/>
            <a:ext cx="2456399" cy="5448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chemeClr val="lt1"/>
                </a:solidFill>
              </a:rPr>
              <a:t>Exchange messages</a:t>
            </a:r>
          </a:p>
        </p:txBody>
      </p:sp>
    </p:spTree>
  </p:cSld>
  <p:clrMapOvr>
    <a:masterClrMapping/>
  </p:clrMapOvr>
  <p:transition spd="slow">
    <p:cut/>
  </p:transition>
</p:sld>
</file>

<file path=ppt/slides/slide8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0" name="Shape 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" name="Shape 931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RDM Pingpong</a:t>
            </a:r>
          </a:p>
        </p:txBody>
      </p:sp>
      <p:sp>
        <p:nvSpPr>
          <p:cNvPr id="932" name="Shape 932"/>
          <p:cNvSpPr txBox="1"/>
          <p:nvPr>
            <p:ph idx="1" type="body"/>
          </p:nvPr>
        </p:nvSpPr>
        <p:spPr>
          <a:xfrm>
            <a:off x="609600" y="1257300"/>
            <a:ext cx="8414699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    wait_for_comp(rx_cq);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    fi_recv(ep, rx_buf, opts.size, 0, 0, NULL);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    fi_send(ep, tx_buf, opts.size, NULL,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            remote_addr, NULL);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    wait_for_comp(tx_cq);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    }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}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    /* done */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8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6" name="Shape 9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Shape 937"/>
          <p:cNvSpPr txBox="1"/>
          <p:nvPr>
            <p:ph type="title"/>
          </p:nvPr>
        </p:nvSpPr>
        <p:spPr>
          <a:xfrm>
            <a:off x="838200" y="2001750"/>
            <a:ext cx="7467600" cy="11399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Advanced MPI Usage</a:t>
            </a:r>
          </a:p>
        </p:txBody>
      </p:sp>
    </p:spTree>
  </p:cSld>
  <p:clrMapOvr>
    <a:masterClrMapping/>
  </p:clrMapOvr>
  <p:transition spd="slow">
    <p:cut/>
  </p:transition>
</p:sld>
</file>

<file path=ppt/slides/slide8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1" name="Shape 9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" name="Shape 942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MPI: Choosing an OFI mapping</a:t>
            </a:r>
          </a:p>
        </p:txBody>
      </p:sp>
      <p:sp>
        <p:nvSpPr>
          <p:cNvPr id="943" name="Shape 943"/>
          <p:cNvSpPr/>
          <p:nvPr/>
        </p:nvSpPr>
        <p:spPr>
          <a:xfrm>
            <a:off x="376100" y="2161325"/>
            <a:ext cx="2551499" cy="17772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Implements</a:t>
            </a:r>
          </a:p>
        </p:txBody>
      </p:sp>
      <p:sp>
        <p:nvSpPr>
          <p:cNvPr id="944" name="Shape 944"/>
          <p:cNvSpPr/>
          <p:nvPr/>
        </p:nvSpPr>
        <p:spPr>
          <a:xfrm>
            <a:off x="464600" y="2301425"/>
            <a:ext cx="1128300" cy="434999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Counters</a:t>
            </a:r>
          </a:p>
        </p:txBody>
      </p:sp>
      <p:sp>
        <p:nvSpPr>
          <p:cNvPr id="945" name="Shape 945"/>
          <p:cNvSpPr/>
          <p:nvPr/>
        </p:nvSpPr>
        <p:spPr>
          <a:xfrm>
            <a:off x="1649375" y="2301425"/>
            <a:ext cx="1216800" cy="434999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CQ</a:t>
            </a:r>
          </a:p>
        </p:txBody>
      </p:sp>
      <p:sp>
        <p:nvSpPr>
          <p:cNvPr id="946" name="Shape 946"/>
          <p:cNvSpPr/>
          <p:nvPr/>
        </p:nvSpPr>
        <p:spPr>
          <a:xfrm>
            <a:off x="958650" y="3285650"/>
            <a:ext cx="1416000" cy="434999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MPI progress</a:t>
            </a:r>
          </a:p>
        </p:txBody>
      </p:sp>
      <p:sp>
        <p:nvSpPr>
          <p:cNvPr id="947" name="Shape 947"/>
          <p:cNvSpPr/>
          <p:nvPr/>
        </p:nvSpPr>
        <p:spPr>
          <a:xfrm>
            <a:off x="5946225" y="2313725"/>
            <a:ext cx="2551499" cy="17772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Implements</a:t>
            </a:r>
          </a:p>
        </p:txBody>
      </p:sp>
      <p:sp>
        <p:nvSpPr>
          <p:cNvPr id="948" name="Shape 948"/>
          <p:cNvSpPr/>
          <p:nvPr/>
        </p:nvSpPr>
        <p:spPr>
          <a:xfrm>
            <a:off x="6205300" y="2453825"/>
            <a:ext cx="926699" cy="434999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Domain</a:t>
            </a:r>
          </a:p>
        </p:txBody>
      </p:sp>
      <p:sp>
        <p:nvSpPr>
          <p:cNvPr id="949" name="Shape 949"/>
          <p:cNvSpPr/>
          <p:nvPr/>
        </p:nvSpPr>
        <p:spPr>
          <a:xfrm>
            <a:off x="6442825" y="3438050"/>
            <a:ext cx="1587899" cy="434999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MPI Initialization</a:t>
            </a:r>
          </a:p>
        </p:txBody>
      </p:sp>
      <p:sp>
        <p:nvSpPr>
          <p:cNvPr id="950" name="Shape 950"/>
          <p:cNvSpPr/>
          <p:nvPr/>
        </p:nvSpPr>
        <p:spPr>
          <a:xfrm>
            <a:off x="7327500" y="2453825"/>
            <a:ext cx="978299" cy="434999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Endpoint</a:t>
            </a:r>
          </a:p>
        </p:txBody>
      </p:sp>
      <p:sp>
        <p:nvSpPr>
          <p:cNvPr id="951" name="Shape 951"/>
          <p:cNvSpPr/>
          <p:nvPr/>
        </p:nvSpPr>
        <p:spPr>
          <a:xfrm>
            <a:off x="5826625" y="1156025"/>
            <a:ext cx="2820300" cy="9518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One size does not fit all!</a:t>
            </a:r>
          </a:p>
          <a:p>
            <a:pPr indent="-304800" lvl="0" marL="457200" rtl="0">
              <a:spcBef>
                <a:spcPts val="0"/>
              </a:spcBef>
              <a:buClr>
                <a:srgbClr val="FFFFFF"/>
              </a:buClr>
              <a:buSzPct val="100000"/>
              <a:buChar char="●"/>
            </a:pPr>
            <a:r>
              <a:rPr lang="en" sz="1200">
                <a:solidFill>
                  <a:srgbClr val="FFFFFF"/>
                </a:solidFill>
              </a:rPr>
              <a:t>OFI is a set of building blocks</a:t>
            </a:r>
          </a:p>
          <a:p>
            <a:pPr indent="-304800" lvl="0" marL="457200" rtl="0">
              <a:spcBef>
                <a:spcPts val="0"/>
              </a:spcBef>
              <a:buClr>
                <a:srgbClr val="FFFFFF"/>
              </a:buClr>
              <a:buSzPct val="100000"/>
              <a:buChar char="●"/>
            </a:pPr>
            <a:r>
              <a:rPr lang="en" sz="1200">
                <a:solidFill>
                  <a:srgbClr val="FFFFFF"/>
                </a:solidFill>
              </a:rPr>
              <a:t>Customize for your hardware</a:t>
            </a:r>
          </a:p>
        </p:txBody>
      </p:sp>
      <p:sp>
        <p:nvSpPr>
          <p:cNvPr id="952" name="Shape 952"/>
          <p:cNvSpPr/>
          <p:nvPr/>
        </p:nvSpPr>
        <p:spPr>
          <a:xfrm>
            <a:off x="306050" y="1119137"/>
            <a:ext cx="2691599" cy="9518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This tutorial:</a:t>
            </a:r>
          </a:p>
          <a:p>
            <a:pPr indent="-304800" lvl="0" marL="457200" rtl="0">
              <a:spcBef>
                <a:spcPts val="0"/>
              </a:spcBef>
              <a:buClr>
                <a:srgbClr val="FFFFFF"/>
              </a:buClr>
              <a:buSzPct val="100000"/>
              <a:buChar char="●"/>
            </a:pPr>
            <a:r>
              <a:rPr lang="en" sz="1200">
                <a:solidFill>
                  <a:srgbClr val="FFFFFF"/>
                </a:solidFill>
              </a:rPr>
              <a:t>Presents a possible mapping of MPI to OFI.</a:t>
            </a:r>
          </a:p>
          <a:p>
            <a:pPr indent="-304800" lvl="0" marL="457200" rtl="0">
              <a:spcBef>
                <a:spcPts val="0"/>
              </a:spcBef>
              <a:buClr>
                <a:srgbClr val="FFFFFF"/>
              </a:buClr>
              <a:buSzPct val="100000"/>
              <a:buChar char="●"/>
            </a:pPr>
            <a:r>
              <a:rPr lang="en" sz="1200">
                <a:solidFill>
                  <a:srgbClr val="FFFFFF"/>
                </a:solidFill>
              </a:rPr>
              <a:t>Designed for providers with a semantic match to MPI</a:t>
            </a:r>
          </a:p>
        </p:txBody>
      </p:sp>
      <p:sp>
        <p:nvSpPr>
          <p:cNvPr id="953" name="Shape 953"/>
          <p:cNvSpPr/>
          <p:nvPr/>
        </p:nvSpPr>
        <p:spPr>
          <a:xfrm>
            <a:off x="306050" y="4025600"/>
            <a:ext cx="2691599" cy="7601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Examples of this mapping:</a:t>
            </a:r>
          </a:p>
          <a:p>
            <a:pPr indent="-304800" lvl="0" marL="457200" rtl="0">
              <a:spcBef>
                <a:spcPts val="0"/>
              </a:spcBef>
              <a:buClr>
                <a:srgbClr val="FFFFFF"/>
              </a:buClr>
              <a:buSzPct val="100000"/>
              <a:buChar char="●"/>
            </a:pPr>
            <a:r>
              <a:rPr lang="en" sz="1200">
                <a:solidFill>
                  <a:srgbClr val="FFFFFF"/>
                </a:solidFill>
              </a:rPr>
              <a:t>OpenMPI MTL</a:t>
            </a:r>
          </a:p>
          <a:p>
            <a:pPr indent="-304800" lvl="0" marL="457200" rtl="0">
              <a:spcBef>
                <a:spcPts val="0"/>
              </a:spcBef>
              <a:buClr>
                <a:srgbClr val="FFFFFF"/>
              </a:buClr>
              <a:buSzPct val="100000"/>
              <a:buChar char="●"/>
            </a:pPr>
            <a:r>
              <a:rPr lang="en" sz="1200">
                <a:solidFill>
                  <a:srgbClr val="FFFFFF"/>
                </a:solidFill>
              </a:rPr>
              <a:t>MPICH Netmod</a:t>
            </a:r>
          </a:p>
        </p:txBody>
      </p:sp>
      <p:sp>
        <p:nvSpPr>
          <p:cNvPr id="954" name="Shape 954"/>
          <p:cNvSpPr/>
          <p:nvPr/>
        </p:nvSpPr>
        <p:spPr>
          <a:xfrm>
            <a:off x="3127987" y="1224787"/>
            <a:ext cx="2551499" cy="17772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Implements</a:t>
            </a:r>
          </a:p>
        </p:txBody>
      </p:sp>
      <p:sp>
        <p:nvSpPr>
          <p:cNvPr id="955" name="Shape 955"/>
          <p:cNvSpPr/>
          <p:nvPr/>
        </p:nvSpPr>
        <p:spPr>
          <a:xfrm>
            <a:off x="3216487" y="1364887"/>
            <a:ext cx="2332799" cy="434999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Tagged</a:t>
            </a:r>
          </a:p>
        </p:txBody>
      </p:sp>
      <p:sp>
        <p:nvSpPr>
          <p:cNvPr id="956" name="Shape 956"/>
          <p:cNvSpPr/>
          <p:nvPr/>
        </p:nvSpPr>
        <p:spPr>
          <a:xfrm>
            <a:off x="3710537" y="2349112"/>
            <a:ext cx="1416000" cy="434999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MPI Two-sided</a:t>
            </a:r>
          </a:p>
        </p:txBody>
      </p:sp>
      <p:sp>
        <p:nvSpPr>
          <p:cNvPr id="957" name="Shape 957"/>
          <p:cNvSpPr/>
          <p:nvPr/>
        </p:nvSpPr>
        <p:spPr>
          <a:xfrm>
            <a:off x="3128000" y="3065225"/>
            <a:ext cx="2551499" cy="17772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Implements</a:t>
            </a:r>
          </a:p>
        </p:txBody>
      </p:sp>
      <p:sp>
        <p:nvSpPr>
          <p:cNvPr id="958" name="Shape 958"/>
          <p:cNvSpPr/>
          <p:nvPr/>
        </p:nvSpPr>
        <p:spPr>
          <a:xfrm>
            <a:off x="3504125" y="3273025"/>
            <a:ext cx="763200" cy="434999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RMA</a:t>
            </a:r>
          </a:p>
        </p:txBody>
      </p:sp>
      <p:sp>
        <p:nvSpPr>
          <p:cNvPr id="959" name="Shape 959"/>
          <p:cNvSpPr/>
          <p:nvPr/>
        </p:nvSpPr>
        <p:spPr>
          <a:xfrm>
            <a:off x="3710550" y="4189550"/>
            <a:ext cx="1416000" cy="434999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MPI-3 RMA</a:t>
            </a:r>
          </a:p>
        </p:txBody>
      </p:sp>
      <p:sp>
        <p:nvSpPr>
          <p:cNvPr id="960" name="Shape 960"/>
          <p:cNvSpPr/>
          <p:nvPr/>
        </p:nvSpPr>
        <p:spPr>
          <a:xfrm>
            <a:off x="4472025" y="3277525"/>
            <a:ext cx="763200" cy="434999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MSG</a:t>
            </a:r>
          </a:p>
        </p:txBody>
      </p:sp>
    </p:spTree>
  </p:cSld>
  <p:clrMapOvr>
    <a:masterClrMapping/>
  </p:clrMapOvr>
  <p:transition spd="slow">
    <p:cut/>
  </p:transition>
</p:sld>
</file>

<file path=ppt/slides/slide8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Shape 965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MPI_Init</a:t>
            </a:r>
          </a:p>
        </p:txBody>
      </p:sp>
      <p:sp>
        <p:nvSpPr>
          <p:cNvPr id="966" name="Shape 966"/>
          <p:cNvSpPr txBox="1"/>
          <p:nvPr>
            <p:ph idx="1" type="body"/>
          </p:nvPr>
        </p:nvSpPr>
        <p:spPr>
          <a:xfrm>
            <a:off x="609600" y="1181100"/>
            <a:ext cx="8229600" cy="36227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Initializes processes for communication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Sets up OFI data structures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exchanges information necessary to communicate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Establishes an MPI </a:t>
            </a:r>
            <a:r>
              <a:rPr i="1" lang="en"/>
              <a:t>communicator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Processes are addressable by MPI </a:t>
            </a:r>
            <a:r>
              <a:rPr i="1" lang="en"/>
              <a:t>rank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Initial “world” communicator is all processes in a job</a:t>
            </a:r>
          </a:p>
        </p:txBody>
      </p:sp>
    </p:spTree>
  </p:cSld>
  <p:clrMapOvr>
    <a:masterClrMapping/>
  </p:clrMapOvr>
  <p:transition spd="slow">
    <p:cut/>
  </p:transition>
</p:sld>
</file>

<file path=ppt/slides/slide8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Shape 971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MPI_Init</a:t>
            </a:r>
          </a:p>
        </p:txBody>
      </p:sp>
      <p:sp>
        <p:nvSpPr>
          <p:cNvPr id="972" name="Shape 972"/>
          <p:cNvSpPr txBox="1"/>
          <p:nvPr/>
        </p:nvSpPr>
        <p:spPr>
          <a:xfrm>
            <a:off x="412950" y="1235250"/>
            <a:ext cx="7467600" cy="2297099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rgbClr val="000000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MPI_init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(/* … */){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Initialize MPI and OFI                                     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/* Use process manager for job state (job size, rank, etc)    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/* fi_getinfo(): Query and request OFI capabilities           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/* Map OFI capabilities to MPI API set.                       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/* Open OFI objects (fabric, domain, endpoint, counter, cq, av)*/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/* Exchange addresses via process manager                     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/* Bind OFI objects                                           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859900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73" name="Shape 973"/>
          <p:cNvSpPr/>
          <p:nvPr/>
        </p:nvSpPr>
        <p:spPr>
          <a:xfrm>
            <a:off x="274531" y="3738750"/>
            <a:ext cx="3847800" cy="8574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OFI initialization is designed so  critical communication code path will be lightweight.</a:t>
            </a:r>
          </a:p>
        </p:txBody>
      </p:sp>
      <p:sp>
        <p:nvSpPr>
          <p:cNvPr id="974" name="Shape 974"/>
          <p:cNvSpPr/>
          <p:nvPr/>
        </p:nvSpPr>
        <p:spPr>
          <a:xfrm>
            <a:off x="4246756" y="3738750"/>
            <a:ext cx="3847800" cy="8574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There are </a:t>
            </a:r>
            <a:r>
              <a:rPr i="1" lang="en" sz="1800">
                <a:solidFill>
                  <a:srgbClr val="FFFFFF"/>
                </a:solidFill>
              </a:rPr>
              <a:t>multiple</a:t>
            </a:r>
            <a:r>
              <a:rPr lang="en" sz="1800">
                <a:solidFill>
                  <a:srgbClr val="FFFFFF"/>
                </a:solidFill>
              </a:rPr>
              <a:t> ways to map MPI semantics to OFI semantics</a:t>
            </a:r>
          </a:p>
        </p:txBody>
      </p:sp>
    </p:spTree>
  </p:cSld>
  <p:clrMapOvr>
    <a:masterClrMapping/>
  </p:clrMapOvr>
  <p:transition spd="slow">
    <p:cut/>
  </p:transition>
</p:sld>
</file>

<file path=ppt/slides/slide8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8" name="Shape 9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9" name="Shape 979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MPI_Init: Data structures</a:t>
            </a:r>
          </a:p>
        </p:txBody>
      </p:sp>
      <p:sp>
        <p:nvSpPr>
          <p:cNvPr id="980" name="Shape 980"/>
          <p:cNvSpPr txBox="1"/>
          <p:nvPr/>
        </p:nvSpPr>
        <p:spPr>
          <a:xfrm>
            <a:off x="0" y="870150"/>
            <a:ext cx="4824300" cy="4026300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rgbClr val="000000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8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typedef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8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struct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global_t {</a:t>
            </a:r>
            <a:b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/* …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8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struct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fid_domain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*</a:t>
            </a: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domain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8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struct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fid_fabric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*</a:t>
            </a: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fabric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8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struct </a:t>
            </a: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fid_endpoint</a:t>
            </a:r>
            <a:r>
              <a:rPr lang="en" sz="18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*</a:t>
            </a: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ep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8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struct </a:t>
            </a: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fid_cq</a:t>
            </a:r>
            <a:r>
              <a:rPr lang="en" sz="18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*p2p_</a:t>
            </a: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cq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8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struct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fid_cntr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*rma_</a:t>
            </a: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ctr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8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struct </a:t>
            </a: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fid_mr</a:t>
            </a:r>
            <a:r>
              <a:rPr lang="en" sz="18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*</a:t>
            </a: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mr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8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struct </a:t>
            </a: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fid_av</a:t>
            </a:r>
            <a:r>
              <a:rPr lang="en" sz="18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*</a:t>
            </a: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av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/* …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 global_t;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global_t gbl;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81" name="Shape 981"/>
          <p:cNvSpPr/>
          <p:nvPr/>
        </p:nvSpPr>
        <p:spPr>
          <a:xfrm>
            <a:off x="2622250" y="4209575"/>
            <a:ext cx="2501400" cy="5178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Global State Object</a:t>
            </a:r>
          </a:p>
        </p:txBody>
      </p:sp>
      <p:cxnSp>
        <p:nvCxnSpPr>
          <p:cNvPr id="982" name="Shape 982"/>
          <p:cNvCxnSpPr>
            <a:stCxn id="981" idx="1"/>
          </p:cNvCxnSpPr>
          <p:nvPr/>
        </p:nvCxnSpPr>
        <p:spPr>
          <a:xfrm flipH="1">
            <a:off x="1817350" y="4468475"/>
            <a:ext cx="804900" cy="9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983" name="Shape 983"/>
          <p:cNvSpPr/>
          <p:nvPr/>
        </p:nvSpPr>
        <p:spPr>
          <a:xfrm>
            <a:off x="5979687" y="1484250"/>
            <a:ext cx="2501400" cy="5178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Endpoint</a:t>
            </a:r>
          </a:p>
        </p:txBody>
      </p:sp>
      <p:cxnSp>
        <p:nvCxnSpPr>
          <p:cNvPr id="984" name="Shape 984"/>
          <p:cNvCxnSpPr>
            <a:stCxn id="983" idx="1"/>
          </p:cNvCxnSpPr>
          <p:nvPr/>
        </p:nvCxnSpPr>
        <p:spPr>
          <a:xfrm flipH="1">
            <a:off x="3962187" y="1743150"/>
            <a:ext cx="2017500" cy="597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985" name="Shape 985"/>
          <p:cNvSpPr/>
          <p:nvPr/>
        </p:nvSpPr>
        <p:spPr>
          <a:xfrm>
            <a:off x="5979687" y="2173850"/>
            <a:ext cx="2501400" cy="5178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Completion Queue</a:t>
            </a:r>
          </a:p>
        </p:txBody>
      </p:sp>
      <p:cxnSp>
        <p:nvCxnSpPr>
          <p:cNvPr id="986" name="Shape 986"/>
          <p:cNvCxnSpPr>
            <a:stCxn id="985" idx="1"/>
          </p:cNvCxnSpPr>
          <p:nvPr/>
        </p:nvCxnSpPr>
        <p:spPr>
          <a:xfrm flipH="1">
            <a:off x="4518987" y="2432750"/>
            <a:ext cx="1460700" cy="210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987" name="Shape 987"/>
          <p:cNvCxnSpPr>
            <a:stCxn id="988" idx="1"/>
          </p:cNvCxnSpPr>
          <p:nvPr/>
        </p:nvCxnSpPr>
        <p:spPr>
          <a:xfrm rot="10800000">
            <a:off x="4641687" y="2991850"/>
            <a:ext cx="1338000" cy="238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988" name="Shape 988"/>
          <p:cNvSpPr/>
          <p:nvPr/>
        </p:nvSpPr>
        <p:spPr>
          <a:xfrm>
            <a:off x="5979687" y="2971750"/>
            <a:ext cx="2501400" cy="5178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Counter</a:t>
            </a:r>
          </a:p>
        </p:txBody>
      </p:sp>
      <p:sp>
        <p:nvSpPr>
          <p:cNvPr id="989" name="Shape 989"/>
          <p:cNvSpPr/>
          <p:nvPr/>
        </p:nvSpPr>
        <p:spPr>
          <a:xfrm>
            <a:off x="5979687" y="3639050"/>
            <a:ext cx="2501400" cy="5178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Memory Region</a:t>
            </a:r>
          </a:p>
        </p:txBody>
      </p:sp>
      <p:cxnSp>
        <p:nvCxnSpPr>
          <p:cNvPr id="990" name="Shape 990"/>
          <p:cNvCxnSpPr>
            <a:stCxn id="989" idx="1"/>
          </p:cNvCxnSpPr>
          <p:nvPr/>
        </p:nvCxnSpPr>
        <p:spPr>
          <a:xfrm rot="10800000">
            <a:off x="3972087" y="3274250"/>
            <a:ext cx="2007600" cy="623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991" name="Shape 991"/>
          <p:cNvSpPr/>
          <p:nvPr/>
        </p:nvSpPr>
        <p:spPr>
          <a:xfrm>
            <a:off x="5979687" y="4306350"/>
            <a:ext cx="2501400" cy="5178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Address Vector</a:t>
            </a:r>
          </a:p>
        </p:txBody>
      </p:sp>
      <p:cxnSp>
        <p:nvCxnSpPr>
          <p:cNvPr id="992" name="Shape 992"/>
          <p:cNvCxnSpPr>
            <a:stCxn id="991" idx="1"/>
          </p:cNvCxnSpPr>
          <p:nvPr/>
        </p:nvCxnSpPr>
        <p:spPr>
          <a:xfrm rot="10800000">
            <a:off x="4001787" y="3598650"/>
            <a:ext cx="1977900" cy="966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8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6" name="Shape 9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7" name="Shape 997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MPI_Init: Map MPI to OFI</a:t>
            </a:r>
          </a:p>
        </p:txBody>
      </p:sp>
      <p:sp>
        <p:nvSpPr>
          <p:cNvPr id="998" name="Shape 998"/>
          <p:cNvSpPr txBox="1"/>
          <p:nvPr/>
        </p:nvSpPr>
        <p:spPr>
          <a:xfrm>
            <a:off x="73750" y="1028850"/>
            <a:ext cx="8885999" cy="3867599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chemeClr val="dk1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MPI_init()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{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…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hints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fi_allocinfo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();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assert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hints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!= </a:t>
            </a:r>
            <a:r>
              <a:rPr lang="en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hints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mode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FI_CONTEXT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    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hints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caps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FI_TAGGED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      </a:t>
            </a: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Implements MPI tagged (2-sided) p2p  */</a:t>
            </a:r>
            <a:br>
              <a:rPr b="1"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hints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caps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|=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FI_MSG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        </a:t>
            </a: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Implements control messages          */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hints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caps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|=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FI_MULTI_RECV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Ring buffer for control              */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hints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caps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|=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FI_RMA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        </a:t>
            </a: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Implements MPI-3 RMA                 */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hints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caps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|=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FI_ATOMIC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     </a:t>
            </a: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Implements MPI-3 RMA atomics         */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…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859900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99" name="Shape 999"/>
          <p:cNvSpPr/>
          <p:nvPr/>
        </p:nvSpPr>
        <p:spPr>
          <a:xfrm>
            <a:off x="3900137" y="839225"/>
            <a:ext cx="2501400" cy="5178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Allocate and clear an info struct</a:t>
            </a:r>
          </a:p>
        </p:txBody>
      </p:sp>
      <p:cxnSp>
        <p:nvCxnSpPr>
          <p:cNvPr id="1000" name="Shape 1000"/>
          <p:cNvCxnSpPr/>
          <p:nvPr/>
        </p:nvCxnSpPr>
        <p:spPr>
          <a:xfrm flipH="1">
            <a:off x="2499737" y="1028850"/>
            <a:ext cx="1400400" cy="633299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001" name="Shape 1001"/>
          <p:cNvSpPr/>
          <p:nvPr/>
        </p:nvSpPr>
        <p:spPr>
          <a:xfrm>
            <a:off x="3613350" y="2573600"/>
            <a:ext cx="140100" cy="1098899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2" name="Shape 1002"/>
          <p:cNvSpPr/>
          <p:nvPr/>
        </p:nvSpPr>
        <p:spPr>
          <a:xfrm>
            <a:off x="3959137" y="4052925"/>
            <a:ext cx="2501400" cy="5178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Request Capabilities</a:t>
            </a:r>
          </a:p>
        </p:txBody>
      </p:sp>
      <p:cxnSp>
        <p:nvCxnSpPr>
          <p:cNvPr id="1003" name="Shape 1003"/>
          <p:cNvCxnSpPr>
            <a:endCxn id="1001" idx="1"/>
          </p:cNvCxnSpPr>
          <p:nvPr/>
        </p:nvCxnSpPr>
        <p:spPr>
          <a:xfrm rot="10800000">
            <a:off x="3753450" y="3123049"/>
            <a:ext cx="243300" cy="9402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1004" name="Shape 1004"/>
          <p:cNvSpPr/>
          <p:nvPr/>
        </p:nvSpPr>
        <p:spPr>
          <a:xfrm>
            <a:off x="4151600" y="1430750"/>
            <a:ext cx="2501400" cy="8921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MPI provides context via MPI Requests</a:t>
            </a:r>
          </a:p>
        </p:txBody>
      </p:sp>
      <p:cxnSp>
        <p:nvCxnSpPr>
          <p:cNvPr id="1005" name="Shape 1005"/>
          <p:cNvCxnSpPr>
            <a:stCxn id="1004" idx="1"/>
          </p:cNvCxnSpPr>
          <p:nvPr/>
        </p:nvCxnSpPr>
        <p:spPr>
          <a:xfrm flipH="1">
            <a:off x="3193100" y="1876849"/>
            <a:ext cx="958500" cy="534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Architecture</a:t>
            </a:r>
          </a:p>
        </p:txBody>
      </p:sp>
      <p:pic>
        <p:nvPicPr>
          <p:cNvPr id="122" name="Shape 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3825" y="829450"/>
            <a:ext cx="8696325" cy="4181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9" name="Shape 10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" name="Shape 1010"/>
          <p:cNvSpPr txBox="1"/>
          <p:nvPr>
            <p:ph type="title"/>
          </p:nvPr>
        </p:nvSpPr>
        <p:spPr>
          <a:xfrm>
            <a:off x="442450" y="68225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MPI_Init: OFI hints</a:t>
            </a:r>
          </a:p>
        </p:txBody>
      </p:sp>
      <p:sp>
        <p:nvSpPr>
          <p:cNvPr id="1011" name="Shape 1011"/>
          <p:cNvSpPr txBox="1"/>
          <p:nvPr/>
        </p:nvSpPr>
        <p:spPr>
          <a:xfrm>
            <a:off x="81125" y="822375"/>
            <a:ext cx="8885999" cy="4321200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rgbClr val="000000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800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800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MPI_init()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{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/* MPI handles locking, OFI should not lock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hints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domain_attr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threading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FI_THREAD_ENDPOINT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 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OFI handles progress:  Note that this choice may be provider dependent */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hints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domain_attr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control_progress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FI_PROGRESS_AUTO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hints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domain_attr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data_progress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FI_PROGRESS_AUTO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OFI handles flow control*/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hints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domain_attr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resource_mgmt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FI_RM_ENABLED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MPI does not want to exchange memory regions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hints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domain_attr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mr_mode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FI_MR_SCALABLE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 i="1">
              <a:solidFill>
                <a:srgbClr val="93A1A1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Completions indicate data is in memory at the target */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hints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tx_attr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op_flags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FI_DELIVERY_COMPLETE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|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FI_COMPLETION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859900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9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5" name="Shape 10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" name="Shape 1016"/>
          <p:cNvSpPr txBox="1"/>
          <p:nvPr>
            <p:ph type="title"/>
          </p:nvPr>
        </p:nvSpPr>
        <p:spPr>
          <a:xfrm>
            <a:off x="442450" y="68225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MPI_Init: Query Provider</a:t>
            </a:r>
          </a:p>
        </p:txBody>
      </p:sp>
      <p:sp>
        <p:nvSpPr>
          <p:cNvPr id="1017" name="Shape 1017"/>
          <p:cNvSpPr txBox="1"/>
          <p:nvPr/>
        </p:nvSpPr>
        <p:spPr>
          <a:xfrm>
            <a:off x="44250" y="925625"/>
            <a:ext cx="8885999" cy="3948900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rgbClr val="000000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MPI_init()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{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…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ret = fi_getinfo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fi_version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 sz="1800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 sz="1800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800">
                <a:solidFill>
                  <a:srgbClr val="2AA198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0ULL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hints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&amp;</a:t>
            </a: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prov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));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prov_use = choose_prov_from_list(prov);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b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max_buffered_send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= </a:t>
            </a: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prov_use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tx_attr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inject_size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max_buffered_write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prov_use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tx_attr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inject_size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max_send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= </a:t>
            </a: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prov_use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ep_attr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max_msg_size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max_write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= </a:t>
            </a: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prov_use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ep_attr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 sz="1800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max_msg_size</a:t>
            </a: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800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…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859900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018" name="Shape 1018"/>
          <p:cNvCxnSpPr>
            <a:stCxn id="1019" idx="1"/>
          </p:cNvCxnSpPr>
          <p:nvPr/>
        </p:nvCxnSpPr>
        <p:spPr>
          <a:xfrm flipH="1">
            <a:off x="4964025" y="1414950"/>
            <a:ext cx="1194300" cy="453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020" name="Shape 1020"/>
          <p:cNvSpPr/>
          <p:nvPr/>
        </p:nvSpPr>
        <p:spPr>
          <a:xfrm>
            <a:off x="2883325" y="4139975"/>
            <a:ext cx="2168099" cy="6138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Query OFI limits</a:t>
            </a:r>
          </a:p>
        </p:txBody>
      </p:sp>
      <p:sp>
        <p:nvSpPr>
          <p:cNvPr id="1021" name="Shape 1021"/>
          <p:cNvSpPr/>
          <p:nvPr/>
        </p:nvSpPr>
        <p:spPr>
          <a:xfrm>
            <a:off x="2544000" y="2740800"/>
            <a:ext cx="221100" cy="1187100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022" name="Shape 1022"/>
          <p:cNvCxnSpPr>
            <a:stCxn id="1020" idx="0"/>
            <a:endCxn id="1021" idx="1"/>
          </p:cNvCxnSpPr>
          <p:nvPr/>
        </p:nvCxnSpPr>
        <p:spPr>
          <a:xfrm rot="10800000">
            <a:off x="2764975" y="3334475"/>
            <a:ext cx="1202400" cy="805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1019" name="Shape 1019"/>
          <p:cNvSpPr/>
          <p:nvPr/>
        </p:nvSpPr>
        <p:spPr>
          <a:xfrm>
            <a:off x="6158325" y="986250"/>
            <a:ext cx="2425199" cy="8574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OFI returns a list of suitable providers based on hints</a:t>
            </a:r>
          </a:p>
        </p:txBody>
      </p:sp>
    </p:spTree>
  </p:cSld>
  <p:clrMapOvr>
    <a:masterClrMapping/>
  </p:clrMapOvr>
  <p:transition spd="slow">
    <p:cut/>
  </p:transition>
</p:sld>
</file>

<file path=ppt/slides/slide9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6" name="Shape 10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hape 1027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MPI_Init: Single Basic endpoint</a:t>
            </a:r>
          </a:p>
        </p:txBody>
      </p:sp>
      <p:sp>
        <p:nvSpPr>
          <p:cNvPr id="1028" name="Shape 1028"/>
          <p:cNvSpPr txBox="1"/>
          <p:nvPr/>
        </p:nvSpPr>
        <p:spPr>
          <a:xfrm>
            <a:off x="121650" y="1156675"/>
            <a:ext cx="8900700" cy="3712799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rgbClr val="000000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MPI_init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(/* … */)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{ …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Create the endpoint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struct fid_endpoint *ep;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fi_endpoint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domain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prov_use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&amp;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ep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gbl.ep = ep;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Bind the MR, CQs, counters, and AV to the endpoint object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In this MPI model, we have 1 endpoint, 1 counter, and 1 completion queue */</a:t>
            </a:r>
            <a:r>
              <a:rPr b="1" lang="en">
                <a:solidFill>
                  <a:srgbClr val="93A1A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fi_ep_bind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ep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(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fid_t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)gbl.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p2p_cq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FI_SEND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|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FI_RECV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|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FI_SELECTIVE_COMPLETION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fi_ep_bind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ep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(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fid_t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)gbl.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rma_ctr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FI_READ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|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FI_WRITE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fi_ep_bind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ep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(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fid_t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)gbl.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av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2AA198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0ULL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fi_enable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ep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fi_ep_bind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ep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(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fid_t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mr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FI_REMOTE_READ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|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FI_REMOTE_WRITE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…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859900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9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2" name="Shape 10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Shape 1033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MPI_Init: Address Exchange</a:t>
            </a:r>
          </a:p>
        </p:txBody>
      </p:sp>
      <p:sp>
        <p:nvSpPr>
          <p:cNvPr id="1034" name="Shape 1034"/>
          <p:cNvSpPr/>
          <p:nvPr/>
        </p:nvSpPr>
        <p:spPr>
          <a:xfrm>
            <a:off x="5656025" y="1849050"/>
            <a:ext cx="2168099" cy="6138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Get publishable name</a:t>
            </a:r>
          </a:p>
        </p:txBody>
      </p:sp>
      <p:cxnSp>
        <p:nvCxnSpPr>
          <p:cNvPr id="1035" name="Shape 1035"/>
          <p:cNvCxnSpPr>
            <a:stCxn id="1034" idx="1"/>
          </p:cNvCxnSpPr>
          <p:nvPr/>
        </p:nvCxnSpPr>
        <p:spPr>
          <a:xfrm flipH="1">
            <a:off x="3008525" y="2155950"/>
            <a:ext cx="2647500" cy="5061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036" name="Shape 1036"/>
          <p:cNvSpPr/>
          <p:nvPr/>
        </p:nvSpPr>
        <p:spPr>
          <a:xfrm>
            <a:off x="5560150" y="1356850"/>
            <a:ext cx="3237300" cy="95129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Endpoint name is a serialized name that can be exchanged</a:t>
            </a:r>
          </a:p>
        </p:txBody>
      </p:sp>
      <p:cxnSp>
        <p:nvCxnSpPr>
          <p:cNvPr id="1037" name="Shape 1037"/>
          <p:cNvCxnSpPr>
            <a:stCxn id="1036" idx="1"/>
          </p:cNvCxnSpPr>
          <p:nvPr/>
        </p:nvCxnSpPr>
        <p:spPr>
          <a:xfrm flipH="1">
            <a:off x="3311050" y="1832499"/>
            <a:ext cx="2249100" cy="829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038" name="Shape 1038"/>
          <p:cNvSpPr txBox="1"/>
          <p:nvPr/>
        </p:nvSpPr>
        <p:spPr>
          <a:xfrm>
            <a:off x="121650" y="1156675"/>
            <a:ext cx="8900700" cy="3712799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rgbClr val="000000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MPI_init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(/* … */)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{ …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Get our endpoint name and publish  */</a:t>
            </a:r>
            <a:b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the socket to the KVS              */</a:t>
            </a:r>
            <a:b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addrnamelen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FI_NAME_MAX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fi_getname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((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fid_t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)gbl.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ep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addrname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,&amp;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addrnamelen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allgather_addresses(addrname, &amp;all_addrnames);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Names are exchanged:  Create an address vector and */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optionally add a table of mapped addresses         */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fi_av_open(gbl.domain, av_attr, &amp;gbl.av, </a:t>
            </a:r>
            <a:r>
              <a:rPr lang="en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fi_av_insert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(gbl.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av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all_addrnames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job_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size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mapped_table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2AA198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0ULL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…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859900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9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2" name="Shape 10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Shape 1043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MPI Communicators</a:t>
            </a:r>
          </a:p>
        </p:txBody>
      </p:sp>
      <p:sp>
        <p:nvSpPr>
          <p:cNvPr id="1044" name="Shape 1044"/>
          <p:cNvSpPr txBox="1"/>
          <p:nvPr>
            <p:ph idx="1" type="body"/>
          </p:nvPr>
        </p:nvSpPr>
        <p:spPr>
          <a:xfrm>
            <a:off x="457200" y="1257300"/>
            <a:ext cx="8229600" cy="348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1800"/>
              <a:t>MPI communicators remap a per-communicator MPI rank to a global canonical process (often referenced by process rank in </a:t>
            </a: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MPI_COMM_WORLD</a:t>
            </a:r>
            <a:r>
              <a:rPr lang="en" sz="1800"/>
              <a:t>)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1800"/>
              <a:t>An OFI Address vector is a logical container for a list of network addresses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1800"/>
              <a:t>The MPI implementation must map logical per-communicator ranks to a network address to communicate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1800"/>
              <a:t>There are several ways that communicators can be mapped</a:t>
            </a:r>
          </a:p>
        </p:txBody>
      </p:sp>
    </p:spTree>
  </p:cSld>
  <p:clrMapOvr>
    <a:masterClrMapping/>
  </p:clrMapOvr>
  <p:transition spd="slow">
    <p:cut/>
  </p:transition>
</p:sld>
</file>

<file path=ppt/slides/slide9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 txBox="1"/>
          <p:nvPr>
            <p:ph type="title"/>
          </p:nvPr>
        </p:nvSpPr>
        <p:spPr>
          <a:xfrm>
            <a:off x="221225" y="103750"/>
            <a:ext cx="80157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How should MPI use address vectors?</a:t>
            </a:r>
          </a:p>
        </p:txBody>
      </p:sp>
      <p:grpSp>
        <p:nvGrpSpPr>
          <p:cNvPr id="1050" name="Shape 1050"/>
          <p:cNvGrpSpPr/>
          <p:nvPr/>
        </p:nvGrpSpPr>
        <p:grpSpPr>
          <a:xfrm>
            <a:off x="1346900" y="2879037"/>
            <a:ext cx="1570799" cy="656399"/>
            <a:chOff x="1519050" y="3827200"/>
            <a:chExt cx="1570799" cy="656399"/>
          </a:xfrm>
        </p:grpSpPr>
        <p:sp>
          <p:nvSpPr>
            <p:cNvPr id="1051" name="Shape 1051"/>
            <p:cNvSpPr/>
            <p:nvPr/>
          </p:nvSpPr>
          <p:spPr>
            <a:xfrm>
              <a:off x="1519050" y="3827200"/>
              <a:ext cx="1570799" cy="6563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b" bIns="91425" lIns="91425" rIns="91425" tIns="91425">
              <a:noAutofit/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"/>
                <a:t>Address Table</a:t>
              </a:r>
            </a:p>
          </p:txBody>
        </p:sp>
        <p:sp>
          <p:nvSpPr>
            <p:cNvPr id="1052" name="Shape 1052"/>
            <p:cNvSpPr/>
            <p:nvPr/>
          </p:nvSpPr>
          <p:spPr>
            <a:xfrm>
              <a:off x="1600175" y="3952550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0000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53" name="Shape 1053"/>
            <p:cNvSpPr/>
            <p:nvPr/>
          </p:nvSpPr>
          <p:spPr>
            <a:xfrm>
              <a:off x="1833675" y="3952550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0000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54" name="Shape 1054"/>
            <p:cNvSpPr/>
            <p:nvPr/>
          </p:nvSpPr>
          <p:spPr>
            <a:xfrm>
              <a:off x="2067175" y="3952550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0000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55" name="Shape 1055"/>
            <p:cNvSpPr/>
            <p:nvPr/>
          </p:nvSpPr>
          <p:spPr>
            <a:xfrm>
              <a:off x="2300675" y="3952550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0000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56" name="Shape 1056"/>
            <p:cNvSpPr/>
            <p:nvPr/>
          </p:nvSpPr>
          <p:spPr>
            <a:xfrm>
              <a:off x="2534175" y="3952550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0000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57" name="Shape 1057"/>
            <p:cNvSpPr/>
            <p:nvPr/>
          </p:nvSpPr>
          <p:spPr>
            <a:xfrm>
              <a:off x="2767675" y="3952550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0000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58" name="Shape 1058"/>
          <p:cNvGrpSpPr/>
          <p:nvPr/>
        </p:nvGrpSpPr>
        <p:grpSpPr>
          <a:xfrm>
            <a:off x="486700" y="1232112"/>
            <a:ext cx="1570799" cy="656399"/>
            <a:chOff x="457200" y="2180275"/>
            <a:chExt cx="1570799" cy="656399"/>
          </a:xfrm>
        </p:grpSpPr>
        <p:sp>
          <p:nvSpPr>
            <p:cNvPr id="1059" name="Shape 1059"/>
            <p:cNvSpPr/>
            <p:nvPr/>
          </p:nvSpPr>
          <p:spPr>
            <a:xfrm>
              <a:off x="457200" y="2180275"/>
              <a:ext cx="1570799" cy="6563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/>
                <a:t>Communicator A</a:t>
              </a:r>
            </a:p>
          </p:txBody>
        </p:sp>
        <p:sp>
          <p:nvSpPr>
            <p:cNvPr id="1060" name="Shape 1060"/>
            <p:cNvSpPr/>
            <p:nvPr/>
          </p:nvSpPr>
          <p:spPr>
            <a:xfrm>
              <a:off x="5850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61" name="Shape 1061"/>
            <p:cNvSpPr/>
            <p:nvPr/>
          </p:nvSpPr>
          <p:spPr>
            <a:xfrm>
              <a:off x="8185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62" name="Shape 1062"/>
            <p:cNvSpPr/>
            <p:nvPr/>
          </p:nvSpPr>
          <p:spPr>
            <a:xfrm>
              <a:off x="10520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63" name="Shape 1063"/>
            <p:cNvSpPr/>
            <p:nvPr/>
          </p:nvSpPr>
          <p:spPr>
            <a:xfrm>
              <a:off x="12855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64" name="Shape 1064"/>
            <p:cNvSpPr/>
            <p:nvPr/>
          </p:nvSpPr>
          <p:spPr>
            <a:xfrm>
              <a:off x="15190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65" name="Shape 1065"/>
            <p:cNvSpPr/>
            <p:nvPr/>
          </p:nvSpPr>
          <p:spPr>
            <a:xfrm>
              <a:off x="17525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1066" name="Shape 1066"/>
          <p:cNvCxnSpPr>
            <a:stCxn id="1060" idx="2"/>
            <a:endCxn id="1053" idx="0"/>
          </p:cNvCxnSpPr>
          <p:nvPr/>
        </p:nvCxnSpPr>
        <p:spPr>
          <a:xfrm>
            <a:off x="688349" y="1741612"/>
            <a:ext cx="1047000" cy="1262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067" name="Shape 1067"/>
          <p:cNvCxnSpPr>
            <a:stCxn id="1061" idx="2"/>
            <a:endCxn id="1052" idx="0"/>
          </p:cNvCxnSpPr>
          <p:nvPr/>
        </p:nvCxnSpPr>
        <p:spPr>
          <a:xfrm>
            <a:off x="921849" y="1741612"/>
            <a:ext cx="579900" cy="1262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068" name="Shape 1068"/>
          <p:cNvCxnSpPr>
            <a:stCxn id="1062" idx="2"/>
            <a:endCxn id="1054" idx="0"/>
          </p:cNvCxnSpPr>
          <p:nvPr/>
        </p:nvCxnSpPr>
        <p:spPr>
          <a:xfrm>
            <a:off x="1155349" y="1741612"/>
            <a:ext cx="813599" cy="1262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069" name="Shape 1069"/>
          <p:cNvCxnSpPr>
            <a:stCxn id="1063" idx="2"/>
            <a:endCxn id="1057" idx="0"/>
          </p:cNvCxnSpPr>
          <p:nvPr/>
        </p:nvCxnSpPr>
        <p:spPr>
          <a:xfrm>
            <a:off x="1388849" y="1741612"/>
            <a:ext cx="1280399" cy="1262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070" name="Shape 1070"/>
          <p:cNvCxnSpPr>
            <a:stCxn id="1064" idx="2"/>
            <a:endCxn id="1056" idx="0"/>
          </p:cNvCxnSpPr>
          <p:nvPr/>
        </p:nvCxnSpPr>
        <p:spPr>
          <a:xfrm>
            <a:off x="1622349" y="1741612"/>
            <a:ext cx="813599" cy="1262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071" name="Shape 1071"/>
          <p:cNvCxnSpPr>
            <a:stCxn id="1065" idx="2"/>
            <a:endCxn id="1055" idx="0"/>
          </p:cNvCxnSpPr>
          <p:nvPr/>
        </p:nvCxnSpPr>
        <p:spPr>
          <a:xfrm>
            <a:off x="1855849" y="1741612"/>
            <a:ext cx="346500" cy="1262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grpSp>
        <p:nvGrpSpPr>
          <p:cNvPr id="1072" name="Shape 1072"/>
          <p:cNvGrpSpPr/>
          <p:nvPr/>
        </p:nvGrpSpPr>
        <p:grpSpPr>
          <a:xfrm>
            <a:off x="2177800" y="1232112"/>
            <a:ext cx="1570799" cy="656399"/>
            <a:chOff x="457200" y="2180275"/>
            <a:chExt cx="1570799" cy="656399"/>
          </a:xfrm>
        </p:grpSpPr>
        <p:sp>
          <p:nvSpPr>
            <p:cNvPr id="1073" name="Shape 1073"/>
            <p:cNvSpPr/>
            <p:nvPr/>
          </p:nvSpPr>
          <p:spPr>
            <a:xfrm>
              <a:off x="457200" y="2180275"/>
              <a:ext cx="1570799" cy="656399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/>
                <a:t>Communicator B</a:t>
              </a:r>
            </a:p>
          </p:txBody>
        </p:sp>
        <p:sp>
          <p:nvSpPr>
            <p:cNvPr id="1074" name="Shape 1074"/>
            <p:cNvSpPr/>
            <p:nvPr/>
          </p:nvSpPr>
          <p:spPr>
            <a:xfrm>
              <a:off x="5850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75" name="Shape 1075"/>
            <p:cNvSpPr/>
            <p:nvPr/>
          </p:nvSpPr>
          <p:spPr>
            <a:xfrm>
              <a:off x="8185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76" name="Shape 1076"/>
            <p:cNvSpPr/>
            <p:nvPr/>
          </p:nvSpPr>
          <p:spPr>
            <a:xfrm>
              <a:off x="10520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77" name="Shape 1077"/>
            <p:cNvSpPr/>
            <p:nvPr/>
          </p:nvSpPr>
          <p:spPr>
            <a:xfrm>
              <a:off x="12855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78" name="Shape 1078"/>
            <p:cNvSpPr/>
            <p:nvPr/>
          </p:nvSpPr>
          <p:spPr>
            <a:xfrm>
              <a:off x="15190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79" name="Shape 1079"/>
            <p:cNvSpPr/>
            <p:nvPr/>
          </p:nvSpPr>
          <p:spPr>
            <a:xfrm>
              <a:off x="17525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1080" name="Shape 1080"/>
          <p:cNvCxnSpPr>
            <a:stCxn id="1074" idx="2"/>
            <a:endCxn id="1052" idx="0"/>
          </p:cNvCxnSpPr>
          <p:nvPr/>
        </p:nvCxnSpPr>
        <p:spPr>
          <a:xfrm flipH="1">
            <a:off x="1501949" y="1741612"/>
            <a:ext cx="877500" cy="1262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081" name="Shape 1081"/>
          <p:cNvCxnSpPr>
            <a:stCxn id="1075" idx="2"/>
            <a:endCxn id="1053" idx="0"/>
          </p:cNvCxnSpPr>
          <p:nvPr/>
        </p:nvCxnSpPr>
        <p:spPr>
          <a:xfrm flipH="1">
            <a:off x="1735449" y="1741612"/>
            <a:ext cx="877500" cy="1262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082" name="Shape 1082"/>
          <p:cNvCxnSpPr>
            <a:stCxn id="1076" idx="2"/>
            <a:endCxn id="1054" idx="0"/>
          </p:cNvCxnSpPr>
          <p:nvPr/>
        </p:nvCxnSpPr>
        <p:spPr>
          <a:xfrm flipH="1">
            <a:off x="1968949" y="1741612"/>
            <a:ext cx="877500" cy="1262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083" name="Shape 1083"/>
          <p:cNvCxnSpPr>
            <a:stCxn id="1077" idx="2"/>
            <a:endCxn id="1055" idx="0"/>
          </p:cNvCxnSpPr>
          <p:nvPr/>
        </p:nvCxnSpPr>
        <p:spPr>
          <a:xfrm flipH="1">
            <a:off x="2202449" y="1741612"/>
            <a:ext cx="877500" cy="1262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084" name="Shape 1084"/>
          <p:cNvSpPr txBox="1"/>
          <p:nvPr/>
        </p:nvSpPr>
        <p:spPr>
          <a:xfrm>
            <a:off x="390875" y="3613325"/>
            <a:ext cx="4044299" cy="1262699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rgbClr val="000000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MPI_Send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(comm, rank){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fi_addr_t addr =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addr_table[comm-&gt;table[rank]];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fi_tsend(gbl.ep, …, addr, …);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859900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1085" name="Shape 1085"/>
          <p:cNvGrpSpPr/>
          <p:nvPr/>
        </p:nvGrpSpPr>
        <p:grpSpPr>
          <a:xfrm>
            <a:off x="4594200" y="1217925"/>
            <a:ext cx="1570799" cy="656399"/>
            <a:chOff x="457200" y="2180275"/>
            <a:chExt cx="1570799" cy="656399"/>
          </a:xfrm>
        </p:grpSpPr>
        <p:sp>
          <p:nvSpPr>
            <p:cNvPr id="1086" name="Shape 1086"/>
            <p:cNvSpPr/>
            <p:nvPr/>
          </p:nvSpPr>
          <p:spPr>
            <a:xfrm>
              <a:off x="457200" y="2180275"/>
              <a:ext cx="1570799" cy="6563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/>
                <a:t>Communicator A</a:t>
              </a:r>
            </a:p>
          </p:txBody>
        </p:sp>
        <p:sp>
          <p:nvSpPr>
            <p:cNvPr id="1087" name="Shape 1087"/>
            <p:cNvSpPr/>
            <p:nvPr/>
          </p:nvSpPr>
          <p:spPr>
            <a:xfrm>
              <a:off x="5850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88" name="Shape 1088"/>
            <p:cNvSpPr/>
            <p:nvPr/>
          </p:nvSpPr>
          <p:spPr>
            <a:xfrm>
              <a:off x="8185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89" name="Shape 1089"/>
            <p:cNvSpPr/>
            <p:nvPr/>
          </p:nvSpPr>
          <p:spPr>
            <a:xfrm>
              <a:off x="10520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90" name="Shape 1090"/>
            <p:cNvSpPr/>
            <p:nvPr/>
          </p:nvSpPr>
          <p:spPr>
            <a:xfrm>
              <a:off x="12855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91" name="Shape 1091"/>
            <p:cNvSpPr/>
            <p:nvPr/>
          </p:nvSpPr>
          <p:spPr>
            <a:xfrm>
              <a:off x="15190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92" name="Shape 1092"/>
            <p:cNvSpPr/>
            <p:nvPr/>
          </p:nvSpPr>
          <p:spPr>
            <a:xfrm>
              <a:off x="17525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93" name="Shape 1093"/>
          <p:cNvGrpSpPr/>
          <p:nvPr/>
        </p:nvGrpSpPr>
        <p:grpSpPr>
          <a:xfrm>
            <a:off x="6285300" y="1217925"/>
            <a:ext cx="1570799" cy="656399"/>
            <a:chOff x="457200" y="2180275"/>
            <a:chExt cx="1570799" cy="656399"/>
          </a:xfrm>
        </p:grpSpPr>
        <p:sp>
          <p:nvSpPr>
            <p:cNvPr id="1094" name="Shape 1094"/>
            <p:cNvSpPr/>
            <p:nvPr/>
          </p:nvSpPr>
          <p:spPr>
            <a:xfrm>
              <a:off x="457200" y="2180275"/>
              <a:ext cx="1570799" cy="656399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/>
                <a:t>Communicator B</a:t>
              </a:r>
            </a:p>
          </p:txBody>
        </p:sp>
        <p:sp>
          <p:nvSpPr>
            <p:cNvPr id="1095" name="Shape 1095"/>
            <p:cNvSpPr/>
            <p:nvPr/>
          </p:nvSpPr>
          <p:spPr>
            <a:xfrm>
              <a:off x="5850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96" name="Shape 1096"/>
            <p:cNvSpPr/>
            <p:nvPr/>
          </p:nvSpPr>
          <p:spPr>
            <a:xfrm>
              <a:off x="8185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97" name="Shape 1097"/>
            <p:cNvSpPr/>
            <p:nvPr/>
          </p:nvSpPr>
          <p:spPr>
            <a:xfrm>
              <a:off x="10520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98" name="Shape 1098"/>
            <p:cNvSpPr/>
            <p:nvPr/>
          </p:nvSpPr>
          <p:spPr>
            <a:xfrm>
              <a:off x="12855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99" name="Shape 1099"/>
            <p:cNvSpPr/>
            <p:nvPr/>
          </p:nvSpPr>
          <p:spPr>
            <a:xfrm>
              <a:off x="15190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00" name="Shape 1100"/>
            <p:cNvSpPr/>
            <p:nvPr/>
          </p:nvSpPr>
          <p:spPr>
            <a:xfrm>
              <a:off x="17525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FF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101" name="Shape 1101"/>
          <p:cNvSpPr/>
          <p:nvPr/>
        </p:nvSpPr>
        <p:spPr>
          <a:xfrm>
            <a:off x="626800" y="860900"/>
            <a:ext cx="2920199" cy="3093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Method 1:  AV_MAP</a:t>
            </a:r>
          </a:p>
        </p:txBody>
      </p:sp>
      <p:sp>
        <p:nvSpPr>
          <p:cNvPr id="1102" name="Shape 1102"/>
          <p:cNvSpPr/>
          <p:nvPr/>
        </p:nvSpPr>
        <p:spPr>
          <a:xfrm>
            <a:off x="4594200" y="846700"/>
            <a:ext cx="3261899" cy="3093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Method 2:  AV_TABLE</a:t>
            </a:r>
          </a:p>
        </p:txBody>
      </p:sp>
      <p:cxnSp>
        <p:nvCxnSpPr>
          <p:cNvPr id="1103" name="Shape 1103"/>
          <p:cNvCxnSpPr>
            <a:stCxn id="1078" idx="2"/>
            <a:endCxn id="1056" idx="0"/>
          </p:cNvCxnSpPr>
          <p:nvPr/>
        </p:nvCxnSpPr>
        <p:spPr>
          <a:xfrm flipH="1">
            <a:off x="2435949" y="1741612"/>
            <a:ext cx="877500" cy="1262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104" name="Shape 1104"/>
          <p:cNvCxnSpPr>
            <a:stCxn id="1079" idx="2"/>
            <a:endCxn id="1057" idx="0"/>
          </p:cNvCxnSpPr>
          <p:nvPr/>
        </p:nvCxnSpPr>
        <p:spPr>
          <a:xfrm flipH="1">
            <a:off x="2669449" y="1741612"/>
            <a:ext cx="877500" cy="1262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105" name="Shape 1105"/>
          <p:cNvSpPr txBox="1"/>
          <p:nvPr/>
        </p:nvSpPr>
        <p:spPr>
          <a:xfrm>
            <a:off x="4594200" y="1965175"/>
            <a:ext cx="3965700" cy="1113300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rgbClr val="000000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MPI_Send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(comm, rank){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int addr = comm-&gt;table[rank];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fi_tsend(gbl.ep, …, addr, …);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grpSp>
        <p:nvGrpSpPr>
          <p:cNvPr id="1106" name="Shape 1106"/>
          <p:cNvGrpSpPr/>
          <p:nvPr/>
        </p:nvGrpSpPr>
        <p:grpSpPr>
          <a:xfrm>
            <a:off x="5705225" y="4178350"/>
            <a:ext cx="1570799" cy="309300"/>
            <a:chOff x="6791550" y="1443150"/>
            <a:chExt cx="1570799" cy="309300"/>
          </a:xfrm>
        </p:grpSpPr>
        <p:sp>
          <p:nvSpPr>
            <p:cNvPr id="1107" name="Shape 1107"/>
            <p:cNvSpPr txBox="1"/>
            <p:nvPr/>
          </p:nvSpPr>
          <p:spPr>
            <a:xfrm>
              <a:off x="6791550" y="1443150"/>
              <a:ext cx="1570799" cy="3093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r">
                <a:spcBef>
                  <a:spcPts val="0"/>
                </a:spcBef>
                <a:buNone/>
              </a:pPr>
              <a:r>
                <a:rPr lang="en"/>
                <a:t>fi_addr_t</a:t>
              </a:r>
            </a:p>
          </p:txBody>
        </p:sp>
        <p:sp>
          <p:nvSpPr>
            <p:cNvPr id="1108" name="Shape 1108"/>
            <p:cNvSpPr/>
            <p:nvPr/>
          </p:nvSpPr>
          <p:spPr>
            <a:xfrm>
              <a:off x="6835825" y="1524000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0000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109" name="Shape 1109"/>
          <p:cNvSpPr txBox="1"/>
          <p:nvPr/>
        </p:nvSpPr>
        <p:spPr>
          <a:xfrm>
            <a:off x="5705225" y="4566725"/>
            <a:ext cx="1570799" cy="309300"/>
          </a:xfrm>
          <a:prstGeom prst="rect">
            <a:avLst/>
          </a:prstGeom>
          <a:solidFill>
            <a:srgbClr val="EFEFE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"/>
              <a:t>integer</a:t>
            </a:r>
          </a:p>
        </p:txBody>
      </p:sp>
      <p:sp>
        <p:nvSpPr>
          <p:cNvPr id="1110" name="Shape 1110"/>
          <p:cNvSpPr/>
          <p:nvPr/>
        </p:nvSpPr>
        <p:spPr>
          <a:xfrm>
            <a:off x="5749500" y="4647575"/>
            <a:ext cx="147599" cy="147599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9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14" name="Shape 1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" name="Shape 1115"/>
          <p:cNvSpPr txBox="1"/>
          <p:nvPr>
            <p:ph type="title"/>
          </p:nvPr>
        </p:nvSpPr>
        <p:spPr>
          <a:xfrm>
            <a:off x="221225" y="103750"/>
            <a:ext cx="80157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How should MPI use address vectors?</a:t>
            </a:r>
          </a:p>
        </p:txBody>
      </p:sp>
      <p:grpSp>
        <p:nvGrpSpPr>
          <p:cNvPr id="1116" name="Shape 1116"/>
          <p:cNvGrpSpPr/>
          <p:nvPr/>
        </p:nvGrpSpPr>
        <p:grpSpPr>
          <a:xfrm>
            <a:off x="486700" y="1232112"/>
            <a:ext cx="1570799" cy="656399"/>
            <a:chOff x="457200" y="2180275"/>
            <a:chExt cx="1570799" cy="656399"/>
          </a:xfrm>
        </p:grpSpPr>
        <p:sp>
          <p:nvSpPr>
            <p:cNvPr id="1117" name="Shape 1117"/>
            <p:cNvSpPr/>
            <p:nvPr/>
          </p:nvSpPr>
          <p:spPr>
            <a:xfrm>
              <a:off x="457200" y="2180275"/>
              <a:ext cx="1570799" cy="6563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/>
                <a:t>Communicator A</a:t>
              </a:r>
            </a:p>
          </p:txBody>
        </p:sp>
        <p:sp>
          <p:nvSpPr>
            <p:cNvPr id="1118" name="Shape 1118"/>
            <p:cNvSpPr/>
            <p:nvPr/>
          </p:nvSpPr>
          <p:spPr>
            <a:xfrm>
              <a:off x="5850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0000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19" name="Shape 1119"/>
            <p:cNvSpPr/>
            <p:nvPr/>
          </p:nvSpPr>
          <p:spPr>
            <a:xfrm>
              <a:off x="8185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0000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20" name="Shape 1120"/>
            <p:cNvSpPr/>
            <p:nvPr/>
          </p:nvSpPr>
          <p:spPr>
            <a:xfrm>
              <a:off x="10520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0000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21" name="Shape 1121"/>
            <p:cNvSpPr/>
            <p:nvPr/>
          </p:nvSpPr>
          <p:spPr>
            <a:xfrm>
              <a:off x="12855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0000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22" name="Shape 1122"/>
            <p:cNvSpPr/>
            <p:nvPr/>
          </p:nvSpPr>
          <p:spPr>
            <a:xfrm>
              <a:off x="15190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0000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23" name="Shape 1123"/>
            <p:cNvSpPr/>
            <p:nvPr/>
          </p:nvSpPr>
          <p:spPr>
            <a:xfrm>
              <a:off x="17525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0000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24" name="Shape 1124"/>
          <p:cNvGrpSpPr/>
          <p:nvPr/>
        </p:nvGrpSpPr>
        <p:grpSpPr>
          <a:xfrm>
            <a:off x="2177800" y="1232112"/>
            <a:ext cx="1570799" cy="656399"/>
            <a:chOff x="457200" y="2180275"/>
            <a:chExt cx="1570799" cy="656399"/>
          </a:xfrm>
        </p:grpSpPr>
        <p:sp>
          <p:nvSpPr>
            <p:cNvPr id="1125" name="Shape 1125"/>
            <p:cNvSpPr/>
            <p:nvPr/>
          </p:nvSpPr>
          <p:spPr>
            <a:xfrm>
              <a:off x="457200" y="2180275"/>
              <a:ext cx="1570799" cy="656399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/>
                <a:t>Communicator B</a:t>
              </a:r>
            </a:p>
          </p:txBody>
        </p:sp>
        <p:sp>
          <p:nvSpPr>
            <p:cNvPr id="1126" name="Shape 1126"/>
            <p:cNvSpPr/>
            <p:nvPr/>
          </p:nvSpPr>
          <p:spPr>
            <a:xfrm>
              <a:off x="5850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0000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27" name="Shape 1127"/>
            <p:cNvSpPr/>
            <p:nvPr/>
          </p:nvSpPr>
          <p:spPr>
            <a:xfrm>
              <a:off x="8185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0000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28" name="Shape 1128"/>
            <p:cNvSpPr/>
            <p:nvPr/>
          </p:nvSpPr>
          <p:spPr>
            <a:xfrm>
              <a:off x="10520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0000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29" name="Shape 1129"/>
            <p:cNvSpPr/>
            <p:nvPr/>
          </p:nvSpPr>
          <p:spPr>
            <a:xfrm>
              <a:off x="12855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0000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30" name="Shape 1130"/>
            <p:cNvSpPr/>
            <p:nvPr/>
          </p:nvSpPr>
          <p:spPr>
            <a:xfrm>
              <a:off x="15190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0000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31" name="Shape 1131"/>
            <p:cNvSpPr/>
            <p:nvPr/>
          </p:nvSpPr>
          <p:spPr>
            <a:xfrm>
              <a:off x="1752550" y="2542175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0000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132" name="Shape 1132"/>
          <p:cNvSpPr/>
          <p:nvPr/>
        </p:nvSpPr>
        <p:spPr>
          <a:xfrm>
            <a:off x="486700" y="860900"/>
            <a:ext cx="3261899" cy="3093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Method 3:  AV_MAP</a:t>
            </a:r>
          </a:p>
        </p:txBody>
      </p:sp>
      <p:sp>
        <p:nvSpPr>
          <p:cNvPr id="1133" name="Shape 1133"/>
          <p:cNvSpPr txBox="1"/>
          <p:nvPr/>
        </p:nvSpPr>
        <p:spPr>
          <a:xfrm>
            <a:off x="390875" y="3613325"/>
            <a:ext cx="3907199" cy="1262699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rgbClr val="000000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MPI_Send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(comm, rank){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fi_addr_t addr = 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comm-&gt;table[rank];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fi_send(gbl.ep, …, addr, …);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859900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1134" name="Shape 1134"/>
          <p:cNvGrpSpPr/>
          <p:nvPr/>
        </p:nvGrpSpPr>
        <p:grpSpPr>
          <a:xfrm>
            <a:off x="5705225" y="4178350"/>
            <a:ext cx="1570799" cy="309300"/>
            <a:chOff x="6791550" y="1443150"/>
            <a:chExt cx="1570799" cy="309300"/>
          </a:xfrm>
        </p:grpSpPr>
        <p:sp>
          <p:nvSpPr>
            <p:cNvPr id="1135" name="Shape 1135"/>
            <p:cNvSpPr txBox="1"/>
            <p:nvPr/>
          </p:nvSpPr>
          <p:spPr>
            <a:xfrm>
              <a:off x="6791550" y="1443150"/>
              <a:ext cx="1570799" cy="3093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r">
                <a:spcBef>
                  <a:spcPts val="0"/>
                </a:spcBef>
                <a:buNone/>
              </a:pPr>
              <a:r>
                <a:rPr lang="en"/>
                <a:t>fi_addr_t</a:t>
              </a:r>
            </a:p>
          </p:txBody>
        </p:sp>
        <p:sp>
          <p:nvSpPr>
            <p:cNvPr id="1136" name="Shape 1136"/>
            <p:cNvSpPr/>
            <p:nvPr/>
          </p:nvSpPr>
          <p:spPr>
            <a:xfrm>
              <a:off x="6835825" y="1524000"/>
              <a:ext cx="147599" cy="147599"/>
            </a:xfrm>
            <a:prstGeom prst="rect">
              <a:avLst/>
            </a:prstGeom>
            <a:solidFill>
              <a:schemeClr val="lt2"/>
            </a:solidFill>
            <a:ln cap="flat" cmpd="sng" w="19050">
              <a:solidFill>
                <a:srgbClr val="0000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137" name="Shape 1137"/>
          <p:cNvSpPr txBox="1"/>
          <p:nvPr/>
        </p:nvSpPr>
        <p:spPr>
          <a:xfrm>
            <a:off x="5705225" y="4566725"/>
            <a:ext cx="1570799" cy="309300"/>
          </a:xfrm>
          <a:prstGeom prst="rect">
            <a:avLst/>
          </a:prstGeom>
          <a:solidFill>
            <a:srgbClr val="EFEFE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"/>
              <a:t>integer</a:t>
            </a:r>
          </a:p>
        </p:txBody>
      </p:sp>
      <p:sp>
        <p:nvSpPr>
          <p:cNvPr id="1138" name="Shape 1138"/>
          <p:cNvSpPr/>
          <p:nvPr/>
        </p:nvSpPr>
        <p:spPr>
          <a:xfrm>
            <a:off x="5749500" y="4647575"/>
            <a:ext cx="147599" cy="147599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39" name="Shape 1139"/>
          <p:cNvSpPr/>
          <p:nvPr/>
        </p:nvSpPr>
        <p:spPr>
          <a:xfrm>
            <a:off x="6285300" y="1217925"/>
            <a:ext cx="1570799" cy="656399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Communicator B</a:t>
            </a:r>
          </a:p>
        </p:txBody>
      </p:sp>
      <p:sp>
        <p:nvSpPr>
          <p:cNvPr id="1140" name="Shape 1140"/>
          <p:cNvSpPr/>
          <p:nvPr/>
        </p:nvSpPr>
        <p:spPr>
          <a:xfrm>
            <a:off x="4446650" y="846700"/>
            <a:ext cx="3719099" cy="3093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Method 4:  AV_TABLE (per comm)</a:t>
            </a:r>
          </a:p>
        </p:txBody>
      </p:sp>
      <p:sp>
        <p:nvSpPr>
          <p:cNvPr id="1141" name="Shape 1141"/>
          <p:cNvSpPr txBox="1"/>
          <p:nvPr/>
        </p:nvSpPr>
        <p:spPr>
          <a:xfrm>
            <a:off x="4594200" y="1965175"/>
            <a:ext cx="3936899" cy="1113300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rgbClr val="000000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MPI_Send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(comm, rank){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int addr = rank;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fi_send(comm-&gt;ep, …, addr, …);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1142" name="Shape 1142"/>
          <p:cNvSpPr/>
          <p:nvPr/>
        </p:nvSpPr>
        <p:spPr>
          <a:xfrm>
            <a:off x="4594200" y="1217925"/>
            <a:ext cx="1570799" cy="656399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Communicator A</a:t>
            </a:r>
          </a:p>
        </p:txBody>
      </p:sp>
      <p:sp>
        <p:nvSpPr>
          <p:cNvPr id="1143" name="Shape 1143"/>
          <p:cNvSpPr/>
          <p:nvPr/>
        </p:nvSpPr>
        <p:spPr>
          <a:xfrm>
            <a:off x="4446650" y="3170800"/>
            <a:ext cx="4284299" cy="9312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O(1) communicator storage is possible</a:t>
            </a:r>
          </a:p>
          <a:p>
            <a:pPr indent="-228600" lvl="0" marL="457200" rtl="0">
              <a:spcBef>
                <a:spcPts val="0"/>
              </a:spcBef>
              <a:buClr>
                <a:srgbClr val="FFFFFF"/>
              </a:buClr>
              <a:buChar char="●"/>
            </a:pPr>
            <a:r>
              <a:rPr lang="en">
                <a:solidFill>
                  <a:srgbClr val="FFFFFF"/>
                </a:solidFill>
              </a:rPr>
              <a:t>Requires a new AV bound to an endpoint per communicator.</a:t>
            </a:r>
          </a:p>
        </p:txBody>
      </p:sp>
    </p:spTree>
  </p:cSld>
  <p:clrMapOvr>
    <a:masterClrMapping/>
  </p:clrMapOvr>
  <p:transition spd="slow">
    <p:cut/>
  </p:transition>
</p:sld>
</file>

<file path=ppt/slides/slide9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7" name="Shape 1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" name="Shape 1148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MPI Communication</a:t>
            </a:r>
          </a:p>
        </p:txBody>
      </p:sp>
      <p:sp>
        <p:nvSpPr>
          <p:cNvPr id="1149" name="Shape 1149"/>
          <p:cNvSpPr txBox="1"/>
          <p:nvPr>
            <p:ph idx="1" type="body"/>
          </p:nvPr>
        </p:nvSpPr>
        <p:spPr>
          <a:xfrm>
            <a:off x="457200" y="1154075"/>
            <a:ext cx="8229600" cy="3705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1800"/>
              <a:t>Endpoints have been created and bound to resources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1800"/>
              <a:t>Addresses have been exchanged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1800"/>
              <a:t>Data can be sent/received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1800"/>
              <a:t>Send operations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MPI_Send</a:t>
            </a:r>
            <a:r>
              <a:rPr lang="en" sz="1800"/>
              <a:t>: blocking send of a buffer to a rank in a communicator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MPI_Isend</a:t>
            </a:r>
            <a:r>
              <a:rPr lang="en" sz="1800"/>
              <a:t>: non-blocking send of a buffer to a rank in a communicator</a:t>
            </a:r>
          </a:p>
          <a:p>
            <a:pPr indent="0" marL="0"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9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Shape 1154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MPI_Send</a:t>
            </a:r>
          </a:p>
        </p:txBody>
      </p:sp>
      <p:sp>
        <p:nvSpPr>
          <p:cNvPr id="1155" name="Shape 1155"/>
          <p:cNvSpPr txBox="1"/>
          <p:nvPr/>
        </p:nvSpPr>
        <p:spPr>
          <a:xfrm>
            <a:off x="121650" y="1156675"/>
            <a:ext cx="8900700" cy="3712799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rgbClr val="000000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MPI_Send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i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const void *buf, int count, MPI_Datatype datatype,</a:t>
            </a:r>
          </a:p>
          <a:p>
            <a:pPr indent="457200" lvl="0" marL="914400" rtl="0">
              <a:lnSpc>
                <a:spcPct val="110795"/>
              </a:lnSpc>
              <a:spcBef>
                <a:spcPts val="0"/>
              </a:spcBef>
              <a:buNone/>
            </a:pPr>
            <a:r>
              <a:rPr i="1" lang="en"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 rank, int tag, MPI_Comm comm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 { </a:t>
            </a:r>
          </a:p>
          <a:p>
            <a:pPr indent="0" lvl="0" mar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…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We can implement a lightweight send if certain conditions are met 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/* Lightweight send maps to fi_tinject                               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(datatype_is_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contiguous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&amp;&amp; 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data_sz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&lt;=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max_buffered_send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))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mpi_errno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send_lightweight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buf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data_sz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rank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tag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comm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mpi_errno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send_normal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buf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count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datatype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rank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tag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comm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…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859900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9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9" name="Shape 1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" name="Shape 1160"/>
          <p:cNvSpPr txBox="1"/>
          <p:nvPr/>
        </p:nvSpPr>
        <p:spPr>
          <a:xfrm>
            <a:off x="121650" y="1080475"/>
            <a:ext cx="8900700" cy="3897000"/>
          </a:xfrm>
          <a:prstGeom prst="rect">
            <a:avLst/>
          </a:prstGeom>
          <a:solidFill>
            <a:srgbClr val="FDF6E3"/>
          </a:solidFill>
          <a:ln cap="flat" cmpd="sng" w="9525">
            <a:solidFill>
              <a:srgbClr val="000000"/>
            </a:solidFill>
            <a:prstDash val="dash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268BD2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send_lightweight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buf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size_t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data_sz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    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rank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tag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Comm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comm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mpi_errno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MPI_SUCCESS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uint64_t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match_bits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ssize_t ret;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57B83"/>
              </a:solidFill>
              <a:highlight>
                <a:srgbClr val="FDF6E3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/* Convert MPI rank to address, initialize the tag, inject! 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/* Tagged inject is buffered, no need to wait for completion*/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match_bits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init_sendtag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comm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comm_id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comm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rank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tag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ret =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fi_tinject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(ep,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buf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data_sz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</a:t>
            </a: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RANK_TO_FIADDR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comm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rank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),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 </a:t>
            </a: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match_bits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if(ret != 0) mpi_errno = handle_mpi_error(ret);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>
                <a:solidFill>
                  <a:srgbClr val="859900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>
                <a:solidFill>
                  <a:srgbClr val="586E75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mpi_errno</a:t>
            </a: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lvl="0" rtl="0">
              <a:lnSpc>
                <a:spcPct val="110795"/>
              </a:lnSpc>
              <a:spcBef>
                <a:spcPts val="0"/>
              </a:spcBef>
              <a:buNone/>
            </a:pPr>
            <a:r>
              <a:rPr lang="en">
                <a:solidFill>
                  <a:srgbClr val="657B83"/>
                </a:solidFill>
                <a:highlight>
                  <a:srgbClr val="FDF6E3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1161" name="Shape 1161"/>
          <p:cNvSpPr txBox="1"/>
          <p:nvPr>
            <p:ph type="title"/>
          </p:nvPr>
        </p:nvSpPr>
        <p:spPr>
          <a:xfrm>
            <a:off x="457200" y="171450"/>
            <a:ext cx="7467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MPI_Send:  send_lightweight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