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9" r:id="rId2"/>
    <p:sldId id="260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95" r:id="rId17"/>
    <p:sldId id="298" r:id="rId18"/>
    <p:sldId id="279" r:id="rId19"/>
    <p:sldId id="281" r:id="rId20"/>
    <p:sldId id="282" r:id="rId21"/>
    <p:sldId id="306" r:id="rId22"/>
    <p:sldId id="309" r:id="rId23"/>
    <p:sldId id="284" r:id="rId24"/>
    <p:sldId id="285" r:id="rId25"/>
    <p:sldId id="305" r:id="rId26"/>
    <p:sldId id="287" r:id="rId27"/>
    <p:sldId id="288" r:id="rId28"/>
    <p:sldId id="289" r:id="rId29"/>
    <p:sldId id="290" r:id="rId30"/>
    <p:sldId id="303" r:id="rId31"/>
  </p:sldIdLst>
  <p:sldSz cx="9144000" cy="5143500" type="screen16x9"/>
  <p:notesSz cx="6908800" cy="94107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4">
          <p15:clr>
            <a:srgbClr val="A4A3A4"/>
          </p15:clr>
        </p15:guide>
        <p15:guide id="2" pos="217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0069"/>
    <a:srgbClr val="7D7B7C"/>
    <a:srgbClr val="5D5B5C"/>
    <a:srgbClr val="3800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1" autoAdjust="0"/>
    <p:restoredTop sz="94660"/>
  </p:normalViewPr>
  <p:slideViewPr>
    <p:cSldViewPr>
      <p:cViewPr varScale="1">
        <p:scale>
          <a:sx n="89" d="100"/>
          <a:sy n="89" d="100"/>
        </p:scale>
        <p:origin x="91" y="2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306" y="-96"/>
      </p:cViewPr>
      <p:guideLst>
        <p:guide orient="horz" pos="2964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l" defTabSz="922338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3188" y="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39213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l" defTabSz="922338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3188" y="8939213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5820DF7-9C16-4B46-8213-CBDF808D01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6715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l" defTabSz="922338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3188" y="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7500" y="704850"/>
            <a:ext cx="6275388" cy="3530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0563" y="4470400"/>
            <a:ext cx="5527675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39213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l" defTabSz="922338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3188" y="8939213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569DF6B-9966-482E-A0BD-B658559657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30344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69DF6B-9966-482E-A0BD-B6585596576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806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69DF6B-9966-482E-A0BD-B6585596576D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1357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225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630" y="6140"/>
            <a:ext cx="9144000" cy="66675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4476750"/>
            <a:ext cx="9144000" cy="66675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2354937"/>
            <a:ext cx="9144000" cy="1436013"/>
          </a:xfrm>
        </p:spPr>
        <p:txBody>
          <a:bodyPr/>
          <a:lstStyle>
            <a:lvl1pPr algn="ctr">
              <a:defRPr sz="3200">
                <a:solidFill>
                  <a:srgbClr val="3800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680"/>
            <a:ext cx="9144000" cy="1703070"/>
          </a:xfrm>
          <a:prstGeom prst="rect">
            <a:avLst/>
          </a:prstGeom>
          <a:effectLst>
            <a:outerShdw blurRad="50800" dist="50800" dir="5400000" algn="ctr" rotWithShape="0">
              <a:schemeClr val="bg2"/>
            </a:outerShdw>
          </a:effectLst>
        </p:spPr>
      </p:pic>
    </p:spTree>
    <p:extLst>
      <p:ext uri="{BB962C8B-B14F-4D97-AF65-F5344CB8AC3E}">
        <p14:creationId xmlns:p14="http://schemas.microsoft.com/office/powerpoint/2010/main" val="3499845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19F79-F6B9-494B-8F12-5F38C7116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9218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171451"/>
            <a:ext cx="2076450" cy="44803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71451"/>
            <a:ext cx="6076950" cy="44803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2AC31-15D5-4D0D-A894-12A5003651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443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D7B7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4E953806-4F93-4C46-90C8-D8B0F00BADE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922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E8172-D352-46CA-972E-4B3D459827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9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32801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32801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A5B38-855F-4929-AD5B-990E1A2DF7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414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1044A-BA99-489C-BCD6-F8780A93C6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534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6B213-765B-41AA-957E-2AF9911CB4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451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E08AB-D51E-4E06-A05C-3A357ECCF6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456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34210-C4A2-44BD-B3E7-00BA53B3E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18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BD504-D4C0-4D98-95DC-2247AD0900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11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968" y="74450"/>
            <a:ext cx="1977484" cy="707629"/>
          </a:xfrm>
          <a:prstGeom prst="rect">
            <a:avLst/>
          </a:prstGeom>
        </p:spPr>
      </p:pic>
      <p:sp>
        <p:nvSpPr>
          <p:cNvPr id="102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327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" name="Text Box 22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en-US" sz="1800"/>
          </a:p>
        </p:txBody>
      </p:sp>
      <p:sp>
        <p:nvSpPr>
          <p:cNvPr id="1029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71450"/>
            <a:ext cx="533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863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5D5B5C"/>
                </a:solidFill>
                <a:latin typeface="Gill Sans MT" pitchFamily="34" charset="0"/>
              </a:defRPr>
            </a:lvl1pPr>
          </a:lstStyle>
          <a:p>
            <a:pPr>
              <a:defRPr/>
            </a:pPr>
            <a:fld id="{81E8CFD6-DD58-4403-8B0E-15385B7B85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381000" y="4781550"/>
            <a:ext cx="73914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en-US" sz="1000" dirty="0">
                <a:solidFill>
                  <a:schemeClr val="bg2"/>
                </a:solidFill>
                <a:cs typeface="Arial" charset="0"/>
              </a:rPr>
              <a:t>© 2017 SNIA Persistent Memory Summit. All Rights Reserved.</a:t>
            </a:r>
          </a:p>
        </p:txBody>
      </p:sp>
      <p:cxnSp>
        <p:nvCxnSpPr>
          <p:cNvPr id="12" name="Straight Connector 11"/>
          <p:cNvCxnSpPr/>
          <p:nvPr userDrawn="1"/>
        </p:nvCxnSpPr>
        <p:spPr bwMode="auto">
          <a:xfrm flipH="1">
            <a:off x="152400" y="819150"/>
            <a:ext cx="8839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5">
                <a:lumMod val="50000"/>
                <a:alpha val="30000"/>
              </a:schemeClr>
            </a:glow>
            <a:softEdge rad="0"/>
          </a:effec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>
          <a:solidFill>
            <a:schemeClr val="tx2">
              <a:lumMod val="50000"/>
              <a:lumOff val="50000"/>
            </a:schemeClr>
          </a:solidFill>
          <a:latin typeface="Arial" panose="020B0604020202020204" pitchFamily="34" charset="0"/>
          <a:ea typeface="ＭＳ Ｐゴシック" charset="0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380069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50000"/>
        <a:buBlip>
          <a:blip r:embed="rId15"/>
        </a:buBlip>
        <a:defRPr sz="2000">
          <a:solidFill>
            <a:srgbClr val="5D5B5C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1600">
          <a:solidFill>
            <a:srgbClr val="38006A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380069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-"/>
        <a:defRPr sz="1200">
          <a:solidFill>
            <a:srgbClr val="380069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1200">
          <a:solidFill>
            <a:srgbClr val="38006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1200">
          <a:solidFill>
            <a:srgbClr val="38006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1200">
          <a:solidFill>
            <a:srgbClr val="38006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1200">
          <a:solidFill>
            <a:srgbClr val="38006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fabrics.org/index.php/working-groups.html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 sz="quarter"/>
          </p:nvPr>
        </p:nvSpPr>
        <p:spPr>
          <a:xfrm>
            <a:off x="0" y="2125662"/>
            <a:ext cx="9144000" cy="1436688"/>
          </a:xfrm>
        </p:spPr>
        <p:txBody>
          <a:bodyPr/>
          <a:lstStyle/>
          <a:p>
            <a:r>
              <a:rPr lang="en-US" altLang="en-US" dirty="0" smtClean="0"/>
              <a:t>Persistent Memory over Fabrics </a:t>
            </a:r>
            <a:br>
              <a:rPr lang="en-US" altLang="en-US" dirty="0" smtClean="0"/>
            </a:br>
            <a:r>
              <a:rPr lang="en-US" altLang="en-US" dirty="0" smtClean="0"/>
              <a:t>An Application-centric view</a:t>
            </a:r>
            <a:endParaRPr lang="en-US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-76200" y="3552825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Paul Grun</a:t>
            </a:r>
          </a:p>
          <a:p>
            <a:pPr algn="ctr" eaLnBrk="1" hangingPunct="1">
              <a:defRPr/>
            </a:pPr>
            <a:r>
              <a:rPr lang="en-US" altLang="en-US" sz="1800" dirty="0" smtClean="0">
                <a:solidFill>
                  <a:schemeClr val="tx2">
                    <a:lumMod val="50000"/>
                    <a:lumOff val="50000"/>
                  </a:schemeClr>
                </a:solidFill>
                <a:cs typeface="Arial" pitchFamily="34" charset="0"/>
              </a:rPr>
              <a:t>Cray, Inc</a:t>
            </a:r>
          </a:p>
          <a:p>
            <a:pPr algn="ctr" eaLnBrk="1" hangingPunct="1">
              <a:defRPr/>
            </a:pPr>
            <a:r>
              <a:rPr lang="en-US" altLang="en-US" sz="1800" dirty="0" smtClean="0">
                <a:solidFill>
                  <a:schemeClr val="tx2">
                    <a:lumMod val="50000"/>
                    <a:lumOff val="50000"/>
                  </a:schemeClr>
                </a:solidFill>
                <a:cs typeface="Arial" pitchFamily="34" charset="0"/>
              </a:rPr>
              <a:t>OpenFabrics Alliance Vice </a:t>
            </a:r>
            <a:r>
              <a:rPr lang="en-US" altLang="en-US" sz="1800" dirty="0">
                <a:solidFill>
                  <a:schemeClr val="tx2">
                    <a:lumMod val="50000"/>
                    <a:lumOff val="50000"/>
                  </a:schemeClr>
                </a:solidFill>
                <a:cs typeface="Arial" pitchFamily="34" charset="0"/>
              </a:rPr>
              <a:t>C</a:t>
            </a:r>
            <a:r>
              <a:rPr lang="en-US" altLang="en-US" sz="1800" dirty="0" smtClean="0">
                <a:solidFill>
                  <a:schemeClr val="tx2">
                    <a:lumMod val="50000"/>
                    <a:lumOff val="50000"/>
                  </a:schemeClr>
                </a:solidFill>
                <a:cs typeface="Arial" pitchFamily="34" charset="0"/>
              </a:rPr>
              <a:t>hair</a:t>
            </a:r>
          </a:p>
        </p:txBody>
      </p:sp>
    </p:spTree>
    <p:extLst>
      <p:ext uri="{BB962C8B-B14F-4D97-AF65-F5344CB8AC3E}">
        <p14:creationId xmlns:p14="http://schemas.microsoft.com/office/powerpoint/2010/main" val="232313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6629400" cy="685800"/>
          </a:xfrm>
        </p:spPr>
        <p:txBody>
          <a:bodyPr/>
          <a:lstStyle/>
          <a:p>
            <a:r>
              <a:rPr lang="en-US" b="0" dirty="0" smtClean="0"/>
              <a:t>OpenFabrics Interfaces - Providers</a:t>
            </a:r>
            <a:endParaRPr lang="en-US" b="0" dirty="0"/>
          </a:p>
        </p:txBody>
      </p:sp>
      <p:sp>
        <p:nvSpPr>
          <p:cNvPr id="23" name="Rectangle 22"/>
          <p:cNvSpPr/>
          <p:nvPr/>
        </p:nvSpPr>
        <p:spPr>
          <a:xfrm>
            <a:off x="394015" y="1629338"/>
            <a:ext cx="1563053" cy="1674972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endParaRPr lang="en-US" sz="1050" kern="0" dirty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65452" y="1721968"/>
            <a:ext cx="727234" cy="214313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white"/>
                </a:solidFill>
                <a:latin typeface="Calibri"/>
                <a:ea typeface="+mn-ea"/>
              </a:rPr>
              <a:t>libfabric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242692" y="1730541"/>
            <a:ext cx="634365" cy="214313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white"/>
                </a:solidFill>
                <a:latin typeface="Calibri"/>
                <a:ea typeface="+mn-ea"/>
              </a:rPr>
              <a:t>kfabric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394015" y="1435505"/>
            <a:ext cx="1563053" cy="0"/>
          </a:xfrm>
          <a:prstGeom prst="line">
            <a:avLst/>
          </a:prstGeom>
          <a:noFill/>
          <a:ln w="25400" cap="flat" cmpd="sng" algn="ctr">
            <a:solidFill>
              <a:srgbClr val="3C6FBD"/>
            </a:solidFill>
            <a:prstDash val="sys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7" name="TextBox 26"/>
          <p:cNvSpPr txBox="1"/>
          <p:nvPr/>
        </p:nvSpPr>
        <p:spPr>
          <a:xfrm>
            <a:off x="914400" y="1242596"/>
            <a:ext cx="436338" cy="338554"/>
          </a:xfrm>
          <a:prstGeom prst="rect">
            <a:avLst/>
          </a:prstGeom>
          <a:solidFill>
            <a:sysClr val="window" lastClr="FFFFFF"/>
          </a:solidFill>
        </p:spPr>
        <p:txBody>
          <a:bodyPr wrap="none" rtlCol="0">
            <a:spAutoFit/>
          </a:bodyPr>
          <a:lstStyle/>
          <a:p>
            <a:pPr defTabSz="342900">
              <a:defRPr/>
            </a:pPr>
            <a:r>
              <a:rPr lang="en-US" sz="1600" b="1" kern="0" noProof="0" dirty="0" err="1" smtClean="0">
                <a:solidFill>
                  <a:srgbClr val="6D6E71"/>
                </a:solidFill>
                <a:ea typeface="MS PGothic" pitchFamily="34" charset="-128"/>
              </a:rPr>
              <a:t>ofi</a:t>
            </a:r>
            <a:endParaRPr lang="en-US" sz="1200" b="1" kern="0" dirty="0">
              <a:solidFill>
                <a:srgbClr val="6D6E71"/>
              </a:solidFill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>
          <a:xfrm rot="16200000">
            <a:off x="68286" y="2481689"/>
            <a:ext cx="1091837" cy="214313"/>
          </a:xfrm>
          <a:prstGeom prst="rect">
            <a:avLst/>
          </a:prstGeom>
          <a:gradFill flip="none" rotWithShape="1">
            <a:gsLst>
              <a:gs pos="52000">
                <a:schemeClr val="accent5">
                  <a:lumMod val="20000"/>
                  <a:lumOff val="80000"/>
                </a:schemeClr>
              </a:gs>
              <a:gs pos="0">
                <a:srgbClr val="3C6FBD"/>
              </a:gs>
              <a:gs pos="99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provider</a:t>
            </a:r>
          </a:p>
        </p:txBody>
      </p:sp>
      <p:sp>
        <p:nvSpPr>
          <p:cNvPr id="32" name="Rectangle 31"/>
          <p:cNvSpPr/>
          <p:nvPr/>
        </p:nvSpPr>
        <p:spPr>
          <a:xfrm rot="16200000">
            <a:off x="344035" y="2481689"/>
            <a:ext cx="1091837" cy="214313"/>
          </a:xfrm>
          <a:prstGeom prst="rect">
            <a:avLst/>
          </a:prstGeom>
          <a:gradFill flip="none" rotWithShape="1">
            <a:gsLst>
              <a:gs pos="52000">
                <a:schemeClr val="accent5">
                  <a:lumMod val="20000"/>
                  <a:lumOff val="80000"/>
                </a:schemeClr>
              </a:gs>
              <a:gs pos="0">
                <a:srgbClr val="3C6FBD"/>
              </a:gs>
              <a:gs pos="99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provider</a:t>
            </a:r>
          </a:p>
        </p:txBody>
      </p:sp>
      <p:sp>
        <p:nvSpPr>
          <p:cNvPr id="33" name="Rectangle 32"/>
          <p:cNvSpPr/>
          <p:nvPr/>
        </p:nvSpPr>
        <p:spPr>
          <a:xfrm rot="16200000">
            <a:off x="1198149" y="2481689"/>
            <a:ext cx="1091837" cy="214313"/>
          </a:xfrm>
          <a:prstGeom prst="rect">
            <a:avLst/>
          </a:prstGeom>
          <a:gradFill flip="none" rotWithShape="1">
            <a:gsLst>
              <a:gs pos="52000">
                <a:schemeClr val="accent5">
                  <a:lumMod val="20000"/>
                  <a:lumOff val="80000"/>
                </a:schemeClr>
              </a:gs>
              <a:gs pos="0">
                <a:srgbClr val="3C6FBD"/>
              </a:gs>
              <a:gs pos="99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provider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141423" y="223016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b="1" dirty="0">
                <a:solidFill>
                  <a:prstClr val="white"/>
                </a:solidFill>
                <a:ea typeface="MS PGothic" pitchFamily="34" charset="-128"/>
              </a:rPr>
              <a:t>. . .</a:t>
            </a:r>
          </a:p>
        </p:txBody>
      </p:sp>
      <p:sp>
        <p:nvSpPr>
          <p:cNvPr id="34" name="Rectangle 33"/>
          <p:cNvSpPr/>
          <p:nvPr/>
        </p:nvSpPr>
        <p:spPr>
          <a:xfrm rot="16200000">
            <a:off x="301512" y="3533131"/>
            <a:ext cx="634365" cy="214313"/>
          </a:xfrm>
          <a:prstGeom prst="rect">
            <a:avLst/>
          </a:prstGeom>
          <a:gradFill rotWithShape="1">
            <a:gsLst>
              <a:gs pos="0">
                <a:schemeClr val="bg1">
                  <a:lumMod val="6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kern="0" dirty="0">
                <a:latin typeface="Calibri"/>
              </a:rPr>
              <a:t>fabric</a:t>
            </a:r>
          </a:p>
        </p:txBody>
      </p:sp>
      <p:sp>
        <p:nvSpPr>
          <p:cNvPr id="35" name="Rectangle 34"/>
          <p:cNvSpPr/>
          <p:nvPr/>
        </p:nvSpPr>
        <p:spPr>
          <a:xfrm rot="16200000">
            <a:off x="588325" y="3533131"/>
            <a:ext cx="634365" cy="214313"/>
          </a:xfrm>
          <a:prstGeom prst="rect">
            <a:avLst/>
          </a:prstGeom>
          <a:gradFill rotWithShape="1">
            <a:gsLst>
              <a:gs pos="0">
                <a:schemeClr val="bg1">
                  <a:lumMod val="6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kern="0" dirty="0">
                <a:latin typeface="Calibri"/>
              </a:rPr>
              <a:t>fabric</a:t>
            </a:r>
          </a:p>
        </p:txBody>
      </p:sp>
      <p:sp>
        <p:nvSpPr>
          <p:cNvPr id="36" name="Rectangle 35"/>
          <p:cNvSpPr/>
          <p:nvPr/>
        </p:nvSpPr>
        <p:spPr>
          <a:xfrm rot="16200000">
            <a:off x="1425252" y="3533131"/>
            <a:ext cx="634365" cy="214313"/>
          </a:xfrm>
          <a:prstGeom prst="rect">
            <a:avLst/>
          </a:prstGeom>
          <a:gradFill rotWithShape="1">
            <a:gsLst>
              <a:gs pos="0">
                <a:schemeClr val="bg1">
                  <a:lumMod val="6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kern="0" dirty="0">
                <a:latin typeface="Calibri"/>
              </a:rPr>
              <a:t>fabric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141422" y="3455621"/>
            <a:ext cx="505267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342900"/>
            <a:r>
              <a:rPr lang="en-US" b="1" dirty="0">
                <a:solidFill>
                  <a:prstClr val="black"/>
                </a:solidFill>
                <a:ea typeface="MS PGothic" pitchFamily="34" charset="-128"/>
              </a:rPr>
              <a:t>. . .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789113" y="1715826"/>
            <a:ext cx="5852349" cy="229028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white"/>
                </a:solidFill>
                <a:latin typeface="Calibri"/>
                <a:ea typeface="+mn-ea"/>
              </a:rPr>
              <a:t>libfabric / kfabric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786965" y="1435505"/>
            <a:ext cx="779318" cy="2519366"/>
            <a:chOff x="2786965" y="1435505"/>
            <a:chExt cx="779318" cy="2519366"/>
          </a:xfrm>
        </p:grpSpPr>
        <p:sp>
          <p:nvSpPr>
            <p:cNvPr id="49" name="Rectangle 48"/>
            <p:cNvSpPr/>
            <p:nvPr/>
          </p:nvSpPr>
          <p:spPr>
            <a:xfrm rot="16200000">
              <a:off x="2859442" y="3530533"/>
              <a:ext cx="634365" cy="214312"/>
            </a:xfrm>
            <a:prstGeom prst="rect">
              <a:avLst/>
            </a:prstGeom>
            <a:gradFill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kern="0" dirty="0">
                  <a:latin typeface="Calibri"/>
                </a:rPr>
                <a:t>ENET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786965" y="2040328"/>
              <a:ext cx="779318" cy="1261383"/>
            </a:xfrm>
            <a:prstGeom prst="rect">
              <a:avLst/>
            </a:prstGeom>
            <a:gradFill flip="none" rotWithShape="1">
              <a:gsLst>
                <a:gs pos="52000">
                  <a:schemeClr val="accent5">
                    <a:lumMod val="20000"/>
                    <a:lumOff val="80000"/>
                  </a:schemeClr>
                </a:gs>
                <a:gs pos="0">
                  <a:srgbClr val="3C6FBD"/>
                </a:gs>
                <a:gs pos="99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</a:rPr>
                <a:t>sockets provider</a:t>
              </a:r>
            </a:p>
          </p:txBody>
        </p:sp>
        <p:cxnSp>
          <p:nvCxnSpPr>
            <p:cNvPr id="62" name="Straight Arrow Connector 61"/>
            <p:cNvCxnSpPr>
              <a:stCxn id="50" idx="0"/>
            </p:cNvCxnSpPr>
            <p:nvPr/>
          </p:nvCxnSpPr>
          <p:spPr>
            <a:xfrm flipV="1">
              <a:off x="3176624" y="1435505"/>
              <a:ext cx="2994" cy="604823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473318" y="1454300"/>
            <a:ext cx="779318" cy="2500571"/>
            <a:chOff x="5491449" y="1454300"/>
            <a:chExt cx="779318" cy="2500571"/>
          </a:xfrm>
        </p:grpSpPr>
        <p:sp>
          <p:nvSpPr>
            <p:cNvPr id="9" name="Rectangle 8"/>
            <p:cNvSpPr/>
            <p:nvPr/>
          </p:nvSpPr>
          <p:spPr>
            <a:xfrm rot="16200000">
              <a:off x="5563925" y="3530533"/>
              <a:ext cx="634365" cy="214312"/>
            </a:xfrm>
            <a:prstGeom prst="rect">
              <a:avLst/>
            </a:prstGeom>
            <a:gradFill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kern="0" dirty="0">
                  <a:latin typeface="Calibri"/>
                </a:rPr>
                <a:t>IB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491449" y="2040328"/>
              <a:ext cx="779318" cy="1261383"/>
            </a:xfrm>
            <a:prstGeom prst="rect">
              <a:avLst/>
            </a:prstGeom>
            <a:gradFill flip="none" rotWithShape="1">
              <a:gsLst>
                <a:gs pos="52000">
                  <a:schemeClr val="accent5">
                    <a:lumMod val="20000"/>
                    <a:lumOff val="80000"/>
                  </a:schemeClr>
                </a:gs>
                <a:gs pos="0">
                  <a:srgbClr val="3C6FBD"/>
                </a:gs>
                <a:gs pos="99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</a:rPr>
                <a:t>verbs provider</a:t>
              </a:r>
            </a:p>
          </p:txBody>
        </p:sp>
        <p:cxnSp>
          <p:nvCxnSpPr>
            <p:cNvPr id="63" name="Straight Arrow Connector 62"/>
            <p:cNvCxnSpPr>
              <a:stCxn id="46" idx="0"/>
            </p:cNvCxnSpPr>
            <p:nvPr/>
          </p:nvCxnSpPr>
          <p:spPr>
            <a:xfrm flipV="1">
              <a:off x="5881108" y="1454300"/>
              <a:ext cx="1496" cy="58602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368769" y="1473095"/>
            <a:ext cx="779318" cy="2481776"/>
            <a:chOff x="6368769" y="1473095"/>
            <a:chExt cx="779318" cy="2481776"/>
          </a:xfrm>
        </p:grpSpPr>
        <p:sp>
          <p:nvSpPr>
            <p:cNvPr id="39" name="Rectangle 38"/>
            <p:cNvSpPr/>
            <p:nvPr/>
          </p:nvSpPr>
          <p:spPr>
            <a:xfrm rot="16200000">
              <a:off x="6433454" y="3530533"/>
              <a:ext cx="634365" cy="214312"/>
            </a:xfrm>
            <a:prstGeom prst="rect">
              <a:avLst/>
            </a:prstGeom>
            <a:gradFill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kern="0" dirty="0">
                  <a:latin typeface="Calibri"/>
                </a:rPr>
                <a:t>ENET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368769" y="2040328"/>
              <a:ext cx="779318" cy="1261383"/>
            </a:xfrm>
            <a:prstGeom prst="rect">
              <a:avLst/>
            </a:prstGeom>
            <a:gradFill flip="none" rotWithShape="1">
              <a:gsLst>
                <a:gs pos="52000">
                  <a:schemeClr val="accent5">
                    <a:lumMod val="20000"/>
                    <a:lumOff val="80000"/>
                  </a:schemeClr>
                </a:gs>
                <a:gs pos="0">
                  <a:srgbClr val="3C6FBD"/>
                </a:gs>
                <a:gs pos="99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</a:rPr>
                <a:t>verbs provider</a:t>
              </a:r>
            </a:p>
            <a:p>
              <a:pPr algn="ctr" defTabSz="342900"/>
              <a:r>
                <a:rPr lang="en-US" sz="12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</a:rPr>
                <a:t>(RoCEv2, iWARP)</a:t>
              </a: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flipV="1">
              <a:off x="6752964" y="1473095"/>
              <a:ext cx="1496" cy="58602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3682416" y="1454301"/>
            <a:ext cx="779318" cy="2500570"/>
            <a:chOff x="3656106" y="1454301"/>
            <a:chExt cx="779318" cy="2500570"/>
          </a:xfrm>
        </p:grpSpPr>
        <p:sp>
          <p:nvSpPr>
            <p:cNvPr id="16" name="Rectangle 15"/>
            <p:cNvSpPr/>
            <p:nvPr/>
          </p:nvSpPr>
          <p:spPr>
            <a:xfrm rot="16200000">
              <a:off x="3728583" y="3530533"/>
              <a:ext cx="634365" cy="214312"/>
            </a:xfrm>
            <a:prstGeom prst="rect">
              <a:avLst/>
            </a:prstGeom>
            <a:gradFill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kern="0" dirty="0">
                  <a:latin typeface="Calibri"/>
                </a:rPr>
                <a:t>ARIES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656106" y="2040328"/>
              <a:ext cx="779318" cy="1261383"/>
            </a:xfrm>
            <a:prstGeom prst="rect">
              <a:avLst/>
            </a:prstGeom>
            <a:gradFill flip="none" rotWithShape="1">
              <a:gsLst>
                <a:gs pos="52000">
                  <a:schemeClr val="accent5">
                    <a:lumMod val="20000"/>
                    <a:lumOff val="80000"/>
                  </a:schemeClr>
                </a:gs>
                <a:gs pos="0">
                  <a:srgbClr val="3C6FBD"/>
                </a:gs>
                <a:gs pos="99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</a:rPr>
                <a:t>GNI provider</a:t>
              </a:r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flipV="1">
              <a:off x="4035400" y="1454301"/>
              <a:ext cx="1496" cy="586027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Right Arrow 85"/>
          <p:cNvSpPr/>
          <p:nvPr/>
        </p:nvSpPr>
        <p:spPr>
          <a:xfrm>
            <a:off x="2111952" y="2466824"/>
            <a:ext cx="452005" cy="440033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7255054" y="2399441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17574" y="906663"/>
            <a:ext cx="3767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All providers expose the same interfaces,</a:t>
            </a:r>
          </a:p>
          <a:p>
            <a:r>
              <a:rPr lang="en-US" sz="1200" dirty="0" smtClean="0"/>
              <a:t>None of them expose details of the underlying fabric.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271773" y="4248150"/>
            <a:ext cx="28531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u="sng" dirty="0" smtClean="0"/>
              <a:t>Current providers:</a:t>
            </a:r>
          </a:p>
          <a:p>
            <a:pPr algn="l"/>
            <a:r>
              <a:rPr lang="en-US" sz="1400" dirty="0" smtClean="0"/>
              <a:t>sockets, verbs, </a:t>
            </a:r>
            <a:r>
              <a:rPr lang="en-US" sz="1400" dirty="0" err="1" smtClean="0"/>
              <a:t>usnic</a:t>
            </a:r>
            <a:r>
              <a:rPr lang="en-US" sz="1400" dirty="0" smtClean="0"/>
              <a:t>, </a:t>
            </a:r>
            <a:r>
              <a:rPr lang="en-US" sz="1400" dirty="0" err="1" smtClean="0"/>
              <a:t>gni</a:t>
            </a:r>
            <a:r>
              <a:rPr lang="en-US" sz="1400" dirty="0" smtClean="0"/>
              <a:t>, mlx, </a:t>
            </a:r>
            <a:r>
              <a:rPr lang="en-US" sz="1400" dirty="0" err="1" smtClean="0"/>
              <a:t>psm</a:t>
            </a:r>
            <a:r>
              <a:rPr lang="en-US" sz="1400" dirty="0" smtClean="0"/>
              <a:t>, psm2, </a:t>
            </a:r>
            <a:r>
              <a:rPr lang="en-US" sz="1400" dirty="0" err="1" smtClean="0"/>
              <a:t>udp</a:t>
            </a:r>
            <a:r>
              <a:rPr lang="en-US" sz="1400" dirty="0" smtClean="0"/>
              <a:t>, </a:t>
            </a:r>
            <a:r>
              <a:rPr lang="en-US" sz="1400" dirty="0" err="1" smtClean="0"/>
              <a:t>bgq</a:t>
            </a:r>
            <a:endParaRPr lang="en-US" sz="14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4577867" y="1474393"/>
            <a:ext cx="779318" cy="2500571"/>
            <a:chOff x="4549962" y="1474393"/>
            <a:chExt cx="779318" cy="2500571"/>
          </a:xfrm>
        </p:grpSpPr>
        <p:sp>
          <p:nvSpPr>
            <p:cNvPr id="52" name="Rectangle 51"/>
            <p:cNvSpPr/>
            <p:nvPr/>
          </p:nvSpPr>
          <p:spPr>
            <a:xfrm rot="16200000">
              <a:off x="4622438" y="3550626"/>
              <a:ext cx="634365" cy="214312"/>
            </a:xfrm>
            <a:prstGeom prst="rect">
              <a:avLst/>
            </a:prstGeom>
            <a:gradFill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kern="0" dirty="0" smtClean="0">
                  <a:latin typeface="Calibri"/>
                </a:rPr>
                <a:t>ENET</a:t>
              </a:r>
              <a:endParaRPr lang="en-US" sz="1200" kern="0" dirty="0">
                <a:latin typeface="Calibri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549962" y="2060421"/>
              <a:ext cx="779318" cy="1261383"/>
            </a:xfrm>
            <a:prstGeom prst="rect">
              <a:avLst/>
            </a:prstGeom>
            <a:gradFill flip="none" rotWithShape="1">
              <a:gsLst>
                <a:gs pos="52000">
                  <a:schemeClr val="accent5">
                    <a:lumMod val="20000"/>
                    <a:lumOff val="80000"/>
                  </a:schemeClr>
                </a:gs>
                <a:gs pos="0">
                  <a:srgbClr val="3C6FBD"/>
                </a:gs>
                <a:gs pos="99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b="1" kern="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</a:rPr>
                <a:t>usnic</a:t>
              </a:r>
              <a:r>
                <a:rPr lang="en-US" sz="1200" b="1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</a:rPr>
                <a:t> </a:t>
              </a:r>
              <a:r>
                <a:rPr lang="en-US" sz="12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</a:rPr>
                <a:t>provider</a:t>
              </a:r>
            </a:p>
          </p:txBody>
        </p:sp>
        <p:cxnSp>
          <p:nvCxnSpPr>
            <p:cNvPr id="54" name="Straight Arrow Connector 53"/>
            <p:cNvCxnSpPr>
              <a:stCxn id="53" idx="0"/>
            </p:cNvCxnSpPr>
            <p:nvPr/>
          </p:nvCxnSpPr>
          <p:spPr>
            <a:xfrm flipV="1">
              <a:off x="4939621" y="1474393"/>
              <a:ext cx="1496" cy="58602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936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OFI Framework – a bit more detail</a:t>
            </a:r>
            <a:endParaRPr lang="en-US" sz="2025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530" y="819150"/>
            <a:ext cx="5747994" cy="391234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629400" y="4783932"/>
            <a:ext cx="2133600" cy="357187"/>
          </a:xfrm>
        </p:spPr>
        <p:txBody>
          <a:bodyPr/>
          <a:lstStyle/>
          <a:p>
            <a:pPr>
              <a:defRPr/>
            </a:pPr>
            <a:fld id="{43A6B213-765B-41AA-957E-2AF9911CB4CD}" type="slidenum">
              <a:rPr lang="en-US" altLang="en-US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794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608" y="1544546"/>
            <a:ext cx="989179" cy="1246513"/>
          </a:xfrm>
          <a:prstGeom prst="rect">
            <a:avLst/>
          </a:prstGeom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Legacy Apps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76913" y="1544546"/>
            <a:ext cx="1291321" cy="1246513"/>
          </a:xfrm>
          <a:prstGeom prst="rect">
            <a:avLst/>
          </a:prstGeom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Data Analysis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32352" y="1538265"/>
            <a:ext cx="3480068" cy="1246513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200" b="1" dirty="0"/>
              <a:t>Data Storage, Data Access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283672" y="1543730"/>
            <a:ext cx="2477410" cy="1247649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200" b="1" dirty="0"/>
              <a:t>Distributed and Parallel </a:t>
            </a:r>
          </a:p>
          <a:p>
            <a:pPr algn="ctr"/>
            <a:r>
              <a:rPr lang="en-US" sz="1200" b="1" dirty="0"/>
              <a:t>Computing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83672" y="2206245"/>
            <a:ext cx="1260127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err="1"/>
              <a:t>Msg</a:t>
            </a:r>
            <a:r>
              <a:rPr lang="en-US" sz="1050" u="sng" dirty="0"/>
              <a:t> Passing</a:t>
            </a:r>
          </a:p>
          <a:p>
            <a:pPr marL="88106" indent="-88106" algn="ctr">
              <a:buFontTx/>
              <a:buChar char="-"/>
            </a:pPr>
            <a:r>
              <a:rPr lang="en-US" sz="1050" dirty="0"/>
              <a:t>MPI </a:t>
            </a:r>
            <a:r>
              <a:rPr lang="en-US" sz="1050" dirty="0" smtClean="0"/>
              <a:t>applications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1376909" y="2206245"/>
            <a:ext cx="129132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ctr"/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Structured data</a:t>
            </a:r>
          </a:p>
          <a:p>
            <a:pPr algn="ctr"/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Unstructured data</a:t>
            </a:r>
          </a:p>
          <a:p>
            <a:pPr algn="ctr"/>
            <a:endParaRPr 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3605" y="2206245"/>
            <a:ext cx="1053301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88106" indent="-88106" algn="ctr">
              <a:buFontTx/>
              <a:buChar char="-"/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Sockets apps</a:t>
            </a:r>
          </a:p>
          <a:p>
            <a:pPr marL="88106" indent="-88106" algn="ctr">
              <a:buFontTx/>
              <a:buChar char="-"/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IP apps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73035" y="2206245"/>
            <a:ext cx="1359299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/>
              <a:t>Shared memory</a:t>
            </a:r>
          </a:p>
          <a:p>
            <a:pPr algn="ctr"/>
            <a:r>
              <a:rPr lang="en-US" sz="1050" dirty="0"/>
              <a:t>- PGAS languages</a:t>
            </a:r>
          </a:p>
        </p:txBody>
      </p:sp>
      <p:sp>
        <p:nvSpPr>
          <p:cNvPr id="6" name="Left Brace 5"/>
          <p:cNvSpPr/>
          <p:nvPr/>
        </p:nvSpPr>
        <p:spPr>
          <a:xfrm rot="16200000" flipV="1">
            <a:off x="7378481" y="1741141"/>
            <a:ext cx="287790" cy="2477410"/>
          </a:xfrm>
          <a:prstGeom prst="leftBrace">
            <a:avLst>
              <a:gd name="adj1" fmla="val 19654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/>
          <p:cNvSpPr/>
          <p:nvPr/>
        </p:nvSpPr>
        <p:spPr>
          <a:xfrm rot="16200000" flipV="1">
            <a:off x="4331552" y="1242874"/>
            <a:ext cx="281667" cy="3480068"/>
          </a:xfrm>
          <a:prstGeom prst="leftBrace">
            <a:avLst>
              <a:gd name="adj1" fmla="val 13353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3930832" y="3172787"/>
            <a:ext cx="1174568" cy="2806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>
            <a:lvl1pPr marL="223838" indent="-223838" algn="l" defTabSz="457200" rtl="0" eaLnBrk="1" latinLnBrk="0" hangingPunct="1">
              <a:spcBef>
                <a:spcPct val="20000"/>
              </a:spcBef>
              <a:buSzPct val="110000"/>
              <a:buFont typeface="Wingdings" charset="2"/>
              <a:buChar char="§"/>
              <a:defRPr sz="2000" b="1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395288" indent="-171450" algn="l" defTabSz="457200" rtl="0" eaLnBrk="1" latinLnBrk="0" hangingPunct="1">
              <a:spcBef>
                <a:spcPct val="20000"/>
              </a:spcBef>
              <a:buClr>
                <a:srgbClr val="399ACA"/>
              </a:buClr>
              <a:buSzPct val="120000"/>
              <a:buFont typeface="Arial"/>
              <a:buChar char="•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630238" indent="-1714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800100" indent="-169863" algn="l" defTabSz="457200" rtl="0" eaLnBrk="1" latinLnBrk="0" hangingPunct="1">
              <a:spcBef>
                <a:spcPct val="20000"/>
              </a:spcBef>
              <a:buClr>
                <a:srgbClr val="00588D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089025" indent="-23495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dirty="0"/>
              <a:t>DS/DA WG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0" dirty="0" smtClean="0"/>
              <a:t>OFI Project Overview – work group structure</a:t>
            </a:r>
            <a:endParaRPr lang="en-US" sz="2000" b="0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294967295"/>
          </p:nvPr>
        </p:nvSpPr>
        <p:spPr>
          <a:xfrm>
            <a:off x="5840241" y="4756627"/>
            <a:ext cx="2895600" cy="342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F849D2C-A9CD-B04A-B70A-527FFE2F698D}" type="slidenum">
              <a:rPr lang="en-US" sz="1400" b="1">
                <a:solidFill>
                  <a:srgbClr val="5D5B5C"/>
                </a:solidFill>
                <a:latin typeface="Gill Sans MT" pitchFamily="34" charset="0"/>
              </a:rPr>
              <a:pPr>
                <a:defRPr/>
              </a:pPr>
              <a:t>12</a:t>
            </a:fld>
            <a:endParaRPr lang="en-US" sz="1400" b="1" dirty="0">
              <a:solidFill>
                <a:srgbClr val="5D5B5C"/>
              </a:solidFill>
              <a:latin typeface="Gill Sans MT" pitchFamily="34" charset="0"/>
            </a:endParaRPr>
          </a:p>
        </p:txBody>
      </p:sp>
      <p:sp>
        <p:nvSpPr>
          <p:cNvPr id="23" name="Left Brace 22"/>
          <p:cNvSpPr/>
          <p:nvPr/>
        </p:nvSpPr>
        <p:spPr>
          <a:xfrm rot="5400000">
            <a:off x="4371150" y="-2883801"/>
            <a:ext cx="314867" cy="8409959"/>
          </a:xfrm>
          <a:prstGeom prst="leftBrace">
            <a:avLst>
              <a:gd name="adj1" fmla="val 21806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00126" y="833837"/>
            <a:ext cx="115608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OFI Project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5643" y="3889574"/>
            <a:ext cx="766588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6D6E71"/>
                </a:solidFill>
              </a:defRPr>
            </a:lvl1pPr>
          </a:lstStyle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Application-centric design means that the working groups are driven by </a:t>
            </a:r>
            <a:r>
              <a:rPr lang="en-US" sz="1600" i="1" u="sng" dirty="0" smtClean="0">
                <a:solidFill>
                  <a:schemeClr val="tx1"/>
                </a:solidFill>
              </a:rPr>
              <a:t>use cases</a:t>
            </a:r>
            <a:r>
              <a:rPr lang="en-US" sz="16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en-US" sz="4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 Storage / Data Access, Distributed </a:t>
            </a:r>
            <a:r>
              <a:rPr lang="en-US" sz="1600" dirty="0">
                <a:solidFill>
                  <a:schemeClr val="tx1"/>
                </a:solidFill>
              </a:rPr>
              <a:t>and Parallel </a:t>
            </a:r>
            <a:r>
              <a:rPr lang="en-US" sz="1600" dirty="0" smtClean="0">
                <a:solidFill>
                  <a:schemeClr val="tx1"/>
                </a:solidFill>
              </a:rPr>
              <a:t>Computing…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32349" y="2206245"/>
            <a:ext cx="1816961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/>
              <a:t>Data Storage</a:t>
            </a:r>
          </a:p>
          <a:p>
            <a:pPr algn="ctr"/>
            <a:r>
              <a:rPr lang="en-US" sz="1050" dirty="0"/>
              <a:t>- object, file, block</a:t>
            </a:r>
          </a:p>
          <a:p>
            <a:pPr algn="ctr"/>
            <a:r>
              <a:rPr lang="en-US" sz="1050" dirty="0"/>
              <a:t>- storage class memory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84049" y="2206245"/>
            <a:ext cx="181745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/>
              <a:t>Data Access</a:t>
            </a:r>
          </a:p>
          <a:p>
            <a:pPr algn="ctr"/>
            <a:r>
              <a:rPr lang="en-US" sz="1050" dirty="0"/>
              <a:t>- remote persistent memory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6935092" y="3208154"/>
            <a:ext cx="1174568" cy="2806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>
            <a:lvl1pPr marL="223838" indent="-223838" algn="l" defTabSz="457200" rtl="0" eaLnBrk="1" latinLnBrk="0" hangingPunct="1">
              <a:spcBef>
                <a:spcPct val="20000"/>
              </a:spcBef>
              <a:buSzPct val="110000"/>
              <a:buFont typeface="Wingdings" charset="2"/>
              <a:buChar char="§"/>
              <a:defRPr sz="2000" b="1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395288" indent="-171450" algn="l" defTabSz="457200" rtl="0" eaLnBrk="1" latinLnBrk="0" hangingPunct="1">
              <a:spcBef>
                <a:spcPct val="20000"/>
              </a:spcBef>
              <a:buClr>
                <a:srgbClr val="399ACA"/>
              </a:buClr>
              <a:buSzPct val="120000"/>
              <a:buFont typeface="Arial"/>
              <a:buChar char="•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630238" indent="-1714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800100" indent="-169863" algn="l" defTabSz="457200" rtl="0" eaLnBrk="1" latinLnBrk="0" hangingPunct="1">
              <a:spcBef>
                <a:spcPct val="20000"/>
              </a:spcBef>
              <a:buClr>
                <a:srgbClr val="00588D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089025" indent="-23495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dirty="0" smtClean="0"/>
              <a:t>OFI </a:t>
            </a:r>
            <a:r>
              <a:rPr lang="en-US" sz="1400" dirty="0"/>
              <a:t>WG</a:t>
            </a:r>
          </a:p>
        </p:txBody>
      </p:sp>
    </p:spTree>
    <p:extLst>
      <p:ext uri="{BB962C8B-B14F-4D97-AF65-F5344CB8AC3E}">
        <p14:creationId xmlns:p14="http://schemas.microsoft.com/office/powerpoint/2010/main" val="198318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608" y="1544546"/>
            <a:ext cx="989179" cy="1246513"/>
          </a:xfrm>
          <a:prstGeom prst="rect">
            <a:avLst/>
          </a:prstGeom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Legacy Apps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76913" y="1544546"/>
            <a:ext cx="1291321" cy="1246513"/>
          </a:xfrm>
          <a:prstGeom prst="rect">
            <a:avLst/>
          </a:prstGeom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Data Analysis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32352" y="1538265"/>
            <a:ext cx="3480068" cy="1246513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200" b="1" dirty="0"/>
              <a:t>Data Storage, Data Access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283672" y="1543730"/>
            <a:ext cx="2477410" cy="1247649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200" b="1" dirty="0"/>
              <a:t>Distributed and Parallel </a:t>
            </a:r>
          </a:p>
          <a:p>
            <a:pPr algn="ctr"/>
            <a:r>
              <a:rPr lang="en-US" sz="1200" b="1" dirty="0"/>
              <a:t>Computing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83672" y="2206245"/>
            <a:ext cx="1260127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err="1"/>
              <a:t>Msg</a:t>
            </a:r>
            <a:r>
              <a:rPr lang="en-US" sz="1050" u="sng" dirty="0"/>
              <a:t> Passing</a:t>
            </a:r>
          </a:p>
          <a:p>
            <a:pPr marL="88106" indent="-88106" algn="ctr">
              <a:buFontTx/>
              <a:buChar char="-"/>
            </a:pPr>
            <a:r>
              <a:rPr lang="en-US" sz="1050" dirty="0"/>
              <a:t>MPI </a:t>
            </a:r>
            <a:r>
              <a:rPr lang="en-US" sz="1050" dirty="0" smtClean="0"/>
              <a:t>applications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1376909" y="2206245"/>
            <a:ext cx="129132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ctr"/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Structured data</a:t>
            </a:r>
          </a:p>
          <a:p>
            <a:pPr algn="ctr"/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Unstructured data</a:t>
            </a:r>
          </a:p>
          <a:p>
            <a:pPr algn="ctr"/>
            <a:endParaRPr 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3605" y="2206245"/>
            <a:ext cx="1053301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88106" indent="-88106" algn="ctr">
              <a:buFontTx/>
              <a:buChar char="-"/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Sockets apps</a:t>
            </a:r>
          </a:p>
          <a:p>
            <a:pPr marL="88106" indent="-88106" algn="ctr">
              <a:buFontTx/>
              <a:buChar char="-"/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IP apps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73035" y="2206245"/>
            <a:ext cx="1359299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/>
              <a:t>Shared memory</a:t>
            </a:r>
          </a:p>
          <a:p>
            <a:pPr algn="ctr"/>
            <a:r>
              <a:rPr lang="en-US" sz="1050" dirty="0"/>
              <a:t>- PGAS languages</a:t>
            </a:r>
          </a:p>
        </p:txBody>
      </p:sp>
      <p:sp>
        <p:nvSpPr>
          <p:cNvPr id="6" name="Left Brace 5"/>
          <p:cNvSpPr/>
          <p:nvPr/>
        </p:nvSpPr>
        <p:spPr>
          <a:xfrm rot="16200000" flipV="1">
            <a:off x="6675046" y="1334167"/>
            <a:ext cx="287790" cy="3884282"/>
          </a:xfrm>
          <a:prstGeom prst="leftBrace">
            <a:avLst>
              <a:gd name="adj1" fmla="val 19654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/>
          <p:cNvSpPr/>
          <p:nvPr/>
        </p:nvSpPr>
        <p:spPr>
          <a:xfrm rot="16200000" flipV="1">
            <a:off x="4231634" y="1342792"/>
            <a:ext cx="288884" cy="3287448"/>
          </a:xfrm>
          <a:prstGeom prst="leftBrace">
            <a:avLst>
              <a:gd name="adj1" fmla="val 13353"/>
              <a:gd name="adj2" fmla="val 6648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0" dirty="0" smtClean="0"/>
              <a:t>OFI Project Overview – work group structure</a:t>
            </a:r>
            <a:endParaRPr lang="en-US" sz="2000" b="0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294967295"/>
          </p:nvPr>
        </p:nvSpPr>
        <p:spPr>
          <a:xfrm>
            <a:off x="5717381" y="4784759"/>
            <a:ext cx="2895600" cy="2725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F849D2C-A9CD-B04A-B70A-527FFE2F698D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3" name="Left Brace 22"/>
          <p:cNvSpPr/>
          <p:nvPr/>
        </p:nvSpPr>
        <p:spPr>
          <a:xfrm rot="5400000">
            <a:off x="4371150" y="-2883801"/>
            <a:ext cx="314867" cy="8409959"/>
          </a:xfrm>
          <a:prstGeom prst="leftBrace">
            <a:avLst>
              <a:gd name="adj1" fmla="val 21806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00126" y="833837"/>
            <a:ext cx="115608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OFI Project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32349" y="2206245"/>
            <a:ext cx="1816961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/>
              <a:t>Data Storage</a:t>
            </a:r>
          </a:p>
          <a:p>
            <a:pPr algn="ctr"/>
            <a:r>
              <a:rPr lang="en-US" sz="1050" dirty="0"/>
              <a:t>- object, file, block</a:t>
            </a:r>
          </a:p>
          <a:p>
            <a:pPr algn="ctr"/>
            <a:r>
              <a:rPr lang="en-US" sz="1050" dirty="0"/>
              <a:t>- storage class memory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84049" y="2206245"/>
            <a:ext cx="181745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/>
              <a:t>Data Access</a:t>
            </a:r>
          </a:p>
          <a:p>
            <a:pPr algn="l"/>
            <a:r>
              <a:rPr lang="en-US" sz="1050" dirty="0"/>
              <a:t>- remote persistent memory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28751" y="3235411"/>
            <a:ext cx="1454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 mode</a:t>
            </a:r>
          </a:p>
          <a:p>
            <a:pPr algn="ctr"/>
            <a:r>
              <a:rPr lang="en-US" dirty="0" smtClean="0"/>
              <a:t>‘kfabric’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084684" y="3453895"/>
            <a:ext cx="13332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mode</a:t>
            </a:r>
          </a:p>
          <a:p>
            <a:pPr algn="ctr"/>
            <a:r>
              <a:rPr lang="en-US" dirty="0" smtClean="0"/>
              <a:t>‘libfabric’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11953" y="4324350"/>
            <a:ext cx="772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(Not quite right because you can imagine user mode storage, e.g. CEPH) 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29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608" y="1544546"/>
            <a:ext cx="989179" cy="1246513"/>
          </a:xfrm>
          <a:prstGeom prst="rect">
            <a:avLst/>
          </a:prstGeom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Legacy Apps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76913" y="1544546"/>
            <a:ext cx="1291321" cy="1246513"/>
          </a:xfrm>
          <a:prstGeom prst="rect">
            <a:avLst/>
          </a:prstGeom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Data Analysis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32352" y="1538265"/>
            <a:ext cx="3480068" cy="1246513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200" b="1" dirty="0"/>
              <a:t>Data Storage, Data Access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283672" y="1543730"/>
            <a:ext cx="2477410" cy="1247649"/>
          </a:xfrm>
          <a:prstGeom prst="rect">
            <a:avLst/>
          </a:prstGeom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Distributed and Parallel </a:t>
            </a:r>
          </a:p>
          <a:p>
            <a:pPr algn="ctr"/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Computing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83672" y="2206245"/>
            <a:ext cx="1260127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err="1">
                <a:solidFill>
                  <a:schemeClr val="bg1">
                    <a:lumMod val="50000"/>
                  </a:schemeClr>
                </a:solidFill>
              </a:rPr>
              <a:t>Msg</a:t>
            </a:r>
            <a:r>
              <a:rPr lang="en-US" sz="1050" u="sng" dirty="0">
                <a:solidFill>
                  <a:schemeClr val="bg1">
                    <a:lumMod val="50000"/>
                  </a:schemeClr>
                </a:solidFill>
              </a:rPr>
              <a:t> Passing</a:t>
            </a:r>
          </a:p>
          <a:p>
            <a:pPr marL="88106" indent="-88106" algn="ctr">
              <a:buFontTx/>
              <a:buChar char="-"/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MPI </a:t>
            </a:r>
            <a:r>
              <a:rPr lang="en-US" sz="1050" dirty="0" smtClean="0">
                <a:solidFill>
                  <a:schemeClr val="bg1">
                    <a:lumMod val="50000"/>
                  </a:schemeClr>
                </a:solidFill>
              </a:rPr>
              <a:t>applications</a:t>
            </a:r>
            <a:endParaRPr 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76909" y="2206245"/>
            <a:ext cx="129132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Structured data</a:t>
            </a:r>
          </a:p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Unstructured data</a:t>
            </a:r>
          </a:p>
          <a:p>
            <a:endParaRPr 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3605" y="2206245"/>
            <a:ext cx="1053301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88106" indent="-88106">
              <a:buFontTx/>
              <a:buChar char="-"/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Sockets apps</a:t>
            </a:r>
          </a:p>
          <a:p>
            <a:pPr marL="88106" indent="-88106">
              <a:buFontTx/>
              <a:buChar char="-"/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IP apps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73035" y="2206245"/>
            <a:ext cx="1359299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>
                <a:solidFill>
                  <a:schemeClr val="bg1">
                    <a:lumMod val="50000"/>
                  </a:schemeClr>
                </a:solidFill>
              </a:rPr>
              <a:t>Shared memory</a:t>
            </a:r>
          </a:p>
          <a:p>
            <a:pPr algn="ctr"/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- PGAS languages</a:t>
            </a:r>
          </a:p>
        </p:txBody>
      </p:sp>
      <p:sp>
        <p:nvSpPr>
          <p:cNvPr id="6" name="Left Brace 5"/>
          <p:cNvSpPr/>
          <p:nvPr/>
        </p:nvSpPr>
        <p:spPr>
          <a:xfrm rot="16200000" flipV="1">
            <a:off x="6675046" y="1334167"/>
            <a:ext cx="287790" cy="3884282"/>
          </a:xfrm>
          <a:prstGeom prst="leftBrace">
            <a:avLst>
              <a:gd name="adj1" fmla="val 19654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/>
          <p:cNvSpPr/>
          <p:nvPr/>
        </p:nvSpPr>
        <p:spPr>
          <a:xfrm rot="16200000" flipV="1">
            <a:off x="4231634" y="1342792"/>
            <a:ext cx="288884" cy="3287448"/>
          </a:xfrm>
          <a:prstGeom prst="leftBrace">
            <a:avLst>
              <a:gd name="adj1" fmla="val 13353"/>
              <a:gd name="adj2" fmla="val 6648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0" dirty="0" smtClean="0"/>
              <a:t>OFI Project Overview – work group structure</a:t>
            </a:r>
            <a:endParaRPr lang="en-US" sz="2000" b="0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294967295"/>
          </p:nvPr>
        </p:nvSpPr>
        <p:spPr>
          <a:xfrm>
            <a:off x="5814150" y="4857750"/>
            <a:ext cx="2895600" cy="2857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F849D2C-A9CD-B04A-B70A-527FFE2F698D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23" name="Left Brace 22"/>
          <p:cNvSpPr/>
          <p:nvPr/>
        </p:nvSpPr>
        <p:spPr>
          <a:xfrm rot="5400000">
            <a:off x="4371150" y="-2883801"/>
            <a:ext cx="314867" cy="8409959"/>
          </a:xfrm>
          <a:prstGeom prst="leftBrace">
            <a:avLst>
              <a:gd name="adj1" fmla="val 21806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00126" y="833837"/>
            <a:ext cx="115608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OFI Project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32349" y="2206245"/>
            <a:ext cx="1816961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/>
              <a:t>Data Storage</a:t>
            </a:r>
          </a:p>
          <a:p>
            <a:pPr algn="ctr"/>
            <a:r>
              <a:rPr lang="en-US" sz="1050" dirty="0"/>
              <a:t>- object, file, block</a:t>
            </a:r>
          </a:p>
          <a:p>
            <a:pPr algn="ctr"/>
            <a:r>
              <a:rPr lang="en-US" sz="1050" dirty="0"/>
              <a:t>- storage class memory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84049" y="2206245"/>
            <a:ext cx="181745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/>
              <a:t>Data Access</a:t>
            </a:r>
          </a:p>
          <a:p>
            <a:pPr algn="l"/>
            <a:r>
              <a:rPr lang="en-US" sz="1050" dirty="0"/>
              <a:t>- remote persistent memory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28751" y="3235411"/>
            <a:ext cx="1454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kernel mode</a:t>
            </a:r>
          </a:p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‘kfabric’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3226" y="3453895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 mode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‘libfabric’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2566269" y="1352550"/>
            <a:ext cx="3834531" cy="1778409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298" y="4208892"/>
            <a:ext cx="4931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Since the topic today is Persistent Memory…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36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Data Storage, Data Access?</a:t>
            </a:r>
            <a:endParaRPr lang="en-US" b="0" dirty="0"/>
          </a:p>
        </p:txBody>
      </p:sp>
      <p:sp>
        <p:nvSpPr>
          <p:cNvPr id="4" name="Rounded Rectangle 3"/>
          <p:cNvSpPr/>
          <p:nvPr/>
        </p:nvSpPr>
        <p:spPr>
          <a:xfrm>
            <a:off x="1497905" y="2893419"/>
            <a:ext cx="1651035" cy="1055578"/>
          </a:xfrm>
          <a:prstGeom prst="roundRect">
            <a:avLst/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kern="0" dirty="0">
                <a:solidFill>
                  <a:prstClr val="white"/>
                </a:solidFill>
                <a:latin typeface="Calibri"/>
              </a:rPr>
              <a:t> </a:t>
            </a:r>
          </a:p>
        </p:txBody>
      </p:sp>
      <p:cxnSp>
        <p:nvCxnSpPr>
          <p:cNvPr id="5" name="Elbow Connector 4"/>
          <p:cNvCxnSpPr>
            <a:stCxn id="13" idx="2"/>
            <a:endCxn id="11" idx="1"/>
          </p:cNvCxnSpPr>
          <p:nvPr/>
        </p:nvCxnSpPr>
        <p:spPr>
          <a:xfrm rot="16200000" flipH="1">
            <a:off x="2962535" y="3073054"/>
            <a:ext cx="181781" cy="514526"/>
          </a:xfrm>
          <a:prstGeom prst="bentConnector2">
            <a:avLst/>
          </a:prstGeom>
          <a:noFill/>
          <a:ln w="25400" cap="flat" cmpd="sng" algn="ctr">
            <a:solidFill>
              <a:srgbClr val="000000"/>
            </a:solidFill>
            <a:prstDash val="solid"/>
            <a:headEnd type="none" w="med" len="med"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" name="Rounded Rectangle 5"/>
          <p:cNvSpPr/>
          <p:nvPr/>
        </p:nvSpPr>
        <p:spPr>
          <a:xfrm>
            <a:off x="1601320" y="2141420"/>
            <a:ext cx="725777" cy="412230"/>
          </a:xfrm>
          <a:prstGeom prst="round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kern="0" dirty="0">
                <a:solidFill>
                  <a:prstClr val="white"/>
                </a:solidFill>
                <a:latin typeface="Calibri"/>
              </a:rPr>
              <a:t>storage client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64208" y="2553650"/>
            <a:ext cx="1" cy="380976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" name="Rectangle 7"/>
          <p:cNvSpPr/>
          <p:nvPr/>
        </p:nvSpPr>
        <p:spPr>
          <a:xfrm>
            <a:off x="1911919" y="4114789"/>
            <a:ext cx="830356" cy="427564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200" kern="0" dirty="0">
                <a:solidFill>
                  <a:prstClr val="black"/>
                </a:solidFill>
                <a:latin typeface="Calibri"/>
              </a:rPr>
              <a:t>NIC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648829" y="2934626"/>
            <a:ext cx="630758" cy="300038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100" kern="0" dirty="0">
                <a:solidFill>
                  <a:prstClr val="black"/>
                </a:solidFill>
                <a:latin typeface="Calibri"/>
              </a:rPr>
              <a:t>file system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13197" y="2918194"/>
            <a:ext cx="127494" cy="1006028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900" kern="0" dirty="0">
                <a:solidFill>
                  <a:prstClr val="white"/>
                </a:solidFill>
                <a:latin typeface="Calibri"/>
              </a:rPr>
              <a:t>DIMM</a:t>
            </a:r>
            <a:r>
              <a:rPr lang="en-US" sz="750" kern="0" dirty="0">
                <a:solidFill>
                  <a:prstClr val="white"/>
                </a:solidFill>
                <a:latin typeface="Calibri"/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10688" y="2918194"/>
            <a:ext cx="148822" cy="1006028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900" kern="0" dirty="0">
                <a:solidFill>
                  <a:prstClr val="white"/>
                </a:solidFill>
                <a:latin typeface="Calibri"/>
              </a:rPr>
              <a:t>DIMM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471683" y="2141420"/>
            <a:ext cx="987827" cy="412230"/>
          </a:xfrm>
          <a:prstGeom prst="round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kern="0" dirty="0" smtClean="0">
                <a:solidFill>
                  <a:prstClr val="white"/>
                </a:solidFill>
                <a:latin typeface="Calibri"/>
              </a:rPr>
              <a:t>user or kernel  </a:t>
            </a:r>
            <a:r>
              <a:rPr lang="en-US" sz="1200" kern="0" dirty="0">
                <a:solidFill>
                  <a:prstClr val="white"/>
                </a:solidFill>
                <a:latin typeface="Calibri"/>
              </a:rPr>
              <a:t>app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480800" y="2939389"/>
            <a:ext cx="630723" cy="300038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100" kern="0" dirty="0">
                <a:solidFill>
                  <a:prstClr val="black"/>
                </a:solidFill>
                <a:latin typeface="Calibri"/>
              </a:rPr>
              <a:t>virtual switch</a:t>
            </a:r>
          </a:p>
        </p:txBody>
      </p:sp>
      <p:cxnSp>
        <p:nvCxnSpPr>
          <p:cNvPr id="14" name="Straight Arrow Connector 13"/>
          <p:cNvCxnSpPr>
            <a:endCxn id="13" idx="0"/>
          </p:cNvCxnSpPr>
          <p:nvPr/>
        </p:nvCxnSpPr>
        <p:spPr>
          <a:xfrm>
            <a:off x="2796162" y="2584723"/>
            <a:ext cx="0" cy="354666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5" name="Elbow Connector 14"/>
          <p:cNvCxnSpPr>
            <a:endCxn id="9" idx="2"/>
          </p:cNvCxnSpPr>
          <p:nvPr/>
        </p:nvCxnSpPr>
        <p:spPr>
          <a:xfrm rot="5400000" flipH="1" flipV="1">
            <a:off x="1791161" y="3402953"/>
            <a:ext cx="341336" cy="4758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headEnd type="arrow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6" name="Elbow Connector 15"/>
          <p:cNvCxnSpPr>
            <a:stCxn id="13" idx="2"/>
          </p:cNvCxnSpPr>
          <p:nvPr/>
        </p:nvCxnSpPr>
        <p:spPr>
          <a:xfrm rot="5400000">
            <a:off x="2630259" y="3405330"/>
            <a:ext cx="331807" cy="1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headEnd type="none" w="med" len="med"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7" name="TextBox 16"/>
          <p:cNvSpPr txBox="1"/>
          <p:nvPr/>
        </p:nvSpPr>
        <p:spPr>
          <a:xfrm>
            <a:off x="312025" y="2330807"/>
            <a:ext cx="8573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050" dirty="0">
                <a:solidFill>
                  <a:prstClr val="black"/>
                </a:solidFill>
                <a:ea typeface="MS PGothic" pitchFamily="34" charset="-128"/>
              </a:rPr>
              <a:t>POSIX </a:t>
            </a:r>
            <a:r>
              <a:rPr lang="en-US" sz="1050" dirty="0" smtClean="0">
                <a:solidFill>
                  <a:prstClr val="black"/>
                </a:solidFill>
                <a:ea typeface="MS PGothic" pitchFamily="34" charset="-128"/>
              </a:rPr>
              <a:t>I/F</a:t>
            </a:r>
            <a:endParaRPr lang="en-US" sz="1050" dirty="0">
              <a:solidFill>
                <a:prstClr val="black"/>
              </a:solidFill>
              <a:ea typeface="MS PGothic" pitchFamily="34" charset="-128"/>
            </a:endParaRPr>
          </a:p>
        </p:txBody>
      </p:sp>
      <p:cxnSp>
        <p:nvCxnSpPr>
          <p:cNvPr id="18" name="Straight Connector 17"/>
          <p:cNvCxnSpPr>
            <a:stCxn id="17" idx="3"/>
          </p:cNvCxnSpPr>
          <p:nvPr/>
        </p:nvCxnSpPr>
        <p:spPr>
          <a:xfrm>
            <a:off x="1169334" y="2457765"/>
            <a:ext cx="712795" cy="321861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ysDot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9" name="TextBox 18"/>
          <p:cNvSpPr txBox="1"/>
          <p:nvPr/>
        </p:nvSpPr>
        <p:spPr>
          <a:xfrm>
            <a:off x="3684636" y="2357443"/>
            <a:ext cx="1001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200" dirty="0">
                <a:solidFill>
                  <a:prstClr val="black"/>
                </a:solidFill>
                <a:ea typeface="MS PGothic" pitchFamily="34" charset="-128"/>
              </a:rPr>
              <a:t>load/store, </a:t>
            </a:r>
            <a:r>
              <a:rPr lang="en-US" sz="1200" dirty="0" err="1">
                <a:solidFill>
                  <a:prstClr val="black"/>
                </a:solidFill>
                <a:ea typeface="MS PGothic" pitchFamily="34" charset="-128"/>
              </a:rPr>
              <a:t>memcopy</a:t>
            </a:r>
            <a:r>
              <a:rPr lang="en-US" sz="1200" dirty="0">
                <a:solidFill>
                  <a:prstClr val="black"/>
                </a:solidFill>
                <a:ea typeface="MS PGothic" pitchFamily="34" charset="-128"/>
              </a:rPr>
              <a:t>…</a:t>
            </a:r>
          </a:p>
        </p:txBody>
      </p:sp>
      <p:cxnSp>
        <p:nvCxnSpPr>
          <p:cNvPr id="20" name="Straight Connector 19"/>
          <p:cNvCxnSpPr>
            <a:stCxn id="19" idx="1"/>
          </p:cNvCxnSpPr>
          <p:nvPr/>
        </p:nvCxnSpPr>
        <p:spPr>
          <a:xfrm flipH="1">
            <a:off x="2818684" y="2588276"/>
            <a:ext cx="865952" cy="216142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ysDot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1" name="Rounded Rectangle 20"/>
          <p:cNvSpPr/>
          <p:nvPr/>
        </p:nvSpPr>
        <p:spPr>
          <a:xfrm>
            <a:off x="1682844" y="3571235"/>
            <a:ext cx="1324351" cy="198994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100" kern="0" dirty="0">
                <a:solidFill>
                  <a:prstClr val="black"/>
                </a:solidFill>
                <a:latin typeface="Calibri"/>
              </a:rPr>
              <a:t>provider</a:t>
            </a:r>
          </a:p>
        </p:txBody>
      </p:sp>
      <p:cxnSp>
        <p:nvCxnSpPr>
          <p:cNvPr id="22" name="Straight Arrow Connector 21"/>
          <p:cNvCxnSpPr>
            <a:stCxn id="21" idx="2"/>
            <a:endCxn id="8" idx="0"/>
          </p:cNvCxnSpPr>
          <p:nvPr/>
        </p:nvCxnSpPr>
        <p:spPr>
          <a:xfrm flipH="1">
            <a:off x="2327097" y="3770229"/>
            <a:ext cx="17923" cy="34456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3" name="Rectangle 22"/>
          <p:cNvSpPr/>
          <p:nvPr/>
        </p:nvSpPr>
        <p:spPr>
          <a:xfrm>
            <a:off x="3924170" y="2918194"/>
            <a:ext cx="127494" cy="100602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900" kern="0" dirty="0">
                <a:solidFill>
                  <a:prstClr val="black"/>
                </a:solidFill>
                <a:latin typeface="Calibri"/>
              </a:rPr>
              <a:t>NVDIMM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721661" y="2918194"/>
            <a:ext cx="148822" cy="100602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900" kern="0" dirty="0">
                <a:solidFill>
                  <a:prstClr val="black"/>
                </a:solidFill>
                <a:latin typeface="Calibri"/>
              </a:rPr>
              <a:t>NVDIMM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37102" y="3047927"/>
            <a:ext cx="773336" cy="74656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NVM</a:t>
            </a:r>
          </a:p>
          <a:p>
            <a:pPr algn="ctr" defTabSz="342900"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devices</a:t>
            </a:r>
          </a:p>
          <a:p>
            <a:pPr algn="ctr" defTabSz="342900"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(SSDs…)</a:t>
            </a:r>
          </a:p>
        </p:txBody>
      </p:sp>
      <p:cxnSp>
        <p:nvCxnSpPr>
          <p:cNvPr id="26" name="Elbow Connector 25"/>
          <p:cNvCxnSpPr>
            <a:stCxn id="9" idx="2"/>
            <a:endCxn id="25" idx="3"/>
          </p:cNvCxnSpPr>
          <p:nvPr/>
        </p:nvCxnSpPr>
        <p:spPr>
          <a:xfrm rot="5400000">
            <a:off x="1544051" y="3001051"/>
            <a:ext cx="186545" cy="653770"/>
          </a:xfrm>
          <a:prstGeom prst="bentConnector2">
            <a:avLst/>
          </a:prstGeom>
          <a:noFill/>
          <a:ln w="25400" cap="flat" cmpd="sng" algn="ctr">
            <a:solidFill>
              <a:srgbClr val="000000"/>
            </a:solidFill>
            <a:prstDash val="solid"/>
            <a:headEnd type="none" w="med" len="med"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7" name="Elbow Connector 26"/>
          <p:cNvCxnSpPr>
            <a:stCxn id="8" idx="2"/>
            <a:endCxn id="28" idx="1"/>
          </p:cNvCxnSpPr>
          <p:nvPr/>
        </p:nvCxnSpPr>
        <p:spPr>
          <a:xfrm rot="16200000" flipH="1">
            <a:off x="3310054" y="3559395"/>
            <a:ext cx="148539" cy="2114453"/>
          </a:xfrm>
          <a:prstGeom prst="bentConnector2">
            <a:avLst/>
          </a:prstGeom>
          <a:noFill/>
          <a:ln w="25400" cap="flat" cmpd="sng" algn="ctr">
            <a:solidFill>
              <a:srgbClr val="000000"/>
            </a:solidFill>
            <a:prstDash val="solid"/>
            <a:headEnd type="none" w="med" len="med"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8" name="TextBox 27"/>
          <p:cNvSpPr txBox="1"/>
          <p:nvPr/>
        </p:nvSpPr>
        <p:spPr>
          <a:xfrm>
            <a:off x="4441550" y="4537003"/>
            <a:ext cx="4171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1400" kern="0" dirty="0" smtClean="0">
                <a:solidFill>
                  <a:srgbClr val="000000"/>
                </a:solidFill>
              </a:rPr>
              <a:t>remote storage </a:t>
            </a:r>
            <a:r>
              <a:rPr lang="en-US" sz="1400" kern="0" dirty="0">
                <a:solidFill>
                  <a:srgbClr val="000000"/>
                </a:solidFill>
              </a:rPr>
              <a:t>class memory, persistent </a:t>
            </a:r>
            <a:r>
              <a:rPr lang="en-US" sz="1400" kern="0" dirty="0" smtClean="0">
                <a:solidFill>
                  <a:srgbClr val="000000"/>
                </a:solidFill>
              </a:rPr>
              <a:t>memory</a:t>
            </a:r>
            <a:endParaRPr lang="en-US" sz="1400" kern="0" dirty="0">
              <a:solidFill>
                <a:srgbClr val="0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275536" y="3234664"/>
            <a:ext cx="2008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dirty="0" smtClean="0"/>
              <a:t>Reminder:</a:t>
            </a:r>
          </a:p>
          <a:p>
            <a:pPr algn="l"/>
            <a:r>
              <a:rPr lang="en-US" sz="1200" dirty="0" smtClean="0"/>
              <a:t>libfabric: User mode library</a:t>
            </a:r>
          </a:p>
          <a:p>
            <a:pPr algn="l"/>
            <a:r>
              <a:rPr lang="en-US" sz="1200" dirty="0" smtClean="0"/>
              <a:t>kfabric  : Kernel modules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634733" y="926106"/>
            <a:ext cx="3784867" cy="847153"/>
          </a:xfrm>
          <a:prstGeom prst="rect">
            <a:avLst/>
          </a:prstGeom>
          <a:ln w="19050">
            <a:noFill/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u="sng" dirty="0"/>
              <a:t>Data Storage / Data </a:t>
            </a:r>
            <a:r>
              <a:rPr lang="en-US" sz="1400" b="1" u="sng" dirty="0" smtClean="0"/>
              <a:t>Access</a:t>
            </a:r>
            <a:endParaRPr lang="en-US" sz="1400" b="1" u="sng" dirty="0"/>
          </a:p>
        </p:txBody>
      </p:sp>
      <p:sp>
        <p:nvSpPr>
          <p:cNvPr id="31" name="TextBox 30"/>
          <p:cNvSpPr txBox="1"/>
          <p:nvPr/>
        </p:nvSpPr>
        <p:spPr>
          <a:xfrm>
            <a:off x="888866" y="1212774"/>
            <a:ext cx="181696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/>
              <a:t>DS</a:t>
            </a:r>
          </a:p>
          <a:p>
            <a:pPr algn="l"/>
            <a:r>
              <a:rPr lang="en-US" sz="1200" dirty="0"/>
              <a:t>- object, file, block</a:t>
            </a:r>
          </a:p>
          <a:p>
            <a:pPr algn="l"/>
            <a:r>
              <a:rPr lang="en-US" sz="1200" dirty="0"/>
              <a:t>- storage class </a:t>
            </a:r>
            <a:r>
              <a:rPr lang="en-US" sz="1200" dirty="0" smtClean="0"/>
              <a:t>mem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2440566" y="1212774"/>
            <a:ext cx="161109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/>
              <a:t>DA</a:t>
            </a:r>
          </a:p>
          <a:p>
            <a:pPr algn="l"/>
            <a:r>
              <a:rPr lang="en-US" sz="1200" dirty="0"/>
              <a:t>- </a:t>
            </a:r>
            <a:r>
              <a:rPr lang="en-US" sz="1200" dirty="0" smtClean="0"/>
              <a:t>persistent </a:t>
            </a:r>
            <a:r>
              <a:rPr lang="en-US" sz="1200" dirty="0"/>
              <a:t>memory</a:t>
            </a:r>
          </a:p>
        </p:txBody>
      </p:sp>
      <p:cxnSp>
        <p:nvCxnSpPr>
          <p:cNvPr id="44" name="Elbow Connector 43"/>
          <p:cNvCxnSpPr>
            <a:stCxn id="32" idx="2"/>
            <a:endCxn id="12" idx="0"/>
          </p:cNvCxnSpPr>
          <p:nvPr/>
        </p:nvCxnSpPr>
        <p:spPr bwMode="auto">
          <a:xfrm rot="5400000">
            <a:off x="2872366" y="1767670"/>
            <a:ext cx="466981" cy="280518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Elbow Connector 45"/>
          <p:cNvCxnSpPr>
            <a:stCxn id="31" idx="2"/>
            <a:endCxn id="6" idx="0"/>
          </p:cNvCxnSpPr>
          <p:nvPr/>
        </p:nvCxnSpPr>
        <p:spPr bwMode="auto">
          <a:xfrm rot="16200000" flipH="1">
            <a:off x="1739621" y="1916831"/>
            <a:ext cx="282315" cy="166862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Slide Number Placeholder 4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342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6400800" cy="685800"/>
          </a:xfrm>
        </p:spPr>
        <p:txBody>
          <a:bodyPr/>
          <a:lstStyle/>
          <a:p>
            <a:r>
              <a:rPr lang="en-US" dirty="0" smtClean="0"/>
              <a:t>DS/DA’s Charter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2014946" y="1535072"/>
            <a:ext cx="5562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 flipH="1">
            <a:off x="6307290" y="1191454"/>
            <a:ext cx="1130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remote storage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3145222" y="1191454"/>
            <a:ext cx="8723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remote PM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2014946" y="1192422"/>
            <a:ext cx="8330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l</a:t>
            </a:r>
            <a:r>
              <a:rPr lang="en-US" sz="1100" dirty="0" smtClean="0"/>
              <a:t>ocal mem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1576" y="1411634"/>
            <a:ext cx="14044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 smtClean="0"/>
              <a:t>tolerance for latency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1869607" y="1551407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pS</a:t>
            </a:r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3489938" y="1535951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</a:t>
            </a:r>
            <a:r>
              <a:rPr lang="en-US" sz="1100" dirty="0" smtClean="0"/>
              <a:t>S</a:t>
            </a:r>
            <a:endParaRPr lang="en-US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7447866" y="1584327"/>
            <a:ext cx="3962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mS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6224020" y="1789723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Data </a:t>
            </a:r>
            <a:r>
              <a:rPr lang="en-US" dirty="0" smtClean="0"/>
              <a:t>Storage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35266" y="1789723"/>
            <a:ext cx="1467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Data Access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9626" y="2525577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/>
              <a:t>At what point does remote storage begin to look instead like remote persistent memory?  </a:t>
            </a:r>
          </a:p>
          <a:p>
            <a:pPr algn="l"/>
            <a:r>
              <a:rPr lang="en-US" sz="1600" dirty="0" smtClean="0"/>
              <a:t>How would applications treat a pool of remote persistent memory?</a:t>
            </a:r>
          </a:p>
        </p:txBody>
      </p:sp>
      <p:sp>
        <p:nvSpPr>
          <p:cNvPr id="19" name="Left-Right Arrow 18"/>
          <p:cNvSpPr/>
          <p:nvPr/>
        </p:nvSpPr>
        <p:spPr bwMode="auto">
          <a:xfrm>
            <a:off x="4439832" y="1914756"/>
            <a:ext cx="1728220" cy="175480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41438" y="3623802"/>
            <a:ext cx="1936749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400" dirty="0" smtClean="0"/>
              <a:t>Key Use Cases:</a:t>
            </a:r>
          </a:p>
          <a:p>
            <a:pPr marL="257175" indent="-257175" algn="l">
              <a:buAutoNum type="arabicPeriod"/>
            </a:pPr>
            <a:r>
              <a:rPr lang="en-US" sz="1400" dirty="0" smtClean="0"/>
              <a:t>Lustre</a:t>
            </a:r>
          </a:p>
          <a:p>
            <a:pPr marL="257175" indent="-257175" algn="l">
              <a:buAutoNum type="arabicPeriod"/>
            </a:pPr>
            <a:r>
              <a:rPr lang="en-US" sz="1400" dirty="0" smtClean="0"/>
              <a:t>NVMe</a:t>
            </a:r>
          </a:p>
          <a:p>
            <a:pPr marL="257175" indent="-257175" algn="l">
              <a:buAutoNum type="arabicPeriod"/>
            </a:pPr>
            <a:r>
              <a:rPr lang="en-US" sz="1400" dirty="0" smtClean="0"/>
              <a:t>Persistent Memory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14048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4" name="Straight Arrow Connector 113"/>
          <p:cNvCxnSpPr>
            <a:stCxn id="105" idx="4"/>
          </p:cNvCxnSpPr>
          <p:nvPr/>
        </p:nvCxnSpPr>
        <p:spPr bwMode="auto">
          <a:xfrm flipH="1">
            <a:off x="7626554" y="2274423"/>
            <a:ext cx="22122" cy="19393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" name="Straight Arrow Connector 111"/>
          <p:cNvCxnSpPr>
            <a:stCxn id="82" idx="4"/>
          </p:cNvCxnSpPr>
          <p:nvPr/>
        </p:nvCxnSpPr>
        <p:spPr bwMode="auto">
          <a:xfrm>
            <a:off x="6295926" y="2268743"/>
            <a:ext cx="4446" cy="19449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/>
          <p:cNvCxnSpPr>
            <a:stCxn id="76" idx="4"/>
          </p:cNvCxnSpPr>
          <p:nvPr/>
        </p:nvCxnSpPr>
        <p:spPr bwMode="auto">
          <a:xfrm flipH="1">
            <a:off x="4972241" y="2268743"/>
            <a:ext cx="17266" cy="19583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8" name="Straight Arrow Connector 107"/>
          <p:cNvCxnSpPr>
            <a:stCxn id="75" idx="4"/>
          </p:cNvCxnSpPr>
          <p:nvPr/>
        </p:nvCxnSpPr>
        <p:spPr bwMode="auto">
          <a:xfrm flipH="1">
            <a:off x="3586410" y="2268744"/>
            <a:ext cx="25900" cy="20422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>
            <a:stCxn id="58" idx="4"/>
          </p:cNvCxnSpPr>
          <p:nvPr/>
        </p:nvCxnSpPr>
        <p:spPr bwMode="auto">
          <a:xfrm flipH="1">
            <a:off x="1143000" y="2272465"/>
            <a:ext cx="11528" cy="19545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722921" y="3438512"/>
            <a:ext cx="114600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spc="-30" dirty="0"/>
              <a:t>Data Storage </a:t>
            </a:r>
            <a:r>
              <a:rPr lang="en-US" sz="2600" spc="-30" dirty="0" smtClean="0"/>
              <a:t>Example - LNET</a:t>
            </a:r>
            <a:endParaRPr lang="en-US" sz="2600" spc="-3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4" name="Rectangle 3"/>
          <p:cNvSpPr/>
          <p:nvPr/>
        </p:nvSpPr>
        <p:spPr>
          <a:xfrm>
            <a:off x="581523" y="2456024"/>
            <a:ext cx="1146009" cy="243639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ptlrpc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523" y="2709111"/>
            <a:ext cx="1146009" cy="243639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LNET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81523" y="3046607"/>
            <a:ext cx="1146009" cy="243639"/>
          </a:xfrm>
          <a:prstGeom prst="rect">
            <a:avLst/>
          </a:prstGeom>
          <a:gradFill>
            <a:gsLst>
              <a:gs pos="80000">
                <a:srgbClr val="FFC000"/>
              </a:gs>
              <a:gs pos="20000">
                <a:srgbClr val="92D050"/>
              </a:gs>
              <a:gs pos="50000">
                <a:schemeClr val="bg1"/>
              </a:gs>
            </a:gsLst>
            <a:lin ang="4200000" scaled="0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LND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81523" y="3583816"/>
            <a:ext cx="1146009" cy="276599"/>
          </a:xfrm>
          <a:prstGeom prst="rect">
            <a:avLst/>
          </a:prstGeom>
          <a:gradFill>
            <a:gsLst>
              <a:gs pos="100000">
                <a:srgbClr val="FFC000"/>
              </a:gs>
              <a:gs pos="0">
                <a:srgbClr val="FFC000"/>
              </a:gs>
              <a:gs pos="57000">
                <a:schemeClr val="bg1"/>
              </a:gs>
            </a:gsLst>
            <a:lin ang="5400000" scaled="1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N/W hardware</a:t>
            </a:r>
          </a:p>
        </p:txBody>
      </p:sp>
      <p:sp>
        <p:nvSpPr>
          <p:cNvPr id="58" name="Oval 57"/>
          <p:cNvSpPr/>
          <p:nvPr/>
        </p:nvSpPr>
        <p:spPr>
          <a:xfrm>
            <a:off x="581523" y="1900980"/>
            <a:ext cx="1146009" cy="371485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LNET app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407896" y="3046607"/>
            <a:ext cx="1146009" cy="243639"/>
          </a:xfrm>
          <a:prstGeom prst="rect">
            <a:avLst/>
          </a:prstGeom>
          <a:gradFill>
            <a:gsLst>
              <a:gs pos="95000">
                <a:srgbClr val="92D050"/>
              </a:gs>
              <a:gs pos="11000">
                <a:srgbClr val="92D050"/>
              </a:gs>
              <a:gs pos="50000">
                <a:schemeClr val="bg1"/>
              </a:gs>
            </a:gsLst>
            <a:lin ang="5400000" scaled="1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socklnd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044991" y="3048410"/>
            <a:ext cx="1146009" cy="243639"/>
          </a:xfrm>
          <a:prstGeom prst="rect">
            <a:avLst/>
          </a:prstGeom>
          <a:gradFill>
            <a:gsLst>
              <a:gs pos="100000">
                <a:srgbClr val="FFC000"/>
              </a:gs>
              <a:gs pos="0">
                <a:srgbClr val="FFC000"/>
              </a:gs>
              <a:gs pos="57000">
                <a:schemeClr val="bg1"/>
              </a:gs>
            </a:gsLst>
            <a:lin ang="5400000" scaled="1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gnilnd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407895" y="3583816"/>
            <a:ext cx="1146009" cy="276599"/>
          </a:xfrm>
          <a:prstGeom prst="rect">
            <a:avLst/>
          </a:prstGeom>
          <a:gradFill>
            <a:gsLst>
              <a:gs pos="100000">
                <a:srgbClr val="FFC000"/>
              </a:gs>
              <a:gs pos="0">
                <a:srgbClr val="FFC000"/>
              </a:gs>
              <a:gs pos="57000">
                <a:schemeClr val="bg1"/>
              </a:gs>
            </a:gsLst>
            <a:lin ang="5400000" scaled="1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Ethernet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044990" y="3583816"/>
            <a:ext cx="1146009" cy="276599"/>
          </a:xfrm>
          <a:prstGeom prst="rect">
            <a:avLst/>
          </a:prstGeom>
          <a:gradFill>
            <a:gsLst>
              <a:gs pos="100000">
                <a:srgbClr val="FFC000"/>
              </a:gs>
              <a:gs pos="0">
                <a:srgbClr val="FFC000"/>
              </a:gs>
              <a:gs pos="57000">
                <a:schemeClr val="bg1"/>
              </a:gs>
            </a:gsLst>
            <a:lin ang="5400000" scaled="1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Gemini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722921" y="3046908"/>
            <a:ext cx="1146009" cy="243639"/>
          </a:xfrm>
          <a:prstGeom prst="rect">
            <a:avLst/>
          </a:prstGeom>
          <a:gradFill>
            <a:gsLst>
              <a:gs pos="95000">
                <a:srgbClr val="92D050"/>
              </a:gs>
              <a:gs pos="11000">
                <a:srgbClr val="92D050"/>
              </a:gs>
              <a:gs pos="50000">
                <a:schemeClr val="bg1"/>
              </a:gs>
            </a:gsLst>
            <a:lin ang="5400000" scaled="1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o2iblnd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722921" y="3316693"/>
            <a:ext cx="1146009" cy="24363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722921" y="3583816"/>
            <a:ext cx="1146009" cy="276599"/>
          </a:xfrm>
          <a:prstGeom prst="rect">
            <a:avLst/>
          </a:prstGeom>
          <a:gradFill>
            <a:gsLst>
              <a:gs pos="100000">
                <a:srgbClr val="FFC000"/>
              </a:gs>
              <a:gs pos="0">
                <a:srgbClr val="FFC000"/>
              </a:gs>
              <a:gs pos="57000">
                <a:schemeClr val="bg1"/>
              </a:gs>
            </a:gsLst>
            <a:lin ang="5400000" scaled="1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IB, Ethernet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1130" y="1123950"/>
            <a:ext cx="1161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Basic LNET stack</a:t>
            </a:r>
            <a:endParaRPr lang="en-US" sz="1400" dirty="0"/>
          </a:p>
        </p:txBody>
      </p:sp>
      <p:sp>
        <p:nvSpPr>
          <p:cNvPr id="73" name="Rectangle 72"/>
          <p:cNvSpPr/>
          <p:nvPr/>
        </p:nvSpPr>
        <p:spPr>
          <a:xfrm>
            <a:off x="3039305" y="2456024"/>
            <a:ext cx="1146009" cy="243639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…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039305" y="2709111"/>
            <a:ext cx="1146009" cy="243639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…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3039305" y="1897259"/>
            <a:ext cx="1146009" cy="371485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Lustre, DVS…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4416502" y="1897258"/>
            <a:ext cx="1146009" cy="371485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Lustre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404974" y="2456024"/>
            <a:ext cx="1146009" cy="243639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…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404974" y="2709111"/>
            <a:ext cx="1146009" cy="243639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…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722921" y="2456024"/>
            <a:ext cx="1146009" cy="243639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…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722921" y="2709111"/>
            <a:ext cx="1146009" cy="243639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…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5722921" y="1897258"/>
            <a:ext cx="1146009" cy="371485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Lustre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06852" y="3300013"/>
            <a:ext cx="57814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verbs</a:t>
            </a:r>
            <a:endParaRPr lang="en-US" sz="1200" dirty="0"/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4416502" y="3438512"/>
            <a:ext cx="114600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Rectangle 83"/>
          <p:cNvSpPr/>
          <p:nvPr/>
        </p:nvSpPr>
        <p:spPr>
          <a:xfrm>
            <a:off x="4399237" y="3316693"/>
            <a:ext cx="1146009" cy="24363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631024" y="3300013"/>
            <a:ext cx="72371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sockets</a:t>
            </a:r>
            <a:endParaRPr lang="en-US" sz="1200" dirty="0"/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3043832" y="3438512"/>
            <a:ext cx="114600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Rectangle 86"/>
          <p:cNvSpPr/>
          <p:nvPr/>
        </p:nvSpPr>
        <p:spPr>
          <a:xfrm>
            <a:off x="3043832" y="3316693"/>
            <a:ext cx="1146009" cy="24363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297337" y="3300013"/>
            <a:ext cx="57814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api</a:t>
            </a:r>
            <a:endParaRPr lang="en-US" sz="1200" dirty="0"/>
          </a:p>
        </p:txBody>
      </p:sp>
      <p:cxnSp>
        <p:nvCxnSpPr>
          <p:cNvPr id="94" name="Straight Connector 93"/>
          <p:cNvCxnSpPr/>
          <p:nvPr/>
        </p:nvCxnSpPr>
        <p:spPr bwMode="auto">
          <a:xfrm>
            <a:off x="589388" y="3438512"/>
            <a:ext cx="114600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Box 94"/>
          <p:cNvSpPr txBox="1"/>
          <p:nvPr/>
        </p:nvSpPr>
        <p:spPr>
          <a:xfrm>
            <a:off x="803910" y="3300013"/>
            <a:ext cx="79629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N/W API</a:t>
            </a:r>
            <a:endParaRPr lang="en-US" sz="1200" dirty="0"/>
          </a:p>
        </p:txBody>
      </p:sp>
      <p:sp>
        <p:nvSpPr>
          <p:cNvPr id="96" name="TextBox 95"/>
          <p:cNvSpPr txBox="1"/>
          <p:nvPr/>
        </p:nvSpPr>
        <p:spPr>
          <a:xfrm>
            <a:off x="3005485" y="1123950"/>
            <a:ext cx="1161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Cray Aries stack</a:t>
            </a:r>
            <a:endParaRPr lang="en-US" sz="1400" dirty="0"/>
          </a:p>
        </p:txBody>
      </p:sp>
      <p:sp>
        <p:nvSpPr>
          <p:cNvPr id="97" name="TextBox 96"/>
          <p:cNvSpPr txBox="1"/>
          <p:nvPr/>
        </p:nvSpPr>
        <p:spPr>
          <a:xfrm>
            <a:off x="4401539" y="1123950"/>
            <a:ext cx="1161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TCP/IP stack</a:t>
            </a:r>
            <a:endParaRPr lang="en-US" sz="1400" dirty="0"/>
          </a:p>
        </p:txBody>
      </p:sp>
      <p:sp>
        <p:nvSpPr>
          <p:cNvPr id="98" name="TextBox 97"/>
          <p:cNvSpPr txBox="1"/>
          <p:nvPr/>
        </p:nvSpPr>
        <p:spPr>
          <a:xfrm>
            <a:off x="5715000" y="1123950"/>
            <a:ext cx="1161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IB</a:t>
            </a:r>
          </a:p>
          <a:p>
            <a:pPr algn="ctr"/>
            <a:r>
              <a:rPr lang="en-US" sz="1400" dirty="0" smtClean="0"/>
              <a:t>stack</a:t>
            </a:r>
            <a:endParaRPr lang="en-US" sz="1400" dirty="0"/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7064104" y="3180300"/>
            <a:ext cx="114600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0" name="Rectangle 99"/>
          <p:cNvSpPr/>
          <p:nvPr/>
        </p:nvSpPr>
        <p:spPr>
          <a:xfrm>
            <a:off x="7075671" y="3333750"/>
            <a:ext cx="1146009" cy="243639"/>
          </a:xfrm>
          <a:prstGeom prst="rect">
            <a:avLst/>
          </a:prstGeom>
          <a:gradFill>
            <a:gsLst>
              <a:gs pos="100000">
                <a:srgbClr val="BABAE8"/>
              </a:gs>
              <a:gs pos="5000">
                <a:schemeClr val="accent2">
                  <a:lumMod val="60000"/>
                  <a:lumOff val="40000"/>
                </a:schemeClr>
              </a:gs>
              <a:gs pos="57000">
                <a:schemeClr val="bg1"/>
              </a:gs>
            </a:gsLst>
            <a:lin ang="5400000" scaled="1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provider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7064104" y="3058481"/>
            <a:ext cx="1146009" cy="24363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7075671" y="3589496"/>
            <a:ext cx="1146009" cy="276599"/>
          </a:xfrm>
          <a:prstGeom prst="rect">
            <a:avLst/>
          </a:prstGeom>
          <a:gradFill>
            <a:gsLst>
              <a:gs pos="100000">
                <a:srgbClr val="BABAE8"/>
              </a:gs>
              <a:gs pos="5000">
                <a:schemeClr val="accent2">
                  <a:lumMod val="60000"/>
                  <a:lumOff val="40000"/>
                </a:schemeClr>
              </a:gs>
              <a:gs pos="57000">
                <a:schemeClr val="bg1"/>
              </a:gs>
            </a:gsLst>
            <a:lin ang="5400000" scaled="1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fabric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7075671" y="2456024"/>
            <a:ext cx="1146009" cy="243639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…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7075671" y="2709111"/>
            <a:ext cx="1146009" cy="243639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…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7075671" y="1902938"/>
            <a:ext cx="1146009" cy="371485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Lustre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315200" y="3041801"/>
            <a:ext cx="65296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kfabric</a:t>
            </a:r>
            <a:endParaRPr lang="en-US" sz="1200" dirty="0"/>
          </a:p>
        </p:txBody>
      </p:sp>
      <p:sp>
        <p:nvSpPr>
          <p:cNvPr id="107" name="TextBox 106"/>
          <p:cNvSpPr txBox="1"/>
          <p:nvPr/>
        </p:nvSpPr>
        <p:spPr>
          <a:xfrm>
            <a:off x="7067750" y="1129630"/>
            <a:ext cx="1161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kfabric</a:t>
            </a:r>
          </a:p>
          <a:p>
            <a:pPr algn="ctr"/>
            <a:r>
              <a:rPr lang="en-US" sz="1400" dirty="0" smtClean="0"/>
              <a:t>stack</a:t>
            </a:r>
            <a:endParaRPr lang="en-US" sz="1400" dirty="0"/>
          </a:p>
        </p:txBody>
      </p:sp>
      <p:sp>
        <p:nvSpPr>
          <p:cNvPr id="116" name="Rectangle 115"/>
          <p:cNvSpPr/>
          <p:nvPr/>
        </p:nvSpPr>
        <p:spPr bwMode="auto">
          <a:xfrm>
            <a:off x="581523" y="2954806"/>
            <a:ext cx="7640157" cy="8699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5798" y="4457361"/>
            <a:ext cx="5666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Backport LNET to kfabric, and we’re done.  Any kfabric provider after that will work with Lustre.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931083" y="2160980"/>
            <a:ext cx="895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An LND for every fabric</a:t>
            </a:r>
            <a:endParaRPr lang="en-US" sz="1200" dirty="0"/>
          </a:p>
        </p:txBody>
      </p:sp>
      <p:cxnSp>
        <p:nvCxnSpPr>
          <p:cNvPr id="9" name="Straight Connector 8"/>
          <p:cNvCxnSpPr>
            <a:stCxn id="7" idx="2"/>
          </p:cNvCxnSpPr>
          <p:nvPr/>
        </p:nvCxnSpPr>
        <p:spPr bwMode="auto">
          <a:xfrm flipH="1">
            <a:off x="1828800" y="2807311"/>
            <a:ext cx="550120" cy="2978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7" idx="2"/>
          </p:cNvCxnSpPr>
          <p:nvPr/>
        </p:nvCxnSpPr>
        <p:spPr bwMode="auto">
          <a:xfrm>
            <a:off x="2378920" y="2807311"/>
            <a:ext cx="550564" cy="2978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6755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451" y="1308987"/>
            <a:ext cx="2803982" cy="32105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685800"/>
            <a:r>
              <a:rPr lang="en-US" sz="2600" spc="-30" dirty="0"/>
              <a:t>Data Storage Example – NVMe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4522448" y="1988821"/>
            <a:ext cx="867058" cy="0"/>
          </a:xfrm>
          <a:prstGeom prst="line">
            <a:avLst/>
          </a:prstGeom>
          <a:noFill/>
          <a:ln w="25400" cap="flat" cmpd="sng" algn="ctr">
            <a:solidFill>
              <a:srgbClr val="3C6FBD"/>
            </a:solidFill>
            <a:prstDash val="sys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pSp>
        <p:nvGrpSpPr>
          <p:cNvPr id="29" name="Group 28"/>
          <p:cNvGrpSpPr/>
          <p:nvPr/>
        </p:nvGrpSpPr>
        <p:grpSpPr>
          <a:xfrm>
            <a:off x="6705600" y="1640282"/>
            <a:ext cx="2002520" cy="2722806"/>
            <a:chOff x="6518805" y="1717277"/>
            <a:chExt cx="2002520" cy="2722806"/>
          </a:xfrm>
        </p:grpSpPr>
        <p:sp>
          <p:nvSpPr>
            <p:cNvPr id="3" name="Rounded Rectangle 2"/>
            <p:cNvSpPr/>
            <p:nvPr/>
          </p:nvSpPr>
          <p:spPr>
            <a:xfrm>
              <a:off x="6518805" y="1717277"/>
              <a:ext cx="2002520" cy="2169869"/>
            </a:xfrm>
            <a:prstGeom prst="roundRect">
              <a:avLst>
                <a:gd name="adj" fmla="val 9014"/>
              </a:avLst>
            </a:prstGeom>
            <a:noFill/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>
                <a:defRPr/>
              </a:pPr>
              <a:endParaRPr lang="en-US" sz="1350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760942" y="2111951"/>
              <a:ext cx="1563053" cy="1674972"/>
            </a:xfrm>
            <a:prstGeom prst="rect">
              <a:avLst/>
            </a:prstGeom>
            <a:gradFill rotWithShape="1">
              <a:gsLst>
                <a:gs pos="0">
                  <a:srgbClr val="3C6FBD">
                    <a:tint val="100000"/>
                    <a:shade val="100000"/>
                    <a:satMod val="130000"/>
                  </a:srgbClr>
                </a:gs>
                <a:gs pos="100000">
                  <a:srgbClr val="3C6F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>
                <a:defRPr/>
              </a:pPr>
              <a:endParaRPr lang="en-US" sz="1350" kern="0" dirty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872734" y="2213154"/>
              <a:ext cx="1371251" cy="237578"/>
            </a:xfrm>
            <a:prstGeom prst="rect">
              <a:avLst/>
            </a:prstGeom>
            <a:gradFill rotWithShape="1">
              <a:gsLst>
                <a:gs pos="0">
                  <a:srgbClr val="3C6FBD">
                    <a:tint val="100000"/>
                    <a:shade val="100000"/>
                    <a:satMod val="130000"/>
                  </a:srgbClr>
                </a:gs>
                <a:gs pos="100000">
                  <a:srgbClr val="3C6F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>
                <a:defRPr/>
              </a:pPr>
              <a:r>
                <a:rPr lang="en-US" sz="1350" kern="0" dirty="0">
                  <a:solidFill>
                    <a:prstClr val="white"/>
                  </a:solidFill>
                  <a:latin typeface="Calibri"/>
                  <a:ea typeface="+mn-ea"/>
                </a:rPr>
                <a:t>kfabric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6760942" y="1918118"/>
              <a:ext cx="1563053" cy="0"/>
            </a:xfrm>
            <a:prstGeom prst="line">
              <a:avLst/>
            </a:prstGeom>
            <a:noFill/>
            <a:ln w="25400" cap="flat" cmpd="sng" algn="ctr">
              <a:solidFill>
                <a:srgbClr val="3C6FBD"/>
              </a:solidFill>
              <a:prstDash val="sys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27" name="TextBox 26"/>
            <p:cNvSpPr txBox="1"/>
            <p:nvPr/>
          </p:nvSpPr>
          <p:spPr>
            <a:xfrm>
              <a:off x="7226269" y="1780957"/>
              <a:ext cx="367408" cy="300082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US" sz="1350" kern="0" dirty="0" err="1">
                  <a:solidFill>
                    <a:srgbClr val="6D6E71"/>
                  </a:solidFill>
                  <a:ea typeface="MS PGothic" pitchFamily="34" charset="-128"/>
                </a:rPr>
                <a:t>ofi</a:t>
              </a:r>
              <a:endParaRPr lang="en-US" sz="1350" kern="0" dirty="0">
                <a:solidFill>
                  <a:srgbClr val="6D6E71"/>
                </a:solidFill>
                <a:ea typeface="MS PGothic" pitchFamily="34" charset="-128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 rot="16200000">
              <a:off x="6388707" y="3010809"/>
              <a:ext cx="1200404" cy="229867"/>
            </a:xfrm>
            <a:prstGeom prst="rect">
              <a:avLst/>
            </a:prstGeom>
            <a:gradFill flip="none" rotWithShape="1">
              <a:gsLst>
                <a:gs pos="52000">
                  <a:schemeClr val="accent5">
                    <a:lumMod val="20000"/>
                    <a:lumOff val="80000"/>
                  </a:schemeClr>
                </a:gs>
                <a:gs pos="0">
                  <a:srgbClr val="3C6FBD"/>
                </a:gs>
                <a:gs pos="99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</a:rPr>
                <a:t>provider</a:t>
              </a:r>
            </a:p>
          </p:txBody>
        </p:sp>
        <p:sp>
          <p:nvSpPr>
            <p:cNvPr id="31" name="Rectangle 30"/>
            <p:cNvSpPr/>
            <p:nvPr/>
          </p:nvSpPr>
          <p:spPr>
            <a:xfrm rot="16200000">
              <a:off x="6664456" y="3010809"/>
              <a:ext cx="1200404" cy="229867"/>
            </a:xfrm>
            <a:prstGeom prst="rect">
              <a:avLst/>
            </a:prstGeom>
            <a:gradFill flip="none" rotWithShape="1">
              <a:gsLst>
                <a:gs pos="52000">
                  <a:schemeClr val="accent5">
                    <a:lumMod val="20000"/>
                    <a:lumOff val="80000"/>
                  </a:schemeClr>
                </a:gs>
                <a:gs pos="0">
                  <a:srgbClr val="3C6FBD"/>
                </a:gs>
                <a:gs pos="99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</a:rPr>
                <a:t>provider</a:t>
              </a:r>
            </a:p>
          </p:txBody>
        </p:sp>
        <p:sp>
          <p:nvSpPr>
            <p:cNvPr id="32" name="Rectangle 31"/>
            <p:cNvSpPr/>
            <p:nvPr/>
          </p:nvSpPr>
          <p:spPr>
            <a:xfrm rot="16200000">
              <a:off x="7518570" y="3010809"/>
              <a:ext cx="1200404" cy="229867"/>
            </a:xfrm>
            <a:prstGeom prst="rect">
              <a:avLst/>
            </a:prstGeom>
            <a:gradFill flip="none" rotWithShape="1">
              <a:gsLst>
                <a:gs pos="52000">
                  <a:schemeClr val="accent5">
                    <a:lumMod val="20000"/>
                    <a:lumOff val="80000"/>
                  </a:schemeClr>
                </a:gs>
                <a:gs pos="0">
                  <a:srgbClr val="3C6FBD"/>
                </a:gs>
                <a:gs pos="99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</a:rPr>
                <a:t>VERBS provider</a:t>
              </a:r>
            </a:p>
          </p:txBody>
        </p:sp>
        <p:sp>
          <p:nvSpPr>
            <p:cNvPr id="33" name="Rectangle 32"/>
            <p:cNvSpPr/>
            <p:nvPr/>
          </p:nvSpPr>
          <p:spPr>
            <a:xfrm rot="16200000">
              <a:off x="6668440" y="4015744"/>
              <a:ext cx="634365" cy="214313"/>
            </a:xfrm>
            <a:prstGeom prst="rect">
              <a:avLst/>
            </a:prstGeom>
            <a:gradFill rotWithShape="1">
              <a:gsLst>
                <a:gs pos="0">
                  <a:sysClr val="window" lastClr="FFFFFF">
                    <a:lumMod val="85000"/>
                  </a:sysClr>
                </a:gs>
                <a:gs pos="50000">
                  <a:sysClr val="window" lastClr="FFFFFF">
                    <a:lumMod val="50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>
                <a:defRPr/>
              </a:pPr>
              <a:r>
                <a:rPr lang="en-US" sz="1350" kern="0" dirty="0">
                  <a:solidFill>
                    <a:prstClr val="white"/>
                  </a:solidFill>
                  <a:latin typeface="Calibri"/>
                  <a:ea typeface="+mn-ea"/>
                </a:rPr>
                <a:t>fabric</a:t>
              </a:r>
            </a:p>
          </p:txBody>
        </p:sp>
        <p:sp>
          <p:nvSpPr>
            <p:cNvPr id="34" name="Rectangle 33"/>
            <p:cNvSpPr/>
            <p:nvPr/>
          </p:nvSpPr>
          <p:spPr>
            <a:xfrm rot="16200000">
              <a:off x="6955253" y="4015744"/>
              <a:ext cx="634365" cy="214313"/>
            </a:xfrm>
            <a:prstGeom prst="rect">
              <a:avLst/>
            </a:prstGeom>
            <a:gradFill rotWithShape="1">
              <a:gsLst>
                <a:gs pos="0">
                  <a:sysClr val="window" lastClr="FFFFFF">
                    <a:lumMod val="85000"/>
                  </a:sysClr>
                </a:gs>
                <a:gs pos="50000">
                  <a:sysClr val="window" lastClr="FFFFFF">
                    <a:lumMod val="50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>
                <a:defRPr/>
              </a:pPr>
              <a:r>
                <a:rPr lang="en-US" sz="1350" kern="0" dirty="0">
                  <a:solidFill>
                    <a:prstClr val="white"/>
                  </a:solidFill>
                  <a:latin typeface="Calibri"/>
                  <a:ea typeface="+mn-ea"/>
                </a:rPr>
                <a:t>fabric</a:t>
              </a:r>
            </a:p>
          </p:txBody>
        </p:sp>
        <p:sp>
          <p:nvSpPr>
            <p:cNvPr id="35" name="Rectangle 34"/>
            <p:cNvSpPr/>
            <p:nvPr/>
          </p:nvSpPr>
          <p:spPr>
            <a:xfrm rot="16200000">
              <a:off x="7792180" y="4015744"/>
              <a:ext cx="634365" cy="214313"/>
            </a:xfrm>
            <a:prstGeom prst="rect">
              <a:avLst/>
            </a:prstGeom>
            <a:gradFill rotWithShape="1">
              <a:gsLst>
                <a:gs pos="0">
                  <a:sysClr val="window" lastClr="FFFFFF">
                    <a:lumMod val="85000"/>
                  </a:sysClr>
                </a:gs>
                <a:gs pos="50000">
                  <a:sysClr val="window" lastClr="FFFFFF">
                    <a:lumMod val="50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>
                <a:defRPr/>
              </a:pPr>
              <a:r>
                <a:rPr lang="en-US" sz="1350" kern="0" dirty="0">
                  <a:solidFill>
                    <a:prstClr val="white"/>
                  </a:solidFill>
                  <a:latin typeface="Calibri"/>
                  <a:ea typeface="+mn-ea"/>
                </a:rPr>
                <a:t>fabric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348050" y="2712778"/>
              <a:ext cx="665568" cy="507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42900"/>
              <a:r>
                <a:rPr lang="en-US" sz="2700" b="1" dirty="0">
                  <a:solidFill>
                    <a:prstClr val="white"/>
                  </a:solidFill>
                  <a:ea typeface="MS PGothic" pitchFamily="34" charset="-128"/>
                </a:rPr>
                <a:t>. . .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348050" y="3868986"/>
              <a:ext cx="665568" cy="50783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defTabSz="342900"/>
              <a:r>
                <a:rPr lang="en-US" sz="2700" b="1" dirty="0">
                  <a:solidFill>
                    <a:prstClr val="black"/>
                  </a:solidFill>
                  <a:ea typeface="MS PGothic" pitchFamily="34" charset="-128"/>
                </a:rPr>
                <a:t>. . .</a:t>
              </a:r>
            </a:p>
          </p:txBody>
        </p:sp>
      </p:grpSp>
      <p:sp>
        <p:nvSpPr>
          <p:cNvPr id="43" name="Oval 42"/>
          <p:cNvSpPr/>
          <p:nvPr/>
        </p:nvSpPr>
        <p:spPr>
          <a:xfrm>
            <a:off x="5260811" y="1703962"/>
            <a:ext cx="598558" cy="2343319"/>
          </a:xfrm>
          <a:prstGeom prst="ellipse">
            <a:avLst/>
          </a:prstGeom>
          <a:noFill/>
          <a:ln w="28575" cap="flat" cmpd="sng" algn="ctr">
            <a:solidFill>
              <a:srgbClr val="E55302"/>
            </a:solidFill>
            <a:prstDash val="sysDash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endParaRPr lang="en-US" sz="1350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337210" y="1640282"/>
            <a:ext cx="1822337" cy="2722806"/>
            <a:chOff x="337210" y="1640282"/>
            <a:chExt cx="1822337" cy="2722806"/>
          </a:xfrm>
        </p:grpSpPr>
        <p:sp>
          <p:nvSpPr>
            <p:cNvPr id="45" name="Rounded Rectangle 44"/>
            <p:cNvSpPr/>
            <p:nvPr/>
          </p:nvSpPr>
          <p:spPr>
            <a:xfrm>
              <a:off x="337210" y="1640282"/>
              <a:ext cx="1822337" cy="2169869"/>
            </a:xfrm>
            <a:prstGeom prst="roundRect">
              <a:avLst>
                <a:gd name="adj" fmla="val 9014"/>
              </a:avLst>
            </a:prstGeom>
            <a:noFill/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>
                <a:defRPr/>
              </a:pPr>
              <a:endParaRPr lang="en-US" sz="1350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6420" y="2034956"/>
              <a:ext cx="1492432" cy="1674972"/>
            </a:xfrm>
            <a:prstGeom prst="rect">
              <a:avLst/>
            </a:prstGeom>
            <a:gradFill rotWithShape="1">
              <a:gsLst>
                <a:gs pos="0">
                  <a:srgbClr val="3C6FBD">
                    <a:tint val="100000"/>
                    <a:shade val="100000"/>
                    <a:satMod val="130000"/>
                  </a:srgbClr>
                </a:gs>
                <a:gs pos="100000">
                  <a:srgbClr val="3C6F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>
                <a:defRPr/>
              </a:pPr>
              <a:endParaRPr lang="en-US" sz="1350" kern="0" dirty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4099" y="2118122"/>
              <a:ext cx="1012542" cy="230199"/>
            </a:xfrm>
            <a:prstGeom prst="rect">
              <a:avLst/>
            </a:prstGeom>
            <a:gradFill rotWithShape="1">
              <a:gsLst>
                <a:gs pos="0">
                  <a:srgbClr val="3C6FBD">
                    <a:tint val="100000"/>
                    <a:shade val="100000"/>
                    <a:satMod val="130000"/>
                  </a:srgbClr>
                </a:gs>
                <a:gs pos="100000">
                  <a:srgbClr val="3C6F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>
                <a:defRPr/>
              </a:pPr>
              <a:r>
                <a:rPr lang="en-US" sz="1350" kern="0" dirty="0" err="1">
                  <a:solidFill>
                    <a:prstClr val="white"/>
                  </a:solidFill>
                  <a:latin typeface="Calibri"/>
                  <a:ea typeface="+mn-ea"/>
                </a:rPr>
                <a:t>kverbs</a:t>
              </a:r>
              <a:endParaRPr lang="en-US" sz="1350" kern="0" dirty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 rot="16200000">
              <a:off x="579172" y="3938749"/>
              <a:ext cx="634365" cy="214313"/>
            </a:xfrm>
            <a:prstGeom prst="rect">
              <a:avLst/>
            </a:prstGeom>
            <a:gradFill rotWithShape="1">
              <a:gsLst>
                <a:gs pos="0">
                  <a:sysClr val="window" lastClr="FFFFFF">
                    <a:lumMod val="85000"/>
                  </a:sysClr>
                </a:gs>
                <a:gs pos="50000">
                  <a:sysClr val="window" lastClr="FFFFFF">
                    <a:lumMod val="50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>
                <a:defRPr/>
              </a:pPr>
              <a:r>
                <a:rPr lang="en-US" sz="1350" kern="0" dirty="0">
                  <a:solidFill>
                    <a:prstClr val="white"/>
                  </a:solidFill>
                  <a:latin typeface="Calibri"/>
                  <a:ea typeface="+mn-ea"/>
                </a:rPr>
                <a:t>IB</a:t>
              </a:r>
            </a:p>
          </p:txBody>
        </p:sp>
        <p:sp>
          <p:nvSpPr>
            <p:cNvPr id="51" name="Rectangle 50"/>
            <p:cNvSpPr/>
            <p:nvPr/>
          </p:nvSpPr>
          <p:spPr>
            <a:xfrm rot="16200000">
              <a:off x="991885" y="3938749"/>
              <a:ext cx="634365" cy="214313"/>
            </a:xfrm>
            <a:prstGeom prst="rect">
              <a:avLst/>
            </a:prstGeom>
            <a:gradFill rotWithShape="1">
              <a:gsLst>
                <a:gs pos="0">
                  <a:sysClr val="window" lastClr="FFFFFF">
                    <a:lumMod val="85000"/>
                  </a:sysClr>
                </a:gs>
                <a:gs pos="50000">
                  <a:sysClr val="window" lastClr="FFFFFF">
                    <a:lumMod val="50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>
                <a:defRPr/>
              </a:pPr>
              <a:r>
                <a:rPr lang="en-US" sz="1350" kern="0" dirty="0">
                  <a:solidFill>
                    <a:prstClr val="white"/>
                  </a:solidFill>
                  <a:latin typeface="Calibri"/>
                  <a:ea typeface="+mn-ea"/>
                </a:rPr>
                <a:t>ENET</a:t>
              </a:r>
            </a:p>
          </p:txBody>
        </p:sp>
        <p:sp>
          <p:nvSpPr>
            <p:cNvPr id="52" name="Rectangle 51"/>
            <p:cNvSpPr/>
            <p:nvPr/>
          </p:nvSpPr>
          <p:spPr>
            <a:xfrm rot="16200000">
              <a:off x="284944" y="2962738"/>
              <a:ext cx="1211506" cy="213194"/>
            </a:xfrm>
            <a:prstGeom prst="rect">
              <a:avLst/>
            </a:prstGeom>
            <a:gradFill flip="none" rotWithShape="1">
              <a:gsLst>
                <a:gs pos="52000">
                  <a:schemeClr val="accent5">
                    <a:lumMod val="20000"/>
                    <a:lumOff val="80000"/>
                  </a:schemeClr>
                </a:gs>
                <a:gs pos="0">
                  <a:srgbClr val="3C6FBD"/>
                </a:gs>
                <a:gs pos="99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</a:rPr>
                <a:t>IB</a:t>
              </a:r>
            </a:p>
          </p:txBody>
        </p:sp>
        <p:sp>
          <p:nvSpPr>
            <p:cNvPr id="53" name="Rectangle 52"/>
            <p:cNvSpPr/>
            <p:nvPr/>
          </p:nvSpPr>
          <p:spPr>
            <a:xfrm rot="16200000">
              <a:off x="1082741" y="2961187"/>
              <a:ext cx="1213487" cy="214313"/>
            </a:xfrm>
            <a:prstGeom prst="rect">
              <a:avLst/>
            </a:prstGeom>
            <a:gradFill flip="none" rotWithShape="1">
              <a:gsLst>
                <a:gs pos="52000">
                  <a:schemeClr val="accent5">
                    <a:lumMod val="20000"/>
                    <a:lumOff val="80000"/>
                  </a:schemeClr>
                </a:gs>
                <a:gs pos="0">
                  <a:srgbClr val="3C6FBD"/>
                </a:gs>
                <a:gs pos="99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</a:rPr>
                <a:t>iWARP</a:t>
              </a:r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485798" y="1841123"/>
              <a:ext cx="1563053" cy="0"/>
            </a:xfrm>
            <a:prstGeom prst="line">
              <a:avLst/>
            </a:prstGeom>
            <a:noFill/>
            <a:ln w="25400" cap="flat" cmpd="sng" algn="ctr">
              <a:solidFill>
                <a:srgbClr val="3C6FBD"/>
              </a:solidFill>
              <a:prstDash val="sys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55" name="TextBox 54"/>
            <p:cNvSpPr txBox="1"/>
            <p:nvPr/>
          </p:nvSpPr>
          <p:spPr>
            <a:xfrm>
              <a:off x="951124" y="1703963"/>
              <a:ext cx="607860" cy="300082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US" sz="1350" kern="0" dirty="0">
                  <a:solidFill>
                    <a:srgbClr val="6D6E71"/>
                  </a:solidFill>
                  <a:ea typeface="MS PGothic" pitchFamily="34" charset="-128"/>
                </a:rPr>
                <a:t>verbs</a:t>
              </a:r>
            </a:p>
          </p:txBody>
        </p:sp>
        <p:sp>
          <p:nvSpPr>
            <p:cNvPr id="58" name="Rectangle 57"/>
            <p:cNvSpPr/>
            <p:nvPr/>
          </p:nvSpPr>
          <p:spPr>
            <a:xfrm rot="16200000">
              <a:off x="1044507" y="3309804"/>
              <a:ext cx="516255" cy="214313"/>
            </a:xfrm>
            <a:prstGeom prst="rect">
              <a:avLst/>
            </a:prstGeom>
            <a:gradFill flip="none" rotWithShape="1">
              <a:gsLst>
                <a:gs pos="52000">
                  <a:schemeClr val="accent5">
                    <a:lumMod val="20000"/>
                    <a:lumOff val="80000"/>
                  </a:schemeClr>
                </a:gs>
                <a:gs pos="0">
                  <a:srgbClr val="3C6FBD"/>
                </a:gs>
                <a:gs pos="99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</a:rPr>
                <a:t>RoCE</a:t>
              </a:r>
            </a:p>
          </p:txBody>
        </p:sp>
        <p:sp>
          <p:nvSpPr>
            <p:cNvPr id="59" name="Rectangle 58"/>
            <p:cNvSpPr/>
            <p:nvPr/>
          </p:nvSpPr>
          <p:spPr>
            <a:xfrm rot="16200000">
              <a:off x="978925" y="2665098"/>
              <a:ext cx="647420" cy="214313"/>
            </a:xfrm>
            <a:prstGeom prst="rect">
              <a:avLst/>
            </a:prstGeom>
            <a:gradFill flip="none" rotWithShape="1">
              <a:gsLst>
                <a:gs pos="52000">
                  <a:schemeClr val="accent5">
                    <a:lumMod val="20000"/>
                    <a:lumOff val="80000"/>
                  </a:schemeClr>
                </a:gs>
                <a:gs pos="0">
                  <a:srgbClr val="3C6FBD"/>
                </a:gs>
                <a:gs pos="99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2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</a:rPr>
                <a:t>IB</a:t>
              </a:r>
            </a:p>
          </p:txBody>
        </p:sp>
        <p:sp>
          <p:nvSpPr>
            <p:cNvPr id="60" name="Rectangle 59"/>
            <p:cNvSpPr/>
            <p:nvPr/>
          </p:nvSpPr>
          <p:spPr>
            <a:xfrm rot="16200000">
              <a:off x="1372302" y="3938749"/>
              <a:ext cx="634365" cy="214313"/>
            </a:xfrm>
            <a:prstGeom prst="rect">
              <a:avLst/>
            </a:prstGeom>
            <a:gradFill rotWithShape="1">
              <a:gsLst>
                <a:gs pos="0">
                  <a:sysClr val="window" lastClr="FFFFFF">
                    <a:lumMod val="85000"/>
                  </a:sysClr>
                </a:gs>
                <a:gs pos="50000">
                  <a:sysClr val="window" lastClr="FFFFFF">
                    <a:lumMod val="50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>
                <a:defRPr/>
              </a:pPr>
              <a:r>
                <a:rPr lang="en-US" sz="1350" kern="0" dirty="0">
                  <a:solidFill>
                    <a:prstClr val="white"/>
                  </a:solidFill>
                  <a:latin typeface="Calibri"/>
                  <a:ea typeface="+mn-ea"/>
                </a:rPr>
                <a:t>ENET</a:t>
              </a:r>
            </a:p>
          </p:txBody>
        </p:sp>
      </p:grpSp>
      <p:sp>
        <p:nvSpPr>
          <p:cNvPr id="63" name="Left-Right Arrow 62"/>
          <p:cNvSpPr/>
          <p:nvPr/>
        </p:nvSpPr>
        <p:spPr bwMode="auto">
          <a:xfrm flipH="1">
            <a:off x="5874546" y="2725783"/>
            <a:ext cx="831054" cy="207249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210285" y="1504949"/>
            <a:ext cx="2079847" cy="3014619"/>
          </a:xfrm>
          <a:prstGeom prst="rect">
            <a:avLst/>
          </a:prstGeom>
          <a:solidFill>
            <a:srgbClr val="F2F2F2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Left-Right Arrow 37"/>
          <p:cNvSpPr/>
          <p:nvPr/>
        </p:nvSpPr>
        <p:spPr bwMode="auto">
          <a:xfrm>
            <a:off x="2180034" y="2756862"/>
            <a:ext cx="1390112" cy="228600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020451" y="2118122"/>
            <a:ext cx="2240360" cy="1591806"/>
          </a:xfrm>
          <a:prstGeom prst="rect">
            <a:avLst/>
          </a:prstGeom>
          <a:solidFill>
            <a:srgbClr val="F2F2F2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3624347" y="1695179"/>
            <a:ext cx="1638234" cy="2343319"/>
          </a:xfrm>
          <a:prstGeom prst="ellipse">
            <a:avLst/>
          </a:prstGeom>
          <a:noFill/>
          <a:ln w="28575" cap="flat" cmpd="sng" algn="ctr">
            <a:solidFill>
              <a:srgbClr val="E55302"/>
            </a:solidFill>
            <a:prstDash val="sysDash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endParaRPr lang="en-US" sz="1350" kern="0">
              <a:solidFill>
                <a:prstClr val="white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1582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6324600" cy="685800"/>
          </a:xfrm>
        </p:spPr>
        <p:txBody>
          <a:bodyPr/>
          <a:lstStyle/>
          <a:p>
            <a:pPr defTabSz="685800"/>
            <a:r>
              <a:rPr lang="en-US" sz="2600" spc="-30" dirty="0"/>
              <a:t>Data Storage – enhanced APIs for storage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4953000" y="1764535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/>
              <a:t>Places where the OFA </a:t>
            </a:r>
            <a:r>
              <a:rPr lang="en-US" sz="1600" dirty="0" smtClean="0"/>
              <a:t>can help:</a:t>
            </a:r>
            <a:endParaRPr lang="en-US" sz="1600" dirty="0" smtClean="0"/>
          </a:p>
          <a:p>
            <a:pPr marL="285750" indent="-285750" algn="l">
              <a:buFontTx/>
              <a:buChar char="-"/>
            </a:pPr>
            <a:r>
              <a:rPr lang="en-US" sz="1600" dirty="0" smtClean="0"/>
              <a:t>kfabric as a second native API for NVMe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/>
              <a:t>kfabric as a possible ‘LND’ for LNET</a:t>
            </a:r>
          </a:p>
        </p:txBody>
      </p:sp>
      <p:cxnSp>
        <p:nvCxnSpPr>
          <p:cNvPr id="4" name="Straight Arrow Connector 3"/>
          <p:cNvCxnSpPr>
            <a:endCxn id="26" idx="0"/>
          </p:cNvCxnSpPr>
          <p:nvPr/>
        </p:nvCxnSpPr>
        <p:spPr>
          <a:xfrm>
            <a:off x="3045662" y="1756760"/>
            <a:ext cx="0" cy="227723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5" name="Rectangle 4"/>
          <p:cNvSpPr/>
          <p:nvPr/>
        </p:nvSpPr>
        <p:spPr>
          <a:xfrm>
            <a:off x="1818116" y="3044937"/>
            <a:ext cx="818675" cy="25394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600" kern="0" dirty="0" err="1">
                <a:solidFill>
                  <a:prstClr val="black"/>
                </a:solidFill>
                <a:latin typeface="Calibri"/>
                <a:ea typeface="+mn-ea"/>
              </a:rPr>
              <a:t>kverbs</a:t>
            </a:r>
            <a:endParaRPr lang="en-US" sz="1600" kern="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6" name="Straight Arrow Connector 5"/>
          <p:cNvCxnSpPr>
            <a:stCxn id="5" idx="2"/>
            <a:endCxn id="10" idx="0"/>
          </p:cNvCxnSpPr>
          <p:nvPr/>
        </p:nvCxnSpPr>
        <p:spPr>
          <a:xfrm flipH="1">
            <a:off x="1773114" y="3298881"/>
            <a:ext cx="454340" cy="363647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7" name="Straight Arrow Connector 6"/>
          <p:cNvCxnSpPr>
            <a:stCxn id="5" idx="2"/>
            <a:endCxn id="11" idx="0"/>
          </p:cNvCxnSpPr>
          <p:nvPr/>
        </p:nvCxnSpPr>
        <p:spPr>
          <a:xfrm>
            <a:off x="2227454" y="3298881"/>
            <a:ext cx="526181" cy="363647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8" name="Straight Arrow Connector 7"/>
          <p:cNvCxnSpPr>
            <a:stCxn id="10" idx="2"/>
            <a:endCxn id="12" idx="0"/>
          </p:cNvCxnSpPr>
          <p:nvPr/>
        </p:nvCxnSpPr>
        <p:spPr>
          <a:xfrm flipH="1">
            <a:off x="1713703" y="4044042"/>
            <a:ext cx="59411" cy="227723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9" name="Straight Arrow Connector 8"/>
          <p:cNvCxnSpPr>
            <a:stCxn id="11" idx="2"/>
          </p:cNvCxnSpPr>
          <p:nvPr/>
        </p:nvCxnSpPr>
        <p:spPr>
          <a:xfrm>
            <a:off x="2753635" y="4044042"/>
            <a:ext cx="1522" cy="251370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0" name="Rectangle 9"/>
          <p:cNvSpPr/>
          <p:nvPr/>
        </p:nvSpPr>
        <p:spPr>
          <a:xfrm>
            <a:off x="1381926" y="3662528"/>
            <a:ext cx="782375" cy="38151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600" kern="0" dirty="0">
                <a:solidFill>
                  <a:prstClr val="black"/>
                </a:solidFill>
                <a:latin typeface="Calibri"/>
                <a:ea typeface="+mn-ea"/>
              </a:rPr>
              <a:t>HCA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76300" y="3662528"/>
            <a:ext cx="954670" cy="38151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600" kern="0" dirty="0">
                <a:solidFill>
                  <a:prstClr val="black"/>
                </a:solidFill>
                <a:latin typeface="Calibri"/>
                <a:ea typeface="+mn-ea"/>
              </a:rPr>
              <a:t>NIC, RNIC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64182" y="4271765"/>
            <a:ext cx="499041" cy="402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>
              <a:defRPr/>
            </a:pPr>
            <a:r>
              <a:rPr lang="en-US" sz="1600" kern="0" dirty="0">
                <a:solidFill>
                  <a:prstClr val="black"/>
                </a:solidFill>
                <a:ea typeface="MS PGothic" pitchFamily="34" charset="-128"/>
              </a:rPr>
              <a:t>IB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88094" y="2497099"/>
            <a:ext cx="878718" cy="26963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600" kern="0" dirty="0" err="1">
                <a:solidFill>
                  <a:prstClr val="black"/>
                </a:solidFill>
                <a:latin typeface="Calibri"/>
                <a:ea typeface="+mn-ea"/>
              </a:rPr>
              <a:t>NVMe</a:t>
            </a:r>
            <a:r>
              <a:rPr lang="en-US" sz="1600" kern="0" dirty="0">
                <a:solidFill>
                  <a:prstClr val="black"/>
                </a:solidFill>
                <a:latin typeface="Calibri"/>
                <a:ea typeface="+mn-ea"/>
              </a:rPr>
              <a:t>/F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28496" y="1436574"/>
            <a:ext cx="3977808" cy="320186"/>
          </a:xfrm>
          <a:prstGeom prst="roundRect">
            <a:avLst/>
          </a:prstGeom>
          <a:gradFill flip="none" rotWithShape="1">
            <a:gsLst>
              <a:gs pos="0">
                <a:sysClr val="window" lastClr="FFFFFF">
                  <a:lumMod val="85000"/>
                  <a:shade val="30000"/>
                  <a:satMod val="115000"/>
                </a:sysClr>
              </a:gs>
              <a:gs pos="50000">
                <a:sysClr val="window" lastClr="FFFFFF">
                  <a:lumMod val="85000"/>
                  <a:shade val="67500"/>
                  <a:satMod val="115000"/>
                </a:sysClr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lin ang="54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600" kern="0" dirty="0">
                <a:solidFill>
                  <a:prstClr val="black"/>
                </a:solidFill>
                <a:latin typeface="Calibri"/>
                <a:ea typeface="+mn-ea"/>
              </a:rPr>
              <a:t>VFS / Block I/O / Network FS / LNET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889307" y="1756760"/>
            <a:ext cx="0" cy="1905769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7" name="Straight Arrow Connector 16"/>
          <p:cNvCxnSpPr/>
          <p:nvPr/>
        </p:nvCxnSpPr>
        <p:spPr>
          <a:xfrm>
            <a:off x="889307" y="4044042"/>
            <a:ext cx="0" cy="227723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8" name="Rectangle 17"/>
          <p:cNvSpPr/>
          <p:nvPr/>
        </p:nvSpPr>
        <p:spPr>
          <a:xfrm>
            <a:off x="592036" y="3662528"/>
            <a:ext cx="594542" cy="38151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600" kern="0" dirty="0">
                <a:solidFill>
                  <a:prstClr val="black"/>
                </a:solidFill>
                <a:latin typeface="Calibri"/>
                <a:ea typeface="+mn-ea"/>
              </a:rPr>
              <a:t>NIC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8373" y="4271765"/>
            <a:ext cx="461869" cy="695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>
              <a:defRPr/>
            </a:pPr>
            <a:r>
              <a:rPr lang="en-US" sz="1600" kern="0" dirty="0">
                <a:solidFill>
                  <a:prstClr val="black"/>
                </a:solidFill>
                <a:ea typeface="MS PGothic" pitchFamily="34" charset="-128"/>
              </a:rPr>
              <a:t>IP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89219" y="2497099"/>
            <a:ext cx="644195" cy="26963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600" kern="0" dirty="0">
                <a:solidFill>
                  <a:prstClr val="black"/>
                </a:solidFill>
                <a:latin typeface="Calibri"/>
                <a:ea typeface="+mn-ea"/>
              </a:rPr>
              <a:t>iSCSI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57200" y="3044938"/>
            <a:ext cx="864216" cy="26639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600" kern="0" dirty="0">
                <a:solidFill>
                  <a:prstClr val="black"/>
                </a:solidFill>
                <a:latin typeface="Calibri"/>
                <a:ea typeface="+mn-ea"/>
              </a:rPr>
              <a:t>sockets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533757" y="1047750"/>
            <a:ext cx="4419243" cy="276983"/>
          </a:xfrm>
          <a:prstGeom prst="roundRect">
            <a:avLst/>
          </a:prstGeom>
          <a:gradFill flip="none" rotWithShape="1">
            <a:gsLst>
              <a:gs pos="0">
                <a:sysClr val="window" lastClr="FFFFFF">
                  <a:lumMod val="85000"/>
                  <a:shade val="30000"/>
                  <a:satMod val="115000"/>
                </a:sysClr>
              </a:gs>
              <a:gs pos="50000">
                <a:sysClr val="window" lastClr="FFFFFF">
                  <a:lumMod val="85000"/>
                  <a:shade val="67500"/>
                  <a:satMod val="115000"/>
                </a:sysClr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lin ang="54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600" kern="0" dirty="0">
                <a:solidFill>
                  <a:prstClr val="black"/>
                </a:solidFill>
                <a:latin typeface="Calibri"/>
                <a:ea typeface="+mn-ea"/>
              </a:rPr>
              <a:t>kernel application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552938" y="1984483"/>
            <a:ext cx="985447" cy="261246"/>
          </a:xfrm>
          <a:prstGeom prst="rect">
            <a:avLst/>
          </a:prstGeom>
          <a:gradFill rotWithShape="1">
            <a:gsLst>
              <a:gs pos="100000">
                <a:srgbClr val="84A4E4"/>
              </a:gs>
              <a:gs pos="0">
                <a:srgbClr val="3C6FBD">
                  <a:tint val="100000"/>
                  <a:shade val="100000"/>
                  <a:satMod val="130000"/>
                  <a:lumMod val="90000"/>
                  <a:lumOff val="10000"/>
                </a:srgbClr>
              </a:gs>
              <a:gs pos="50000">
                <a:schemeClr val="accent6">
                  <a:lumMod val="20000"/>
                  <a:lumOff val="80000"/>
                </a:scheme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600" kern="0" dirty="0">
                <a:latin typeface="Calibri"/>
                <a:ea typeface="+mn-ea"/>
              </a:rPr>
              <a:t>NVMe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96776" y="1984483"/>
            <a:ext cx="785062" cy="21842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600" kern="0" dirty="0">
                <a:solidFill>
                  <a:prstClr val="black"/>
                </a:solidFill>
                <a:latin typeface="Calibri"/>
                <a:ea typeface="+mn-ea"/>
              </a:rPr>
              <a:t>SCSI</a:t>
            </a:r>
          </a:p>
        </p:txBody>
      </p:sp>
      <p:cxnSp>
        <p:nvCxnSpPr>
          <p:cNvPr id="28" name="Straight Arrow Connector 27"/>
          <p:cNvCxnSpPr>
            <a:stCxn id="32" idx="2"/>
            <a:endCxn id="33" idx="0"/>
          </p:cNvCxnSpPr>
          <p:nvPr/>
        </p:nvCxnSpPr>
        <p:spPr>
          <a:xfrm>
            <a:off x="4042189" y="2766734"/>
            <a:ext cx="0" cy="287325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9" name="Straight Arrow Connector 28"/>
          <p:cNvCxnSpPr/>
          <p:nvPr/>
        </p:nvCxnSpPr>
        <p:spPr>
          <a:xfrm>
            <a:off x="3926014" y="3244612"/>
            <a:ext cx="0" cy="518556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0" name="TextBox 29"/>
          <p:cNvSpPr txBox="1"/>
          <p:nvPr/>
        </p:nvSpPr>
        <p:spPr>
          <a:xfrm>
            <a:off x="3658126" y="4276568"/>
            <a:ext cx="768124" cy="695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>
              <a:defRPr/>
            </a:pPr>
            <a:r>
              <a:rPr lang="en-US" sz="1600" kern="0" dirty="0">
                <a:solidFill>
                  <a:prstClr val="black"/>
                </a:solidFill>
                <a:ea typeface="MS PGothic" pitchFamily="34" charset="-128"/>
              </a:rPr>
              <a:t>fabric</a:t>
            </a:r>
          </a:p>
        </p:txBody>
      </p:sp>
      <p:cxnSp>
        <p:nvCxnSpPr>
          <p:cNvPr id="31" name="Straight Arrow Connector 30"/>
          <p:cNvCxnSpPr>
            <a:stCxn id="34" idx="2"/>
            <a:endCxn id="30" idx="0"/>
          </p:cNvCxnSpPr>
          <p:nvPr/>
        </p:nvCxnSpPr>
        <p:spPr>
          <a:xfrm>
            <a:off x="4042188" y="4044042"/>
            <a:ext cx="0" cy="232526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2" name="Rectangle 31"/>
          <p:cNvSpPr/>
          <p:nvPr/>
        </p:nvSpPr>
        <p:spPr>
          <a:xfrm>
            <a:off x="3461897" y="2497099"/>
            <a:ext cx="1160583" cy="269635"/>
          </a:xfrm>
          <a:prstGeom prst="rect">
            <a:avLst/>
          </a:prstGeom>
          <a:gradFill rotWithShape="1">
            <a:gsLst>
              <a:gs pos="100000">
                <a:srgbClr val="84A4E4"/>
              </a:gs>
              <a:gs pos="0">
                <a:srgbClr val="3C6FBD">
                  <a:tint val="100000"/>
                  <a:shade val="100000"/>
                  <a:satMod val="130000"/>
                  <a:lumMod val="90000"/>
                  <a:lumOff val="10000"/>
                </a:srgbClr>
              </a:gs>
              <a:gs pos="50000">
                <a:schemeClr val="accent6">
                  <a:lumMod val="20000"/>
                  <a:lumOff val="80000"/>
                </a:scheme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600" kern="0" dirty="0">
                <a:latin typeface="Calibri"/>
                <a:ea typeface="+mn-ea"/>
              </a:rPr>
              <a:t>kfabric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461897" y="3054059"/>
            <a:ext cx="1160583" cy="279691"/>
          </a:xfrm>
          <a:prstGeom prst="rect">
            <a:avLst/>
          </a:prstGeom>
          <a:gradFill rotWithShape="1">
            <a:gsLst>
              <a:gs pos="100000">
                <a:srgbClr val="84A4E4"/>
              </a:gs>
              <a:gs pos="0">
                <a:srgbClr val="3C6FBD">
                  <a:tint val="100000"/>
                  <a:shade val="100000"/>
                  <a:satMod val="130000"/>
                  <a:lumMod val="90000"/>
                  <a:lumOff val="10000"/>
                </a:srgbClr>
              </a:gs>
              <a:gs pos="50000">
                <a:schemeClr val="accent6">
                  <a:lumMod val="20000"/>
                  <a:lumOff val="80000"/>
                </a:scheme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600" kern="0" dirty="0">
                <a:latin typeface="Calibri"/>
                <a:ea typeface="+mn-ea"/>
              </a:rPr>
              <a:t>provider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344497" y="3668923"/>
            <a:ext cx="1395382" cy="375119"/>
          </a:xfrm>
          <a:prstGeom prst="rect">
            <a:avLst/>
          </a:prstGeom>
          <a:gradFill rotWithShape="1">
            <a:gsLst>
              <a:gs pos="100000">
                <a:srgbClr val="84A4E4"/>
              </a:gs>
              <a:gs pos="0">
                <a:srgbClr val="3C6FBD">
                  <a:tint val="100000"/>
                  <a:shade val="100000"/>
                  <a:satMod val="130000"/>
                  <a:lumMod val="90000"/>
                  <a:lumOff val="10000"/>
                </a:srgbClr>
              </a:gs>
              <a:gs pos="50000">
                <a:schemeClr val="accent6">
                  <a:lumMod val="20000"/>
                  <a:lumOff val="80000"/>
                </a:scheme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600" kern="0" dirty="0">
                <a:latin typeface="Calibri"/>
                <a:ea typeface="+mn-ea"/>
              </a:rPr>
              <a:t>fabric-specific device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1514789" y="2929894"/>
            <a:ext cx="3225088" cy="444486"/>
          </a:xfrm>
          <a:prstGeom prst="roundRect">
            <a:avLst/>
          </a:prstGeom>
          <a:noFill/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dash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endParaRPr lang="en-US" sz="2000" kern="0" dirty="0">
              <a:solidFill>
                <a:prstClr val="white"/>
              </a:solidFill>
              <a:latin typeface="Calibri"/>
              <a:ea typeface="+mn-ea"/>
            </a:endParaRPr>
          </a:p>
        </p:txBody>
      </p:sp>
      <p:cxnSp>
        <p:nvCxnSpPr>
          <p:cNvPr id="37" name="Elbow Connector 36"/>
          <p:cNvCxnSpPr>
            <a:stCxn id="26" idx="2"/>
            <a:endCxn id="14" idx="0"/>
          </p:cNvCxnSpPr>
          <p:nvPr/>
        </p:nvCxnSpPr>
        <p:spPr>
          <a:xfrm rot="5400000">
            <a:off x="2510874" y="1962309"/>
            <a:ext cx="251370" cy="818209"/>
          </a:xfrm>
          <a:prstGeom prst="bentConnector3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8" name="Straight Connector 37"/>
          <p:cNvCxnSpPr>
            <a:stCxn id="14" idx="2"/>
            <a:endCxn id="5" idx="0"/>
          </p:cNvCxnSpPr>
          <p:nvPr/>
        </p:nvCxnSpPr>
        <p:spPr>
          <a:xfrm>
            <a:off x="2227453" y="2766733"/>
            <a:ext cx="1" cy="278204"/>
          </a:xfrm>
          <a:prstGeom prst="line">
            <a:avLst/>
          </a:prstGeom>
          <a:noFill/>
          <a:ln w="25400" cap="flat" cmpd="sng" algn="ctr">
            <a:solidFill>
              <a:srgbClr val="3C6F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9" name="Elbow Connector 38"/>
          <p:cNvCxnSpPr>
            <a:stCxn id="26" idx="2"/>
            <a:endCxn id="32" idx="0"/>
          </p:cNvCxnSpPr>
          <p:nvPr/>
        </p:nvCxnSpPr>
        <p:spPr>
          <a:xfrm rot="16200000" flipH="1">
            <a:off x="3418240" y="1873150"/>
            <a:ext cx="251370" cy="996527"/>
          </a:xfrm>
          <a:prstGeom prst="bentConnector3">
            <a:avLst/>
          </a:prstGeom>
          <a:noFill/>
          <a:ln w="25400" cap="flat" cmpd="sng" algn="ctr">
            <a:solidFill>
              <a:srgbClr val="00B050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44" name="TextBox 43"/>
          <p:cNvSpPr txBox="1"/>
          <p:nvPr/>
        </p:nvSpPr>
        <p:spPr>
          <a:xfrm>
            <a:off x="2051661" y="4295412"/>
            <a:ext cx="1374299" cy="695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>
              <a:defRPr/>
            </a:pPr>
            <a:r>
              <a:rPr lang="en-US" sz="1600" kern="0" dirty="0">
                <a:solidFill>
                  <a:prstClr val="black"/>
                </a:solidFill>
                <a:ea typeface="MS PGothic" pitchFamily="34" charset="-128"/>
              </a:rPr>
              <a:t>RoCE, </a:t>
            </a:r>
            <a:r>
              <a:rPr lang="en-US" sz="1600" kern="0" dirty="0" err="1">
                <a:solidFill>
                  <a:prstClr val="black"/>
                </a:solidFill>
                <a:ea typeface="MS PGothic" pitchFamily="34" charset="-128"/>
              </a:rPr>
              <a:t>iWarp</a:t>
            </a:r>
            <a:endParaRPr lang="en-US" sz="1600" kern="0" dirty="0">
              <a:solidFill>
                <a:prstClr val="black"/>
              </a:solidFill>
              <a:ea typeface="MS PGothic" pitchFamily="34" charset="-128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4216068" y="1756760"/>
            <a:ext cx="0" cy="740338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30513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9047" y="883762"/>
            <a:ext cx="72256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OpenFabrics Alliance Intro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OpenFabrics Software 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Introducing OFI - the OpenFabrics Interfaces Project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OFI Framework Overview – Framework, Providers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Delving into Data Storage / Data Access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Three Use Cases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A look at Persistent Memory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111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6400800" cy="685800"/>
          </a:xfrm>
        </p:spPr>
        <p:txBody>
          <a:bodyPr/>
          <a:lstStyle/>
          <a:p>
            <a:r>
              <a:rPr lang="en-US" dirty="0" smtClean="0"/>
              <a:t>A look at Persistent Memory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4" name="Rectangle 3"/>
          <p:cNvSpPr/>
          <p:nvPr/>
        </p:nvSpPr>
        <p:spPr>
          <a:xfrm>
            <a:off x="304800" y="2069021"/>
            <a:ext cx="8686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dirty="0" smtClean="0"/>
              <a:t>Applications tolerate long delays for storage, but assume very low latency for memory</a:t>
            </a:r>
            <a:endParaRPr lang="en-US" sz="1400" dirty="0"/>
          </a:p>
          <a:p>
            <a:pPr marL="285750" indent="-285750" algn="l">
              <a:buFontTx/>
              <a:buChar char="-"/>
            </a:pPr>
            <a:r>
              <a:rPr lang="en-US" sz="1400" dirty="0" smtClean="0"/>
              <a:t>Storage systems are generally </a:t>
            </a:r>
            <a:r>
              <a:rPr lang="en-US" sz="1400" dirty="0"/>
              <a:t>asynchronous, target </a:t>
            </a:r>
            <a:r>
              <a:rPr lang="en-US" sz="1400" dirty="0" smtClean="0"/>
              <a:t>driven, optimized for cost</a:t>
            </a:r>
          </a:p>
          <a:p>
            <a:pPr marL="285750" indent="-285750" algn="l">
              <a:buFontTx/>
              <a:buChar char="-"/>
            </a:pPr>
            <a:r>
              <a:rPr lang="en-US" sz="1400" dirty="0" smtClean="0"/>
              <a:t>Memory systems are synchronous, and highly optimized to deliver the lowest imaginable latency with no CPU stalls</a:t>
            </a:r>
            <a:endParaRPr lang="en-US" sz="1400" dirty="0"/>
          </a:p>
          <a:p>
            <a:pPr algn="l"/>
            <a:endParaRPr lang="en-US" sz="1400" dirty="0" smtClean="0"/>
          </a:p>
          <a:p>
            <a:pPr algn="l"/>
            <a:r>
              <a:rPr lang="en-US" sz="1400" dirty="0" smtClean="0"/>
              <a:t>Persistent Memory over fabrics is somewhere in between:</a:t>
            </a:r>
          </a:p>
          <a:p>
            <a:pPr marL="285750" indent="-285750" algn="l">
              <a:buFontTx/>
              <a:buChar char="-"/>
            </a:pPr>
            <a:r>
              <a:rPr lang="en-US" sz="1400" dirty="0" smtClean="0"/>
              <a:t>Much faster than storage, but not as fast as local memory</a:t>
            </a:r>
          </a:p>
          <a:p>
            <a:pPr marL="285750" indent="-285750" algn="l">
              <a:buFontTx/>
              <a:buChar char="-"/>
            </a:pPr>
            <a:endParaRPr lang="en-US" sz="1400" dirty="0" smtClean="0"/>
          </a:p>
          <a:p>
            <a:pPr algn="l"/>
            <a:r>
              <a:rPr lang="en-US" sz="1400" dirty="0" smtClean="0"/>
              <a:t>How to treat PM over fabrics?</a:t>
            </a:r>
          </a:p>
          <a:p>
            <a:pPr marL="285750" indent="-285750" algn="l">
              <a:buFontTx/>
              <a:buChar char="-"/>
            </a:pPr>
            <a:r>
              <a:rPr lang="en-US" sz="1400" dirty="0"/>
              <a:t>B</a:t>
            </a:r>
            <a:r>
              <a:rPr lang="en-US" sz="1400" dirty="0" smtClean="0"/>
              <a:t>uild tremendously fast remote memory networks, or</a:t>
            </a:r>
          </a:p>
          <a:p>
            <a:pPr marL="285750" indent="-285750" algn="l">
              <a:buFontTx/>
              <a:buChar char="-"/>
            </a:pPr>
            <a:r>
              <a:rPr lang="en-US" sz="1400" dirty="0" smtClean="0"/>
              <a:t>Find ways to hide the latency, making it look for the most part like memory, but cheaper and remote</a:t>
            </a:r>
          </a:p>
          <a:p>
            <a:pPr algn="l"/>
            <a:endParaRPr lang="en-US" sz="1400" dirty="0"/>
          </a:p>
          <a:p>
            <a:pPr algn="l"/>
            <a:endParaRPr lang="en-US" sz="1400" dirty="0"/>
          </a:p>
          <a:p>
            <a:pPr algn="l"/>
            <a:endParaRPr lang="en-US" sz="1400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014946" y="1535072"/>
            <a:ext cx="5562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 flipH="1">
            <a:off x="6185099" y="971550"/>
            <a:ext cx="1101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remote storage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3273127" y="971550"/>
            <a:ext cx="841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remote PM</a:t>
            </a:r>
          </a:p>
        </p:txBody>
      </p:sp>
      <p:sp>
        <p:nvSpPr>
          <p:cNvPr id="16" name="TextBox 15"/>
          <p:cNvSpPr txBox="1"/>
          <p:nvPr/>
        </p:nvSpPr>
        <p:spPr>
          <a:xfrm flipH="1">
            <a:off x="2018580" y="972518"/>
            <a:ext cx="661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l</a:t>
            </a:r>
            <a:r>
              <a:rPr lang="en-US" sz="1400" dirty="0" smtClean="0"/>
              <a:t>ocal mem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1576" y="1411634"/>
            <a:ext cx="14044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 smtClean="0"/>
              <a:t>latency tolerance</a:t>
            </a:r>
            <a:endParaRPr lang="en-US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1869607" y="1551407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pS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3489938" y="1535951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</a:t>
            </a:r>
            <a:r>
              <a:rPr lang="en-US" sz="1100" dirty="0" smtClean="0"/>
              <a:t>S</a:t>
            </a:r>
            <a:endParaRPr 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7447866" y="1584327"/>
            <a:ext cx="3962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mS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96710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interesting PM use cases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495800" y="971549"/>
            <a:ext cx="4267200" cy="35814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l"/>
            <a:r>
              <a:rPr lang="en-US" sz="1600" dirty="0" smtClean="0"/>
              <a:t>…and those that don’t (but we wish they did)</a:t>
            </a:r>
          </a:p>
          <a:p>
            <a:pPr algn="l"/>
            <a:endParaRPr lang="en-US" sz="1600" dirty="0" smtClean="0"/>
          </a:p>
          <a:p>
            <a:pPr algn="l"/>
            <a:endParaRPr lang="en-US" sz="16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/>
              <a:t>HA </a:t>
            </a:r>
            <a:r>
              <a:rPr lang="en-US" sz="1600" dirty="0"/>
              <a:t>use </a:t>
            </a:r>
            <a:r>
              <a:rPr lang="en-US" sz="1600" dirty="0" smtClean="0"/>
              <a:t>case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algn="l"/>
            <a:r>
              <a:rPr lang="en-US" sz="1600" dirty="0" smtClean="0"/>
              <a:t>Requirements: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/>
              <a:t>exceedingly fast remote memory bus, or a way to hide latency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/>
              <a:t>the latter requires an ability to control when data is written to PM</a:t>
            </a:r>
            <a:endParaRPr lang="en-US" sz="1600" dirty="0"/>
          </a:p>
          <a:p>
            <a:pPr marL="285750" indent="-285750" algn="l">
              <a:buFontTx/>
              <a:buChar char="-"/>
            </a:pP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71549"/>
            <a:ext cx="3886199" cy="35814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algn="l">
              <a:defRPr sz="1600"/>
            </a:lvl1pPr>
          </a:lstStyle>
          <a:p>
            <a:r>
              <a:rPr lang="en-US" dirty="0"/>
              <a:t>Consumers that handle remote memory naturally…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SHMEM-based applications, PGAS languages…</a:t>
            </a:r>
          </a:p>
          <a:p>
            <a:endParaRPr lang="en-US" dirty="0"/>
          </a:p>
          <a:p>
            <a:r>
              <a:rPr lang="en-US" dirty="0"/>
              <a:t>Requirements: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optimized completion semantics to indicate that data is globally visible,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semantics </a:t>
            </a:r>
            <a:r>
              <a:rPr lang="en-US" dirty="0"/>
              <a:t>to commit data to </a:t>
            </a:r>
            <a:r>
              <a:rPr lang="en-US" dirty="0" smtClean="0"/>
              <a:t>persistent memory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completion semantics to indicate persistence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263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PM high availability use case</a:t>
            </a:r>
            <a:endParaRPr lang="en-US" b="0" dirty="0"/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/>
              <a:pPr>
                <a:defRPr/>
              </a:pPr>
              <a:t>22</a:t>
            </a:fld>
            <a:endParaRPr lang="en-US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6156880" y="3941224"/>
            <a:ext cx="830356" cy="427564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200" kern="0" dirty="0">
                <a:solidFill>
                  <a:prstClr val="black"/>
                </a:solidFill>
                <a:latin typeface="Calibri"/>
              </a:rPr>
              <a:t>NIC</a:t>
            </a:r>
          </a:p>
        </p:txBody>
      </p:sp>
      <p:cxnSp>
        <p:nvCxnSpPr>
          <p:cNvPr id="27" name="Elbow Connector 26"/>
          <p:cNvCxnSpPr>
            <a:stCxn id="8" idx="2"/>
            <a:endCxn id="28" idx="1"/>
          </p:cNvCxnSpPr>
          <p:nvPr/>
        </p:nvCxnSpPr>
        <p:spPr>
          <a:xfrm rot="16200000" flipH="1">
            <a:off x="6707115" y="4233730"/>
            <a:ext cx="241552" cy="511667"/>
          </a:xfrm>
          <a:prstGeom prst="bentConnector2">
            <a:avLst/>
          </a:prstGeom>
          <a:noFill/>
          <a:ln w="25400" cap="flat" cmpd="sng" algn="ctr">
            <a:solidFill>
              <a:srgbClr val="000000"/>
            </a:solidFill>
            <a:prstDash val="solid"/>
            <a:headEnd type="none" w="med" len="med"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8" name="TextBox 27"/>
          <p:cNvSpPr txBox="1"/>
          <p:nvPr/>
        </p:nvSpPr>
        <p:spPr>
          <a:xfrm>
            <a:off x="7083725" y="4456451"/>
            <a:ext cx="1715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1400" kern="0" dirty="0" smtClean="0">
                <a:solidFill>
                  <a:srgbClr val="000000"/>
                </a:solidFill>
              </a:rPr>
              <a:t>persistent memory</a:t>
            </a:r>
            <a:endParaRPr lang="en-US" sz="1400" kern="0" dirty="0">
              <a:solidFill>
                <a:srgbClr val="00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 flipH="1">
            <a:off x="5282310" y="1909695"/>
            <a:ext cx="2590800" cy="2077476"/>
          </a:xfrm>
          <a:prstGeom prst="roundRect">
            <a:avLst>
              <a:gd name="adj" fmla="val 10438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kern="0" dirty="0">
                <a:solidFill>
                  <a:prstClr val="white"/>
                </a:solidFill>
                <a:latin typeface="Calibri"/>
              </a:rPr>
              <a:t> </a:t>
            </a:r>
          </a:p>
        </p:txBody>
      </p:sp>
      <p:cxnSp>
        <p:nvCxnSpPr>
          <p:cNvPr id="5" name="Elbow Connector 4"/>
          <p:cNvCxnSpPr>
            <a:stCxn id="48" idx="2"/>
            <a:endCxn id="11" idx="1"/>
          </p:cNvCxnSpPr>
          <p:nvPr/>
        </p:nvCxnSpPr>
        <p:spPr>
          <a:xfrm rot="5400000">
            <a:off x="5391351" y="2310024"/>
            <a:ext cx="310844" cy="681326"/>
          </a:xfrm>
          <a:prstGeom prst="bentConnector2">
            <a:avLst/>
          </a:prstGeom>
          <a:noFill/>
          <a:ln w="25400" cap="flat" cmpd="sng" algn="ctr">
            <a:solidFill>
              <a:srgbClr val="000000"/>
            </a:solidFill>
            <a:prstDash val="solid"/>
            <a:headEnd type="none" w="med" len="med"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" name="Rounded Rectangle 5"/>
          <p:cNvSpPr/>
          <p:nvPr/>
        </p:nvSpPr>
        <p:spPr>
          <a:xfrm flipH="1">
            <a:off x="6872217" y="1085235"/>
            <a:ext cx="725777" cy="412230"/>
          </a:xfrm>
          <a:prstGeom prst="roundRect">
            <a:avLst/>
          </a:prstGeom>
          <a:gradFill flip="none" rotWithShape="1">
            <a:gsLst>
              <a:gs pos="0">
                <a:sysClr val="window" lastClr="FFFFFF">
                  <a:lumMod val="85000"/>
                  <a:shade val="30000"/>
                  <a:satMod val="115000"/>
                </a:sysClr>
              </a:gs>
              <a:gs pos="50000">
                <a:sysClr val="window" lastClr="FFFFFF">
                  <a:lumMod val="85000"/>
                  <a:shade val="67500"/>
                  <a:satMod val="115000"/>
                </a:sysClr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lin ang="54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400" kern="0" dirty="0">
                <a:solidFill>
                  <a:prstClr val="black"/>
                </a:solidFill>
                <a:latin typeface="Calibri"/>
              </a:rPr>
              <a:t>kernel</a:t>
            </a:r>
          </a:p>
        </p:txBody>
      </p:sp>
      <p:cxnSp>
        <p:nvCxnSpPr>
          <p:cNvPr id="7" name="Straight Arrow Connector 6"/>
          <p:cNvCxnSpPr>
            <a:stCxn id="6" idx="2"/>
            <a:endCxn id="9" idx="0"/>
          </p:cNvCxnSpPr>
          <p:nvPr/>
        </p:nvCxnSpPr>
        <p:spPr>
          <a:xfrm flipH="1">
            <a:off x="7235105" y="1497465"/>
            <a:ext cx="0" cy="559644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9" name="Rounded Rectangle 8"/>
          <p:cNvSpPr/>
          <p:nvPr/>
        </p:nvSpPr>
        <p:spPr>
          <a:xfrm flipH="1">
            <a:off x="6781672" y="2057109"/>
            <a:ext cx="906867" cy="440258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file system</a:t>
            </a:r>
          </a:p>
        </p:txBody>
      </p:sp>
      <p:sp>
        <p:nvSpPr>
          <p:cNvPr id="10" name="Rectangle 9"/>
          <p:cNvSpPr/>
          <p:nvPr/>
        </p:nvSpPr>
        <p:spPr>
          <a:xfrm flipH="1">
            <a:off x="4876107" y="2303095"/>
            <a:ext cx="127494" cy="1006028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900" kern="0" dirty="0">
                <a:solidFill>
                  <a:prstClr val="white"/>
                </a:solidFill>
                <a:latin typeface="Calibri"/>
              </a:rPr>
              <a:t>DIMM</a:t>
            </a:r>
            <a:r>
              <a:rPr lang="en-US" sz="750" kern="0" dirty="0">
                <a:solidFill>
                  <a:prstClr val="white"/>
                </a:solidFill>
                <a:latin typeface="Calibri"/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 flipH="1">
            <a:off x="5057288" y="2303095"/>
            <a:ext cx="148822" cy="1006028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900" kern="0" dirty="0">
                <a:solidFill>
                  <a:prstClr val="white"/>
                </a:solidFill>
                <a:latin typeface="Calibri"/>
              </a:rPr>
              <a:t>DIMM </a:t>
            </a:r>
          </a:p>
        </p:txBody>
      </p:sp>
      <p:cxnSp>
        <p:nvCxnSpPr>
          <p:cNvPr id="14" name="Straight Arrow Connector 13"/>
          <p:cNvCxnSpPr>
            <a:stCxn id="37" idx="2"/>
            <a:endCxn id="48" idx="0"/>
          </p:cNvCxnSpPr>
          <p:nvPr/>
        </p:nvCxnSpPr>
        <p:spPr>
          <a:xfrm>
            <a:off x="5887435" y="1533950"/>
            <a:ext cx="1" cy="521057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9" name="TextBox 18"/>
          <p:cNvSpPr txBox="1"/>
          <p:nvPr/>
        </p:nvSpPr>
        <p:spPr>
          <a:xfrm flipH="1">
            <a:off x="4385623" y="1438241"/>
            <a:ext cx="1001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200" dirty="0" smtClean="0">
                <a:solidFill>
                  <a:prstClr val="black"/>
                </a:solidFill>
                <a:ea typeface="MS PGothic" pitchFamily="34" charset="-128"/>
              </a:rPr>
              <a:t>load/store</a:t>
            </a:r>
            <a:endParaRPr lang="en-US" sz="1200" dirty="0">
              <a:solidFill>
                <a:prstClr val="black"/>
              </a:solidFill>
              <a:ea typeface="MS PGothic" pitchFamily="34" charset="-128"/>
            </a:endParaRPr>
          </a:p>
        </p:txBody>
      </p:sp>
      <p:cxnSp>
        <p:nvCxnSpPr>
          <p:cNvPr id="20" name="Straight Connector 19"/>
          <p:cNvCxnSpPr>
            <a:stCxn id="19" idx="1"/>
          </p:cNvCxnSpPr>
          <p:nvPr/>
        </p:nvCxnSpPr>
        <p:spPr>
          <a:xfrm>
            <a:off x="5387463" y="1576741"/>
            <a:ext cx="408786" cy="20439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ysDot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3" name="Rectangle 22"/>
          <p:cNvSpPr/>
          <p:nvPr/>
        </p:nvSpPr>
        <p:spPr>
          <a:xfrm flipH="1">
            <a:off x="4465134" y="2303095"/>
            <a:ext cx="127494" cy="100602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900" kern="0" dirty="0">
                <a:solidFill>
                  <a:prstClr val="black"/>
                </a:solidFill>
                <a:latin typeface="Calibri"/>
              </a:rPr>
              <a:t>NVDIMM </a:t>
            </a:r>
          </a:p>
        </p:txBody>
      </p:sp>
      <p:sp>
        <p:nvSpPr>
          <p:cNvPr id="24" name="Rectangle 23"/>
          <p:cNvSpPr/>
          <p:nvPr/>
        </p:nvSpPr>
        <p:spPr>
          <a:xfrm flipH="1">
            <a:off x="4646315" y="2303095"/>
            <a:ext cx="148822" cy="100602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900" kern="0" dirty="0">
                <a:solidFill>
                  <a:prstClr val="black"/>
                </a:solidFill>
                <a:latin typeface="Calibri"/>
              </a:rPr>
              <a:t>NVDIMM </a:t>
            </a:r>
          </a:p>
        </p:txBody>
      </p:sp>
      <p:sp>
        <p:nvSpPr>
          <p:cNvPr id="37" name="Rounded Rectangle 36"/>
          <p:cNvSpPr/>
          <p:nvPr/>
        </p:nvSpPr>
        <p:spPr>
          <a:xfrm flipH="1">
            <a:off x="5524547" y="1121720"/>
            <a:ext cx="725777" cy="412230"/>
          </a:xfrm>
          <a:prstGeom prst="round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kern="0" dirty="0" smtClean="0">
                <a:solidFill>
                  <a:prstClr val="white"/>
                </a:solidFill>
                <a:latin typeface="Calibri"/>
              </a:rPr>
              <a:t>user</a:t>
            </a:r>
            <a:endParaRPr lang="en-US" sz="1200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730110" y="3224001"/>
            <a:ext cx="1009992" cy="299634"/>
          </a:xfrm>
          <a:prstGeom prst="rect">
            <a:avLst/>
          </a:prstGeom>
          <a:gradFill flip="none" rotWithShape="1">
            <a:gsLst>
              <a:gs pos="0">
                <a:sysClr val="window" lastClr="FFFFFF">
                  <a:lumMod val="85000"/>
                  <a:shade val="30000"/>
                  <a:satMod val="115000"/>
                </a:sysClr>
              </a:gs>
              <a:gs pos="50000">
                <a:sysClr val="window" lastClr="FFFFFF">
                  <a:lumMod val="85000"/>
                  <a:shade val="67500"/>
                  <a:satMod val="115000"/>
                </a:sysClr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lin ang="54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600" kern="0" dirty="0">
                <a:solidFill>
                  <a:prstClr val="black"/>
                </a:solidFill>
                <a:latin typeface="Calibri"/>
              </a:rPr>
              <a:t>kfabric</a:t>
            </a:r>
          </a:p>
        </p:txBody>
      </p:sp>
      <p:sp>
        <p:nvSpPr>
          <p:cNvPr id="48" name="Rounded Rectangle 47"/>
          <p:cNvSpPr/>
          <p:nvPr/>
        </p:nvSpPr>
        <p:spPr>
          <a:xfrm flipH="1">
            <a:off x="5397216" y="2055007"/>
            <a:ext cx="980440" cy="440258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Calibri"/>
              </a:rPr>
              <a:t>memory controller</a:t>
            </a:r>
            <a:endParaRPr lang="en-US" sz="14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382440" y="3575245"/>
            <a:ext cx="1009991" cy="25319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600" kern="0" dirty="0">
                <a:solidFill>
                  <a:prstClr val="black"/>
                </a:solidFill>
                <a:latin typeface="Calibri"/>
              </a:rPr>
              <a:t>provider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730110" y="3575245"/>
            <a:ext cx="1009991" cy="25319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600" kern="0" dirty="0">
                <a:solidFill>
                  <a:prstClr val="black"/>
                </a:solidFill>
                <a:latin typeface="Calibri"/>
              </a:rPr>
              <a:t>provider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382440" y="3224001"/>
            <a:ext cx="1009992" cy="299634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600" kern="0" dirty="0">
                <a:solidFill>
                  <a:prstClr val="white"/>
                </a:solidFill>
                <a:latin typeface="Calibri"/>
              </a:rPr>
              <a:t>libfabric</a:t>
            </a:r>
          </a:p>
        </p:txBody>
      </p:sp>
      <p:cxnSp>
        <p:nvCxnSpPr>
          <p:cNvPr id="58" name="Straight Arrow Connector 57"/>
          <p:cNvCxnSpPr>
            <a:stCxn id="48" idx="2"/>
            <a:endCxn id="53" idx="0"/>
          </p:cNvCxnSpPr>
          <p:nvPr/>
        </p:nvCxnSpPr>
        <p:spPr bwMode="auto">
          <a:xfrm flipH="1">
            <a:off x="5887436" y="2495265"/>
            <a:ext cx="0" cy="72873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9" name="Straight Arrow Connector 58"/>
          <p:cNvCxnSpPr>
            <a:stCxn id="9" idx="2"/>
            <a:endCxn id="47" idx="0"/>
          </p:cNvCxnSpPr>
          <p:nvPr/>
        </p:nvCxnSpPr>
        <p:spPr bwMode="auto">
          <a:xfrm>
            <a:off x="7235105" y="2497367"/>
            <a:ext cx="1" cy="72663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pSp>
        <p:nvGrpSpPr>
          <p:cNvPr id="103" name="Group 102"/>
          <p:cNvGrpSpPr/>
          <p:nvPr/>
        </p:nvGrpSpPr>
        <p:grpSpPr>
          <a:xfrm>
            <a:off x="381000" y="1085235"/>
            <a:ext cx="2905384" cy="3493112"/>
            <a:chOff x="5705216" y="966954"/>
            <a:chExt cx="2524384" cy="3213523"/>
          </a:xfrm>
        </p:grpSpPr>
        <p:cxnSp>
          <p:nvCxnSpPr>
            <p:cNvPr id="69" name="Straight Arrow Connector 68"/>
            <p:cNvCxnSpPr>
              <a:stCxn id="86" idx="1"/>
              <a:endCxn id="72" idx="0"/>
            </p:cNvCxnSpPr>
            <p:nvPr/>
          </p:nvCxnSpPr>
          <p:spPr bwMode="auto">
            <a:xfrm>
              <a:off x="6440777" y="1173069"/>
              <a:ext cx="649071" cy="42614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Arrow Connector 69"/>
            <p:cNvCxnSpPr>
              <a:stCxn id="72" idx="2"/>
              <a:endCxn id="85" idx="1"/>
            </p:cNvCxnSpPr>
            <p:nvPr/>
          </p:nvCxnSpPr>
          <p:spPr bwMode="auto">
            <a:xfrm flipH="1">
              <a:off x="6430993" y="1895311"/>
              <a:ext cx="658855" cy="4636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>
              <a:stCxn id="85" idx="2"/>
              <a:endCxn id="82" idx="0"/>
            </p:cNvCxnSpPr>
            <p:nvPr/>
          </p:nvCxnSpPr>
          <p:spPr bwMode="auto">
            <a:xfrm>
              <a:off x="6068104" y="2565051"/>
              <a:ext cx="0" cy="15909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2" name="Rectangle 71"/>
            <p:cNvSpPr/>
            <p:nvPr/>
          </p:nvSpPr>
          <p:spPr>
            <a:xfrm flipH="1">
              <a:off x="6623025" y="1599212"/>
              <a:ext cx="933646" cy="296099"/>
            </a:xfrm>
            <a:prstGeom prst="rect">
              <a:avLst/>
            </a:prstGeom>
            <a:gradFill flip="none" rotWithShape="1">
              <a:gsLst>
                <a:gs pos="0">
                  <a:sysClr val="window" lastClr="FFFFFF">
                    <a:lumMod val="85000"/>
                    <a:shade val="30000"/>
                    <a:satMod val="115000"/>
                  </a:sysClr>
                </a:gs>
                <a:gs pos="50000">
                  <a:sysClr val="window" lastClr="FFFFFF">
                    <a:lumMod val="85000"/>
                    <a:shade val="67500"/>
                    <a:satMod val="115000"/>
                  </a:sysClr>
                </a:gs>
                <a:gs pos="100000">
                  <a:sysClr val="window" lastClr="FFFFFF">
                    <a:lumMod val="85000"/>
                    <a:shade val="100000"/>
                    <a:satMod val="115000"/>
                  </a:sysClr>
                </a:gs>
              </a:gsLst>
              <a:lin ang="5400000" scaled="1"/>
              <a:tileRect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400" kern="0" dirty="0" smtClean="0">
                  <a:solidFill>
                    <a:prstClr val="black"/>
                  </a:solidFill>
                  <a:latin typeface="Calibri"/>
                </a:rPr>
                <a:t>file access</a:t>
              </a:r>
              <a:endParaRPr lang="en-US" sz="1400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 flipH="1">
              <a:off x="5705216" y="2724150"/>
              <a:ext cx="725777" cy="414595"/>
            </a:xfrm>
            <a:prstGeom prst="rect">
              <a:avLst/>
            </a:prstGeom>
            <a:gradFill rotWithShape="1">
              <a:gsLst>
                <a:gs pos="0">
                  <a:srgbClr val="3C6FBD">
                    <a:tint val="100000"/>
                    <a:shade val="100000"/>
                    <a:satMod val="130000"/>
                  </a:srgbClr>
                </a:gs>
                <a:gs pos="100000">
                  <a:srgbClr val="3C6F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400" kern="0" dirty="0" smtClean="0">
                  <a:solidFill>
                    <a:prstClr val="white"/>
                  </a:solidFill>
                  <a:latin typeface="Calibri"/>
                </a:rPr>
                <a:t>cache writes</a:t>
              </a:r>
              <a:endParaRPr lang="en-US" sz="1400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 flipH="1">
              <a:off x="5705216" y="3323671"/>
              <a:ext cx="725777" cy="285245"/>
            </a:xfrm>
            <a:prstGeom prst="rect">
              <a:avLst/>
            </a:prstGeom>
            <a:gradFill rotWithShape="1">
              <a:gsLst>
                <a:gs pos="0">
                  <a:srgbClr val="3C6FBD">
                    <a:tint val="100000"/>
                    <a:shade val="100000"/>
                    <a:satMod val="130000"/>
                  </a:srgbClr>
                </a:gs>
                <a:gs pos="100000">
                  <a:srgbClr val="3C6F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400" kern="0" dirty="0">
                  <a:solidFill>
                    <a:prstClr val="white"/>
                  </a:solidFill>
                  <a:latin typeface="Calibri"/>
                </a:rPr>
                <a:t>flush</a:t>
              </a:r>
            </a:p>
          </p:txBody>
        </p:sp>
        <p:sp>
          <p:nvSpPr>
            <p:cNvPr id="85" name="Rounded Rectangle 84"/>
            <p:cNvSpPr/>
            <p:nvPr/>
          </p:nvSpPr>
          <p:spPr>
            <a:xfrm flipH="1">
              <a:off x="5705216" y="2152821"/>
              <a:ext cx="725777" cy="412230"/>
            </a:xfrm>
            <a:prstGeom prst="roundRect">
              <a:avLst/>
            </a:prstGeom>
            <a:gradFill rotWithShape="1">
              <a:gsLst>
                <a:gs pos="0">
                  <a:srgbClr val="3C6FBD">
                    <a:tint val="100000"/>
                    <a:shade val="100000"/>
                    <a:satMod val="130000"/>
                  </a:srgbClr>
                </a:gs>
                <a:gs pos="100000">
                  <a:srgbClr val="3C6F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400" kern="0" dirty="0" smtClean="0">
                  <a:solidFill>
                    <a:prstClr val="white"/>
                  </a:solidFill>
                  <a:latin typeface="Calibri"/>
                </a:rPr>
                <a:t>user</a:t>
              </a:r>
              <a:endParaRPr lang="en-US" sz="1400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6" name="Rounded Rectangle 85"/>
            <p:cNvSpPr/>
            <p:nvPr/>
          </p:nvSpPr>
          <p:spPr>
            <a:xfrm flipH="1">
              <a:off x="5715000" y="966954"/>
              <a:ext cx="725777" cy="412230"/>
            </a:xfrm>
            <a:prstGeom prst="roundRect">
              <a:avLst/>
            </a:prstGeom>
            <a:gradFill rotWithShape="1">
              <a:gsLst>
                <a:gs pos="0">
                  <a:srgbClr val="3C6FBD">
                    <a:tint val="100000"/>
                    <a:shade val="100000"/>
                    <a:satMod val="130000"/>
                  </a:srgbClr>
                </a:gs>
                <a:gs pos="100000">
                  <a:srgbClr val="3C6F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3C6F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342900"/>
              <a:r>
                <a:rPr lang="en-US" sz="1400" kern="0" dirty="0" smtClean="0">
                  <a:solidFill>
                    <a:prstClr val="white"/>
                  </a:solidFill>
                  <a:latin typeface="Calibri"/>
                </a:rPr>
                <a:t>user</a:t>
              </a:r>
              <a:endParaRPr lang="en-US" sz="1400" kern="0" dirty="0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93" name="Straight Arrow Connector 92"/>
            <p:cNvCxnSpPr>
              <a:stCxn id="82" idx="2"/>
              <a:endCxn id="84" idx="0"/>
            </p:cNvCxnSpPr>
            <p:nvPr/>
          </p:nvCxnSpPr>
          <p:spPr bwMode="auto">
            <a:xfrm>
              <a:off x="6068104" y="3138745"/>
              <a:ext cx="0" cy="18492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9" name="Elbow Connector 98"/>
            <p:cNvCxnSpPr>
              <a:stCxn id="84" idx="2"/>
              <a:endCxn id="101" idx="1"/>
            </p:cNvCxnSpPr>
            <p:nvPr/>
          </p:nvCxnSpPr>
          <p:spPr bwMode="auto">
            <a:xfrm rot="16200000" flipH="1">
              <a:off x="6082249" y="3594770"/>
              <a:ext cx="417673" cy="445963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1" name="TextBox 100"/>
            <p:cNvSpPr txBox="1"/>
            <p:nvPr/>
          </p:nvSpPr>
          <p:spPr>
            <a:xfrm>
              <a:off x="6514067" y="3872700"/>
              <a:ext cx="17155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en-US" sz="1400" kern="0" dirty="0" smtClean="0">
                  <a:solidFill>
                    <a:srgbClr val="000000"/>
                  </a:solidFill>
                </a:rPr>
                <a:t>persistent memory</a:t>
              </a:r>
              <a:endParaRPr lang="en-US" sz="1400" kern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219186" y="2851315"/>
            <a:ext cx="76174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dirty="0" smtClean="0"/>
              <a:t>store, </a:t>
            </a:r>
          </a:p>
          <a:p>
            <a:pPr algn="l"/>
            <a:r>
              <a:rPr lang="en-US" sz="1400" dirty="0" smtClean="0"/>
              <a:t>store,</a:t>
            </a:r>
          </a:p>
          <a:p>
            <a:pPr algn="l"/>
            <a:r>
              <a:rPr lang="en-US" sz="1400" dirty="0" smtClean="0"/>
              <a:t>store…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2518104" y="1786586"/>
            <a:ext cx="13179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dirty="0" smtClean="0"/>
              <a:t>mem mapping</a:t>
            </a:r>
          </a:p>
        </p:txBody>
      </p:sp>
    </p:spTree>
    <p:extLst>
      <p:ext uri="{BB962C8B-B14F-4D97-AF65-F5344CB8AC3E}">
        <p14:creationId xmlns:p14="http://schemas.microsoft.com/office/powerpoint/2010/main" val="55827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71450"/>
            <a:ext cx="5802108" cy="685800"/>
          </a:xfrm>
        </p:spPr>
        <p:txBody>
          <a:bodyPr>
            <a:normAutofit fontScale="90000"/>
          </a:bodyPr>
          <a:lstStyle/>
          <a:p>
            <a:r>
              <a:rPr lang="en-US" b="0" dirty="0" smtClean="0"/>
              <a:t>Data Access – completion semantics</a:t>
            </a:r>
            <a:endParaRPr lang="en-US" b="0" dirty="0"/>
          </a:p>
        </p:txBody>
      </p:sp>
      <p:cxnSp>
        <p:nvCxnSpPr>
          <p:cNvPr id="5" name="Straight Connector 4"/>
          <p:cNvCxnSpPr/>
          <p:nvPr/>
        </p:nvCxnSpPr>
        <p:spPr>
          <a:xfrm rot="16200000" flipH="1">
            <a:off x="7482741" y="1962788"/>
            <a:ext cx="88401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6" name="Straight Connector 5"/>
          <p:cNvCxnSpPr/>
          <p:nvPr/>
        </p:nvCxnSpPr>
        <p:spPr>
          <a:xfrm rot="16200000" flipH="1">
            <a:off x="7711341" y="1962788"/>
            <a:ext cx="88401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7" name="Rounded Rectangle 6"/>
          <p:cNvSpPr/>
          <p:nvPr/>
        </p:nvSpPr>
        <p:spPr>
          <a:xfrm>
            <a:off x="5527904" y="2287662"/>
            <a:ext cx="1314450" cy="852667"/>
          </a:xfrm>
          <a:prstGeom prst="roundRect">
            <a:avLst/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kern="0" dirty="0">
                <a:solidFill>
                  <a:prstClr val="white"/>
                </a:solidFill>
                <a:latin typeface="Calibri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24596" y="3047732"/>
            <a:ext cx="907501" cy="214313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kern="0" dirty="0">
                <a:solidFill>
                  <a:prstClr val="black"/>
                </a:solidFill>
                <a:latin typeface="Calibri"/>
              </a:rPr>
              <a:t>NIC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915352" y="1514270"/>
            <a:ext cx="535513" cy="412230"/>
          </a:xfrm>
          <a:prstGeom prst="round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kern="0" dirty="0">
                <a:solidFill>
                  <a:prstClr val="white"/>
                </a:solidFill>
                <a:latin typeface="Calibri"/>
              </a:rPr>
              <a:t>user app</a:t>
            </a:r>
          </a:p>
        </p:txBody>
      </p:sp>
      <p:cxnSp>
        <p:nvCxnSpPr>
          <p:cNvPr id="12" name="Straight Arrow Connector 11"/>
          <p:cNvCxnSpPr>
            <a:stCxn id="11" idx="2"/>
            <a:endCxn id="7" idx="0"/>
          </p:cNvCxnSpPr>
          <p:nvPr/>
        </p:nvCxnSpPr>
        <p:spPr>
          <a:xfrm>
            <a:off x="6183108" y="1926500"/>
            <a:ext cx="2021" cy="361162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3" name="Oval 12"/>
          <p:cNvSpPr/>
          <p:nvPr/>
        </p:nvSpPr>
        <p:spPr>
          <a:xfrm>
            <a:off x="5610707" y="2346106"/>
            <a:ext cx="1154610" cy="374615"/>
          </a:xfrm>
          <a:prstGeom prst="ellipse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</a:rPr>
              <a:t>PM client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567561" y="2287662"/>
            <a:ext cx="885825" cy="852667"/>
          </a:xfrm>
          <a:prstGeom prst="roundRect">
            <a:avLst/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kern="0" dirty="0">
                <a:solidFill>
                  <a:prstClr val="white"/>
                </a:solidFill>
                <a:latin typeface="Calibri"/>
              </a:rPr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714607" y="3047732"/>
            <a:ext cx="579579" cy="214313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kern="0" dirty="0">
                <a:solidFill>
                  <a:prstClr val="black"/>
                </a:solidFill>
                <a:latin typeface="Calibri"/>
              </a:rPr>
              <a:t>NIC</a:t>
            </a:r>
          </a:p>
        </p:txBody>
      </p:sp>
      <p:sp>
        <p:nvSpPr>
          <p:cNvPr id="16" name="Oval 15"/>
          <p:cNvSpPr/>
          <p:nvPr/>
        </p:nvSpPr>
        <p:spPr>
          <a:xfrm>
            <a:off x="7623806" y="2346106"/>
            <a:ext cx="778107" cy="374615"/>
          </a:xfrm>
          <a:prstGeom prst="ellipse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0" dirty="0">
                <a:solidFill>
                  <a:prstClr val="black"/>
                </a:solidFill>
              </a:rPr>
              <a:t>PM server</a:t>
            </a:r>
          </a:p>
        </p:txBody>
      </p:sp>
      <p:sp>
        <p:nvSpPr>
          <p:cNvPr id="17" name="Oval 16"/>
          <p:cNvSpPr/>
          <p:nvPr/>
        </p:nvSpPr>
        <p:spPr>
          <a:xfrm rot="16200000">
            <a:off x="7953324" y="1747571"/>
            <a:ext cx="114300" cy="742950"/>
          </a:xfrm>
          <a:prstGeom prst="ellipse">
            <a:avLst/>
          </a:prstGeom>
          <a:noFill/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endParaRPr lang="en-US" sz="1000" kern="0">
              <a:solidFill>
                <a:srgbClr val="FFFFFF"/>
              </a:solidFill>
              <a:latin typeface="Gill Sans MT"/>
              <a:ea typeface="+mn-e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23806" y="1509718"/>
            <a:ext cx="773336" cy="43754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200" kern="0" dirty="0" smtClean="0">
                <a:solidFill>
                  <a:prstClr val="black"/>
                </a:solidFill>
                <a:latin typeface="Calibri"/>
              </a:rPr>
              <a:t>PM</a:t>
            </a:r>
            <a:endParaRPr lang="en-US" sz="1200" kern="0" dirty="0">
              <a:solidFill>
                <a:prstClr val="black"/>
              </a:solidFill>
              <a:latin typeface="Calibri"/>
            </a:endParaRPr>
          </a:p>
          <a:p>
            <a:pPr algn="ctr" defTabSz="342900">
              <a:defRPr/>
            </a:pPr>
            <a:r>
              <a:rPr lang="en-US" sz="1200" kern="0" dirty="0">
                <a:solidFill>
                  <a:prstClr val="black"/>
                </a:solidFill>
                <a:latin typeface="Calibri"/>
              </a:rPr>
              <a:t>device(s)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484845" y="143341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900" kern="0" dirty="0">
                <a:solidFill>
                  <a:srgbClr val="000000"/>
                </a:solidFill>
              </a:rPr>
              <a:t>I/O bus</a:t>
            </a:r>
          </a:p>
          <a:p>
            <a:pPr defTabSz="685800">
              <a:defRPr/>
            </a:pPr>
            <a:r>
              <a:rPr lang="en-US" sz="900" kern="0" dirty="0">
                <a:solidFill>
                  <a:srgbClr val="000000"/>
                </a:solidFill>
              </a:rPr>
              <a:t>mem bus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8460745" y="1779663"/>
            <a:ext cx="164996" cy="282232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1" name="Elbow Connector 20"/>
          <p:cNvCxnSpPr>
            <a:stCxn id="10" idx="2"/>
            <a:endCxn id="15" idx="2"/>
          </p:cNvCxnSpPr>
          <p:nvPr/>
        </p:nvCxnSpPr>
        <p:spPr>
          <a:xfrm rot="16200000" flipH="1">
            <a:off x="7091372" y="2349020"/>
            <a:ext cx="12700" cy="1826050"/>
          </a:xfrm>
          <a:prstGeom prst="bentConnector3">
            <a:avLst>
              <a:gd name="adj1" fmla="val 1800000"/>
            </a:avLst>
          </a:prstGeom>
          <a:noFill/>
          <a:ln w="19050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3" name="Rectangle 2"/>
          <p:cNvSpPr/>
          <p:nvPr/>
        </p:nvSpPr>
        <p:spPr>
          <a:xfrm>
            <a:off x="5705224" y="2804845"/>
            <a:ext cx="959696" cy="17482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provider</a:t>
            </a:r>
            <a:endParaRPr lang="en-US" sz="12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5527904" y="2119046"/>
            <a:ext cx="131445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03800" y="1768870"/>
            <a:ext cx="42052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/>
              <a:t>For ‘normal’ fabrics, the responder returns an ACK when the data has been received by the end point.</a:t>
            </a:r>
          </a:p>
          <a:p>
            <a:pPr algn="l"/>
            <a:endParaRPr lang="en-US" sz="1400" dirty="0"/>
          </a:p>
          <a:p>
            <a:pPr marL="171450" indent="-171450" algn="l">
              <a:buFontTx/>
              <a:buChar char="-"/>
            </a:pPr>
            <a:r>
              <a:rPr lang="en-US" sz="1400" dirty="0" smtClean="0"/>
              <a:t>It may not be globally visible, and/or</a:t>
            </a:r>
          </a:p>
          <a:p>
            <a:pPr algn="l"/>
            <a:endParaRPr lang="en-US" sz="1400" dirty="0"/>
          </a:p>
          <a:p>
            <a:pPr marL="171450" indent="-171450" algn="l">
              <a:buFontTx/>
              <a:buChar char="-"/>
            </a:pPr>
            <a:r>
              <a:rPr lang="en-US" sz="1400" dirty="0" smtClean="0"/>
              <a:t>It may not yet be persistent</a:t>
            </a:r>
            <a:endParaRPr lang="en-US" sz="1400" dirty="0"/>
          </a:p>
          <a:p>
            <a:pPr algn="l"/>
            <a:endParaRPr lang="en-US" sz="1400" dirty="0"/>
          </a:p>
          <a:p>
            <a:pPr algn="l"/>
            <a:r>
              <a:rPr lang="en-US" sz="1400" dirty="0"/>
              <a:t>Need </a:t>
            </a:r>
            <a:r>
              <a:rPr lang="en-US" sz="1400" dirty="0" smtClean="0"/>
              <a:t>an efficient </a:t>
            </a:r>
            <a:r>
              <a:rPr lang="en-US" sz="1400" dirty="0"/>
              <a:t>mechanism for </a:t>
            </a:r>
            <a:r>
              <a:rPr lang="en-US" sz="1400" dirty="0" smtClean="0"/>
              <a:t>indicating when the data is globally visible, and is persistent</a:t>
            </a:r>
            <a:endParaRPr lang="en-US" sz="1400" dirty="0"/>
          </a:p>
          <a:p>
            <a:pPr algn="l"/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17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6629400" cy="685800"/>
          </a:xfrm>
        </p:spPr>
        <p:txBody>
          <a:bodyPr>
            <a:normAutofit/>
          </a:bodyPr>
          <a:lstStyle/>
          <a:p>
            <a:r>
              <a:rPr lang="en-US" b="0" dirty="0" smtClean="0"/>
              <a:t>Data Access – key fabric requirements</a:t>
            </a:r>
            <a:endParaRPr lang="en-US" b="0" dirty="0"/>
          </a:p>
        </p:txBody>
      </p:sp>
      <p:sp>
        <p:nvSpPr>
          <p:cNvPr id="3" name="Rounded Rectangle 2"/>
          <p:cNvSpPr/>
          <p:nvPr/>
        </p:nvSpPr>
        <p:spPr>
          <a:xfrm flipH="1">
            <a:off x="5681958" y="1899131"/>
            <a:ext cx="685800" cy="3429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app memory</a:t>
            </a:r>
          </a:p>
        </p:txBody>
      </p:sp>
      <p:sp>
        <p:nvSpPr>
          <p:cNvPr id="4" name="Oval 3"/>
          <p:cNvSpPr/>
          <p:nvPr/>
        </p:nvSpPr>
        <p:spPr>
          <a:xfrm flipH="1">
            <a:off x="5732208" y="3237589"/>
            <a:ext cx="571396" cy="342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EP</a:t>
            </a:r>
          </a:p>
        </p:txBody>
      </p:sp>
      <p:sp>
        <p:nvSpPr>
          <p:cNvPr id="5" name="Rounded Rectangle 4"/>
          <p:cNvSpPr/>
          <p:nvPr/>
        </p:nvSpPr>
        <p:spPr>
          <a:xfrm flipH="1">
            <a:off x="7634234" y="1899131"/>
            <a:ext cx="685800" cy="3429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persistent memory</a:t>
            </a:r>
          </a:p>
        </p:txBody>
      </p:sp>
      <p:sp>
        <p:nvSpPr>
          <p:cNvPr id="6" name="Oval 5"/>
          <p:cNvSpPr/>
          <p:nvPr/>
        </p:nvSpPr>
        <p:spPr>
          <a:xfrm flipH="1">
            <a:off x="7684485" y="3237589"/>
            <a:ext cx="571396" cy="342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EP</a:t>
            </a:r>
          </a:p>
        </p:txBody>
      </p:sp>
      <p:sp>
        <p:nvSpPr>
          <p:cNvPr id="10" name="Rectangle 9"/>
          <p:cNvSpPr/>
          <p:nvPr/>
        </p:nvSpPr>
        <p:spPr>
          <a:xfrm flipH="1">
            <a:off x="3412758" y="3193741"/>
            <a:ext cx="914400" cy="43059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requester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(consumer)</a:t>
            </a:r>
          </a:p>
        </p:txBody>
      </p:sp>
      <p:cxnSp>
        <p:nvCxnSpPr>
          <p:cNvPr id="12" name="Straight Arrow Connector 11"/>
          <p:cNvCxnSpPr>
            <a:stCxn id="3" idx="2"/>
            <a:endCxn id="4" idx="0"/>
          </p:cNvCxnSpPr>
          <p:nvPr/>
        </p:nvCxnSpPr>
        <p:spPr>
          <a:xfrm flipH="1">
            <a:off x="6017906" y="2242031"/>
            <a:ext cx="6952" cy="9955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0"/>
            <a:endCxn id="5" idx="2"/>
          </p:cNvCxnSpPr>
          <p:nvPr/>
        </p:nvCxnSpPr>
        <p:spPr>
          <a:xfrm flipV="1">
            <a:off x="7970183" y="2242031"/>
            <a:ext cx="6951" cy="9955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c 17"/>
          <p:cNvSpPr/>
          <p:nvPr/>
        </p:nvSpPr>
        <p:spPr>
          <a:xfrm flipH="1">
            <a:off x="3981288" y="3237589"/>
            <a:ext cx="1956862" cy="551668"/>
          </a:xfrm>
          <a:prstGeom prst="arc">
            <a:avLst>
              <a:gd name="adj1" fmla="val 11469796"/>
              <a:gd name="adj2" fmla="val 20466051"/>
            </a:avLst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 flipH="1">
            <a:off x="4518238" y="2952750"/>
            <a:ext cx="10695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/>
              <a:t>fi_send</a:t>
            </a:r>
            <a:r>
              <a:rPr lang="en-US" sz="1050" dirty="0"/>
              <a:t>, fi_rma</a:t>
            </a:r>
          </a:p>
        </p:txBody>
      </p:sp>
      <p:cxnSp>
        <p:nvCxnSpPr>
          <p:cNvPr id="21" name="Elbow Connector 20"/>
          <p:cNvCxnSpPr>
            <a:stCxn id="4" idx="4"/>
            <a:endCxn id="6" idx="4"/>
          </p:cNvCxnSpPr>
          <p:nvPr/>
        </p:nvCxnSpPr>
        <p:spPr>
          <a:xfrm rot="16200000" flipH="1">
            <a:off x="6984519" y="2604352"/>
            <a:ext cx="9525" cy="1952276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 flipH="1">
            <a:off x="7227284" y="1695596"/>
            <a:ext cx="1499700" cy="768384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9" name="Arc 28"/>
          <p:cNvSpPr/>
          <p:nvPr/>
        </p:nvSpPr>
        <p:spPr>
          <a:xfrm flipV="1">
            <a:off x="4153704" y="3010158"/>
            <a:ext cx="1956862" cy="592625"/>
          </a:xfrm>
          <a:prstGeom prst="arc">
            <a:avLst>
              <a:gd name="adj1" fmla="val 11469796"/>
              <a:gd name="adj2" fmla="val 20466051"/>
            </a:avLst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 flipH="1">
            <a:off x="4652360" y="3599374"/>
            <a:ext cx="8386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completion</a:t>
            </a:r>
          </a:p>
        </p:txBody>
      </p:sp>
      <p:sp>
        <p:nvSpPr>
          <p:cNvPr id="50" name="TextBox 49"/>
          <p:cNvSpPr txBox="1"/>
          <p:nvPr/>
        </p:nvSpPr>
        <p:spPr>
          <a:xfrm flipH="1">
            <a:off x="4153703" y="4451434"/>
            <a:ext cx="16277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 smtClean="0"/>
              <a:t>data </a:t>
            </a:r>
            <a:r>
              <a:rPr lang="en-US" sz="1050" dirty="0"/>
              <a:t>is </a:t>
            </a:r>
            <a:r>
              <a:rPr lang="en-US" sz="1050" dirty="0" smtClean="0"/>
              <a:t>persistent   </a:t>
            </a:r>
            <a:endParaRPr lang="en-US" sz="1050" dirty="0"/>
          </a:p>
        </p:txBody>
      </p:sp>
      <p:cxnSp>
        <p:nvCxnSpPr>
          <p:cNvPr id="66" name="Elbow Connector 65"/>
          <p:cNvCxnSpPr>
            <a:stCxn id="50" idx="1"/>
            <a:endCxn id="22" idx="3"/>
          </p:cNvCxnSpPr>
          <p:nvPr/>
        </p:nvCxnSpPr>
        <p:spPr>
          <a:xfrm flipV="1">
            <a:off x="5781407" y="2351453"/>
            <a:ext cx="2725951" cy="2226939"/>
          </a:xfrm>
          <a:prstGeom prst="bentConnector2">
            <a:avLst/>
          </a:prstGeom>
          <a:ln>
            <a:solidFill>
              <a:schemeClr val="tx1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 flipH="1">
            <a:off x="6659555" y="4447009"/>
            <a:ext cx="460382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 err="1" smtClean="0"/>
              <a:t>ack</a:t>
            </a:r>
            <a:r>
              <a:rPr lang="en-US" sz="900" dirty="0" smtClean="0"/>
              <a:t>-c</a:t>
            </a:r>
            <a:endParaRPr lang="en-US" sz="900" dirty="0"/>
          </a:p>
        </p:txBody>
      </p:sp>
      <p:sp>
        <p:nvSpPr>
          <p:cNvPr id="38" name="TextBox 37"/>
          <p:cNvSpPr txBox="1"/>
          <p:nvPr/>
        </p:nvSpPr>
        <p:spPr>
          <a:xfrm flipH="1">
            <a:off x="7144682" y="1235942"/>
            <a:ext cx="1313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Responder</a:t>
            </a:r>
          </a:p>
        </p:txBody>
      </p:sp>
      <p:sp>
        <p:nvSpPr>
          <p:cNvPr id="39" name="TextBox 38"/>
          <p:cNvSpPr txBox="1"/>
          <p:nvPr/>
        </p:nvSpPr>
        <p:spPr>
          <a:xfrm flipH="1">
            <a:off x="5244195" y="1237201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Requester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676254" y="2713210"/>
            <a:ext cx="8675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I/O pipeline</a:t>
            </a:r>
            <a:endParaRPr lang="en-US" sz="1050" dirty="0"/>
          </a:p>
        </p:txBody>
      </p:sp>
      <p:cxnSp>
        <p:nvCxnSpPr>
          <p:cNvPr id="31" name="Elbow Connector 30"/>
          <p:cNvCxnSpPr>
            <a:stCxn id="40" idx="1"/>
            <a:endCxn id="26" idx="2"/>
          </p:cNvCxnSpPr>
          <p:nvPr/>
        </p:nvCxnSpPr>
        <p:spPr>
          <a:xfrm flipV="1">
            <a:off x="5781407" y="3055690"/>
            <a:ext cx="2523454" cy="1294102"/>
          </a:xfrm>
          <a:prstGeom prst="bentConnector2">
            <a:avLst/>
          </a:prstGeom>
          <a:ln>
            <a:solidFill>
              <a:schemeClr val="tx1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7522559" y="2603408"/>
            <a:ext cx="902198" cy="464438"/>
            <a:chOff x="4327155" y="1580606"/>
            <a:chExt cx="902198" cy="464438"/>
          </a:xfrm>
        </p:grpSpPr>
        <p:sp>
          <p:nvSpPr>
            <p:cNvPr id="23" name="Flowchart: Magnetic Disk 22"/>
            <p:cNvSpPr/>
            <p:nvPr/>
          </p:nvSpPr>
          <p:spPr bwMode="auto">
            <a:xfrm>
              <a:off x="4327158" y="1943412"/>
              <a:ext cx="902195" cy="101632"/>
            </a:xfrm>
            <a:prstGeom prst="flowChartMagneticDisk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Flowchart: Magnetic Disk 31"/>
            <p:cNvSpPr/>
            <p:nvPr/>
          </p:nvSpPr>
          <p:spPr bwMode="auto">
            <a:xfrm>
              <a:off x="4327157" y="1825097"/>
              <a:ext cx="902195" cy="101632"/>
            </a:xfrm>
            <a:prstGeom prst="flowChartMagneticDisk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Flowchart: Magnetic Disk 32"/>
            <p:cNvSpPr/>
            <p:nvPr/>
          </p:nvSpPr>
          <p:spPr bwMode="auto">
            <a:xfrm>
              <a:off x="4327156" y="1701541"/>
              <a:ext cx="902195" cy="101632"/>
            </a:xfrm>
            <a:prstGeom prst="flowChartMagneticDisk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Flowchart: Magnetic Disk 33"/>
            <p:cNvSpPr/>
            <p:nvPr/>
          </p:nvSpPr>
          <p:spPr bwMode="auto">
            <a:xfrm>
              <a:off x="4327155" y="1580606"/>
              <a:ext cx="902195" cy="101632"/>
            </a:xfrm>
            <a:prstGeom prst="flowChartMagneticDisk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6" name="Rectangle 25"/>
          <p:cNvSpPr/>
          <p:nvPr/>
        </p:nvSpPr>
        <p:spPr bwMode="auto">
          <a:xfrm>
            <a:off x="8211114" y="2897888"/>
            <a:ext cx="187493" cy="15780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 flipH="1">
            <a:off x="4153703" y="4222834"/>
            <a:ext cx="16277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 smtClean="0"/>
              <a:t>data </a:t>
            </a:r>
            <a:r>
              <a:rPr lang="en-US" sz="1050" dirty="0"/>
              <a:t>is visible   </a:t>
            </a:r>
          </a:p>
        </p:txBody>
      </p:sp>
      <p:sp>
        <p:nvSpPr>
          <p:cNvPr id="43" name="TextBox 42"/>
          <p:cNvSpPr txBox="1"/>
          <p:nvPr/>
        </p:nvSpPr>
        <p:spPr>
          <a:xfrm flipH="1">
            <a:off x="6659555" y="4198716"/>
            <a:ext cx="466794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 err="1" smtClean="0"/>
              <a:t>ack</a:t>
            </a:r>
            <a:r>
              <a:rPr lang="en-US" sz="900" dirty="0" smtClean="0"/>
              <a:t>-b</a:t>
            </a:r>
            <a:endParaRPr lang="en-US" sz="900" dirty="0"/>
          </a:p>
        </p:txBody>
      </p:sp>
      <p:cxnSp>
        <p:nvCxnSpPr>
          <p:cNvPr id="45" name="Elbow Connector 44"/>
          <p:cNvCxnSpPr>
            <a:stCxn id="46" idx="1"/>
            <a:endCxn id="6" idx="3"/>
          </p:cNvCxnSpPr>
          <p:nvPr/>
        </p:nvCxnSpPr>
        <p:spPr>
          <a:xfrm flipV="1">
            <a:off x="5756808" y="3530272"/>
            <a:ext cx="2415394" cy="607874"/>
          </a:xfrm>
          <a:prstGeom prst="bentConnector2">
            <a:avLst/>
          </a:prstGeom>
          <a:ln>
            <a:solidFill>
              <a:schemeClr val="tx1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 flipH="1">
            <a:off x="4129104" y="4011188"/>
            <a:ext cx="16277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 smtClean="0"/>
              <a:t>data </a:t>
            </a:r>
            <a:r>
              <a:rPr lang="en-US" sz="1050" dirty="0"/>
              <a:t>is </a:t>
            </a:r>
            <a:r>
              <a:rPr lang="en-US" sz="1050" dirty="0" smtClean="0"/>
              <a:t>received   </a:t>
            </a:r>
            <a:endParaRPr lang="en-US" sz="1050" dirty="0"/>
          </a:p>
        </p:txBody>
      </p:sp>
      <p:sp>
        <p:nvSpPr>
          <p:cNvPr id="51" name="TextBox 50"/>
          <p:cNvSpPr txBox="1"/>
          <p:nvPr/>
        </p:nvSpPr>
        <p:spPr>
          <a:xfrm flipH="1">
            <a:off x="6659555" y="3979763"/>
            <a:ext cx="466794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 err="1" smtClean="0"/>
              <a:t>ack</a:t>
            </a:r>
            <a:r>
              <a:rPr lang="en-US" sz="900" dirty="0" smtClean="0"/>
              <a:t>-a</a:t>
            </a:r>
            <a:endParaRPr lang="en-US" sz="900" dirty="0"/>
          </a:p>
        </p:txBody>
      </p:sp>
      <p:sp>
        <p:nvSpPr>
          <p:cNvPr id="48" name="TextBox 47"/>
          <p:cNvSpPr txBox="1"/>
          <p:nvPr/>
        </p:nvSpPr>
        <p:spPr>
          <a:xfrm>
            <a:off x="196872" y="4075524"/>
            <a:ext cx="353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/>
              <a:t>Caution: OFA does not define wire protocols, it only defines the semantics seen by the consumer</a:t>
            </a:r>
            <a:endParaRPr lang="en-US" sz="1200" dirty="0"/>
          </a:p>
        </p:txBody>
      </p:sp>
      <p:sp>
        <p:nvSpPr>
          <p:cNvPr id="53" name="Content Placeholder 16"/>
          <p:cNvSpPr txBox="1">
            <a:spLocks/>
          </p:cNvSpPr>
          <p:nvPr/>
        </p:nvSpPr>
        <p:spPr>
          <a:xfrm>
            <a:off x="153557" y="1066413"/>
            <a:ext cx="5004930" cy="212883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2237F"/>
              </a:buClr>
              <a:buSzPct val="75000"/>
              <a:buFont typeface="Wingdings" pitchFamily="2" charset="2"/>
              <a:buChar char="r"/>
              <a:defRPr sz="28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7E159"/>
              </a:buClr>
              <a:buSzPct val="75000"/>
              <a:buFont typeface="Wingdings" pitchFamily="2" charset="2"/>
              <a:buChar char="r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r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2BE52"/>
              </a:buClr>
              <a:buSzPct val="75000"/>
              <a:buFont typeface="Wingdings" pitchFamily="2" charset="2"/>
              <a:buChar char="r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2237F"/>
              </a:buClr>
              <a:buSzPct val="75000"/>
              <a:buFont typeface="Wingdings" pitchFamily="2" charset="2"/>
              <a:buChar char="r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2237F"/>
              </a:buClr>
              <a:buSzPct val="75000"/>
              <a:buFont typeface="Wingdings" pitchFamily="2" charset="2"/>
              <a:buChar char="r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2237F"/>
              </a:buClr>
              <a:buSzPct val="75000"/>
              <a:buFont typeface="Wingdings" pitchFamily="2" charset="2"/>
              <a:buChar char="r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2237F"/>
              </a:buClr>
              <a:buSzPct val="75000"/>
              <a:buFont typeface="Wingdings" pitchFamily="2" charset="2"/>
              <a:buChar char="r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2237F"/>
              </a:buClr>
              <a:buSzPct val="75000"/>
              <a:buFont typeface="Wingdings" pitchFamily="2" charset="2"/>
              <a:buChar char="r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685800">
              <a:buNone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Objectives:</a:t>
            </a:r>
          </a:p>
          <a:p>
            <a:pPr defTabSz="685800">
              <a:buFont typeface="+mj-lt"/>
              <a:buAutoNum type="arabicPeriod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C</a:t>
            </a:r>
            <a:r>
              <a:rPr lang="en-US" sz="1600" kern="0" dirty="0" smtClean="0">
                <a:solidFill>
                  <a:srgbClr val="000000"/>
                </a:solidFill>
              </a:rPr>
              <a:t>lient controls commits to persistent memory</a:t>
            </a:r>
          </a:p>
          <a:p>
            <a:pPr defTabSz="685800">
              <a:buFont typeface="+mj-lt"/>
              <a:buAutoNum type="arabicPeriod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Distinct indications of global visibility, persistence</a:t>
            </a:r>
          </a:p>
          <a:p>
            <a:pPr defTabSz="685800">
              <a:buFont typeface="+mj-lt"/>
              <a:buAutoNum type="arabicPeriod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Optimize protocols to avoid round trips</a:t>
            </a:r>
            <a:endParaRPr lang="en-US" sz="1600" kern="0" dirty="0">
              <a:solidFill>
                <a:srgbClr val="000000"/>
              </a:solidFill>
            </a:endParaRPr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586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</a:t>
            </a:r>
            <a:r>
              <a:rPr lang="en-US" b="0" dirty="0" smtClean="0"/>
              <a:t>ossible converged I/O stack</a:t>
            </a:r>
            <a:endParaRPr lang="en-US" b="0" dirty="0"/>
          </a:p>
        </p:txBody>
      </p:sp>
      <p:cxnSp>
        <p:nvCxnSpPr>
          <p:cNvPr id="81" name="Elbow Connector 80"/>
          <p:cNvCxnSpPr>
            <a:endCxn id="88" idx="0"/>
          </p:cNvCxnSpPr>
          <p:nvPr/>
        </p:nvCxnSpPr>
        <p:spPr>
          <a:xfrm rot="5400000">
            <a:off x="1190220" y="2558857"/>
            <a:ext cx="1193925" cy="103197"/>
          </a:xfrm>
          <a:prstGeom prst="bentConnector3">
            <a:avLst>
              <a:gd name="adj1" fmla="val 35334"/>
            </a:avLst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2" name="Rounded Rectangle 81"/>
          <p:cNvSpPr/>
          <p:nvPr/>
        </p:nvSpPr>
        <p:spPr>
          <a:xfrm>
            <a:off x="914548" y="1123950"/>
            <a:ext cx="1611836" cy="196628"/>
          </a:xfrm>
          <a:prstGeom prst="roundRect">
            <a:avLst/>
          </a:prstGeom>
          <a:gradFill flip="none" rotWithShape="1">
            <a:gsLst>
              <a:gs pos="0">
                <a:sysClr val="window" lastClr="FFFFFF">
                  <a:lumMod val="85000"/>
                  <a:shade val="30000"/>
                  <a:satMod val="115000"/>
                </a:sysClr>
              </a:gs>
              <a:gs pos="50000">
                <a:sysClr val="window" lastClr="FFFFFF">
                  <a:lumMod val="85000"/>
                  <a:shade val="67500"/>
                  <a:satMod val="115000"/>
                </a:sysClr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lin ang="54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</a:rPr>
              <a:t>kernel application</a:t>
            </a:r>
          </a:p>
        </p:txBody>
      </p:sp>
      <p:sp>
        <p:nvSpPr>
          <p:cNvPr id="83" name="Left Brace 82"/>
          <p:cNvSpPr/>
          <p:nvPr/>
        </p:nvSpPr>
        <p:spPr>
          <a:xfrm rot="16200000">
            <a:off x="2709805" y="3206737"/>
            <a:ext cx="219028" cy="1037475"/>
          </a:xfrm>
          <a:prstGeom prst="leftBrace">
            <a:avLst>
              <a:gd name="adj1" fmla="val 47156"/>
              <a:gd name="adj2" fmla="val 50000"/>
            </a:avLst>
          </a:prstGeom>
          <a:noFill/>
          <a:ln w="3175" cap="flat" cmpd="sng" algn="ctr">
            <a:solidFill>
              <a:srgbClr val="3C6FBD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endParaRPr lang="en-US" sz="10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84" name="Straight Connector 83"/>
          <p:cNvCxnSpPr>
            <a:endCxn id="83" idx="2"/>
          </p:cNvCxnSpPr>
          <p:nvPr/>
        </p:nvCxnSpPr>
        <p:spPr>
          <a:xfrm>
            <a:off x="3338055" y="1456155"/>
            <a:ext cx="2" cy="2159807"/>
          </a:xfrm>
          <a:prstGeom prst="line">
            <a:avLst/>
          </a:prstGeom>
          <a:noFill/>
          <a:ln w="3175" cap="flat" cmpd="sng" algn="ctr">
            <a:solidFill>
              <a:srgbClr val="3C6FBD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85" name="Straight Connector 84"/>
          <p:cNvCxnSpPr>
            <a:endCxn id="86" idx="2"/>
          </p:cNvCxnSpPr>
          <p:nvPr/>
        </p:nvCxnSpPr>
        <p:spPr>
          <a:xfrm>
            <a:off x="2308556" y="1456155"/>
            <a:ext cx="0" cy="2159804"/>
          </a:xfrm>
          <a:prstGeom prst="line">
            <a:avLst/>
          </a:prstGeom>
          <a:noFill/>
          <a:ln w="3175" cap="flat" cmpd="sng" algn="ctr">
            <a:solidFill>
              <a:srgbClr val="3C6FBD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6" name="Left Brace 85"/>
          <p:cNvSpPr/>
          <p:nvPr/>
        </p:nvSpPr>
        <p:spPr>
          <a:xfrm rot="16200000">
            <a:off x="1473463" y="2999894"/>
            <a:ext cx="219028" cy="1451158"/>
          </a:xfrm>
          <a:prstGeom prst="leftBrace">
            <a:avLst>
              <a:gd name="adj1" fmla="val 47156"/>
              <a:gd name="adj2" fmla="val 50000"/>
            </a:avLst>
          </a:prstGeom>
          <a:noFill/>
          <a:ln w="3175" cap="flat" cmpd="sng" algn="ctr">
            <a:solidFill>
              <a:srgbClr val="3C6FBD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endParaRPr lang="en-US" sz="10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87" name="Straight Connector 86"/>
          <p:cNvCxnSpPr>
            <a:endCxn id="86" idx="0"/>
          </p:cNvCxnSpPr>
          <p:nvPr/>
        </p:nvCxnSpPr>
        <p:spPr>
          <a:xfrm>
            <a:off x="857397" y="1456154"/>
            <a:ext cx="1" cy="2159805"/>
          </a:xfrm>
          <a:prstGeom prst="line">
            <a:avLst/>
          </a:prstGeom>
          <a:noFill/>
          <a:ln w="3175" cap="flat" cmpd="sng" algn="ctr">
            <a:solidFill>
              <a:srgbClr val="3C6FBD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8" name="Rectangle 87"/>
          <p:cNvSpPr/>
          <p:nvPr/>
        </p:nvSpPr>
        <p:spPr>
          <a:xfrm>
            <a:off x="1486048" y="3207418"/>
            <a:ext cx="499073" cy="22160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</a:rPr>
              <a:t>SSD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918362" y="1451456"/>
            <a:ext cx="1299872" cy="201445"/>
          </a:xfrm>
          <a:prstGeom prst="roundRect">
            <a:avLst/>
          </a:prstGeom>
          <a:gradFill flip="none" rotWithShape="1">
            <a:gsLst>
              <a:gs pos="0">
                <a:sysClr val="window" lastClr="FFFFFF">
                  <a:lumMod val="85000"/>
                  <a:shade val="30000"/>
                  <a:satMod val="115000"/>
                </a:sysClr>
              </a:gs>
              <a:gs pos="50000">
                <a:sysClr val="window" lastClr="FFFFFF">
                  <a:lumMod val="85000"/>
                  <a:shade val="67500"/>
                  <a:satMod val="115000"/>
                </a:sysClr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lin ang="54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</a:rPr>
              <a:t>VFS / Block Layer</a:t>
            </a:r>
          </a:p>
        </p:txBody>
      </p:sp>
      <p:sp>
        <p:nvSpPr>
          <p:cNvPr id="90" name="Rectangle 89"/>
          <p:cNvSpPr/>
          <p:nvPr/>
        </p:nvSpPr>
        <p:spPr>
          <a:xfrm>
            <a:off x="948339" y="3207418"/>
            <a:ext cx="481510" cy="221603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white"/>
                </a:solidFill>
                <a:latin typeface="Calibri"/>
              </a:rPr>
              <a:t>HBA</a:t>
            </a:r>
          </a:p>
        </p:txBody>
      </p:sp>
      <p:cxnSp>
        <p:nvCxnSpPr>
          <p:cNvPr id="91" name="Straight Arrow Connector 90"/>
          <p:cNvCxnSpPr>
            <a:endCxn id="90" idx="0"/>
          </p:cNvCxnSpPr>
          <p:nvPr/>
        </p:nvCxnSpPr>
        <p:spPr>
          <a:xfrm>
            <a:off x="1189093" y="2004657"/>
            <a:ext cx="1" cy="1202761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92" name="TextBox 91"/>
          <p:cNvSpPr txBox="1"/>
          <p:nvPr/>
        </p:nvSpPr>
        <p:spPr>
          <a:xfrm>
            <a:off x="1188050" y="3814707"/>
            <a:ext cx="7489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342900"/>
            <a:r>
              <a:rPr lang="en-US" sz="1200" dirty="0">
                <a:solidFill>
                  <a:prstClr val="black"/>
                </a:solidFill>
                <a:ea typeface="MS PGothic" pitchFamily="34" charset="-128"/>
              </a:rPr>
              <a:t>local I/O</a:t>
            </a:r>
          </a:p>
        </p:txBody>
      </p:sp>
      <p:sp>
        <p:nvSpPr>
          <p:cNvPr id="93" name="Rectangle 92"/>
          <p:cNvSpPr/>
          <p:nvPr/>
        </p:nvSpPr>
        <p:spPr>
          <a:xfrm>
            <a:off x="1714647" y="1844655"/>
            <a:ext cx="499073" cy="168839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white"/>
                </a:solidFill>
                <a:latin typeface="Calibri"/>
              </a:rPr>
              <a:t>NVMe</a:t>
            </a:r>
          </a:p>
        </p:txBody>
      </p:sp>
      <p:sp>
        <p:nvSpPr>
          <p:cNvPr id="94" name="Rectangle 93"/>
          <p:cNvSpPr/>
          <p:nvPr/>
        </p:nvSpPr>
        <p:spPr>
          <a:xfrm>
            <a:off x="914546" y="1844655"/>
            <a:ext cx="549093" cy="168839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white"/>
                </a:solidFill>
                <a:latin typeface="Calibri"/>
              </a:rPr>
              <a:t>SCSI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321276" y="3814707"/>
            <a:ext cx="10182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342900"/>
            <a:r>
              <a:rPr lang="en-US" sz="1200" dirty="0">
                <a:solidFill>
                  <a:prstClr val="black"/>
                </a:solidFill>
                <a:ea typeface="MS PGothic" pitchFamily="34" charset="-128"/>
              </a:rPr>
              <a:t>local</a:t>
            </a:r>
          </a:p>
          <a:p>
            <a:pPr algn="ctr" defTabSz="342900"/>
            <a:r>
              <a:rPr lang="en-US" sz="1200" dirty="0">
                <a:solidFill>
                  <a:prstClr val="black"/>
                </a:solidFill>
                <a:ea typeface="MS PGothic" pitchFamily="34" charset="-128"/>
              </a:rPr>
              <a:t>byte</a:t>
            </a:r>
          </a:p>
          <a:p>
            <a:pPr algn="ctr" defTabSz="342900"/>
            <a:r>
              <a:rPr lang="en-US" sz="1200" dirty="0">
                <a:solidFill>
                  <a:prstClr val="black"/>
                </a:solidFill>
                <a:ea typeface="MS PGothic" pitchFamily="34" charset="-128"/>
              </a:rPr>
              <a:t>addressable</a:t>
            </a:r>
          </a:p>
        </p:txBody>
      </p:sp>
      <p:sp>
        <p:nvSpPr>
          <p:cNvPr id="96" name="Rectangle 95"/>
          <p:cNvSpPr/>
          <p:nvPr/>
        </p:nvSpPr>
        <p:spPr>
          <a:xfrm>
            <a:off x="2526384" y="1844655"/>
            <a:ext cx="617014" cy="168839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 err="1">
                <a:solidFill>
                  <a:prstClr val="white"/>
                </a:solidFill>
                <a:latin typeface="Calibri"/>
              </a:rPr>
              <a:t>ulp</a:t>
            </a:r>
            <a:endParaRPr lang="en-US" sz="1050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842059" y="3207413"/>
            <a:ext cx="445891" cy="22160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</a:rPr>
              <a:t>SSD</a:t>
            </a:r>
          </a:p>
        </p:txBody>
      </p:sp>
      <p:sp>
        <p:nvSpPr>
          <p:cNvPr id="99" name="Rectangle 98"/>
          <p:cNvSpPr/>
          <p:nvPr/>
        </p:nvSpPr>
        <p:spPr>
          <a:xfrm>
            <a:off x="2063081" y="3208195"/>
            <a:ext cx="703429" cy="21251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</a:rPr>
              <a:t>NVDIMM</a:t>
            </a:r>
          </a:p>
        </p:txBody>
      </p:sp>
      <p:sp>
        <p:nvSpPr>
          <p:cNvPr id="100" name="Rounded Rectangle 99"/>
          <p:cNvSpPr/>
          <p:nvPr/>
        </p:nvSpPr>
        <p:spPr>
          <a:xfrm>
            <a:off x="2355847" y="1436985"/>
            <a:ext cx="934919" cy="218152"/>
          </a:xfrm>
          <a:prstGeom prst="roundRect">
            <a:avLst/>
          </a:prstGeom>
          <a:gradFill flip="none" rotWithShape="1">
            <a:gsLst>
              <a:gs pos="0">
                <a:sysClr val="window" lastClr="FFFFFF">
                  <a:lumMod val="85000"/>
                  <a:shade val="30000"/>
                  <a:satMod val="115000"/>
                </a:sysClr>
              </a:gs>
              <a:gs pos="50000">
                <a:sysClr val="window" lastClr="FFFFFF">
                  <a:lumMod val="85000"/>
                  <a:shade val="67500"/>
                  <a:satMod val="115000"/>
                </a:sysClr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lin ang="54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</a:rPr>
              <a:t>byte access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948339" y="2830198"/>
            <a:ext cx="1036782" cy="180785"/>
          </a:xfrm>
          <a:prstGeom prst="roundRect">
            <a:avLst/>
          </a:prstGeom>
          <a:solidFill>
            <a:sysClr val="window" lastClr="FFFFFF"/>
          </a:solidFill>
          <a:ln>
            <a:solidFill>
              <a:srgbClr val="005195"/>
            </a:solidFill>
            <a:prstDash val="dash"/>
          </a:ln>
        </p:spPr>
        <p:txBody>
          <a:bodyPr wrap="square" rtlCol="0" anchor="ctr" anchorCtr="0">
            <a:noAutofit/>
          </a:bodyPr>
          <a:lstStyle>
            <a:defPPr>
              <a:defRPr lang="en-US"/>
            </a:defPPr>
            <a:lvl1pPr algn="ctr">
              <a:defRPr sz="1100"/>
            </a:lvl1pPr>
          </a:lstStyle>
          <a:p>
            <a:pPr defTabSz="342900">
              <a:defRPr/>
            </a:pPr>
            <a:r>
              <a:rPr lang="en-US" sz="900" kern="0" dirty="0">
                <a:solidFill>
                  <a:prstClr val="black"/>
                </a:solidFill>
                <a:ea typeface="MS PGothic" pitchFamily="34" charset="-128"/>
              </a:rPr>
              <a:t>PCIe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075718" y="2826417"/>
            <a:ext cx="678155" cy="200427"/>
          </a:xfrm>
          <a:prstGeom prst="roundRect">
            <a:avLst/>
          </a:prstGeom>
          <a:solidFill>
            <a:sysClr val="window" lastClr="FFFFFF"/>
          </a:solidFill>
          <a:ln>
            <a:solidFill>
              <a:srgbClr val="005195"/>
            </a:solidFill>
            <a:prstDash val="dash"/>
          </a:ln>
        </p:spPr>
        <p:txBody>
          <a:bodyPr wrap="square" rtlCol="0" anchor="ctr" anchorCtr="0">
            <a:noAutofit/>
          </a:bodyPr>
          <a:lstStyle/>
          <a:p>
            <a:pPr algn="ctr" defTabSz="342900">
              <a:defRPr/>
            </a:pPr>
            <a:r>
              <a:rPr lang="en-US" sz="900" kern="0" dirty="0">
                <a:solidFill>
                  <a:prstClr val="black"/>
                </a:solidFill>
                <a:ea typeface="MS PGothic" pitchFamily="34" charset="-128"/>
              </a:rPr>
              <a:t>mem bus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2833670" y="2815732"/>
            <a:ext cx="462668" cy="211112"/>
          </a:xfrm>
          <a:prstGeom prst="roundRect">
            <a:avLst/>
          </a:prstGeom>
          <a:solidFill>
            <a:sysClr val="window" lastClr="FFFFFF"/>
          </a:solidFill>
          <a:ln>
            <a:solidFill>
              <a:srgbClr val="005195"/>
            </a:solidFill>
            <a:prstDash val="dash"/>
          </a:ln>
        </p:spPr>
        <p:txBody>
          <a:bodyPr wrap="square" rtlCol="0" anchor="ctr" anchorCtr="0">
            <a:noAutofit/>
          </a:bodyPr>
          <a:lstStyle/>
          <a:p>
            <a:pPr algn="ctr" defTabSz="342900">
              <a:defRPr/>
            </a:pPr>
            <a:r>
              <a:rPr lang="en-US" sz="900" kern="0" dirty="0">
                <a:solidFill>
                  <a:prstClr val="black"/>
                </a:solidFill>
                <a:ea typeface="MS PGothic" pitchFamily="34" charset="-128"/>
              </a:rPr>
              <a:t>PCIe</a:t>
            </a:r>
          </a:p>
        </p:txBody>
      </p:sp>
      <p:cxnSp>
        <p:nvCxnSpPr>
          <p:cNvPr id="105" name="Straight Arrow Connector 104"/>
          <p:cNvCxnSpPr>
            <a:stCxn id="104" idx="2"/>
            <a:endCxn id="98" idx="0"/>
          </p:cNvCxnSpPr>
          <p:nvPr/>
        </p:nvCxnSpPr>
        <p:spPr>
          <a:xfrm>
            <a:off x="3065004" y="3026844"/>
            <a:ext cx="1" cy="180569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06" name="Straight Arrow Connector 105"/>
          <p:cNvCxnSpPr/>
          <p:nvPr/>
        </p:nvCxnSpPr>
        <p:spPr>
          <a:xfrm flipV="1">
            <a:off x="2414795" y="3026844"/>
            <a:ext cx="0" cy="181351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headEnd type="triangl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07" name="Elbow Connector 106"/>
          <p:cNvCxnSpPr/>
          <p:nvPr/>
        </p:nvCxnSpPr>
        <p:spPr>
          <a:xfrm rot="5400000">
            <a:off x="2227928" y="2357463"/>
            <a:ext cx="802239" cy="114300"/>
          </a:xfrm>
          <a:prstGeom prst="bentConnector3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08" name="Elbow Connector 107"/>
          <p:cNvCxnSpPr>
            <a:endCxn id="104" idx="0"/>
          </p:cNvCxnSpPr>
          <p:nvPr/>
        </p:nvCxnSpPr>
        <p:spPr>
          <a:xfrm rot="16200000" flipH="1">
            <a:off x="2617355" y="2368083"/>
            <a:ext cx="802240" cy="93058"/>
          </a:xfrm>
          <a:prstGeom prst="bentConnector3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09" name="Elbow Connector 108"/>
          <p:cNvCxnSpPr/>
          <p:nvPr/>
        </p:nvCxnSpPr>
        <p:spPr>
          <a:xfrm rot="16200000" flipH="1">
            <a:off x="1752758" y="2354771"/>
            <a:ext cx="802239" cy="119684"/>
          </a:xfrm>
          <a:prstGeom prst="bentConnector3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10" name="Rounded Rectangle 109"/>
          <p:cNvSpPr/>
          <p:nvPr/>
        </p:nvSpPr>
        <p:spPr>
          <a:xfrm>
            <a:off x="2571898" y="1123950"/>
            <a:ext cx="685799" cy="196628"/>
          </a:xfrm>
          <a:prstGeom prst="roundRect">
            <a:avLst/>
          </a:prstGeom>
          <a:gradFill flip="none" rotWithShape="1">
            <a:gsLst>
              <a:gs pos="0">
                <a:sysClr val="window" lastClr="FFFFFF">
                  <a:lumMod val="85000"/>
                  <a:shade val="30000"/>
                  <a:satMod val="115000"/>
                </a:sysClr>
              </a:gs>
              <a:gs pos="50000">
                <a:sysClr val="window" lastClr="FFFFFF">
                  <a:lumMod val="85000"/>
                  <a:shade val="67500"/>
                  <a:satMod val="115000"/>
                </a:sysClr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lin ang="54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</a:rPr>
              <a:t>user app</a:t>
            </a:r>
          </a:p>
        </p:txBody>
      </p:sp>
      <p:cxnSp>
        <p:nvCxnSpPr>
          <p:cNvPr id="111" name="Straight Arrow Connector 110"/>
          <p:cNvCxnSpPr>
            <a:stCxn id="113" idx="2"/>
          </p:cNvCxnSpPr>
          <p:nvPr/>
        </p:nvCxnSpPr>
        <p:spPr>
          <a:xfrm flipH="1">
            <a:off x="4124206" y="1655136"/>
            <a:ext cx="2972" cy="661169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12" name="TextBox 111"/>
          <p:cNvSpPr txBox="1"/>
          <p:nvPr/>
        </p:nvSpPr>
        <p:spPr>
          <a:xfrm flipH="1">
            <a:off x="3599259" y="3814707"/>
            <a:ext cx="10182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pPr algn="ctr" defTabSz="342900"/>
            <a:r>
              <a:rPr lang="en-US" sz="1200" dirty="0">
                <a:solidFill>
                  <a:prstClr val="black"/>
                </a:solidFill>
                <a:ea typeface="MS PGothic" pitchFamily="34" charset="-128"/>
              </a:rPr>
              <a:t>remote</a:t>
            </a:r>
          </a:p>
          <a:p>
            <a:pPr algn="ctr" defTabSz="342900"/>
            <a:r>
              <a:rPr lang="en-US" sz="1200" dirty="0">
                <a:solidFill>
                  <a:prstClr val="black"/>
                </a:solidFill>
                <a:ea typeface="MS PGothic" pitchFamily="34" charset="-128"/>
              </a:rPr>
              <a:t>byte</a:t>
            </a:r>
          </a:p>
          <a:p>
            <a:pPr algn="ctr" defTabSz="342900"/>
            <a:r>
              <a:rPr lang="en-US" sz="1200" dirty="0">
                <a:solidFill>
                  <a:prstClr val="black"/>
                </a:solidFill>
                <a:ea typeface="MS PGothic" pitchFamily="34" charset="-128"/>
              </a:rPr>
              <a:t>addressable</a:t>
            </a:r>
          </a:p>
        </p:txBody>
      </p:sp>
      <p:sp>
        <p:nvSpPr>
          <p:cNvPr id="113" name="Rounded Rectangle 112"/>
          <p:cNvSpPr/>
          <p:nvPr/>
        </p:nvSpPr>
        <p:spPr>
          <a:xfrm flipH="1">
            <a:off x="3555679" y="1427753"/>
            <a:ext cx="1142999" cy="227383"/>
          </a:xfrm>
          <a:prstGeom prst="roundRect">
            <a:avLst/>
          </a:prstGeom>
          <a:gradFill flip="none" rotWithShape="1">
            <a:gsLst>
              <a:gs pos="0">
                <a:sysClr val="window" lastClr="FFFFFF">
                  <a:lumMod val="85000"/>
                  <a:shade val="30000"/>
                  <a:satMod val="115000"/>
                </a:sysClr>
              </a:gs>
              <a:gs pos="50000">
                <a:sysClr val="window" lastClr="FFFFFF">
                  <a:lumMod val="85000"/>
                  <a:shade val="67500"/>
                  <a:satMod val="115000"/>
                </a:sysClr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lin ang="54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</a:rPr>
              <a:t>byte access</a:t>
            </a:r>
          </a:p>
        </p:txBody>
      </p:sp>
      <p:sp>
        <p:nvSpPr>
          <p:cNvPr id="114" name="Left Brace 113"/>
          <p:cNvSpPr/>
          <p:nvPr/>
        </p:nvSpPr>
        <p:spPr>
          <a:xfrm rot="5400000" flipH="1">
            <a:off x="3998860" y="3081154"/>
            <a:ext cx="219028" cy="1275189"/>
          </a:xfrm>
          <a:prstGeom prst="leftBrace">
            <a:avLst>
              <a:gd name="adj1" fmla="val 40099"/>
              <a:gd name="adj2" fmla="val 50000"/>
            </a:avLst>
          </a:prstGeom>
          <a:noFill/>
          <a:ln w="3175" cap="flat" cmpd="sng" algn="ctr">
            <a:solidFill>
              <a:srgbClr val="3C6FBD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endParaRPr lang="en-US" sz="10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15" name="Straight Connector 114"/>
          <p:cNvCxnSpPr>
            <a:endCxn id="114" idx="2"/>
          </p:cNvCxnSpPr>
          <p:nvPr/>
        </p:nvCxnSpPr>
        <p:spPr>
          <a:xfrm flipH="1">
            <a:off x="3470780" y="1449429"/>
            <a:ext cx="6469" cy="2159806"/>
          </a:xfrm>
          <a:prstGeom prst="line">
            <a:avLst/>
          </a:prstGeom>
          <a:noFill/>
          <a:ln w="3175" cap="flat" cmpd="sng" algn="ctr">
            <a:solidFill>
              <a:srgbClr val="3C6FBD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16" name="Straight Arrow Connector 115"/>
          <p:cNvCxnSpPr>
            <a:stCxn id="138" idx="2"/>
          </p:cNvCxnSpPr>
          <p:nvPr/>
        </p:nvCxnSpPr>
        <p:spPr>
          <a:xfrm>
            <a:off x="5302125" y="2815731"/>
            <a:ext cx="0" cy="388349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17" name="Straight Arrow Connector 116"/>
          <p:cNvCxnSpPr>
            <a:endCxn id="138" idx="0"/>
          </p:cNvCxnSpPr>
          <p:nvPr/>
        </p:nvCxnSpPr>
        <p:spPr>
          <a:xfrm flipH="1">
            <a:off x="5302125" y="2392818"/>
            <a:ext cx="2" cy="278546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18" name="Rectangle 117"/>
          <p:cNvSpPr/>
          <p:nvPr/>
        </p:nvSpPr>
        <p:spPr>
          <a:xfrm flipH="1">
            <a:off x="4804201" y="2310180"/>
            <a:ext cx="1289827" cy="17694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050" kern="0" dirty="0">
                <a:solidFill>
                  <a:srgbClr val="000000"/>
                </a:solidFill>
                <a:latin typeface="Calibri"/>
              </a:rPr>
              <a:t>kfabric</a:t>
            </a:r>
          </a:p>
        </p:txBody>
      </p:sp>
      <p:sp>
        <p:nvSpPr>
          <p:cNvPr id="119" name="Rectangle 118"/>
          <p:cNvSpPr/>
          <p:nvPr/>
        </p:nvSpPr>
        <p:spPr>
          <a:xfrm flipH="1">
            <a:off x="5856436" y="2668027"/>
            <a:ext cx="914400" cy="15838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 err="1">
                <a:solidFill>
                  <a:srgbClr val="000000"/>
                </a:solidFill>
                <a:latin typeface="Calibri"/>
              </a:rPr>
              <a:t>kverbs</a:t>
            </a:r>
            <a:endParaRPr lang="en-US" sz="1050" kern="0" dirty="0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20" name="Straight Arrow Connector 119"/>
          <p:cNvCxnSpPr>
            <a:stCxn id="119" idx="2"/>
            <a:endCxn id="122" idx="0"/>
          </p:cNvCxnSpPr>
          <p:nvPr/>
        </p:nvCxnSpPr>
        <p:spPr>
          <a:xfrm>
            <a:off x="6313636" y="2826416"/>
            <a:ext cx="323821" cy="381002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21" name="Straight Arrow Connector 120"/>
          <p:cNvCxnSpPr>
            <a:stCxn id="119" idx="2"/>
            <a:endCxn id="123" idx="0"/>
          </p:cNvCxnSpPr>
          <p:nvPr/>
        </p:nvCxnSpPr>
        <p:spPr>
          <a:xfrm flipH="1">
            <a:off x="5976243" y="2826416"/>
            <a:ext cx="337393" cy="381002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22" name="Rectangle 121"/>
          <p:cNvSpPr/>
          <p:nvPr/>
        </p:nvSpPr>
        <p:spPr>
          <a:xfrm flipH="1">
            <a:off x="6363851" y="3207418"/>
            <a:ext cx="547213" cy="284672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050" kern="0" dirty="0">
                <a:solidFill>
                  <a:prstClr val="white"/>
                </a:solidFill>
                <a:latin typeface="Calibri"/>
              </a:rPr>
              <a:t>HCA</a:t>
            </a:r>
          </a:p>
        </p:txBody>
      </p:sp>
      <p:sp>
        <p:nvSpPr>
          <p:cNvPr id="123" name="Rectangle 122"/>
          <p:cNvSpPr/>
          <p:nvPr/>
        </p:nvSpPr>
        <p:spPr>
          <a:xfrm flipH="1">
            <a:off x="5642383" y="3207418"/>
            <a:ext cx="667721" cy="284672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050" kern="0" dirty="0">
                <a:solidFill>
                  <a:prstClr val="white"/>
                </a:solidFill>
                <a:latin typeface="Calibri"/>
              </a:rPr>
              <a:t>NIC, RNIC</a:t>
            </a:r>
          </a:p>
        </p:txBody>
      </p:sp>
      <p:sp>
        <p:nvSpPr>
          <p:cNvPr id="124" name="Rectangle 123"/>
          <p:cNvSpPr/>
          <p:nvPr/>
        </p:nvSpPr>
        <p:spPr>
          <a:xfrm flipH="1">
            <a:off x="5064421" y="1753382"/>
            <a:ext cx="1828799" cy="296099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900" kern="0" dirty="0">
                <a:solidFill>
                  <a:prstClr val="white"/>
                </a:solidFill>
                <a:latin typeface="Calibri"/>
              </a:rPr>
              <a:t>SRP, iSER, NVMe/F, </a:t>
            </a:r>
            <a:r>
              <a:rPr lang="en-US" sz="900" kern="0" dirty="0" err="1">
                <a:solidFill>
                  <a:prstClr val="white"/>
                </a:solidFill>
                <a:latin typeface="Calibri"/>
              </a:rPr>
              <a:t>NFSoRDMA</a:t>
            </a:r>
            <a:r>
              <a:rPr lang="en-US" sz="900" kern="0" dirty="0">
                <a:solidFill>
                  <a:prstClr val="white"/>
                </a:solidFill>
                <a:latin typeface="Calibri"/>
              </a:rPr>
              <a:t>, SMB Direct, LNET/LND,…</a:t>
            </a:r>
          </a:p>
        </p:txBody>
      </p:sp>
      <p:cxnSp>
        <p:nvCxnSpPr>
          <p:cNvPr id="125" name="Straight Arrow Connector 124"/>
          <p:cNvCxnSpPr/>
          <p:nvPr/>
        </p:nvCxnSpPr>
        <p:spPr>
          <a:xfrm flipH="1">
            <a:off x="6562719" y="2049481"/>
            <a:ext cx="541" cy="622357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26" name="Rounded Rectangle 125"/>
          <p:cNvSpPr/>
          <p:nvPr/>
        </p:nvSpPr>
        <p:spPr>
          <a:xfrm flipH="1">
            <a:off x="4793258" y="1424502"/>
            <a:ext cx="2678021" cy="227297"/>
          </a:xfrm>
          <a:prstGeom prst="roundRect">
            <a:avLst/>
          </a:prstGeom>
          <a:gradFill flip="none" rotWithShape="1">
            <a:gsLst>
              <a:gs pos="0">
                <a:sysClr val="window" lastClr="FFFFFF">
                  <a:lumMod val="85000"/>
                  <a:shade val="30000"/>
                  <a:satMod val="115000"/>
                </a:sysClr>
              </a:gs>
              <a:gs pos="50000">
                <a:sysClr val="window" lastClr="FFFFFF">
                  <a:lumMod val="85000"/>
                  <a:shade val="67500"/>
                  <a:satMod val="115000"/>
                </a:sysClr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lin ang="54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</a:rPr>
              <a:t>VFS / Block I/O / Network FS / LNET</a:t>
            </a:r>
          </a:p>
        </p:txBody>
      </p:sp>
      <p:cxnSp>
        <p:nvCxnSpPr>
          <p:cNvPr id="127" name="Straight Arrow Connector 126"/>
          <p:cNvCxnSpPr>
            <a:stCxn id="132" idx="2"/>
            <a:endCxn id="128" idx="0"/>
          </p:cNvCxnSpPr>
          <p:nvPr/>
        </p:nvCxnSpPr>
        <p:spPr>
          <a:xfrm>
            <a:off x="7235614" y="2451298"/>
            <a:ext cx="0" cy="756120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28" name="Rectangle 127"/>
          <p:cNvSpPr/>
          <p:nvPr/>
        </p:nvSpPr>
        <p:spPr>
          <a:xfrm flipH="1">
            <a:off x="7027695" y="3207418"/>
            <a:ext cx="415838" cy="284672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050" kern="0" dirty="0">
                <a:solidFill>
                  <a:prstClr val="white"/>
                </a:solidFill>
                <a:latin typeface="Calibri"/>
              </a:rPr>
              <a:t>NIC</a:t>
            </a:r>
          </a:p>
        </p:txBody>
      </p:sp>
      <p:sp>
        <p:nvSpPr>
          <p:cNvPr id="129" name="Rectangle 128"/>
          <p:cNvSpPr/>
          <p:nvPr/>
        </p:nvSpPr>
        <p:spPr>
          <a:xfrm flipH="1">
            <a:off x="7026710" y="1753382"/>
            <a:ext cx="417808" cy="296099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900" kern="0" dirty="0">
                <a:solidFill>
                  <a:prstClr val="white"/>
                </a:solidFill>
                <a:latin typeface="Calibri"/>
              </a:rPr>
              <a:t>iSCSI</a:t>
            </a:r>
          </a:p>
        </p:txBody>
      </p:sp>
      <p:cxnSp>
        <p:nvCxnSpPr>
          <p:cNvPr id="130" name="Straight Arrow Connector 129"/>
          <p:cNvCxnSpPr>
            <a:endCxn id="132" idx="0"/>
          </p:cNvCxnSpPr>
          <p:nvPr/>
        </p:nvCxnSpPr>
        <p:spPr>
          <a:xfrm>
            <a:off x="7227465" y="2049481"/>
            <a:ext cx="8149" cy="264141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31" name="TextBox 130"/>
          <p:cNvSpPr txBox="1"/>
          <p:nvPr/>
        </p:nvSpPr>
        <p:spPr>
          <a:xfrm flipH="1">
            <a:off x="5682282" y="3814707"/>
            <a:ext cx="9124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342900"/>
            <a:r>
              <a:rPr lang="en-US" sz="1200" dirty="0">
                <a:solidFill>
                  <a:prstClr val="black"/>
                </a:solidFill>
                <a:ea typeface="MS PGothic" pitchFamily="34" charset="-128"/>
              </a:rPr>
              <a:t>remote I/O</a:t>
            </a:r>
          </a:p>
        </p:txBody>
      </p:sp>
      <p:sp>
        <p:nvSpPr>
          <p:cNvPr id="132" name="Rectangle 131"/>
          <p:cNvSpPr/>
          <p:nvPr/>
        </p:nvSpPr>
        <p:spPr>
          <a:xfrm flipH="1">
            <a:off x="6927429" y="2313622"/>
            <a:ext cx="616371" cy="13767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srgbClr val="000000"/>
                </a:solidFill>
                <a:latin typeface="Calibri"/>
              </a:rPr>
              <a:t>sockets</a:t>
            </a:r>
          </a:p>
        </p:txBody>
      </p:sp>
      <p:sp>
        <p:nvSpPr>
          <p:cNvPr id="133" name="Left Brace 132"/>
          <p:cNvSpPr/>
          <p:nvPr/>
        </p:nvSpPr>
        <p:spPr>
          <a:xfrm rot="5400000" flipH="1">
            <a:off x="6027684" y="2327519"/>
            <a:ext cx="219028" cy="2782460"/>
          </a:xfrm>
          <a:prstGeom prst="leftBrace">
            <a:avLst>
              <a:gd name="adj1" fmla="val 47156"/>
              <a:gd name="adj2" fmla="val 50000"/>
            </a:avLst>
          </a:prstGeom>
          <a:noFill/>
          <a:ln w="3175" cap="flat" cmpd="sng" algn="ctr">
            <a:solidFill>
              <a:srgbClr val="3C6FBD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endParaRPr lang="en-US" sz="10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34" name="Straight Connector 133"/>
          <p:cNvCxnSpPr>
            <a:endCxn id="133" idx="2"/>
          </p:cNvCxnSpPr>
          <p:nvPr/>
        </p:nvCxnSpPr>
        <p:spPr>
          <a:xfrm flipH="1">
            <a:off x="4745968" y="1449429"/>
            <a:ext cx="1" cy="2159806"/>
          </a:xfrm>
          <a:prstGeom prst="line">
            <a:avLst/>
          </a:prstGeom>
          <a:noFill/>
          <a:ln w="3175" cap="flat" cmpd="sng" algn="ctr">
            <a:solidFill>
              <a:srgbClr val="3C6FBD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35" name="Straight Connector 134"/>
          <p:cNvCxnSpPr>
            <a:endCxn id="133" idx="0"/>
          </p:cNvCxnSpPr>
          <p:nvPr/>
        </p:nvCxnSpPr>
        <p:spPr>
          <a:xfrm flipH="1">
            <a:off x="7528428" y="1449429"/>
            <a:ext cx="1" cy="2159806"/>
          </a:xfrm>
          <a:prstGeom prst="line">
            <a:avLst/>
          </a:prstGeom>
          <a:noFill/>
          <a:ln w="3175" cap="flat" cmpd="sng" algn="ctr">
            <a:solidFill>
              <a:srgbClr val="3C6FBD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36" name="Straight Arrow Connector 135"/>
          <p:cNvCxnSpPr/>
          <p:nvPr/>
        </p:nvCxnSpPr>
        <p:spPr>
          <a:xfrm>
            <a:off x="5582594" y="2049480"/>
            <a:ext cx="5163" cy="266825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37" name="Straight Arrow Connector 136"/>
          <p:cNvCxnSpPr/>
          <p:nvPr/>
        </p:nvCxnSpPr>
        <p:spPr>
          <a:xfrm flipH="1">
            <a:off x="5968644" y="2492508"/>
            <a:ext cx="0" cy="179330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38" name="Rectangle 137"/>
          <p:cNvSpPr/>
          <p:nvPr/>
        </p:nvSpPr>
        <p:spPr>
          <a:xfrm flipH="1">
            <a:off x="4797130" y="2671364"/>
            <a:ext cx="1009991" cy="14436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050" kern="0" dirty="0" smtClean="0">
                <a:solidFill>
                  <a:srgbClr val="000000"/>
                </a:solidFill>
                <a:latin typeface="Calibri"/>
              </a:rPr>
              <a:t>provider</a:t>
            </a:r>
            <a:endParaRPr lang="en-US" sz="1050" kern="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Rectangle 138"/>
          <p:cNvSpPr/>
          <p:nvPr/>
        </p:nvSpPr>
        <p:spPr>
          <a:xfrm flipH="1">
            <a:off x="3555598" y="3207418"/>
            <a:ext cx="2017837" cy="284672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white"/>
                </a:solidFill>
                <a:latin typeface="Calibri"/>
              </a:rPr>
              <a:t>fabric-specific device</a:t>
            </a:r>
          </a:p>
        </p:txBody>
      </p:sp>
      <p:sp>
        <p:nvSpPr>
          <p:cNvPr id="140" name="Rectangle 139"/>
          <p:cNvSpPr/>
          <p:nvPr/>
        </p:nvSpPr>
        <p:spPr>
          <a:xfrm flipH="1">
            <a:off x="3804665" y="2304661"/>
            <a:ext cx="645027" cy="1824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050" kern="0" dirty="0">
                <a:solidFill>
                  <a:srgbClr val="000000"/>
                </a:solidFill>
                <a:latin typeface="Calibri"/>
              </a:rPr>
              <a:t>libfabric</a:t>
            </a:r>
          </a:p>
        </p:txBody>
      </p:sp>
      <p:sp>
        <p:nvSpPr>
          <p:cNvPr id="141" name="Rounded Rectangle 140"/>
          <p:cNvSpPr/>
          <p:nvPr/>
        </p:nvSpPr>
        <p:spPr>
          <a:xfrm flipH="1">
            <a:off x="4270879" y="1123950"/>
            <a:ext cx="3196721" cy="196628"/>
          </a:xfrm>
          <a:prstGeom prst="roundRect">
            <a:avLst/>
          </a:prstGeom>
          <a:gradFill flip="none" rotWithShape="1">
            <a:gsLst>
              <a:gs pos="0">
                <a:sysClr val="window" lastClr="FFFFFF">
                  <a:lumMod val="85000"/>
                  <a:shade val="30000"/>
                  <a:satMod val="115000"/>
                </a:sysClr>
              </a:gs>
              <a:gs pos="50000">
                <a:sysClr val="window" lastClr="FFFFFF">
                  <a:lumMod val="85000"/>
                  <a:shade val="67500"/>
                  <a:satMod val="115000"/>
                </a:sysClr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lin ang="54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</a:rPr>
              <a:t>kernel application</a:t>
            </a:r>
          </a:p>
        </p:txBody>
      </p:sp>
      <p:sp>
        <p:nvSpPr>
          <p:cNvPr id="142" name="Rounded Rectangle 141"/>
          <p:cNvSpPr/>
          <p:nvPr/>
        </p:nvSpPr>
        <p:spPr>
          <a:xfrm flipH="1">
            <a:off x="3555679" y="1123950"/>
            <a:ext cx="685800" cy="196628"/>
          </a:xfrm>
          <a:prstGeom prst="roundRect">
            <a:avLst/>
          </a:prstGeom>
          <a:gradFill flip="none" rotWithShape="1">
            <a:gsLst>
              <a:gs pos="0">
                <a:sysClr val="window" lastClr="FFFFFF">
                  <a:lumMod val="85000"/>
                  <a:shade val="30000"/>
                  <a:satMod val="115000"/>
                </a:sysClr>
              </a:gs>
              <a:gs pos="50000">
                <a:sysClr val="window" lastClr="FFFFFF">
                  <a:lumMod val="85000"/>
                  <a:shade val="67500"/>
                  <a:satMod val="115000"/>
                </a:sysClr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lin ang="54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</a:rPr>
              <a:t>user app</a:t>
            </a:r>
          </a:p>
        </p:txBody>
      </p:sp>
      <p:sp>
        <p:nvSpPr>
          <p:cNvPr id="143" name="Rectangle 142"/>
          <p:cNvSpPr/>
          <p:nvPr/>
        </p:nvSpPr>
        <p:spPr>
          <a:xfrm flipH="1">
            <a:off x="3658487" y="2671838"/>
            <a:ext cx="937383" cy="13553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050" kern="0" dirty="0">
                <a:solidFill>
                  <a:srgbClr val="000000"/>
                </a:solidFill>
                <a:latin typeface="Calibri"/>
              </a:rPr>
              <a:t>provider</a:t>
            </a:r>
          </a:p>
        </p:txBody>
      </p:sp>
      <p:cxnSp>
        <p:nvCxnSpPr>
          <p:cNvPr id="144" name="Straight Arrow Connector 143"/>
          <p:cNvCxnSpPr/>
          <p:nvPr/>
        </p:nvCxnSpPr>
        <p:spPr>
          <a:xfrm flipH="1">
            <a:off x="4954523" y="1655136"/>
            <a:ext cx="0" cy="661169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45" name="Straight Arrow Connector 144"/>
          <p:cNvCxnSpPr>
            <a:stCxn id="140" idx="2"/>
            <a:endCxn id="143" idx="0"/>
          </p:cNvCxnSpPr>
          <p:nvPr/>
        </p:nvCxnSpPr>
        <p:spPr>
          <a:xfrm>
            <a:off x="4127178" y="2487122"/>
            <a:ext cx="0" cy="184716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46" name="Straight Arrow Connector 145"/>
          <p:cNvCxnSpPr>
            <a:stCxn id="143" idx="2"/>
          </p:cNvCxnSpPr>
          <p:nvPr/>
        </p:nvCxnSpPr>
        <p:spPr>
          <a:xfrm flipH="1">
            <a:off x="4124206" y="2807368"/>
            <a:ext cx="2972" cy="400050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48" name="Can 147"/>
          <p:cNvSpPr/>
          <p:nvPr/>
        </p:nvSpPr>
        <p:spPr>
          <a:xfrm>
            <a:off x="1037039" y="3492090"/>
            <a:ext cx="309109" cy="172604"/>
          </a:xfrm>
          <a:prstGeom prst="can">
            <a:avLst/>
          </a:prstGeom>
          <a:solidFill>
            <a:srgbClr val="FFFFFF">
              <a:lumMod val="75000"/>
            </a:srgb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70701" y="4777334"/>
            <a:ext cx="231345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/>
            <a:r>
              <a:rPr lang="en-US" sz="1050" dirty="0">
                <a:solidFill>
                  <a:prstClr val="black"/>
                </a:solidFill>
                <a:ea typeface="MS PGothic" pitchFamily="34" charset="-128"/>
              </a:rPr>
              <a:t>* </a:t>
            </a:r>
            <a:r>
              <a:rPr lang="en-US" sz="1050" dirty="0" smtClean="0">
                <a:solidFill>
                  <a:prstClr val="black"/>
                </a:solidFill>
                <a:ea typeface="MS PGothic" pitchFamily="34" charset="-128"/>
              </a:rPr>
              <a:t>kfabric verbs provider exists </a:t>
            </a:r>
            <a:r>
              <a:rPr lang="en-US" sz="1050" dirty="0">
                <a:solidFill>
                  <a:prstClr val="black"/>
                </a:solidFill>
                <a:ea typeface="MS PGothic" pitchFamily="34" charset="-128"/>
              </a:rPr>
              <a:t>today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744542" y="2586263"/>
            <a:ext cx="2078108" cy="304015"/>
          </a:xfrm>
          <a:prstGeom prst="roundRect">
            <a:avLst/>
          </a:prstGeom>
          <a:noFill/>
          <a:ln w="317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710127" y="2530369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598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2876550"/>
            <a:ext cx="7772400" cy="1125140"/>
          </a:xfrm>
        </p:spPr>
        <p:txBody>
          <a:bodyPr/>
          <a:lstStyle/>
          <a:p>
            <a:pPr algn="ctr"/>
            <a:r>
              <a:rPr lang="en-US" u="sng" dirty="0" smtClean="0"/>
              <a:t>Discussion – “Between Two Ferns</a:t>
            </a:r>
            <a:r>
              <a:rPr lang="en-US" dirty="0" smtClean="0"/>
              <a:t>”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Doug Voigt - SNIA NVM PM TWG Chair</a:t>
            </a:r>
          </a:p>
          <a:p>
            <a:r>
              <a:rPr lang="en-US" dirty="0" smtClean="0"/>
              <a:t>Paul Grun – OFA vice Chair, co-chair OFIWG, DS/DA</a:t>
            </a:r>
          </a:p>
          <a:p>
            <a:endParaRPr lang="en-US" dirty="0"/>
          </a:p>
          <a:p>
            <a:pPr algn="ctr"/>
            <a:r>
              <a:rPr lang="en-US" dirty="0" smtClean="0"/>
              <a:t>Are we going in the right direction?</a:t>
            </a:r>
          </a:p>
          <a:p>
            <a:pPr algn="ctr"/>
            <a:r>
              <a:rPr lang="en-US" dirty="0" smtClean="0"/>
              <a:t>Next steps?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2E8172-D352-46CA-972E-4B3D45982711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1189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4786313"/>
            <a:ext cx="2133600" cy="357187"/>
          </a:xfrm>
        </p:spPr>
        <p:txBody>
          <a:bodyPr/>
          <a:lstStyle/>
          <a:p>
            <a:pPr>
              <a:defRPr/>
            </a:pPr>
            <a:fld id="{B82E8172-D352-46CA-972E-4B3D45982711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5965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02652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6477000" cy="685800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kfabric </a:t>
            </a:r>
            <a:r>
              <a:rPr lang="en-US" b="0" dirty="0" smtClean="0"/>
              <a:t>API – very similar to existing libfabric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71600" y="860196"/>
            <a:ext cx="6400800" cy="371356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Consumer APIs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err="1"/>
              <a:t>kfi_getinfo</a:t>
            </a:r>
            <a:r>
              <a:rPr lang="en-US" sz="1200" dirty="0"/>
              <a:t>()  </a:t>
            </a:r>
            <a:r>
              <a:rPr lang="en-US" sz="1200" dirty="0" err="1"/>
              <a:t>kfi_fabric</a:t>
            </a:r>
            <a:r>
              <a:rPr lang="en-US" sz="1200" dirty="0"/>
              <a:t>()  </a:t>
            </a:r>
            <a:r>
              <a:rPr lang="en-US" sz="1200" dirty="0" err="1"/>
              <a:t>kfi_domain</a:t>
            </a:r>
            <a:r>
              <a:rPr lang="en-US" sz="1200" dirty="0"/>
              <a:t>()  </a:t>
            </a:r>
            <a:r>
              <a:rPr lang="en-US" sz="1200" dirty="0" err="1"/>
              <a:t>kfi_endpoint</a:t>
            </a:r>
            <a:r>
              <a:rPr lang="en-US" sz="1200" dirty="0"/>
              <a:t>() </a:t>
            </a:r>
            <a:r>
              <a:rPr lang="en-US" sz="1200" dirty="0" err="1"/>
              <a:t>kfi_cq_open</a:t>
            </a:r>
            <a:r>
              <a:rPr lang="en-US" sz="1200" dirty="0"/>
              <a:t>() </a:t>
            </a:r>
            <a:r>
              <a:rPr lang="en-US" sz="1200" dirty="0" err="1"/>
              <a:t>kfi_ep_bind</a:t>
            </a:r>
            <a:r>
              <a:rPr lang="en-US" sz="1200" dirty="0"/>
              <a:t>()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err="1"/>
              <a:t>kfi_listen</a:t>
            </a:r>
            <a:r>
              <a:rPr lang="en-US" sz="1200" dirty="0"/>
              <a:t>() </a:t>
            </a:r>
            <a:r>
              <a:rPr lang="en-US" sz="1200" dirty="0" err="1"/>
              <a:t>kfi_accept</a:t>
            </a:r>
            <a:r>
              <a:rPr lang="en-US" sz="1200" dirty="0"/>
              <a:t>() </a:t>
            </a:r>
            <a:r>
              <a:rPr lang="en-US" sz="1200" dirty="0" err="1"/>
              <a:t>kfi_connect</a:t>
            </a:r>
            <a:r>
              <a:rPr lang="en-US" sz="1200" dirty="0"/>
              <a:t>() </a:t>
            </a:r>
            <a:r>
              <a:rPr lang="en-US" sz="1200" dirty="0" err="1"/>
              <a:t>kfi_send</a:t>
            </a:r>
            <a:r>
              <a:rPr lang="en-US" sz="1200" dirty="0"/>
              <a:t>()  </a:t>
            </a:r>
            <a:r>
              <a:rPr lang="en-US" sz="1200" dirty="0" err="1"/>
              <a:t>kfi_recv</a:t>
            </a:r>
            <a:r>
              <a:rPr lang="en-US" sz="1200" dirty="0"/>
              <a:t>() </a:t>
            </a:r>
            <a:r>
              <a:rPr lang="en-US" sz="1200" dirty="0" err="1"/>
              <a:t>kfi_read</a:t>
            </a:r>
            <a:r>
              <a:rPr lang="en-US" sz="1200" dirty="0"/>
              <a:t>() </a:t>
            </a:r>
            <a:r>
              <a:rPr lang="en-US" sz="1200" dirty="0" err="1"/>
              <a:t>kfi_write</a:t>
            </a:r>
            <a:r>
              <a:rPr lang="en-US" sz="1200" dirty="0"/>
              <a:t>()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err="1"/>
              <a:t>kfi_cq_read</a:t>
            </a:r>
            <a:r>
              <a:rPr lang="en-US" sz="1200" dirty="0"/>
              <a:t>() </a:t>
            </a:r>
            <a:r>
              <a:rPr lang="en-US" sz="1200" dirty="0" err="1"/>
              <a:t>kfi_cq_sread</a:t>
            </a:r>
            <a:r>
              <a:rPr lang="en-US" sz="1200" dirty="0"/>
              <a:t>() </a:t>
            </a:r>
            <a:r>
              <a:rPr lang="en-US" sz="1200" dirty="0" err="1"/>
              <a:t>kfi_eq_read</a:t>
            </a:r>
            <a:r>
              <a:rPr lang="en-US" sz="1200" dirty="0"/>
              <a:t>() </a:t>
            </a:r>
            <a:r>
              <a:rPr lang="en-US" sz="1200" dirty="0" err="1"/>
              <a:t>kfi_eq_sread</a:t>
            </a:r>
            <a:r>
              <a:rPr lang="en-US" sz="1200" dirty="0"/>
              <a:t>() </a:t>
            </a:r>
            <a:r>
              <a:rPr lang="en-US" sz="1200" dirty="0" err="1"/>
              <a:t>kfi_close</a:t>
            </a:r>
            <a:r>
              <a:rPr lang="en-US" sz="1200" dirty="0"/>
              <a:t>()  …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0" indent="0">
              <a:buNone/>
            </a:pPr>
            <a:endParaRPr lang="en-US" sz="750" dirty="0"/>
          </a:p>
          <a:p>
            <a:pPr marL="0" indent="0">
              <a:buNone/>
            </a:pPr>
            <a:r>
              <a:rPr lang="en-US" sz="1200" dirty="0"/>
              <a:t>Provider APIs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err="1"/>
              <a:t>kfi_provider_register</a:t>
            </a:r>
            <a:r>
              <a:rPr lang="en-US" sz="1200" dirty="0"/>
              <a:t>()</a:t>
            </a:r>
            <a:br>
              <a:rPr lang="en-US" sz="1200" dirty="0"/>
            </a:br>
            <a:r>
              <a:rPr lang="en-US" sz="1200" dirty="0"/>
              <a:t>During kfi provider module load a call to </a:t>
            </a:r>
            <a:r>
              <a:rPr lang="en-US" sz="1200" dirty="0" err="1"/>
              <a:t>kfi_provider_register</a:t>
            </a:r>
            <a:r>
              <a:rPr lang="en-US" sz="1200" dirty="0"/>
              <a:t>() supplies the </a:t>
            </a:r>
            <a:r>
              <a:rPr lang="en-US" sz="1200" dirty="0" err="1"/>
              <a:t>kfi</a:t>
            </a:r>
            <a:r>
              <a:rPr lang="en-US" sz="1200" dirty="0"/>
              <a:t> </a:t>
            </a:r>
            <a:r>
              <a:rPr lang="en-US" sz="1200" dirty="0" err="1"/>
              <a:t>api</a:t>
            </a:r>
            <a:r>
              <a:rPr lang="en-US" sz="1200" dirty="0"/>
              <a:t> with a dispatch vector for kfi_* calls.</a:t>
            </a:r>
            <a:br>
              <a:rPr lang="en-US" sz="1200" dirty="0"/>
            </a:b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err="1"/>
              <a:t>kfi_provider_deregister</a:t>
            </a:r>
            <a:r>
              <a:rPr lang="en-US" sz="1200" dirty="0"/>
              <a:t>()</a:t>
            </a:r>
            <a:br>
              <a:rPr lang="en-US" sz="1200" dirty="0"/>
            </a:br>
            <a:r>
              <a:rPr lang="en-US" sz="1200" dirty="0"/>
              <a:t>During kfi provider module unload/cleanup </a:t>
            </a:r>
            <a:r>
              <a:rPr lang="en-US" sz="1200" dirty="0" err="1"/>
              <a:t>kfi_provider_deregister</a:t>
            </a:r>
            <a:r>
              <a:rPr lang="en-US" sz="1200" dirty="0"/>
              <a:t>() destroys the kfi_* runtime linkage for the specific provider (ref counted).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7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714500" y="2467958"/>
            <a:ext cx="5029200" cy="0"/>
          </a:xfrm>
          <a:prstGeom prst="line">
            <a:avLst/>
          </a:prstGeom>
          <a:ln w="381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4089095" y="1804459"/>
            <a:ext cx="919996" cy="1284587"/>
            <a:chOff x="3269138" y="2783017"/>
            <a:chExt cx="1226662" cy="1712783"/>
          </a:xfrm>
        </p:grpSpPr>
        <p:sp>
          <p:nvSpPr>
            <p:cNvPr id="38" name="Rectangle 37"/>
            <p:cNvSpPr/>
            <p:nvPr/>
          </p:nvSpPr>
          <p:spPr>
            <a:xfrm>
              <a:off x="3718578" y="4269851"/>
              <a:ext cx="388869" cy="22594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>
              <a:stCxn id="5" idx="2"/>
              <a:endCxn id="38" idx="0"/>
            </p:cNvCxnSpPr>
            <p:nvPr/>
          </p:nvCxnSpPr>
          <p:spPr>
            <a:xfrm>
              <a:off x="3882469" y="3872648"/>
              <a:ext cx="30544" cy="39720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3718578" y="2783017"/>
              <a:ext cx="388869" cy="22594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>
              <a:stCxn id="5" idx="0"/>
              <a:endCxn id="42" idx="2"/>
            </p:cNvCxnSpPr>
            <p:nvPr/>
          </p:nvCxnSpPr>
          <p:spPr>
            <a:xfrm flipV="1">
              <a:off x="3882469" y="3008966"/>
              <a:ext cx="30544" cy="49434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3269138" y="3503316"/>
              <a:ext cx="122666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kfabric API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1524000" y="4564619"/>
            <a:ext cx="4388963" cy="2308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US" sz="900" dirty="0"/>
              <a:t>http://downloads.openfabrics.org/WorkGroups/ofiwg/dsda_kfabric_architecture/</a:t>
            </a:r>
          </a:p>
        </p:txBody>
      </p:sp>
    </p:spTree>
    <p:extLst>
      <p:ext uri="{BB962C8B-B14F-4D97-AF65-F5344CB8AC3E}">
        <p14:creationId xmlns:p14="http://schemas.microsoft.com/office/powerpoint/2010/main" val="307013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OpenFabrics Alliance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4015" y="1125305"/>
            <a:ext cx="7465351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100" dirty="0"/>
              <a:t>The OpenFabrics Alliance (OFA) is an open source-based organization that develops, tests, licenses, supports and distributes OpenFabrics Software (OFS). The Alliance’s mission is to develop and promote software that enables maximum application efficiency by delivering wire-speed messaging, ultra-low latencies and maximum bandwidth directly to applications with minimal CPU overhead. 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4015" y="4019550"/>
            <a:ext cx="5352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https://openfabrics.org/index.php/organization.html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5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Data Storage – NVMe/F today</a:t>
            </a:r>
            <a:endParaRPr lang="en-US" b="0" dirty="0"/>
          </a:p>
        </p:txBody>
      </p:sp>
      <p:sp>
        <p:nvSpPr>
          <p:cNvPr id="46" name="TextBox 45"/>
          <p:cNvSpPr txBox="1"/>
          <p:nvPr/>
        </p:nvSpPr>
        <p:spPr>
          <a:xfrm>
            <a:off x="4800601" y="2060538"/>
            <a:ext cx="40915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NVMe/F is an extension, allowing access to an NVMe device over a fabric</a:t>
            </a:r>
          </a:p>
          <a:p>
            <a:pPr algn="l"/>
            <a:endParaRPr lang="en-US" sz="1400" dirty="0"/>
          </a:p>
          <a:p>
            <a:pPr algn="l"/>
            <a:r>
              <a:rPr lang="en-US" sz="1400" dirty="0" smtClean="0"/>
              <a:t>NVMe/F leverages the characteristics of verbs to good effect for verbs-based fabrics</a:t>
            </a:r>
          </a:p>
        </p:txBody>
      </p:sp>
      <p:cxnSp>
        <p:nvCxnSpPr>
          <p:cNvPr id="47" name="Straight Arrow Connector 46"/>
          <p:cNvCxnSpPr>
            <a:endCxn id="65" idx="0"/>
          </p:cNvCxnSpPr>
          <p:nvPr/>
        </p:nvCxnSpPr>
        <p:spPr>
          <a:xfrm>
            <a:off x="2762788" y="2008096"/>
            <a:ext cx="0" cy="176024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48" name="Rectangle 47"/>
          <p:cNvSpPr/>
          <p:nvPr/>
        </p:nvSpPr>
        <p:spPr>
          <a:xfrm>
            <a:off x="1904211" y="3015113"/>
            <a:ext cx="572603" cy="12348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 err="1">
                <a:solidFill>
                  <a:prstClr val="black"/>
                </a:solidFill>
                <a:latin typeface="Calibri"/>
                <a:ea typeface="+mn-ea"/>
              </a:rPr>
              <a:t>kverbs</a:t>
            </a:r>
            <a:endParaRPr lang="en-US" sz="1050" kern="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49" name="Straight Arrow Connector 48"/>
          <p:cNvCxnSpPr>
            <a:stCxn id="48" idx="2"/>
            <a:endCxn id="53" idx="0"/>
          </p:cNvCxnSpPr>
          <p:nvPr/>
        </p:nvCxnSpPr>
        <p:spPr>
          <a:xfrm flipH="1">
            <a:off x="1872735" y="3138597"/>
            <a:ext cx="317778" cy="342610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0" name="Straight Arrow Connector 49"/>
          <p:cNvCxnSpPr>
            <a:stCxn id="48" idx="2"/>
            <a:endCxn id="54" idx="0"/>
          </p:cNvCxnSpPr>
          <p:nvPr/>
        </p:nvCxnSpPr>
        <p:spPr>
          <a:xfrm>
            <a:off x="2190513" y="3138597"/>
            <a:ext cx="368025" cy="342610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1" name="Straight Arrow Connector 50"/>
          <p:cNvCxnSpPr>
            <a:stCxn id="53" idx="2"/>
            <a:endCxn id="55" idx="0"/>
          </p:cNvCxnSpPr>
          <p:nvPr/>
        </p:nvCxnSpPr>
        <p:spPr>
          <a:xfrm flipH="1">
            <a:off x="1850051" y="3776107"/>
            <a:ext cx="22684" cy="176024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2" name="Straight Arrow Connector 51"/>
          <p:cNvCxnSpPr>
            <a:stCxn id="54" idx="2"/>
          </p:cNvCxnSpPr>
          <p:nvPr/>
        </p:nvCxnSpPr>
        <p:spPr>
          <a:xfrm>
            <a:off x="2558537" y="3776107"/>
            <a:ext cx="1065" cy="194303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53" name="Rectangle 52"/>
          <p:cNvSpPr/>
          <p:nvPr/>
        </p:nvSpPr>
        <p:spPr>
          <a:xfrm>
            <a:off x="1599128" y="3481207"/>
            <a:ext cx="547213" cy="2949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HCA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224677" y="3481207"/>
            <a:ext cx="667721" cy="2949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NIC, RNIC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694399" y="3952131"/>
            <a:ext cx="3113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>
              <a:defRPr/>
            </a:pPr>
            <a:r>
              <a:rPr lang="en-US" sz="1050" kern="0" dirty="0">
                <a:solidFill>
                  <a:prstClr val="black"/>
                </a:solidFill>
                <a:ea typeface="MS PGothic" pitchFamily="34" charset="-128"/>
              </a:rPr>
              <a:t>IB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883213" y="2580360"/>
            <a:ext cx="614598" cy="20842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900" kern="0" dirty="0" err="1">
                <a:solidFill>
                  <a:prstClr val="black"/>
                </a:solidFill>
                <a:latin typeface="Calibri"/>
                <a:ea typeface="+mn-ea"/>
              </a:rPr>
              <a:t>NVMe</a:t>
            </a:r>
            <a:r>
              <a:rPr lang="en-US" sz="900" kern="0" dirty="0">
                <a:solidFill>
                  <a:prstClr val="black"/>
                </a:solidFill>
                <a:latin typeface="Calibri"/>
                <a:ea typeface="+mn-ea"/>
              </a:rPr>
              <a:t>/F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1002217" y="1760600"/>
            <a:ext cx="2782181" cy="247496"/>
          </a:xfrm>
          <a:prstGeom prst="roundRect">
            <a:avLst/>
          </a:prstGeom>
          <a:gradFill flip="none" rotWithShape="1">
            <a:gsLst>
              <a:gs pos="0">
                <a:sysClr val="window" lastClr="FFFFFF">
                  <a:lumMod val="85000"/>
                  <a:shade val="30000"/>
                  <a:satMod val="115000"/>
                </a:sysClr>
              </a:gs>
              <a:gs pos="50000">
                <a:sysClr val="window" lastClr="FFFFFF">
                  <a:lumMod val="85000"/>
                  <a:shade val="67500"/>
                  <a:satMod val="115000"/>
                </a:sysClr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lin ang="54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VFS / Block I/O / Network FS / LNET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1254578" y="2008096"/>
            <a:ext cx="0" cy="1473112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9" name="Straight Arrow Connector 58"/>
          <p:cNvCxnSpPr/>
          <p:nvPr/>
        </p:nvCxnSpPr>
        <p:spPr>
          <a:xfrm>
            <a:off x="1254578" y="3776107"/>
            <a:ext cx="0" cy="176024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0" name="Rectangle 59"/>
          <p:cNvSpPr/>
          <p:nvPr/>
        </p:nvSpPr>
        <p:spPr>
          <a:xfrm>
            <a:off x="1046659" y="3481207"/>
            <a:ext cx="415838" cy="2949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NIC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93057" y="3952131"/>
            <a:ext cx="32304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ea typeface="MS PGothic" pitchFamily="34" charset="-128"/>
              </a:rPr>
              <a:t>IP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044689" y="2580360"/>
            <a:ext cx="450566" cy="20842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iSCSI</a:t>
            </a:r>
          </a:p>
        </p:txBody>
      </p:sp>
      <p:sp>
        <p:nvSpPr>
          <p:cNvPr id="63" name="Rectangle 62"/>
          <p:cNvSpPr/>
          <p:nvPr/>
        </p:nvSpPr>
        <p:spPr>
          <a:xfrm>
            <a:off x="952351" y="3015114"/>
            <a:ext cx="604455" cy="12953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sockets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1005897" y="1460049"/>
            <a:ext cx="3090932" cy="214101"/>
          </a:xfrm>
          <a:prstGeom prst="roundRect">
            <a:avLst/>
          </a:prstGeom>
          <a:gradFill flip="none" rotWithShape="1">
            <a:gsLst>
              <a:gs pos="0">
                <a:sysClr val="window" lastClr="FFFFFF">
                  <a:lumMod val="85000"/>
                  <a:shade val="30000"/>
                  <a:satMod val="115000"/>
                </a:sysClr>
              </a:gs>
              <a:gs pos="50000">
                <a:sysClr val="window" lastClr="FFFFFF">
                  <a:lumMod val="85000"/>
                  <a:shade val="67500"/>
                  <a:satMod val="115000"/>
                </a:sysClr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lin ang="54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kernel application</a:t>
            </a:r>
          </a:p>
        </p:txBody>
      </p:sp>
      <p:sp>
        <p:nvSpPr>
          <p:cNvPr id="65" name="Rectangle 64"/>
          <p:cNvSpPr/>
          <p:nvPr/>
        </p:nvSpPr>
        <p:spPr>
          <a:xfrm>
            <a:off x="2418164" y="2184120"/>
            <a:ext cx="689247" cy="201937"/>
          </a:xfrm>
          <a:prstGeom prst="rect">
            <a:avLst/>
          </a:prstGeom>
          <a:gradFill rotWithShape="1">
            <a:gsLst>
              <a:gs pos="100000">
                <a:srgbClr val="84A4E4"/>
              </a:gs>
              <a:gs pos="0">
                <a:srgbClr val="3C6FBD">
                  <a:tint val="100000"/>
                  <a:shade val="100000"/>
                  <a:satMod val="130000"/>
                  <a:lumMod val="90000"/>
                  <a:lumOff val="10000"/>
                </a:srgbClr>
              </a:gs>
              <a:gs pos="50000">
                <a:schemeClr val="accent6">
                  <a:lumMod val="20000"/>
                  <a:lumOff val="80000"/>
                </a:scheme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050" kern="0" dirty="0">
                <a:latin typeface="Calibri"/>
                <a:ea typeface="+mn-ea"/>
              </a:rPr>
              <a:t>NVMe</a:t>
            </a:r>
          </a:p>
        </p:txBody>
      </p:sp>
      <p:sp>
        <p:nvSpPr>
          <p:cNvPr id="66" name="Rectangle 65"/>
          <p:cNvSpPr/>
          <p:nvPr/>
        </p:nvSpPr>
        <p:spPr>
          <a:xfrm>
            <a:off x="980032" y="2184120"/>
            <a:ext cx="549093" cy="16883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SCSI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1692056" y="2914899"/>
            <a:ext cx="2255709" cy="343577"/>
          </a:xfrm>
          <a:prstGeom prst="roundRect">
            <a:avLst/>
          </a:prstGeom>
          <a:noFill/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dash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+mn-ea"/>
            </a:endParaRPr>
          </a:p>
        </p:txBody>
      </p:sp>
      <p:cxnSp>
        <p:nvCxnSpPr>
          <p:cNvPr id="75" name="Elbow Connector 74"/>
          <p:cNvCxnSpPr>
            <a:stCxn id="65" idx="2"/>
            <a:endCxn id="56" idx="0"/>
          </p:cNvCxnSpPr>
          <p:nvPr/>
        </p:nvCxnSpPr>
        <p:spPr>
          <a:xfrm rot="5400000">
            <a:off x="2379499" y="2197070"/>
            <a:ext cx="194303" cy="572276"/>
          </a:xfrm>
          <a:prstGeom prst="bentConnector3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76" name="Straight Connector 75"/>
          <p:cNvCxnSpPr>
            <a:stCxn id="56" idx="2"/>
            <a:endCxn id="48" idx="0"/>
          </p:cNvCxnSpPr>
          <p:nvPr/>
        </p:nvCxnSpPr>
        <p:spPr>
          <a:xfrm>
            <a:off x="2190512" y="2788780"/>
            <a:ext cx="1" cy="226333"/>
          </a:xfrm>
          <a:prstGeom prst="line">
            <a:avLst/>
          </a:prstGeom>
          <a:noFill/>
          <a:ln w="25400" cap="flat" cmpd="sng" algn="ctr">
            <a:solidFill>
              <a:srgbClr val="3C6F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78" name="TextBox 77"/>
          <p:cNvSpPr txBox="1"/>
          <p:nvPr/>
        </p:nvSpPr>
        <p:spPr>
          <a:xfrm>
            <a:off x="2067558" y="3970410"/>
            <a:ext cx="9612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>
              <a:defRPr/>
            </a:pPr>
            <a:r>
              <a:rPr lang="en-US" sz="1050" kern="0" dirty="0">
                <a:solidFill>
                  <a:prstClr val="black"/>
                </a:solidFill>
                <a:ea typeface="MS PGothic" pitchFamily="34" charset="-128"/>
              </a:rPr>
              <a:t>RoCE, </a:t>
            </a:r>
            <a:r>
              <a:rPr lang="en-US" sz="1050" kern="0" dirty="0" err="1">
                <a:solidFill>
                  <a:prstClr val="black"/>
                </a:solidFill>
                <a:ea typeface="MS PGothic" pitchFamily="34" charset="-128"/>
              </a:rPr>
              <a:t>iWarp</a:t>
            </a:r>
            <a:endParaRPr lang="en-US" sz="1050" kern="0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56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6781800" cy="685800"/>
          </a:xfrm>
        </p:spPr>
        <p:txBody>
          <a:bodyPr/>
          <a:lstStyle/>
          <a:p>
            <a:r>
              <a:rPr lang="en-US" b="0" dirty="0" smtClean="0"/>
              <a:t>OpenFabrics Alliance – selected statistics</a:t>
            </a:r>
            <a:endParaRPr lang="en-US" b="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957739"/>
            <a:ext cx="7558801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14313" indent="-214313" algn="l">
              <a:buFontTx/>
              <a:buChar char="-"/>
            </a:pPr>
            <a:r>
              <a:rPr lang="en-US" sz="1200" b="1" dirty="0" smtClean="0"/>
              <a:t>Founded in 2004</a:t>
            </a:r>
          </a:p>
          <a:p>
            <a:pPr algn="l"/>
            <a:endParaRPr lang="en-US" sz="1200" dirty="0" smtClean="0"/>
          </a:p>
          <a:p>
            <a:pPr marL="214313" indent="-214313" algn="l">
              <a:buFontTx/>
              <a:buChar char="-"/>
            </a:pPr>
            <a:r>
              <a:rPr lang="en-US" sz="1200" b="1" dirty="0" smtClean="0"/>
              <a:t>Leadership</a:t>
            </a:r>
          </a:p>
          <a:p>
            <a:pPr marL="557213" lvl="1" indent="-214313" algn="l">
              <a:buFontTx/>
              <a:buChar char="-"/>
            </a:pPr>
            <a:r>
              <a:rPr lang="en-US" sz="1200" dirty="0" smtClean="0"/>
              <a:t>Susan Coulter, LANL – Chair</a:t>
            </a:r>
          </a:p>
          <a:p>
            <a:pPr marL="557213" lvl="1" indent="-214313" algn="l">
              <a:buFontTx/>
              <a:buChar char="-"/>
            </a:pPr>
            <a:r>
              <a:rPr lang="en-US" sz="1200" dirty="0" smtClean="0"/>
              <a:t>Paul Grun, Cray Inc. – Vice Chair</a:t>
            </a:r>
          </a:p>
          <a:p>
            <a:pPr marL="557213" lvl="1" indent="-214313" algn="l">
              <a:buFontTx/>
              <a:buChar char="-"/>
            </a:pPr>
            <a:r>
              <a:rPr lang="en-US" sz="1200" dirty="0" smtClean="0"/>
              <a:t>Bill Lee, Mellanox Inc. – Treasurer</a:t>
            </a:r>
          </a:p>
          <a:p>
            <a:pPr marL="557213" lvl="1" indent="-214313" algn="l">
              <a:buFontTx/>
              <a:buChar char="-"/>
            </a:pPr>
            <a:r>
              <a:rPr lang="en-US" sz="1200" dirty="0" smtClean="0"/>
              <a:t>Chris Beggio, Sandia – Secretary (acting)</a:t>
            </a:r>
          </a:p>
          <a:p>
            <a:pPr marL="557213" lvl="1" indent="-214313" algn="l">
              <a:buFontTx/>
              <a:buChar char="-"/>
            </a:pPr>
            <a:r>
              <a:rPr lang="en-US" sz="1200" dirty="0" smtClean="0"/>
              <a:t>14 active Directors/Promoters (Intel, IBM, HPE, NetApp, Oracle, Unisys, Nat’l Labs…)</a:t>
            </a:r>
          </a:p>
          <a:p>
            <a:pPr algn="l"/>
            <a:endParaRPr lang="en-US" sz="1200" dirty="0"/>
          </a:p>
          <a:p>
            <a:pPr marL="214313" indent="-214313" algn="l">
              <a:buFontTx/>
              <a:buChar char="-"/>
            </a:pPr>
            <a:r>
              <a:rPr lang="en-US" sz="1200" b="1" dirty="0" smtClean="0"/>
              <a:t>Major Activities</a:t>
            </a:r>
          </a:p>
          <a:p>
            <a:pPr marL="571500" lvl="1" indent="-228600" algn="l">
              <a:buFont typeface="+mj-lt"/>
              <a:buAutoNum type="arabicPeriod"/>
            </a:pPr>
            <a:r>
              <a:rPr lang="en-US" sz="1200" dirty="0" smtClean="0"/>
              <a:t>Develop and support open source network stacks for high performance networking</a:t>
            </a:r>
          </a:p>
          <a:p>
            <a:pPr marL="900113" lvl="2" indent="-214313" algn="l">
              <a:buFontTx/>
              <a:buChar char="-"/>
            </a:pPr>
            <a:r>
              <a:rPr lang="en-US" sz="1200" dirty="0" smtClean="0"/>
              <a:t>OpenFabrics Software - OFS</a:t>
            </a:r>
          </a:p>
          <a:p>
            <a:pPr marL="571500" lvl="1" indent="-228600" algn="l">
              <a:buFont typeface="+mj-lt"/>
              <a:buAutoNum type="arabicPeriod"/>
            </a:pPr>
            <a:r>
              <a:rPr lang="en-US" sz="1200" dirty="0" smtClean="0"/>
              <a:t>Interoperability program (in concert with the University of New Hampshire </a:t>
            </a:r>
            <a:r>
              <a:rPr lang="en-US" sz="1200" dirty="0" err="1" smtClean="0"/>
              <a:t>InterOperability</a:t>
            </a:r>
            <a:r>
              <a:rPr lang="en-US" sz="1200" dirty="0" smtClean="0"/>
              <a:t> Lab)</a:t>
            </a:r>
          </a:p>
          <a:p>
            <a:pPr marL="571500" lvl="1" indent="-228600" algn="l">
              <a:buFont typeface="+mj-lt"/>
              <a:buAutoNum type="arabicPeriod"/>
            </a:pPr>
            <a:r>
              <a:rPr lang="en-US" sz="1200" dirty="0" smtClean="0"/>
              <a:t>Annual Workshop – March 27-31, Austin TX</a:t>
            </a:r>
          </a:p>
          <a:p>
            <a:pPr marL="557213" lvl="1" indent="-214313" algn="l">
              <a:buFontTx/>
              <a:buChar char="-"/>
            </a:pPr>
            <a:endParaRPr lang="en-US" sz="1200" dirty="0"/>
          </a:p>
          <a:p>
            <a:pPr marL="214313" indent="-214313" algn="l">
              <a:buFontTx/>
              <a:buChar char="-"/>
            </a:pPr>
            <a:r>
              <a:rPr lang="en-US" sz="1200" b="1" dirty="0" smtClean="0"/>
              <a:t>Technical Working Groups</a:t>
            </a:r>
          </a:p>
          <a:p>
            <a:pPr marL="557213" lvl="1" indent="-214313" algn="l">
              <a:buFontTx/>
              <a:buChar char="-"/>
            </a:pPr>
            <a:r>
              <a:rPr lang="en-US" sz="1200" dirty="0" smtClean="0"/>
              <a:t>OFIWG, DS/DA, EWG, OFVWG, IWG</a:t>
            </a:r>
          </a:p>
          <a:p>
            <a:pPr marL="557213" lvl="1" indent="-214313" algn="l">
              <a:buFontTx/>
              <a:buChar char="-"/>
            </a:pPr>
            <a:r>
              <a:rPr lang="en-US" sz="1200" dirty="0">
                <a:hlinkClick r:id="rId2"/>
              </a:rPr>
              <a:t>https://</a:t>
            </a:r>
            <a:r>
              <a:rPr lang="en-US" sz="1200" dirty="0" smtClean="0">
                <a:hlinkClick r:id="rId2"/>
              </a:rPr>
              <a:t>openfabrics.org/index.php/working-groups.html</a:t>
            </a:r>
            <a:r>
              <a:rPr lang="en-US" sz="1200" dirty="0" smtClean="0"/>
              <a:t> (archives, presentations, all publicly available)</a:t>
            </a:r>
          </a:p>
          <a:p>
            <a:pPr marL="214313" indent="-214313" algn="l">
              <a:buFontTx/>
              <a:buChar char="-"/>
            </a:pPr>
            <a:endParaRPr lang="en-US" sz="1200" dirty="0" smtClean="0"/>
          </a:p>
        </p:txBody>
      </p:sp>
      <p:sp>
        <p:nvSpPr>
          <p:cNvPr id="5" name="Oval 4"/>
          <p:cNvSpPr/>
          <p:nvPr/>
        </p:nvSpPr>
        <p:spPr bwMode="auto">
          <a:xfrm>
            <a:off x="990600" y="3790950"/>
            <a:ext cx="1219200" cy="5334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Line Callout 1 (Border and Accent Bar) 5"/>
          <p:cNvSpPr/>
          <p:nvPr/>
        </p:nvSpPr>
        <p:spPr bwMode="auto">
          <a:xfrm>
            <a:off x="4495800" y="3486150"/>
            <a:ext cx="1295400" cy="381000"/>
          </a:xfrm>
          <a:prstGeom prst="accentBorderCallout1">
            <a:avLst>
              <a:gd name="adj1" fmla="val 18750"/>
              <a:gd name="adj2" fmla="val -8333"/>
              <a:gd name="adj3" fmla="val 136066"/>
              <a:gd name="adj4" fmla="val -172463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oday’s focus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59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OpenFabrics Software (OFS)</a:t>
            </a:r>
            <a:endParaRPr lang="en-US" b="0" dirty="0"/>
          </a:p>
        </p:txBody>
      </p:sp>
      <p:sp>
        <p:nvSpPr>
          <p:cNvPr id="4" name="Rectangle 3"/>
          <p:cNvSpPr/>
          <p:nvPr/>
        </p:nvSpPr>
        <p:spPr>
          <a:xfrm>
            <a:off x="938520" y="1878719"/>
            <a:ext cx="1492432" cy="1674972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endParaRPr lang="en-US" sz="1200" kern="0" dirty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25059" y="1971350"/>
            <a:ext cx="634365" cy="214313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200" kern="0" dirty="0" err="1">
                <a:solidFill>
                  <a:prstClr val="white"/>
                </a:solidFill>
                <a:latin typeface="Calibri"/>
                <a:ea typeface="+mn-ea"/>
              </a:rPr>
              <a:t>uverbs</a:t>
            </a:r>
            <a:endParaRPr lang="en-US" sz="1200" kern="0" dirty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16577" y="1979923"/>
            <a:ext cx="634365" cy="214313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200" kern="0" dirty="0" err="1">
                <a:solidFill>
                  <a:prstClr val="white"/>
                </a:solidFill>
                <a:latin typeface="Calibri"/>
                <a:ea typeface="+mn-ea"/>
              </a:rPr>
              <a:t>kverbs</a:t>
            </a:r>
            <a:endParaRPr lang="en-US" sz="1200" kern="0" dirty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9" name="Rectangle 8"/>
          <p:cNvSpPr/>
          <p:nvPr/>
        </p:nvSpPr>
        <p:spPr>
          <a:xfrm rot="16200000">
            <a:off x="961273" y="3782512"/>
            <a:ext cx="634365" cy="214313"/>
          </a:xfrm>
          <a:prstGeom prst="rect">
            <a:avLst/>
          </a:prstGeom>
          <a:gradFill rotWithShape="1">
            <a:gsLst>
              <a:gs pos="0">
                <a:sysClr val="window" lastClr="FFFFFF">
                  <a:lumMod val="85000"/>
                </a:sysClr>
              </a:gs>
              <a:gs pos="50000">
                <a:sysClr val="window" lastClr="FFFFFF">
                  <a:lumMod val="5000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350" kern="0" dirty="0">
                <a:solidFill>
                  <a:prstClr val="white"/>
                </a:solidFill>
                <a:latin typeface="Calibri"/>
                <a:ea typeface="+mn-ea"/>
              </a:rPr>
              <a:t>IB</a:t>
            </a:r>
          </a:p>
        </p:txBody>
      </p:sp>
      <p:sp>
        <p:nvSpPr>
          <p:cNvPr id="10" name="Rectangle 9"/>
          <p:cNvSpPr/>
          <p:nvPr/>
        </p:nvSpPr>
        <p:spPr>
          <a:xfrm rot="16200000">
            <a:off x="1373986" y="3782512"/>
            <a:ext cx="634365" cy="214313"/>
          </a:xfrm>
          <a:prstGeom prst="rect">
            <a:avLst/>
          </a:prstGeom>
          <a:gradFill rotWithShape="1">
            <a:gsLst>
              <a:gs pos="0">
                <a:sysClr val="window" lastClr="FFFFFF">
                  <a:lumMod val="85000"/>
                </a:sysClr>
              </a:gs>
              <a:gs pos="50000">
                <a:sysClr val="window" lastClr="FFFFFF">
                  <a:lumMod val="5000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350" kern="0" dirty="0">
                <a:solidFill>
                  <a:prstClr val="white"/>
                </a:solidFill>
                <a:latin typeface="Calibri"/>
                <a:ea typeface="+mn-ea"/>
              </a:rPr>
              <a:t>ENET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660921" y="2812624"/>
            <a:ext cx="1211506" cy="200948"/>
          </a:xfrm>
          <a:prstGeom prst="rect">
            <a:avLst/>
          </a:prstGeom>
          <a:gradFill flip="none" rotWithShape="1">
            <a:gsLst>
              <a:gs pos="52000">
                <a:schemeClr val="accent5">
                  <a:lumMod val="20000"/>
                  <a:lumOff val="80000"/>
                </a:schemeClr>
              </a:gs>
              <a:gs pos="0">
                <a:srgbClr val="3C6FBD"/>
              </a:gs>
              <a:gs pos="99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IB</a:t>
            </a:r>
          </a:p>
        </p:txBody>
      </p:sp>
      <p:sp>
        <p:nvSpPr>
          <p:cNvPr id="12" name="Rectangle 11"/>
          <p:cNvSpPr/>
          <p:nvPr/>
        </p:nvSpPr>
        <p:spPr>
          <a:xfrm rot="16200000">
            <a:off x="1464841" y="2804950"/>
            <a:ext cx="1213487" cy="214313"/>
          </a:xfrm>
          <a:prstGeom prst="rect">
            <a:avLst/>
          </a:prstGeom>
          <a:gradFill flip="none" rotWithShape="1">
            <a:gsLst>
              <a:gs pos="52000">
                <a:schemeClr val="accent5">
                  <a:lumMod val="20000"/>
                  <a:lumOff val="80000"/>
                </a:schemeClr>
              </a:gs>
              <a:gs pos="0">
                <a:srgbClr val="3C6FBD"/>
              </a:gs>
              <a:gs pos="99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iWARP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867899" y="1684886"/>
            <a:ext cx="1563053" cy="0"/>
          </a:xfrm>
          <a:prstGeom prst="line">
            <a:avLst/>
          </a:prstGeom>
          <a:noFill/>
          <a:ln w="25400" cap="flat" cmpd="sng" algn="ctr">
            <a:solidFill>
              <a:srgbClr val="3C6FBD"/>
            </a:solidFill>
            <a:prstDash val="sys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8" name="TextBox 17"/>
          <p:cNvSpPr txBox="1"/>
          <p:nvPr/>
        </p:nvSpPr>
        <p:spPr>
          <a:xfrm>
            <a:off x="1320978" y="1547726"/>
            <a:ext cx="607860" cy="300082"/>
          </a:xfrm>
          <a:prstGeom prst="rect">
            <a:avLst/>
          </a:prstGeom>
          <a:solidFill>
            <a:sysClr val="window" lastClr="FFFFFF"/>
          </a:solidFill>
        </p:spPr>
        <p:txBody>
          <a:bodyPr wrap="none" rtlCol="0">
            <a:spAutoFit/>
          </a:bodyPr>
          <a:lstStyle/>
          <a:p>
            <a:pPr defTabSz="342900">
              <a:defRPr/>
            </a:pPr>
            <a:r>
              <a:rPr lang="en-US" sz="1350" kern="0" dirty="0">
                <a:solidFill>
                  <a:srgbClr val="6D6E71"/>
                </a:solidFill>
                <a:ea typeface="MS PGothic" pitchFamily="34" charset="-128"/>
              </a:rPr>
              <a:t>verbs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9573" y="1549958"/>
            <a:ext cx="49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dirty="0" err="1">
                <a:solidFill>
                  <a:srgbClr val="6D6E71"/>
                </a:solidFill>
                <a:ea typeface="MS PGothic" pitchFamily="34" charset="-128"/>
              </a:rPr>
              <a:t>api</a:t>
            </a:r>
            <a:endParaRPr lang="en-US" dirty="0">
              <a:solidFill>
                <a:srgbClr val="6D6E71"/>
              </a:solidFill>
              <a:ea typeface="MS PGothic" pitchFamily="34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3427" y="3738331"/>
            <a:ext cx="607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dirty="0" err="1">
                <a:solidFill>
                  <a:srgbClr val="6D6E71"/>
                </a:solidFill>
                <a:ea typeface="MS PGothic" pitchFamily="34" charset="-128"/>
              </a:rPr>
              <a:t>phy</a:t>
            </a:r>
            <a:endParaRPr lang="en-US" dirty="0">
              <a:solidFill>
                <a:srgbClr val="6D6E71"/>
              </a:solidFill>
              <a:ea typeface="MS PGothic" pitchFamily="34" charset="-128"/>
            </a:endParaRPr>
          </a:p>
          <a:p>
            <a:pPr defTabSz="342900"/>
            <a:r>
              <a:rPr lang="en-US" dirty="0">
                <a:solidFill>
                  <a:srgbClr val="6D6E71"/>
                </a:solidFill>
                <a:ea typeface="MS PGothic" pitchFamily="34" charset="-128"/>
              </a:rPr>
              <a:t>wire</a:t>
            </a:r>
          </a:p>
        </p:txBody>
      </p:sp>
      <p:sp>
        <p:nvSpPr>
          <p:cNvPr id="37" name="Rectangle 36"/>
          <p:cNvSpPr/>
          <p:nvPr/>
        </p:nvSpPr>
        <p:spPr>
          <a:xfrm rot="16200000">
            <a:off x="1426608" y="3153568"/>
            <a:ext cx="516255" cy="214313"/>
          </a:xfrm>
          <a:prstGeom prst="rect">
            <a:avLst/>
          </a:prstGeom>
          <a:gradFill flip="none" rotWithShape="1">
            <a:gsLst>
              <a:gs pos="52000">
                <a:schemeClr val="accent5">
                  <a:lumMod val="20000"/>
                  <a:lumOff val="80000"/>
                </a:schemeClr>
              </a:gs>
              <a:gs pos="0">
                <a:srgbClr val="3C6FBD"/>
              </a:gs>
              <a:gs pos="99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RoCE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1361025" y="2508862"/>
            <a:ext cx="647420" cy="214313"/>
          </a:xfrm>
          <a:prstGeom prst="rect">
            <a:avLst/>
          </a:prstGeom>
          <a:gradFill flip="none" rotWithShape="1">
            <a:gsLst>
              <a:gs pos="52000">
                <a:schemeClr val="accent5">
                  <a:lumMod val="20000"/>
                  <a:lumOff val="80000"/>
                </a:schemeClr>
              </a:gs>
              <a:gs pos="0">
                <a:srgbClr val="3C6FBD"/>
              </a:gs>
              <a:gs pos="99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IB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1754402" y="3782512"/>
            <a:ext cx="634365" cy="214313"/>
          </a:xfrm>
          <a:prstGeom prst="rect">
            <a:avLst/>
          </a:prstGeom>
          <a:gradFill rotWithShape="1">
            <a:gsLst>
              <a:gs pos="0">
                <a:sysClr val="window" lastClr="FFFFFF">
                  <a:lumMod val="85000"/>
                </a:sysClr>
              </a:gs>
              <a:gs pos="50000">
                <a:sysClr val="window" lastClr="FFFFFF">
                  <a:lumMod val="5000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350" kern="0" dirty="0">
                <a:solidFill>
                  <a:prstClr val="white"/>
                </a:solidFill>
                <a:latin typeface="Calibri"/>
                <a:ea typeface="+mn-ea"/>
              </a:rPr>
              <a:t>ENET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1762" y="1061785"/>
            <a:ext cx="1906292" cy="300082"/>
          </a:xfrm>
          <a:prstGeom prst="rect">
            <a:avLst/>
          </a:prstGeom>
          <a:solidFill>
            <a:sysClr val="window" lastClr="FFFFFF"/>
          </a:solidFill>
        </p:spPr>
        <p:txBody>
          <a:bodyPr wrap="none" rtlCol="0">
            <a:spAutoFit/>
          </a:bodyPr>
          <a:lstStyle/>
          <a:p>
            <a:pPr defTabSz="342900">
              <a:defRPr/>
            </a:pPr>
            <a:r>
              <a:rPr lang="en-US" sz="1350" kern="0" dirty="0">
                <a:solidFill>
                  <a:srgbClr val="6D6E71"/>
                </a:solidFill>
                <a:ea typeface="MS PGothic" pitchFamily="34" charset="-128"/>
              </a:rPr>
              <a:t>OpenFabrics Software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641852" y="1231667"/>
            <a:ext cx="534974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Open Source APIs and software for advanced networks</a:t>
            </a:r>
          </a:p>
          <a:p>
            <a:pPr algn="l"/>
            <a:endParaRPr lang="en-US" sz="1400" dirty="0"/>
          </a:p>
          <a:p>
            <a:pPr algn="l"/>
            <a:r>
              <a:rPr lang="en-US" sz="1400" dirty="0" smtClean="0"/>
              <a:t>Emerged along with the nascent InfiniBand industry in 2004</a:t>
            </a:r>
          </a:p>
          <a:p>
            <a:pPr algn="l"/>
            <a:endParaRPr lang="en-US" sz="1400" dirty="0"/>
          </a:p>
          <a:p>
            <a:pPr algn="l"/>
            <a:r>
              <a:rPr lang="en-US" sz="1400" dirty="0" smtClean="0"/>
              <a:t>Soon thereafter expanded to include other IB-based networks such as RoCE and iWARP</a:t>
            </a:r>
          </a:p>
          <a:p>
            <a:pPr algn="l"/>
            <a:endParaRPr lang="en-US" sz="1400" dirty="0"/>
          </a:p>
          <a:p>
            <a:pPr algn="l"/>
            <a:r>
              <a:rPr lang="en-US" sz="1400" dirty="0" smtClean="0"/>
              <a:t>Wildly successful, to the point that RDMA technology is now being integrated upstream. Clearly, people like RDMA.</a:t>
            </a:r>
            <a:endParaRPr lang="en-US" sz="1400" dirty="0"/>
          </a:p>
          <a:p>
            <a:pPr algn="l"/>
            <a:endParaRPr lang="en-US" sz="1400" dirty="0"/>
          </a:p>
          <a:p>
            <a:pPr algn="l"/>
            <a:r>
              <a:rPr lang="en-US" sz="1400" dirty="0" smtClean="0"/>
              <a:t>OFED distribution and support: managed by the Enterprise Working Group – EWG</a:t>
            </a:r>
          </a:p>
          <a:p>
            <a:pPr algn="l"/>
            <a:endParaRPr lang="en-US" sz="1400" dirty="0" smtClean="0"/>
          </a:p>
          <a:p>
            <a:pPr algn="l"/>
            <a:r>
              <a:rPr lang="en-US" sz="1400" dirty="0" smtClean="0"/>
              <a:t>Verbs development: managed by the OpenFabrics Verbs Working Group - OFVWG</a:t>
            </a:r>
            <a:endParaRPr lang="en-US" sz="14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76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45923" y="1276350"/>
            <a:ext cx="78122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Historically, network APIs have been developed ad hoc as part of the development of a new network.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To wit: today’s Verbs API is the implementation of the verbs semantics specified in the InfiniBand Architecture.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But what if a network API was developed that catered specifically to the needs of its consumers, and the network beneath it was allowed to develop organically?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What would be the consumer requirements? What would such a resulting API look like?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099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912" y="178980"/>
            <a:ext cx="6781800" cy="685800"/>
          </a:xfrm>
        </p:spPr>
        <p:txBody>
          <a:bodyPr>
            <a:normAutofit fontScale="90000"/>
          </a:bodyPr>
          <a:lstStyle/>
          <a:p>
            <a:r>
              <a:rPr lang="en-US" b="0" dirty="0" smtClean="0"/>
              <a:t>Introducing the OpenFabrics Interfaces Project</a:t>
            </a:r>
            <a:endParaRPr lang="en-US" b="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542372" y="1014964"/>
            <a:ext cx="7230027" cy="1615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>
              <a:buFontTx/>
              <a:buChar char="-"/>
              <a:defRPr/>
            </a:pPr>
            <a:r>
              <a:rPr lang="en-US" sz="1800" dirty="0"/>
              <a:t>OpenFabric Interfaces Project (</a:t>
            </a:r>
            <a:r>
              <a:rPr lang="en-US" sz="1800" dirty="0" smtClean="0"/>
              <a:t>OFI)</a:t>
            </a:r>
            <a:endParaRPr lang="en-US" sz="1800" dirty="0"/>
          </a:p>
          <a:p>
            <a:pPr lvl="1">
              <a:defRPr/>
            </a:pPr>
            <a:r>
              <a:rPr lang="en-US" sz="1600" dirty="0" smtClean="0">
                <a:solidFill>
                  <a:sysClr val="windowText" lastClr="000000"/>
                </a:solidFill>
              </a:rPr>
              <a:t>Proposed jointly </a:t>
            </a:r>
            <a:r>
              <a:rPr lang="en-US" sz="1600" dirty="0">
                <a:solidFill>
                  <a:sysClr val="windowText" lastClr="000000"/>
                </a:solidFill>
              </a:rPr>
              <a:t>by Cray and </a:t>
            </a:r>
            <a:r>
              <a:rPr lang="en-US" sz="1600" dirty="0" smtClean="0">
                <a:solidFill>
                  <a:sysClr val="windowText" lastClr="000000"/>
                </a:solidFill>
              </a:rPr>
              <a:t>Intel, August 2013</a:t>
            </a:r>
            <a:endParaRPr lang="en-US" sz="1600" dirty="0">
              <a:solidFill>
                <a:sysClr val="windowText" lastClr="000000"/>
              </a:solidFill>
            </a:endParaRPr>
          </a:p>
          <a:p>
            <a:pPr lvl="1">
              <a:defRPr/>
            </a:pPr>
            <a:r>
              <a:rPr lang="en-US" sz="1600" dirty="0">
                <a:solidFill>
                  <a:sysClr val="windowText" lastClr="000000"/>
                </a:solidFill>
              </a:rPr>
              <a:t>Chartered by the OpenFabrics Alliance, w/ Cray and Intel as co-chairs</a:t>
            </a:r>
          </a:p>
          <a:p>
            <a:pPr marL="214313" indent="-214313">
              <a:buFontTx/>
              <a:buChar char="-"/>
            </a:pPr>
            <a:r>
              <a:rPr lang="en-US" sz="1800" dirty="0" smtClean="0"/>
              <a:t>Objectives</a:t>
            </a:r>
            <a:endParaRPr lang="en-US" sz="1800" dirty="0"/>
          </a:p>
          <a:p>
            <a:pPr lvl="1">
              <a:buFontTx/>
              <a:buChar char="-"/>
            </a:pPr>
            <a:r>
              <a:rPr lang="en-US" sz="1600" dirty="0"/>
              <a:t>‘Transport neutral’ network APIs</a:t>
            </a:r>
          </a:p>
          <a:p>
            <a:pPr lvl="1">
              <a:buFontTx/>
              <a:buChar char="-"/>
            </a:pPr>
            <a:r>
              <a:rPr lang="en-US" sz="1600" dirty="0"/>
              <a:t>‘Application centric’, driven by application requirements</a:t>
            </a:r>
          </a:p>
          <a:p>
            <a:pPr marL="342900" lvl="1" indent="0">
              <a:buNone/>
              <a:defRPr/>
            </a:pPr>
            <a:endParaRPr lang="en-US" sz="1600" dirty="0">
              <a:solidFill>
                <a:sysClr val="windowText" lastClr="000000"/>
              </a:solidFill>
            </a:endParaRPr>
          </a:p>
          <a:p>
            <a:pPr marL="0" indent="0" defTabSz="342900">
              <a:buNone/>
              <a:defRPr/>
            </a:pPr>
            <a:endParaRPr 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4661887" y="4812507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defTabSz="342900">
              <a:defRPr/>
            </a:pPr>
            <a:fld id="{2DC9411F-985C-4C31-9366-848682A48BDF}" type="slidenum">
              <a:rPr lang="en-US" sz="900">
                <a:solidFill>
                  <a:prstClr val="white"/>
                </a:solidFill>
              </a:rPr>
              <a:pPr defTabSz="342900">
                <a:defRPr/>
              </a:pPr>
              <a:t>7</a:t>
            </a:fld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2114550"/>
            <a:ext cx="3195105" cy="300082"/>
          </a:xfrm>
          <a:prstGeom prst="rect">
            <a:avLst/>
          </a:prstGeom>
          <a:noFill/>
          <a:ln>
            <a:solidFill>
              <a:srgbClr val="005195">
                <a:lumMod val="60000"/>
                <a:lumOff val="40000"/>
              </a:srgbClr>
            </a:solidFill>
          </a:ln>
        </p:spPr>
        <p:txBody>
          <a:bodyPr wrap="none" rtlCol="0">
            <a:spAutoFit/>
          </a:bodyPr>
          <a:lstStyle/>
          <a:p>
            <a:pPr defTabSz="342900">
              <a:defRPr/>
            </a:pPr>
            <a:r>
              <a:rPr lang="en-US" sz="1350" kern="0" dirty="0">
                <a:solidFill>
                  <a:srgbClr val="6D6E71"/>
                </a:solidFill>
                <a:ea typeface="MS PGothic" pitchFamily="34" charset="-128"/>
              </a:rPr>
              <a:t>“Transport Neutral, Application-Centric”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0695" y="3400543"/>
            <a:ext cx="7746869" cy="1166744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 fontScale="92500"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342900">
              <a:buNone/>
              <a:defRPr/>
            </a:pPr>
            <a:r>
              <a:rPr lang="en-US" sz="1350" u="sng" dirty="0">
                <a:solidFill>
                  <a:sysClr val="windowText" lastClr="000000"/>
                </a:solidFill>
              </a:rPr>
              <a:t>OFI Charter</a:t>
            </a:r>
            <a:r>
              <a:rPr lang="en-US" sz="1350" dirty="0">
                <a:solidFill>
                  <a:sysClr val="windowText" lastClr="000000"/>
                </a:solidFill>
              </a:rPr>
              <a:t> </a:t>
            </a:r>
          </a:p>
          <a:p>
            <a:pPr marL="342900" lvl="1" indent="0" defTabSz="342900">
              <a:buNone/>
              <a:defRPr/>
            </a:pPr>
            <a:r>
              <a:rPr lang="en-US" sz="1200" dirty="0">
                <a:solidFill>
                  <a:sysClr val="windowText" lastClr="000000"/>
                </a:solidFill>
              </a:rPr>
              <a:t>Develop, test, and distribute:</a:t>
            </a:r>
          </a:p>
          <a:p>
            <a:pPr marL="1028700" lvl="2" indent="-342900" defTabSz="342900">
              <a:buFont typeface="+mj-lt"/>
              <a:buAutoNum type="arabicPeriod"/>
              <a:defRPr/>
            </a:pPr>
            <a:r>
              <a:rPr lang="en-US" sz="1050" dirty="0">
                <a:solidFill>
                  <a:sysClr val="windowText" lastClr="000000"/>
                </a:solidFill>
              </a:rPr>
              <a:t>An extensible, open source framework that provides access to high-performance fabric interfaces and services</a:t>
            </a:r>
          </a:p>
          <a:p>
            <a:pPr marL="1028700" lvl="2" indent="-342900" defTabSz="342900">
              <a:buFont typeface="+mj-lt"/>
              <a:buAutoNum type="arabicPeriod"/>
              <a:defRPr/>
            </a:pPr>
            <a:r>
              <a:rPr lang="en-US" sz="1050" dirty="0">
                <a:solidFill>
                  <a:sysClr val="windowText" lastClr="000000"/>
                </a:solidFill>
              </a:rPr>
              <a:t>Extensible, open source interfaces aligned with ULP and application needs for high-performance fabric services</a:t>
            </a:r>
          </a:p>
          <a:p>
            <a:pPr marL="385763" lvl="1" indent="0" defTabSz="342900">
              <a:buNone/>
              <a:defRPr/>
            </a:pPr>
            <a:r>
              <a:rPr lang="en-US" sz="1200" b="1" dirty="0">
                <a:solidFill>
                  <a:sysClr val="windowText" lastClr="000000"/>
                </a:solidFill>
              </a:rPr>
              <a:t>OFIWG will not create specifications</a:t>
            </a:r>
            <a:r>
              <a:rPr lang="en-US" sz="1200" dirty="0">
                <a:solidFill>
                  <a:sysClr val="windowText" lastClr="000000"/>
                </a:solidFill>
              </a:rPr>
              <a:t>, but will work with standards bodies to create interoperability as needed</a:t>
            </a:r>
            <a:endParaRPr lang="en-US" sz="1350" dirty="0">
              <a:solidFill>
                <a:sysClr val="windowText" lastClr="000000"/>
              </a:solidFill>
            </a:endParaRPr>
          </a:p>
          <a:p>
            <a:pPr marL="0" indent="0" defTabSz="342900">
              <a:buNone/>
              <a:defRPr/>
            </a:pPr>
            <a:endParaRPr lang="en-US" sz="1500" dirty="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57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OpenFabrics Software (OFS)</a:t>
            </a:r>
            <a:endParaRPr lang="en-US" b="0" dirty="0"/>
          </a:p>
        </p:txBody>
      </p:sp>
      <p:sp>
        <p:nvSpPr>
          <p:cNvPr id="4" name="Rectangle 3"/>
          <p:cNvSpPr/>
          <p:nvPr/>
        </p:nvSpPr>
        <p:spPr>
          <a:xfrm>
            <a:off x="938520" y="1878719"/>
            <a:ext cx="1492432" cy="1674972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endParaRPr lang="en-US" sz="1200" kern="0" dirty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25059" y="1971350"/>
            <a:ext cx="634365" cy="214313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200" kern="0" dirty="0" err="1">
                <a:solidFill>
                  <a:prstClr val="white"/>
                </a:solidFill>
                <a:latin typeface="Calibri"/>
                <a:ea typeface="+mn-ea"/>
              </a:rPr>
              <a:t>uverbs</a:t>
            </a:r>
            <a:endParaRPr lang="en-US" sz="1200" kern="0" dirty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16577" y="1979923"/>
            <a:ext cx="634365" cy="214313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200" kern="0" dirty="0" err="1">
                <a:solidFill>
                  <a:prstClr val="white"/>
                </a:solidFill>
                <a:latin typeface="Calibri"/>
                <a:ea typeface="+mn-ea"/>
              </a:rPr>
              <a:t>kverbs</a:t>
            </a:r>
            <a:endParaRPr lang="en-US" sz="1200" kern="0" dirty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9" name="Rectangle 8"/>
          <p:cNvSpPr/>
          <p:nvPr/>
        </p:nvSpPr>
        <p:spPr>
          <a:xfrm rot="16200000">
            <a:off x="961273" y="3782512"/>
            <a:ext cx="634365" cy="214313"/>
          </a:xfrm>
          <a:prstGeom prst="rect">
            <a:avLst/>
          </a:prstGeom>
          <a:gradFill rotWithShape="1">
            <a:gsLst>
              <a:gs pos="0">
                <a:sysClr val="window" lastClr="FFFFFF">
                  <a:lumMod val="85000"/>
                </a:sysClr>
              </a:gs>
              <a:gs pos="50000">
                <a:sysClr val="window" lastClr="FFFFFF">
                  <a:lumMod val="5000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350" kern="0" dirty="0">
                <a:solidFill>
                  <a:prstClr val="white"/>
                </a:solidFill>
                <a:latin typeface="Calibri"/>
                <a:ea typeface="+mn-ea"/>
              </a:rPr>
              <a:t>IB</a:t>
            </a:r>
          </a:p>
        </p:txBody>
      </p:sp>
      <p:sp>
        <p:nvSpPr>
          <p:cNvPr id="10" name="Rectangle 9"/>
          <p:cNvSpPr/>
          <p:nvPr/>
        </p:nvSpPr>
        <p:spPr>
          <a:xfrm rot="16200000">
            <a:off x="1373986" y="3782512"/>
            <a:ext cx="634365" cy="214313"/>
          </a:xfrm>
          <a:prstGeom prst="rect">
            <a:avLst/>
          </a:prstGeom>
          <a:gradFill rotWithShape="1">
            <a:gsLst>
              <a:gs pos="0">
                <a:sysClr val="window" lastClr="FFFFFF">
                  <a:lumMod val="85000"/>
                </a:sysClr>
              </a:gs>
              <a:gs pos="50000">
                <a:sysClr val="window" lastClr="FFFFFF">
                  <a:lumMod val="5000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350" kern="0" dirty="0">
                <a:solidFill>
                  <a:prstClr val="white"/>
                </a:solidFill>
                <a:latin typeface="Calibri"/>
                <a:ea typeface="+mn-ea"/>
              </a:rPr>
              <a:t>ENET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670153" y="2803391"/>
            <a:ext cx="1211506" cy="219414"/>
          </a:xfrm>
          <a:prstGeom prst="rect">
            <a:avLst/>
          </a:prstGeom>
          <a:gradFill flip="none" rotWithShape="1">
            <a:gsLst>
              <a:gs pos="52000">
                <a:schemeClr val="accent5">
                  <a:lumMod val="20000"/>
                  <a:lumOff val="80000"/>
                </a:schemeClr>
              </a:gs>
              <a:gs pos="0">
                <a:srgbClr val="3C6FBD"/>
              </a:gs>
              <a:gs pos="99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IB</a:t>
            </a:r>
          </a:p>
        </p:txBody>
      </p:sp>
      <p:sp>
        <p:nvSpPr>
          <p:cNvPr id="12" name="Rectangle 11"/>
          <p:cNvSpPr/>
          <p:nvPr/>
        </p:nvSpPr>
        <p:spPr>
          <a:xfrm rot="16200000">
            <a:off x="1464841" y="2804951"/>
            <a:ext cx="1213488" cy="214313"/>
          </a:xfrm>
          <a:prstGeom prst="rect">
            <a:avLst/>
          </a:prstGeom>
          <a:gradFill flip="none" rotWithShape="1">
            <a:gsLst>
              <a:gs pos="52000">
                <a:schemeClr val="accent5">
                  <a:lumMod val="20000"/>
                  <a:lumOff val="80000"/>
                </a:schemeClr>
              </a:gs>
              <a:gs pos="0">
                <a:srgbClr val="3C6FBD"/>
              </a:gs>
              <a:gs pos="99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iWARP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867899" y="1684886"/>
            <a:ext cx="1563053" cy="0"/>
          </a:xfrm>
          <a:prstGeom prst="line">
            <a:avLst/>
          </a:prstGeom>
          <a:noFill/>
          <a:ln w="25400" cap="flat" cmpd="sng" algn="ctr">
            <a:solidFill>
              <a:srgbClr val="3C6FBD"/>
            </a:solidFill>
            <a:prstDash val="sys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8" name="TextBox 17"/>
          <p:cNvSpPr txBox="1"/>
          <p:nvPr/>
        </p:nvSpPr>
        <p:spPr>
          <a:xfrm>
            <a:off x="1320978" y="1547726"/>
            <a:ext cx="607860" cy="300082"/>
          </a:xfrm>
          <a:prstGeom prst="rect">
            <a:avLst/>
          </a:prstGeom>
          <a:solidFill>
            <a:sysClr val="window" lastClr="FFFFFF"/>
          </a:solidFill>
        </p:spPr>
        <p:txBody>
          <a:bodyPr wrap="none" rtlCol="0">
            <a:spAutoFit/>
          </a:bodyPr>
          <a:lstStyle/>
          <a:p>
            <a:pPr defTabSz="342900">
              <a:defRPr/>
            </a:pPr>
            <a:r>
              <a:rPr lang="en-US" sz="1350" kern="0" dirty="0">
                <a:solidFill>
                  <a:srgbClr val="6D6E71"/>
                </a:solidFill>
                <a:ea typeface="MS PGothic" pitchFamily="34" charset="-128"/>
              </a:rPr>
              <a:t>verbs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25130" y="1081626"/>
            <a:ext cx="1906292" cy="300082"/>
          </a:xfrm>
          <a:prstGeom prst="rect">
            <a:avLst/>
          </a:prstGeom>
          <a:solidFill>
            <a:sysClr val="window" lastClr="FFFFFF"/>
          </a:solidFill>
        </p:spPr>
        <p:txBody>
          <a:bodyPr wrap="none" rtlCol="0">
            <a:spAutoFit/>
          </a:bodyPr>
          <a:lstStyle/>
          <a:p>
            <a:pPr defTabSz="342900">
              <a:defRPr/>
            </a:pPr>
            <a:r>
              <a:rPr lang="en-US" sz="1350" kern="0" dirty="0">
                <a:solidFill>
                  <a:srgbClr val="6D6E71"/>
                </a:solidFill>
                <a:ea typeface="MS PGothic" pitchFamily="34" charset="-128"/>
              </a:rPr>
              <a:t>OpenFabrics Software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9573" y="1549958"/>
            <a:ext cx="49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dirty="0" err="1">
                <a:solidFill>
                  <a:srgbClr val="6D6E71"/>
                </a:solidFill>
                <a:ea typeface="MS PGothic" pitchFamily="34" charset="-128"/>
              </a:rPr>
              <a:t>api</a:t>
            </a:r>
            <a:endParaRPr lang="en-US" dirty="0">
              <a:solidFill>
                <a:srgbClr val="6D6E71"/>
              </a:solidFill>
              <a:ea typeface="MS PGothic" pitchFamily="34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3427" y="3738331"/>
            <a:ext cx="607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dirty="0" err="1">
                <a:solidFill>
                  <a:srgbClr val="6D6E71"/>
                </a:solidFill>
                <a:ea typeface="MS PGothic" pitchFamily="34" charset="-128"/>
              </a:rPr>
              <a:t>phy</a:t>
            </a:r>
            <a:endParaRPr lang="en-US" dirty="0">
              <a:solidFill>
                <a:srgbClr val="6D6E71"/>
              </a:solidFill>
              <a:ea typeface="MS PGothic" pitchFamily="34" charset="-128"/>
            </a:endParaRPr>
          </a:p>
          <a:p>
            <a:pPr defTabSz="342900"/>
            <a:r>
              <a:rPr lang="en-US" dirty="0">
                <a:solidFill>
                  <a:srgbClr val="6D6E71"/>
                </a:solidFill>
                <a:ea typeface="MS PGothic" pitchFamily="34" charset="-128"/>
              </a:rPr>
              <a:t>wire</a:t>
            </a:r>
          </a:p>
        </p:txBody>
      </p:sp>
      <p:sp>
        <p:nvSpPr>
          <p:cNvPr id="37" name="Rectangle 36"/>
          <p:cNvSpPr/>
          <p:nvPr/>
        </p:nvSpPr>
        <p:spPr>
          <a:xfrm rot="16200000">
            <a:off x="1426608" y="3153568"/>
            <a:ext cx="516255" cy="214313"/>
          </a:xfrm>
          <a:prstGeom prst="rect">
            <a:avLst/>
          </a:prstGeom>
          <a:gradFill flip="none" rotWithShape="1">
            <a:gsLst>
              <a:gs pos="52000">
                <a:schemeClr val="accent5">
                  <a:lumMod val="20000"/>
                  <a:lumOff val="80000"/>
                </a:schemeClr>
              </a:gs>
              <a:gs pos="0">
                <a:srgbClr val="3C6FBD"/>
              </a:gs>
              <a:gs pos="99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RoCE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1361025" y="2508862"/>
            <a:ext cx="647420" cy="214313"/>
          </a:xfrm>
          <a:prstGeom prst="rect">
            <a:avLst/>
          </a:prstGeom>
          <a:gradFill flip="none" rotWithShape="1">
            <a:gsLst>
              <a:gs pos="52000">
                <a:schemeClr val="accent5">
                  <a:lumMod val="20000"/>
                  <a:lumOff val="80000"/>
                </a:schemeClr>
              </a:gs>
              <a:gs pos="0">
                <a:srgbClr val="3C6FBD"/>
              </a:gs>
              <a:gs pos="99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IB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1754402" y="3782512"/>
            <a:ext cx="634365" cy="214313"/>
          </a:xfrm>
          <a:prstGeom prst="rect">
            <a:avLst/>
          </a:prstGeom>
          <a:gradFill rotWithShape="1">
            <a:gsLst>
              <a:gs pos="0">
                <a:sysClr val="window" lastClr="FFFFFF">
                  <a:lumMod val="85000"/>
                </a:sysClr>
              </a:gs>
              <a:gs pos="50000">
                <a:sysClr val="window" lastClr="FFFFFF">
                  <a:lumMod val="5000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350" kern="0" dirty="0">
                <a:solidFill>
                  <a:prstClr val="white"/>
                </a:solidFill>
                <a:latin typeface="Calibri"/>
                <a:ea typeface="+mn-ea"/>
              </a:rPr>
              <a:t>ENET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752921" y="1878719"/>
            <a:ext cx="1563053" cy="1674972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endParaRPr lang="en-US" sz="1200" kern="0" dirty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824358" y="1971350"/>
            <a:ext cx="727234" cy="214313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200" kern="0" dirty="0">
                <a:solidFill>
                  <a:prstClr val="white"/>
                </a:solidFill>
                <a:latin typeface="Calibri"/>
                <a:ea typeface="+mn-ea"/>
              </a:rPr>
              <a:t>libfabric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601598" y="1979923"/>
            <a:ext cx="634365" cy="214313"/>
          </a:xfrm>
          <a:prstGeom prst="rect">
            <a:avLst/>
          </a:prstGeom>
          <a:gradFill rotWithShape="1">
            <a:gsLst>
              <a:gs pos="0">
                <a:srgbClr val="3C6FBD">
                  <a:tint val="100000"/>
                  <a:shade val="100000"/>
                  <a:satMod val="130000"/>
                </a:srgbClr>
              </a:gs>
              <a:gs pos="100000">
                <a:srgbClr val="3C6F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200" kern="0" dirty="0">
                <a:solidFill>
                  <a:prstClr val="white"/>
                </a:solidFill>
                <a:latin typeface="Calibri"/>
                <a:ea typeface="+mn-ea"/>
              </a:rPr>
              <a:t>kfabric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752921" y="1684886"/>
            <a:ext cx="1563053" cy="0"/>
          </a:xfrm>
          <a:prstGeom prst="line">
            <a:avLst/>
          </a:prstGeom>
          <a:noFill/>
          <a:ln w="25400" cap="flat" cmpd="sng" algn="ctr">
            <a:solidFill>
              <a:srgbClr val="3C6FBD"/>
            </a:solidFill>
            <a:prstDash val="sys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4" name="TextBox 23"/>
          <p:cNvSpPr txBox="1"/>
          <p:nvPr/>
        </p:nvSpPr>
        <p:spPr>
          <a:xfrm>
            <a:off x="3297846" y="1547726"/>
            <a:ext cx="367408" cy="300082"/>
          </a:xfrm>
          <a:prstGeom prst="rect">
            <a:avLst/>
          </a:prstGeom>
          <a:solidFill>
            <a:sysClr val="window" lastClr="FFFFFF"/>
          </a:solidFill>
        </p:spPr>
        <p:txBody>
          <a:bodyPr wrap="none" rtlCol="0">
            <a:spAutoFit/>
          </a:bodyPr>
          <a:lstStyle/>
          <a:p>
            <a:pPr defTabSz="342900">
              <a:defRPr/>
            </a:pPr>
            <a:r>
              <a:rPr lang="en-US" sz="1350" kern="0" dirty="0" err="1">
                <a:solidFill>
                  <a:srgbClr val="6D6E71"/>
                </a:solidFill>
                <a:ea typeface="MS PGothic" pitchFamily="34" charset="-128"/>
              </a:rPr>
              <a:t>ofi</a:t>
            </a:r>
            <a:endParaRPr lang="en-US" sz="1350" kern="0" dirty="0">
              <a:solidFill>
                <a:srgbClr val="6D6E71"/>
              </a:solidFill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>
          <a:xfrm rot="16200000">
            <a:off x="2427192" y="2731071"/>
            <a:ext cx="1091837" cy="214313"/>
          </a:xfrm>
          <a:prstGeom prst="rect">
            <a:avLst/>
          </a:prstGeom>
          <a:gradFill flip="none" rotWithShape="1">
            <a:gsLst>
              <a:gs pos="52000">
                <a:schemeClr val="accent5">
                  <a:lumMod val="20000"/>
                  <a:lumOff val="80000"/>
                </a:schemeClr>
              </a:gs>
              <a:gs pos="0">
                <a:srgbClr val="3C6FBD"/>
              </a:gs>
              <a:gs pos="99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provider</a:t>
            </a:r>
          </a:p>
        </p:txBody>
      </p:sp>
      <p:sp>
        <p:nvSpPr>
          <p:cNvPr id="26" name="Rectangle 25"/>
          <p:cNvSpPr/>
          <p:nvPr/>
        </p:nvSpPr>
        <p:spPr>
          <a:xfrm rot="16200000">
            <a:off x="2702941" y="2731071"/>
            <a:ext cx="1091837" cy="214313"/>
          </a:xfrm>
          <a:prstGeom prst="rect">
            <a:avLst/>
          </a:prstGeom>
          <a:gradFill flip="none" rotWithShape="1">
            <a:gsLst>
              <a:gs pos="52000">
                <a:schemeClr val="accent5">
                  <a:lumMod val="20000"/>
                  <a:lumOff val="80000"/>
                </a:schemeClr>
              </a:gs>
              <a:gs pos="0">
                <a:srgbClr val="3C6FBD"/>
              </a:gs>
              <a:gs pos="99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provider</a:t>
            </a:r>
          </a:p>
        </p:txBody>
      </p:sp>
      <p:sp>
        <p:nvSpPr>
          <p:cNvPr id="27" name="Rectangle 26"/>
          <p:cNvSpPr/>
          <p:nvPr/>
        </p:nvSpPr>
        <p:spPr>
          <a:xfrm rot="16200000">
            <a:off x="3557055" y="2731071"/>
            <a:ext cx="1091837" cy="214313"/>
          </a:xfrm>
          <a:prstGeom prst="rect">
            <a:avLst/>
          </a:prstGeom>
          <a:gradFill flip="none" rotWithShape="1">
            <a:gsLst>
              <a:gs pos="52000">
                <a:schemeClr val="accent5">
                  <a:lumMod val="20000"/>
                  <a:lumOff val="80000"/>
                </a:schemeClr>
              </a:gs>
              <a:gs pos="0">
                <a:srgbClr val="3C6FBD"/>
              </a:gs>
              <a:gs pos="99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/>
            <a:r>
              <a:rPr lang="en-US" sz="1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provider</a:t>
            </a:r>
          </a:p>
        </p:txBody>
      </p:sp>
      <p:sp>
        <p:nvSpPr>
          <p:cNvPr id="31" name="Rectangle 30"/>
          <p:cNvSpPr/>
          <p:nvPr/>
        </p:nvSpPr>
        <p:spPr>
          <a:xfrm rot="16200000">
            <a:off x="2660418" y="3782513"/>
            <a:ext cx="634365" cy="214313"/>
          </a:xfrm>
          <a:prstGeom prst="rect">
            <a:avLst/>
          </a:prstGeom>
          <a:gradFill rotWithShape="1">
            <a:gsLst>
              <a:gs pos="0">
                <a:sysClr val="window" lastClr="FFFFFF">
                  <a:lumMod val="85000"/>
                </a:sysClr>
              </a:gs>
              <a:gs pos="50000">
                <a:sysClr val="window" lastClr="FFFFFF">
                  <a:lumMod val="5000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350" kern="0" dirty="0">
                <a:solidFill>
                  <a:prstClr val="white"/>
                </a:solidFill>
                <a:latin typeface="Calibri"/>
                <a:ea typeface="+mn-ea"/>
              </a:rPr>
              <a:t>fabric</a:t>
            </a:r>
          </a:p>
        </p:txBody>
      </p:sp>
      <p:sp>
        <p:nvSpPr>
          <p:cNvPr id="32" name="Rectangle 31"/>
          <p:cNvSpPr/>
          <p:nvPr/>
        </p:nvSpPr>
        <p:spPr>
          <a:xfrm rot="16200000">
            <a:off x="2947231" y="3782513"/>
            <a:ext cx="634365" cy="214313"/>
          </a:xfrm>
          <a:prstGeom prst="rect">
            <a:avLst/>
          </a:prstGeom>
          <a:gradFill rotWithShape="1">
            <a:gsLst>
              <a:gs pos="0">
                <a:sysClr val="window" lastClr="FFFFFF">
                  <a:lumMod val="85000"/>
                </a:sysClr>
              </a:gs>
              <a:gs pos="50000">
                <a:sysClr val="window" lastClr="FFFFFF">
                  <a:lumMod val="5000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350" kern="0" dirty="0">
                <a:solidFill>
                  <a:prstClr val="white"/>
                </a:solidFill>
                <a:latin typeface="Calibri"/>
                <a:ea typeface="+mn-ea"/>
              </a:rPr>
              <a:t>fabric</a:t>
            </a:r>
          </a:p>
        </p:txBody>
      </p:sp>
      <p:sp>
        <p:nvSpPr>
          <p:cNvPr id="33" name="Rectangle 32"/>
          <p:cNvSpPr/>
          <p:nvPr/>
        </p:nvSpPr>
        <p:spPr>
          <a:xfrm rot="16200000">
            <a:off x="3784158" y="3782513"/>
            <a:ext cx="634365" cy="214313"/>
          </a:xfrm>
          <a:prstGeom prst="rect">
            <a:avLst/>
          </a:prstGeom>
          <a:gradFill rotWithShape="1">
            <a:gsLst>
              <a:gs pos="0">
                <a:sysClr val="window" lastClr="FFFFFF">
                  <a:lumMod val="85000"/>
                </a:sysClr>
              </a:gs>
              <a:gs pos="50000">
                <a:sysClr val="window" lastClr="FFFFFF">
                  <a:lumMod val="5000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350" kern="0" dirty="0">
                <a:solidFill>
                  <a:prstClr val="white"/>
                </a:solidFill>
                <a:latin typeface="Calibri"/>
                <a:ea typeface="+mn-ea"/>
              </a:rPr>
              <a:t>fabric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396135" y="2479546"/>
            <a:ext cx="609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2400" b="1" dirty="0">
                <a:solidFill>
                  <a:prstClr val="white"/>
                </a:solidFill>
                <a:ea typeface="MS PGothic" pitchFamily="34" charset="-128"/>
              </a:rPr>
              <a:t>. . 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340027" y="3635754"/>
            <a:ext cx="665568" cy="50783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342900"/>
            <a:r>
              <a:rPr lang="en-US" sz="2700" b="1" dirty="0">
                <a:solidFill>
                  <a:prstClr val="black"/>
                </a:solidFill>
                <a:ea typeface="MS PGothic" pitchFamily="34" charset="-128"/>
              </a:rPr>
              <a:t>. . 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724400" y="1878719"/>
            <a:ext cx="43339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/>
              <a:t>Result:</a:t>
            </a:r>
            <a:endParaRPr lang="en-US" sz="1600" dirty="0"/>
          </a:p>
          <a:p>
            <a:pPr marL="257175" indent="-257175" algn="l">
              <a:buAutoNum type="arabicPeriod"/>
            </a:pPr>
            <a:r>
              <a:rPr lang="en-US" sz="1600" dirty="0"/>
              <a:t>A</a:t>
            </a:r>
            <a:r>
              <a:rPr lang="en-US" sz="1600" dirty="0" smtClean="0"/>
              <a:t>n extensible interface driven by application requirements</a:t>
            </a:r>
          </a:p>
          <a:p>
            <a:pPr marL="257175" indent="-257175" algn="l">
              <a:buAutoNum type="arabicPeriod"/>
            </a:pPr>
            <a:r>
              <a:rPr lang="en-US" sz="1600" dirty="0" smtClean="0"/>
              <a:t>Support for multiple fabrics</a:t>
            </a:r>
            <a:endParaRPr lang="en-US" sz="1600" dirty="0"/>
          </a:p>
          <a:p>
            <a:pPr marL="257175" indent="-257175" algn="l">
              <a:buAutoNum type="arabicPeriod"/>
            </a:pPr>
            <a:r>
              <a:rPr lang="en-US" sz="1600" dirty="0" smtClean="0"/>
              <a:t>Exposes an interface written in the language of the application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2150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OFI Framework</a:t>
            </a:r>
            <a:endParaRPr lang="en-US" b="0" dirty="0"/>
          </a:p>
        </p:txBody>
      </p:sp>
      <p:sp>
        <p:nvSpPr>
          <p:cNvPr id="3" name="Rectangle 2"/>
          <p:cNvSpPr/>
          <p:nvPr/>
        </p:nvSpPr>
        <p:spPr>
          <a:xfrm>
            <a:off x="579838" y="1789444"/>
            <a:ext cx="1445996" cy="296258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r>
              <a:rPr lang="en-US" sz="1350" kern="0" dirty="0">
                <a:solidFill>
                  <a:prstClr val="black"/>
                </a:solidFill>
                <a:latin typeface="Calibri"/>
                <a:ea typeface="+mn-ea"/>
              </a:rPr>
              <a:t>Application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579836" y="3532720"/>
            <a:ext cx="1445996" cy="314201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r>
              <a:rPr lang="en-US" sz="1350" kern="0" dirty="0">
                <a:solidFill>
                  <a:prstClr val="black"/>
                </a:solidFill>
                <a:latin typeface="Calibri"/>
                <a:ea typeface="+mn-ea"/>
              </a:rPr>
              <a:t>hardware</a:t>
            </a:r>
          </a:p>
        </p:txBody>
      </p:sp>
      <p:sp>
        <p:nvSpPr>
          <p:cNvPr id="5" name="Rectangle 4"/>
          <p:cNvSpPr/>
          <p:nvPr/>
        </p:nvSpPr>
        <p:spPr>
          <a:xfrm>
            <a:off x="579841" y="2381407"/>
            <a:ext cx="1445996" cy="304405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r>
              <a:rPr lang="en-US" sz="1350" kern="0" dirty="0">
                <a:solidFill>
                  <a:prstClr val="black"/>
                </a:solidFill>
                <a:latin typeface="Calibri"/>
                <a:ea typeface="+mn-ea"/>
              </a:rPr>
              <a:t>MPI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838" y="2963138"/>
            <a:ext cx="1445996" cy="314201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r>
              <a:rPr lang="en-US" sz="1350" b="1" kern="0" dirty="0">
                <a:solidFill>
                  <a:prstClr val="black"/>
                </a:solidFill>
                <a:latin typeface="Calibri"/>
                <a:ea typeface="+mn-ea"/>
              </a:rPr>
              <a:t>OFI</a:t>
            </a:r>
          </a:p>
        </p:txBody>
      </p:sp>
      <p:cxnSp>
        <p:nvCxnSpPr>
          <p:cNvPr id="7" name="Straight Arrow Connector 6"/>
          <p:cNvCxnSpPr>
            <a:stCxn id="3" idx="2"/>
            <a:endCxn id="5" idx="0"/>
          </p:cNvCxnSpPr>
          <p:nvPr/>
        </p:nvCxnSpPr>
        <p:spPr>
          <a:xfrm>
            <a:off x="1302837" y="2085701"/>
            <a:ext cx="2" cy="295706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8" name="Straight Arrow Connector 7"/>
          <p:cNvCxnSpPr>
            <a:stCxn id="5" idx="2"/>
            <a:endCxn id="6" idx="0"/>
          </p:cNvCxnSpPr>
          <p:nvPr/>
        </p:nvCxnSpPr>
        <p:spPr>
          <a:xfrm flipH="1">
            <a:off x="1302836" y="2685812"/>
            <a:ext cx="3" cy="277327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0" name="Rectangle 9"/>
          <p:cNvSpPr/>
          <p:nvPr/>
        </p:nvSpPr>
        <p:spPr>
          <a:xfrm>
            <a:off x="4646496" y="2715224"/>
            <a:ext cx="611305" cy="389926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 smtClean="0">
                <a:solidFill>
                  <a:prstClr val="black"/>
                </a:solidFill>
                <a:latin typeface="Calibri"/>
                <a:ea typeface="+mn-ea"/>
              </a:rPr>
              <a:t>Service I/F</a:t>
            </a:r>
            <a:endParaRPr lang="en-US" sz="1050" kern="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62401" y="2715224"/>
            <a:ext cx="611305" cy="389926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 smtClean="0">
                <a:solidFill>
                  <a:prstClr val="black"/>
                </a:solidFill>
                <a:latin typeface="Calibri"/>
                <a:ea typeface="+mn-ea"/>
              </a:rPr>
              <a:t>Service I/F</a:t>
            </a:r>
            <a:endParaRPr lang="en-US" sz="1050" kern="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2296" y="2715224"/>
            <a:ext cx="611305" cy="389926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 smtClean="0">
                <a:solidFill>
                  <a:prstClr val="black"/>
                </a:solidFill>
                <a:latin typeface="Calibri"/>
                <a:ea typeface="+mn-ea"/>
              </a:rPr>
              <a:t>Service I/F</a:t>
            </a:r>
            <a:endParaRPr lang="en-US" sz="1050" kern="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3531951"/>
            <a:ext cx="866239" cy="269604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200" kern="0" dirty="0" smtClean="0">
                <a:solidFill>
                  <a:prstClr val="black"/>
                </a:solidFill>
                <a:latin typeface="Calibri"/>
                <a:ea typeface="+mn-ea"/>
              </a:rPr>
              <a:t>Provider B</a:t>
            </a:r>
            <a:endParaRPr lang="en-US" sz="1200" kern="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71800" y="3531951"/>
            <a:ext cx="858317" cy="269604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200" kern="0" dirty="0" smtClean="0">
                <a:solidFill>
                  <a:prstClr val="black"/>
                </a:solidFill>
                <a:latin typeface="Calibri"/>
                <a:ea typeface="+mn-ea"/>
              </a:rPr>
              <a:t>Provider A</a:t>
            </a:r>
            <a:endParaRPr lang="en-US" sz="1200" kern="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81600" y="3531951"/>
            <a:ext cx="866944" cy="269604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200" kern="0" dirty="0" smtClean="0">
                <a:solidFill>
                  <a:prstClr val="black"/>
                </a:solidFill>
                <a:latin typeface="Calibri"/>
                <a:ea typeface="+mn-ea"/>
              </a:rPr>
              <a:t>Provider C</a:t>
            </a:r>
            <a:endParaRPr lang="en-US" sz="1200" kern="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24400" y="3409950"/>
            <a:ext cx="45397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2100" b="1" dirty="0">
                <a:solidFill>
                  <a:prstClr val="black"/>
                </a:solidFill>
                <a:ea typeface="MS PGothic" pitchFamily="34" charset="-128"/>
              </a:rPr>
              <a:t>…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806263" y="3277339"/>
            <a:ext cx="3310759" cy="616739"/>
          </a:xfrm>
          <a:prstGeom prst="roundRect">
            <a:avLst/>
          </a:prstGeom>
          <a:noFill/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endParaRPr lang="en-US" sz="1350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806263" y="2609194"/>
            <a:ext cx="3310759" cy="581988"/>
          </a:xfrm>
          <a:prstGeom prst="roundRect">
            <a:avLst/>
          </a:prstGeom>
          <a:noFill/>
          <a:ln w="9525" cap="flat" cmpd="sng" algn="ctr">
            <a:solidFill>
              <a:srgbClr val="3C6F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endParaRPr lang="en-US" sz="1350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69555" y="2668163"/>
            <a:ext cx="4010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1050" dirty="0" smtClean="0">
                <a:solidFill>
                  <a:prstClr val="black"/>
                </a:solidFill>
                <a:ea typeface="MS PGothic" pitchFamily="34" charset="-128"/>
              </a:rPr>
              <a:t>API</a:t>
            </a:r>
            <a:endParaRPr lang="en-US" sz="1050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02229" y="3283795"/>
            <a:ext cx="75533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1050" dirty="0" smtClean="0">
                <a:solidFill>
                  <a:prstClr val="black"/>
                </a:solidFill>
                <a:ea typeface="MS PGothic" pitchFamily="34" charset="-128"/>
              </a:rPr>
              <a:t>Providers</a:t>
            </a:r>
            <a:endParaRPr lang="en-US" sz="1050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107906" y="4008214"/>
            <a:ext cx="422825" cy="269604"/>
          </a:xfrm>
          <a:prstGeom prst="rect">
            <a:avLst/>
          </a:prstGeom>
          <a:noFill/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200" kern="0" dirty="0">
                <a:solidFill>
                  <a:prstClr val="black"/>
                </a:solidFill>
                <a:latin typeface="Calibri"/>
              </a:rPr>
              <a:t>NIC</a:t>
            </a:r>
            <a:endParaRPr lang="en-US" sz="1200" kern="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189545" y="4007432"/>
            <a:ext cx="422825" cy="269604"/>
          </a:xfrm>
          <a:prstGeom prst="rect">
            <a:avLst/>
          </a:prstGeom>
          <a:noFill/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200" kern="0" dirty="0">
                <a:solidFill>
                  <a:prstClr val="black"/>
                </a:solidFill>
                <a:latin typeface="Calibri"/>
              </a:rPr>
              <a:t>NIC</a:t>
            </a:r>
            <a:endParaRPr lang="en-US" sz="1200" kern="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403659" y="4008214"/>
            <a:ext cx="422825" cy="269604"/>
          </a:xfrm>
          <a:prstGeom prst="rect">
            <a:avLst/>
          </a:prstGeom>
          <a:noFill/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200" kern="0" dirty="0">
                <a:solidFill>
                  <a:prstClr val="black"/>
                </a:solidFill>
                <a:latin typeface="Calibri"/>
              </a:rPr>
              <a:t>NIC</a:t>
            </a:r>
            <a:endParaRPr lang="en-US" sz="1200" kern="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5" name="Left Brace 24"/>
          <p:cNvSpPr/>
          <p:nvPr/>
        </p:nvSpPr>
        <p:spPr>
          <a:xfrm>
            <a:off x="2459421" y="2533609"/>
            <a:ext cx="260131" cy="1415654"/>
          </a:xfrm>
          <a:prstGeom prst="leftBrace">
            <a:avLst>
              <a:gd name="adj1" fmla="val 8333"/>
              <a:gd name="adj2" fmla="val 41648"/>
            </a:avLst>
          </a:prstGeom>
          <a:noFill/>
          <a:ln w="25400" cap="flat" cmpd="sng" algn="ctr">
            <a:solidFill>
              <a:srgbClr val="3C6F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endParaRPr lang="en-US" sz="1350" kern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54878" y="938454"/>
            <a:ext cx="6235874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342900"/>
            <a:r>
              <a:rPr lang="en-US" sz="1500" dirty="0">
                <a:solidFill>
                  <a:srgbClr val="6D6E71"/>
                </a:solidFill>
                <a:ea typeface="MS PGothic" pitchFamily="34" charset="-128"/>
              </a:rPr>
              <a:t>OFI consists of two major components:</a:t>
            </a:r>
          </a:p>
          <a:p>
            <a:pPr marL="214313" indent="-214313" algn="l" defTabSz="342900">
              <a:buFontTx/>
              <a:buChar char="-"/>
            </a:pPr>
            <a:r>
              <a:rPr lang="en-US" sz="1500" dirty="0">
                <a:solidFill>
                  <a:srgbClr val="6D6E71"/>
                </a:solidFill>
                <a:ea typeface="MS PGothic" pitchFamily="34" charset="-128"/>
              </a:rPr>
              <a:t>a set of defined APIs (and some functions) – libfabric, kfabric</a:t>
            </a:r>
          </a:p>
          <a:p>
            <a:pPr marL="214313" indent="-214313" algn="l" defTabSz="342900">
              <a:buFontTx/>
              <a:buChar char="-"/>
            </a:pPr>
            <a:r>
              <a:rPr lang="en-US" sz="1500" dirty="0">
                <a:solidFill>
                  <a:srgbClr val="6D6E71"/>
                </a:solidFill>
                <a:ea typeface="MS PGothic" pitchFamily="34" charset="-128"/>
              </a:rPr>
              <a:t>a set of wire-specific ‘providers’  - ‘OFI providers’</a:t>
            </a:r>
          </a:p>
          <a:p>
            <a:pPr marL="214313" indent="-214313" algn="l" defTabSz="342900">
              <a:buFontTx/>
              <a:buChar char="-"/>
            </a:pPr>
            <a:endParaRPr lang="en-US" sz="1500" dirty="0">
              <a:solidFill>
                <a:srgbClr val="6D6E71"/>
              </a:solidFill>
              <a:ea typeface="MS PGothic" pitchFamily="34" charset="-128"/>
            </a:endParaRPr>
          </a:p>
          <a:p>
            <a:pPr algn="l" defTabSz="342900"/>
            <a:r>
              <a:rPr lang="en-US" sz="1500" dirty="0">
                <a:solidFill>
                  <a:srgbClr val="6D6E71"/>
                </a:solidFill>
                <a:ea typeface="MS PGothic" pitchFamily="34" charset="-128"/>
              </a:rPr>
              <a:t>Think of the ‘providers’ as an implementation of the API on a given wire</a:t>
            </a:r>
          </a:p>
        </p:txBody>
      </p:sp>
      <p:cxnSp>
        <p:nvCxnSpPr>
          <p:cNvPr id="27" name="Straight Arrow Connector 26"/>
          <p:cNvCxnSpPr>
            <a:stCxn id="6" idx="2"/>
            <a:endCxn id="4" idx="0"/>
          </p:cNvCxnSpPr>
          <p:nvPr/>
        </p:nvCxnSpPr>
        <p:spPr>
          <a:xfrm flipH="1">
            <a:off x="1302834" y="3277339"/>
            <a:ext cx="2" cy="255381"/>
          </a:xfrm>
          <a:prstGeom prst="straightConnector1">
            <a:avLst/>
          </a:prstGeom>
          <a:noFill/>
          <a:ln w="25400" cap="flat" cmpd="sng" algn="ctr">
            <a:solidFill>
              <a:srgbClr val="3C6FBD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8" name="TextBox 27"/>
          <p:cNvSpPr txBox="1"/>
          <p:nvPr/>
        </p:nvSpPr>
        <p:spPr>
          <a:xfrm>
            <a:off x="6587359" y="2369698"/>
            <a:ext cx="1820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/>
              <a:t>a series of interfaces to access fabric services</a:t>
            </a:r>
            <a:endParaRPr lang="en-US" sz="1200" dirty="0"/>
          </a:p>
        </p:txBody>
      </p:sp>
      <p:cxnSp>
        <p:nvCxnSpPr>
          <p:cNvPr id="30" name="Straight Connector 29"/>
          <p:cNvCxnSpPr>
            <a:stCxn id="28" idx="1"/>
          </p:cNvCxnSpPr>
          <p:nvPr/>
        </p:nvCxnSpPr>
        <p:spPr bwMode="auto">
          <a:xfrm flipH="1">
            <a:off x="6189812" y="2600531"/>
            <a:ext cx="397547" cy="1146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250867" y="3801555"/>
            <a:ext cx="2359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/>
              <a:t>Provider exports the services defined by the API</a:t>
            </a:r>
            <a:endParaRPr lang="en-US" sz="1200" dirty="0"/>
          </a:p>
        </p:txBody>
      </p:sp>
      <p:cxnSp>
        <p:nvCxnSpPr>
          <p:cNvPr id="35" name="Straight Connector 34"/>
          <p:cNvCxnSpPr>
            <a:stCxn id="31" idx="1"/>
          </p:cNvCxnSpPr>
          <p:nvPr/>
        </p:nvCxnSpPr>
        <p:spPr bwMode="auto">
          <a:xfrm flipH="1" flipV="1">
            <a:off x="6048545" y="3894081"/>
            <a:ext cx="202322" cy="1383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Slide Number Placeholder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6B213-765B-41AA-957E-2AF9911CB4C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37" name="Rectangle 36"/>
          <p:cNvSpPr/>
          <p:nvPr/>
        </p:nvSpPr>
        <p:spPr>
          <a:xfrm>
            <a:off x="3276600" y="2715224"/>
            <a:ext cx="611305" cy="389926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defTabSz="342900">
              <a:defRPr/>
            </a:pPr>
            <a:r>
              <a:rPr lang="en-US" sz="1050" kern="0" dirty="0" smtClean="0">
                <a:solidFill>
                  <a:prstClr val="black"/>
                </a:solidFill>
                <a:latin typeface="Calibri"/>
                <a:ea typeface="+mn-ea"/>
              </a:rPr>
              <a:t>Service I/F</a:t>
            </a:r>
            <a:endParaRPr lang="en-US" sz="1050" kern="0" dirty="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8852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9212</TotalTime>
  <Words>1964</Words>
  <Application>Microsoft Office PowerPoint</Application>
  <PresentationFormat>On-screen Show (16:9)</PresentationFormat>
  <Paragraphs>594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MS PGothic</vt:lpstr>
      <vt:lpstr>MS PGothic</vt:lpstr>
      <vt:lpstr>Arial</vt:lpstr>
      <vt:lpstr>Calibri</vt:lpstr>
      <vt:lpstr>Gill Sans MT</vt:lpstr>
      <vt:lpstr>Wingdings</vt:lpstr>
      <vt:lpstr>Default Design</vt:lpstr>
      <vt:lpstr>Persistent Memory over Fabrics  An Application-centric view</vt:lpstr>
      <vt:lpstr>Agenda</vt:lpstr>
      <vt:lpstr>OpenFabrics Alliance</vt:lpstr>
      <vt:lpstr>OpenFabrics Alliance – selected statistics</vt:lpstr>
      <vt:lpstr>OpenFabrics Software (OFS)</vt:lpstr>
      <vt:lpstr>PowerPoint Presentation</vt:lpstr>
      <vt:lpstr>Introducing the OpenFabrics Interfaces Project</vt:lpstr>
      <vt:lpstr>OpenFabrics Software (OFS)</vt:lpstr>
      <vt:lpstr>OFI Framework</vt:lpstr>
      <vt:lpstr>OpenFabrics Interfaces - Providers</vt:lpstr>
      <vt:lpstr>OFI Framework – a bit more detail</vt:lpstr>
      <vt:lpstr>OFI Project Overview – work group structure</vt:lpstr>
      <vt:lpstr>OFI Project Overview – work group structure</vt:lpstr>
      <vt:lpstr>OFI Project Overview – work group structure</vt:lpstr>
      <vt:lpstr>Data Storage, Data Access?</vt:lpstr>
      <vt:lpstr>DS/DA’s Charter</vt:lpstr>
      <vt:lpstr>Data Storage Example - LNET</vt:lpstr>
      <vt:lpstr>Data Storage Example – NVMe</vt:lpstr>
      <vt:lpstr>Data Storage – enhanced APIs for storage</vt:lpstr>
      <vt:lpstr>A look at Persistent Memory</vt:lpstr>
      <vt:lpstr>Two interesting PM use cases</vt:lpstr>
      <vt:lpstr>PM high availability use case</vt:lpstr>
      <vt:lpstr>Data Access – completion semantics</vt:lpstr>
      <vt:lpstr>Data Access – key fabric requirements</vt:lpstr>
      <vt:lpstr>Possible converged I/O stack</vt:lpstr>
      <vt:lpstr>PowerPoint Presentation</vt:lpstr>
      <vt:lpstr>Thank You</vt:lpstr>
      <vt:lpstr>PowerPoint Presentation</vt:lpstr>
      <vt:lpstr>kfabric API – very similar to existing libfabric</vt:lpstr>
      <vt:lpstr>Data Storage – NVMe/F today</vt:lpstr>
    </vt:vector>
  </TitlesOfParts>
  <Company>The Point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 Point Group</dc:creator>
  <cp:lastModifiedBy>Paul Grun</cp:lastModifiedBy>
  <cp:revision>131</cp:revision>
  <dcterms:created xsi:type="dcterms:W3CDTF">2007-06-20T19:47:09Z</dcterms:created>
  <dcterms:modified xsi:type="dcterms:W3CDTF">2017-01-18T10:29:30Z</dcterms:modified>
</cp:coreProperties>
</file>