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38"/>
  </p:notesMasterIdLst>
  <p:handoutMasterIdLst>
    <p:handoutMasterId r:id="rId39"/>
  </p:handoutMasterIdLst>
  <p:sldIdLst>
    <p:sldId id="256" r:id="rId2"/>
    <p:sldId id="271" r:id="rId3"/>
    <p:sldId id="272" r:id="rId4"/>
    <p:sldId id="261" r:id="rId5"/>
    <p:sldId id="263" r:id="rId6"/>
    <p:sldId id="264" r:id="rId7"/>
    <p:sldId id="274" r:id="rId8"/>
    <p:sldId id="270" r:id="rId9"/>
    <p:sldId id="265" r:id="rId10"/>
    <p:sldId id="268" r:id="rId11"/>
    <p:sldId id="266" r:id="rId12"/>
    <p:sldId id="267" r:id="rId13"/>
    <p:sldId id="269" r:id="rId14"/>
    <p:sldId id="273" r:id="rId15"/>
    <p:sldId id="275" r:id="rId16"/>
    <p:sldId id="276" r:id="rId17"/>
    <p:sldId id="277" r:id="rId18"/>
    <p:sldId id="280" r:id="rId19"/>
    <p:sldId id="281" r:id="rId20"/>
    <p:sldId id="278" r:id="rId21"/>
    <p:sldId id="279" r:id="rId22"/>
    <p:sldId id="282" r:id="rId23"/>
    <p:sldId id="297" r:id="rId24"/>
    <p:sldId id="286" r:id="rId25"/>
    <p:sldId id="293" r:id="rId26"/>
    <p:sldId id="287" r:id="rId27"/>
    <p:sldId id="294" r:id="rId28"/>
    <p:sldId id="295" r:id="rId29"/>
    <p:sldId id="285" r:id="rId30"/>
    <p:sldId id="291" r:id="rId31"/>
    <p:sldId id="292" r:id="rId32"/>
    <p:sldId id="288" r:id="rId33"/>
    <p:sldId id="289" r:id="rId34"/>
    <p:sldId id="290" r:id="rId35"/>
    <p:sldId id="296" r:id="rId36"/>
    <p:sldId id="262" r:id="rId37"/>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MS PGothic"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MS PGothic"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MS PGothic"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MS PGothic"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MS PGothic" pitchFamily="34" charset="-128"/>
        <a:cs typeface="+mn-cs"/>
      </a:defRPr>
    </a:lvl5pPr>
    <a:lvl6pPr marL="2286000" algn="l" defTabSz="914400" rtl="0" eaLnBrk="1" latinLnBrk="0" hangingPunct="1">
      <a:defRPr kern="1200">
        <a:solidFill>
          <a:schemeClr val="tx1"/>
        </a:solidFill>
        <a:latin typeface="Arial" pitchFamily="34" charset="0"/>
        <a:ea typeface="MS PGothic" pitchFamily="34" charset="-128"/>
        <a:cs typeface="+mn-cs"/>
      </a:defRPr>
    </a:lvl6pPr>
    <a:lvl7pPr marL="2743200" algn="l" defTabSz="914400" rtl="0" eaLnBrk="1" latinLnBrk="0" hangingPunct="1">
      <a:defRPr kern="1200">
        <a:solidFill>
          <a:schemeClr val="tx1"/>
        </a:solidFill>
        <a:latin typeface="Arial" pitchFamily="34" charset="0"/>
        <a:ea typeface="MS PGothic" pitchFamily="34" charset="-128"/>
        <a:cs typeface="+mn-cs"/>
      </a:defRPr>
    </a:lvl7pPr>
    <a:lvl8pPr marL="3200400" algn="l" defTabSz="914400" rtl="0" eaLnBrk="1" latinLnBrk="0" hangingPunct="1">
      <a:defRPr kern="1200">
        <a:solidFill>
          <a:schemeClr val="tx1"/>
        </a:solidFill>
        <a:latin typeface="Arial" pitchFamily="34" charset="0"/>
        <a:ea typeface="MS PGothic" pitchFamily="34" charset="-128"/>
        <a:cs typeface="+mn-cs"/>
      </a:defRPr>
    </a:lvl8pPr>
    <a:lvl9pPr marL="3657600" algn="l" defTabSz="914400" rtl="0" eaLnBrk="1" latinLnBrk="0" hangingPunct="1">
      <a:defRPr kern="1200">
        <a:solidFill>
          <a:schemeClr val="tx1"/>
        </a:solidFill>
        <a:latin typeface="Arial" pitchFamily="3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E55302"/>
    <a:srgbClr val="6D6E71"/>
    <a:srgbClr val="0051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35" autoAdjust="0"/>
    <p:restoredTop sz="95166" autoAdjust="0"/>
  </p:normalViewPr>
  <p:slideViewPr>
    <p:cSldViewPr snapToGrid="0">
      <p:cViewPr varScale="1">
        <p:scale>
          <a:sx n="100" d="100"/>
          <a:sy n="100" d="100"/>
        </p:scale>
        <p:origin x="-102" y="-96"/>
      </p:cViewPr>
      <p:guideLst>
        <p:guide orient="horz" pos="2112"/>
        <p:guide pos="1296"/>
      </p:guideLst>
    </p:cSldViewPr>
  </p:slideViewPr>
  <p:notesTextViewPr>
    <p:cViewPr>
      <p:scale>
        <a:sx n="100" d="100"/>
        <a:sy n="100" d="100"/>
      </p:scale>
      <p:origin x="0" y="0"/>
    </p:cViewPr>
  </p:notesTextViewPr>
  <p:sorterViewPr>
    <p:cViewPr>
      <p:scale>
        <a:sx n="160" d="100"/>
        <a:sy n="160" d="100"/>
      </p:scale>
      <p:origin x="0" y="50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F44092-33C4-4595-8DD9-D7709A25062A}" type="doc">
      <dgm:prSet loTypeId="urn:microsoft.com/office/officeart/2005/8/layout/list1" loCatId="list" qsTypeId="urn:microsoft.com/office/officeart/2005/8/quickstyle/simple4" qsCatId="simple" csTypeId="urn:microsoft.com/office/officeart/2005/8/colors/accent6_2" csCatId="accent6" phldr="1"/>
      <dgm:spPr/>
      <dgm:t>
        <a:bodyPr/>
        <a:lstStyle/>
        <a:p>
          <a:endParaRPr lang="en-US"/>
        </a:p>
      </dgm:t>
    </dgm:pt>
    <dgm:pt modelId="{D0FCA3D4-3E51-4ACE-90AD-25CAB0733D48}">
      <dgm:prSet/>
      <dgm:spPr/>
      <dgm:t>
        <a:bodyPr/>
        <a:lstStyle/>
        <a:p>
          <a:pPr algn="ctr" rtl="0"/>
          <a:r>
            <a:rPr lang="en-US" dirty="0" err="1" smtClean="0">
              <a:solidFill>
                <a:schemeClr val="tx1"/>
              </a:solidFill>
            </a:rPr>
            <a:t>fi_getinfo</a:t>
          </a:r>
          <a:endParaRPr lang="en-US" dirty="0">
            <a:solidFill>
              <a:schemeClr val="tx1"/>
            </a:solidFill>
          </a:endParaRPr>
        </a:p>
      </dgm:t>
    </dgm:pt>
    <dgm:pt modelId="{947D8208-6481-44D6-A429-EB057AF00B19}" type="parTrans" cxnId="{7B59B9A5-4613-469D-8FAC-26036C53CF34}">
      <dgm:prSet/>
      <dgm:spPr/>
      <dgm:t>
        <a:bodyPr/>
        <a:lstStyle/>
        <a:p>
          <a:endParaRPr lang="en-US"/>
        </a:p>
      </dgm:t>
    </dgm:pt>
    <dgm:pt modelId="{3BAB2384-95FD-43F2-B104-9086DFB19B81}" type="sibTrans" cxnId="{7B59B9A5-4613-469D-8FAC-26036C53CF34}">
      <dgm:prSet/>
      <dgm:spPr/>
      <dgm:t>
        <a:bodyPr/>
        <a:lstStyle/>
        <a:p>
          <a:endParaRPr lang="en-US"/>
        </a:p>
      </dgm:t>
    </dgm:pt>
    <dgm:pt modelId="{42C50940-D9E6-4C95-9A77-123C2FEF9019}">
      <dgm:prSet/>
      <dgm:spPr/>
      <dgm:t>
        <a:bodyPr/>
        <a:lstStyle/>
        <a:p>
          <a:pPr rtl="0"/>
          <a:r>
            <a:rPr lang="en-US" smtClean="0"/>
            <a:t>Discover fabric providers and services</a:t>
          </a:r>
          <a:endParaRPr lang="en-US"/>
        </a:p>
      </dgm:t>
    </dgm:pt>
    <dgm:pt modelId="{A3D258CE-349A-48A1-8A8C-3C3E29DBAE2E}" type="parTrans" cxnId="{A1CFA3D6-0538-432E-9CBF-D42C21A05BDA}">
      <dgm:prSet/>
      <dgm:spPr/>
      <dgm:t>
        <a:bodyPr/>
        <a:lstStyle/>
        <a:p>
          <a:endParaRPr lang="en-US"/>
        </a:p>
      </dgm:t>
    </dgm:pt>
    <dgm:pt modelId="{EB3D1147-7047-48D5-982B-67E3E038ECCE}" type="sibTrans" cxnId="{A1CFA3D6-0538-432E-9CBF-D42C21A05BDA}">
      <dgm:prSet/>
      <dgm:spPr/>
      <dgm:t>
        <a:bodyPr/>
        <a:lstStyle/>
        <a:p>
          <a:endParaRPr lang="en-US"/>
        </a:p>
      </dgm:t>
    </dgm:pt>
    <dgm:pt modelId="{DF2D0FC2-1969-483A-84D0-D1C8720E0D38}">
      <dgm:prSet/>
      <dgm:spPr/>
      <dgm:t>
        <a:bodyPr/>
        <a:lstStyle/>
        <a:p>
          <a:pPr rtl="0"/>
          <a:r>
            <a:rPr lang="en-US" smtClean="0"/>
            <a:t>Identify resources and addressing</a:t>
          </a:r>
          <a:endParaRPr lang="en-US"/>
        </a:p>
      </dgm:t>
    </dgm:pt>
    <dgm:pt modelId="{5D19DF52-8D36-4DE9-A113-7B86031E52B6}" type="parTrans" cxnId="{237A20CA-0ACF-43E2-8A15-A9D1AEEA9823}">
      <dgm:prSet/>
      <dgm:spPr/>
      <dgm:t>
        <a:bodyPr/>
        <a:lstStyle/>
        <a:p>
          <a:endParaRPr lang="en-US"/>
        </a:p>
      </dgm:t>
    </dgm:pt>
    <dgm:pt modelId="{C1E5FDB5-01BD-4D8E-BEC5-007FFDB7F32D}" type="sibTrans" cxnId="{237A20CA-0ACF-43E2-8A15-A9D1AEEA9823}">
      <dgm:prSet/>
      <dgm:spPr/>
      <dgm:t>
        <a:bodyPr/>
        <a:lstStyle/>
        <a:p>
          <a:endParaRPr lang="en-US"/>
        </a:p>
      </dgm:t>
    </dgm:pt>
    <dgm:pt modelId="{EF26E376-A98C-47EF-934B-65D6893E9ECE}">
      <dgm:prSet/>
      <dgm:spPr/>
      <dgm:t>
        <a:bodyPr/>
        <a:lstStyle/>
        <a:p>
          <a:pPr algn="ctr" rtl="0"/>
          <a:r>
            <a:rPr lang="en-US" dirty="0" err="1" smtClean="0">
              <a:solidFill>
                <a:schemeClr val="tx1"/>
              </a:solidFill>
            </a:rPr>
            <a:t>fi_socket</a:t>
          </a:r>
          <a:endParaRPr lang="en-US" dirty="0">
            <a:solidFill>
              <a:schemeClr val="tx1"/>
            </a:solidFill>
          </a:endParaRPr>
        </a:p>
      </dgm:t>
    </dgm:pt>
    <dgm:pt modelId="{123EF7AA-35DF-48E7-9D85-8FE7160C4E68}" type="parTrans" cxnId="{EA327A84-B616-4B6D-A7CF-F592DBC7A173}">
      <dgm:prSet/>
      <dgm:spPr/>
      <dgm:t>
        <a:bodyPr/>
        <a:lstStyle/>
        <a:p>
          <a:endParaRPr lang="en-US"/>
        </a:p>
      </dgm:t>
    </dgm:pt>
    <dgm:pt modelId="{64D3FA7C-7570-44AC-BFDA-F07F3184C8DB}" type="sibTrans" cxnId="{EA327A84-B616-4B6D-A7CF-F592DBC7A173}">
      <dgm:prSet/>
      <dgm:spPr/>
      <dgm:t>
        <a:bodyPr/>
        <a:lstStyle/>
        <a:p>
          <a:endParaRPr lang="en-US"/>
        </a:p>
      </dgm:t>
    </dgm:pt>
    <dgm:pt modelId="{1B062049-D546-4206-B4D4-148AB34EA864}">
      <dgm:prSet/>
      <dgm:spPr/>
      <dgm:t>
        <a:bodyPr/>
        <a:lstStyle/>
        <a:p>
          <a:pPr rtl="0"/>
          <a:r>
            <a:rPr lang="en-US" smtClean="0"/>
            <a:t>Allocate fabric communication portal</a:t>
          </a:r>
          <a:endParaRPr lang="en-US"/>
        </a:p>
      </dgm:t>
    </dgm:pt>
    <dgm:pt modelId="{8A9A72FC-9B7B-473D-9113-0B636701387E}" type="parTrans" cxnId="{92EC0DC7-F8A6-4ED9-98A6-1CB9A26C0780}">
      <dgm:prSet/>
      <dgm:spPr/>
      <dgm:t>
        <a:bodyPr/>
        <a:lstStyle/>
        <a:p>
          <a:endParaRPr lang="en-US"/>
        </a:p>
      </dgm:t>
    </dgm:pt>
    <dgm:pt modelId="{E3456413-3DA0-4E84-A463-3E0C70E8369D}" type="sibTrans" cxnId="{92EC0DC7-F8A6-4ED9-98A6-1CB9A26C0780}">
      <dgm:prSet/>
      <dgm:spPr/>
      <dgm:t>
        <a:bodyPr/>
        <a:lstStyle/>
        <a:p>
          <a:endParaRPr lang="en-US"/>
        </a:p>
      </dgm:t>
    </dgm:pt>
    <dgm:pt modelId="{E778D8F4-388A-4A80-A11A-53B91539509A}">
      <dgm:prSet/>
      <dgm:spPr/>
      <dgm:t>
        <a:bodyPr/>
        <a:lstStyle/>
        <a:p>
          <a:pPr algn="ctr" rtl="0"/>
          <a:r>
            <a:rPr lang="en-US" dirty="0" err="1" smtClean="0">
              <a:solidFill>
                <a:schemeClr val="tx1"/>
              </a:solidFill>
            </a:rPr>
            <a:t>fi_open</a:t>
          </a:r>
          <a:endParaRPr lang="en-US" dirty="0">
            <a:solidFill>
              <a:schemeClr val="tx1"/>
            </a:solidFill>
          </a:endParaRPr>
        </a:p>
      </dgm:t>
    </dgm:pt>
    <dgm:pt modelId="{95B1F870-F8AF-443B-9153-A42A4C627147}" type="parTrans" cxnId="{9C342A97-512D-4891-82B6-529905609EF0}">
      <dgm:prSet/>
      <dgm:spPr/>
      <dgm:t>
        <a:bodyPr/>
        <a:lstStyle/>
        <a:p>
          <a:endParaRPr lang="en-US"/>
        </a:p>
      </dgm:t>
    </dgm:pt>
    <dgm:pt modelId="{E265502E-C7DA-4CA3-AE89-1BB939B93E05}" type="sibTrans" cxnId="{9C342A97-512D-4891-82B6-529905609EF0}">
      <dgm:prSet/>
      <dgm:spPr/>
      <dgm:t>
        <a:bodyPr/>
        <a:lstStyle/>
        <a:p>
          <a:endParaRPr lang="en-US"/>
        </a:p>
      </dgm:t>
    </dgm:pt>
    <dgm:pt modelId="{AD9BE9A9-5433-4F47-9771-9AD055833C6C}">
      <dgm:prSet/>
      <dgm:spPr/>
      <dgm:t>
        <a:bodyPr/>
        <a:lstStyle/>
        <a:p>
          <a:pPr rtl="0"/>
          <a:r>
            <a:rPr lang="en-US" smtClean="0"/>
            <a:t>Open resource domain and interfaces</a:t>
          </a:r>
          <a:endParaRPr lang="en-US"/>
        </a:p>
      </dgm:t>
    </dgm:pt>
    <dgm:pt modelId="{29C13FC1-E908-4DAF-B4BB-26EA694ED65E}" type="parTrans" cxnId="{858BCC1B-1DBD-40A9-8683-0955ADC87DA7}">
      <dgm:prSet/>
      <dgm:spPr/>
      <dgm:t>
        <a:bodyPr/>
        <a:lstStyle/>
        <a:p>
          <a:endParaRPr lang="en-US"/>
        </a:p>
      </dgm:t>
    </dgm:pt>
    <dgm:pt modelId="{2B0BB7DF-5F50-406E-9F7E-06EE872F6862}" type="sibTrans" cxnId="{858BCC1B-1DBD-40A9-8683-0955ADC87DA7}">
      <dgm:prSet/>
      <dgm:spPr/>
      <dgm:t>
        <a:bodyPr/>
        <a:lstStyle/>
        <a:p>
          <a:endParaRPr lang="en-US"/>
        </a:p>
      </dgm:t>
    </dgm:pt>
    <dgm:pt modelId="{BE0E7AE2-9674-419A-8BD8-961A3EDA016E}">
      <dgm:prSet/>
      <dgm:spPr/>
      <dgm:t>
        <a:bodyPr/>
        <a:lstStyle/>
        <a:p>
          <a:pPr algn="ctr" rtl="0"/>
          <a:r>
            <a:rPr lang="en-US" dirty="0" err="1" smtClean="0">
              <a:solidFill>
                <a:schemeClr val="tx1"/>
              </a:solidFill>
            </a:rPr>
            <a:t>fi_register</a:t>
          </a:r>
          <a:endParaRPr lang="en-US" dirty="0">
            <a:solidFill>
              <a:schemeClr val="tx1"/>
            </a:solidFill>
          </a:endParaRPr>
        </a:p>
      </dgm:t>
    </dgm:pt>
    <dgm:pt modelId="{F58BC992-AB93-4893-8C6A-7193655799DF}" type="parTrans" cxnId="{1A039937-5AEC-4E77-9848-53F551C75AB0}">
      <dgm:prSet/>
      <dgm:spPr/>
      <dgm:t>
        <a:bodyPr/>
        <a:lstStyle/>
        <a:p>
          <a:endParaRPr lang="en-US"/>
        </a:p>
      </dgm:t>
    </dgm:pt>
    <dgm:pt modelId="{8A85D442-5788-4E66-B6F1-26CE0ABB7C32}" type="sibTrans" cxnId="{1A039937-5AEC-4E77-9848-53F551C75AB0}">
      <dgm:prSet/>
      <dgm:spPr/>
      <dgm:t>
        <a:bodyPr/>
        <a:lstStyle/>
        <a:p>
          <a:endParaRPr lang="en-US"/>
        </a:p>
      </dgm:t>
    </dgm:pt>
    <dgm:pt modelId="{51E9C5A0-8791-42A5-8A7C-3BB96757336C}">
      <dgm:prSet/>
      <dgm:spPr/>
      <dgm:t>
        <a:bodyPr/>
        <a:lstStyle/>
        <a:p>
          <a:pPr rtl="0"/>
          <a:r>
            <a:rPr lang="en-US" smtClean="0"/>
            <a:t>Dynamic providers publish control interfaces</a:t>
          </a:r>
          <a:endParaRPr lang="en-US"/>
        </a:p>
      </dgm:t>
    </dgm:pt>
    <dgm:pt modelId="{E81E285B-2A26-49E4-A6AD-9B782514E42E}" type="parTrans" cxnId="{365C7214-F73C-40A2-8922-248B4CD61126}">
      <dgm:prSet/>
      <dgm:spPr/>
      <dgm:t>
        <a:bodyPr/>
        <a:lstStyle/>
        <a:p>
          <a:endParaRPr lang="en-US"/>
        </a:p>
      </dgm:t>
    </dgm:pt>
    <dgm:pt modelId="{5E6DBB22-7CF6-44E5-B0C4-97A11BAF2A40}" type="sibTrans" cxnId="{365C7214-F73C-40A2-8922-248B4CD61126}">
      <dgm:prSet/>
      <dgm:spPr/>
      <dgm:t>
        <a:bodyPr/>
        <a:lstStyle/>
        <a:p>
          <a:endParaRPr lang="en-US"/>
        </a:p>
      </dgm:t>
    </dgm:pt>
    <dgm:pt modelId="{7B8058B8-D213-46FE-B28E-DBCB73C078C2}" type="pres">
      <dgm:prSet presAssocID="{6FF44092-33C4-4595-8DD9-D7709A25062A}" presName="linear" presStyleCnt="0">
        <dgm:presLayoutVars>
          <dgm:dir/>
          <dgm:animLvl val="lvl"/>
          <dgm:resizeHandles val="exact"/>
        </dgm:presLayoutVars>
      </dgm:prSet>
      <dgm:spPr/>
      <dgm:t>
        <a:bodyPr/>
        <a:lstStyle/>
        <a:p>
          <a:endParaRPr lang="en-US"/>
        </a:p>
      </dgm:t>
    </dgm:pt>
    <dgm:pt modelId="{848EA113-B65F-4181-BE25-7330D683B23D}" type="pres">
      <dgm:prSet presAssocID="{D0FCA3D4-3E51-4ACE-90AD-25CAB0733D48}" presName="parentLin" presStyleCnt="0"/>
      <dgm:spPr/>
    </dgm:pt>
    <dgm:pt modelId="{00CEE632-BFFC-4C43-BDFD-117AA5A9662D}" type="pres">
      <dgm:prSet presAssocID="{D0FCA3D4-3E51-4ACE-90AD-25CAB0733D48}" presName="parentLeftMargin" presStyleLbl="node1" presStyleIdx="0" presStyleCnt="4"/>
      <dgm:spPr/>
      <dgm:t>
        <a:bodyPr/>
        <a:lstStyle/>
        <a:p>
          <a:endParaRPr lang="en-US"/>
        </a:p>
      </dgm:t>
    </dgm:pt>
    <dgm:pt modelId="{4F34CE3B-0E4F-4AE2-8227-9EAFCF5951C0}" type="pres">
      <dgm:prSet presAssocID="{D0FCA3D4-3E51-4ACE-90AD-25CAB0733D48}" presName="parentText" presStyleLbl="node1" presStyleIdx="0" presStyleCnt="4" custScaleX="38095">
        <dgm:presLayoutVars>
          <dgm:chMax val="0"/>
          <dgm:bulletEnabled val="1"/>
        </dgm:presLayoutVars>
      </dgm:prSet>
      <dgm:spPr/>
      <dgm:t>
        <a:bodyPr/>
        <a:lstStyle/>
        <a:p>
          <a:endParaRPr lang="en-US"/>
        </a:p>
      </dgm:t>
    </dgm:pt>
    <dgm:pt modelId="{801B4DF7-8D0C-4FA1-BCF8-4DE927559494}" type="pres">
      <dgm:prSet presAssocID="{D0FCA3D4-3E51-4ACE-90AD-25CAB0733D48}" presName="negativeSpace" presStyleCnt="0"/>
      <dgm:spPr/>
    </dgm:pt>
    <dgm:pt modelId="{E6685B22-8BB7-4572-B9B4-E960E60D141B}" type="pres">
      <dgm:prSet presAssocID="{D0FCA3D4-3E51-4ACE-90AD-25CAB0733D48}" presName="childText" presStyleLbl="conFgAcc1" presStyleIdx="0" presStyleCnt="4">
        <dgm:presLayoutVars>
          <dgm:bulletEnabled val="1"/>
        </dgm:presLayoutVars>
      </dgm:prSet>
      <dgm:spPr/>
      <dgm:t>
        <a:bodyPr/>
        <a:lstStyle/>
        <a:p>
          <a:endParaRPr lang="en-US"/>
        </a:p>
      </dgm:t>
    </dgm:pt>
    <dgm:pt modelId="{77B0324B-3D28-41E6-A650-5D18A42188B4}" type="pres">
      <dgm:prSet presAssocID="{3BAB2384-95FD-43F2-B104-9086DFB19B81}" presName="spaceBetweenRectangles" presStyleCnt="0"/>
      <dgm:spPr/>
    </dgm:pt>
    <dgm:pt modelId="{03C8D700-C7B2-4FC3-A12A-6BB43F05230B}" type="pres">
      <dgm:prSet presAssocID="{EF26E376-A98C-47EF-934B-65D6893E9ECE}" presName="parentLin" presStyleCnt="0"/>
      <dgm:spPr/>
    </dgm:pt>
    <dgm:pt modelId="{796C104A-F2EB-443B-B425-F3149D93E33D}" type="pres">
      <dgm:prSet presAssocID="{EF26E376-A98C-47EF-934B-65D6893E9ECE}" presName="parentLeftMargin" presStyleLbl="node1" presStyleIdx="0" presStyleCnt="4"/>
      <dgm:spPr/>
      <dgm:t>
        <a:bodyPr/>
        <a:lstStyle/>
        <a:p>
          <a:endParaRPr lang="en-US"/>
        </a:p>
      </dgm:t>
    </dgm:pt>
    <dgm:pt modelId="{3DC36F32-BCEB-46B4-BA3B-E3B8D6C643E2}" type="pres">
      <dgm:prSet presAssocID="{EF26E376-A98C-47EF-934B-65D6893E9ECE}" presName="parentText" presStyleLbl="node1" presStyleIdx="1" presStyleCnt="4" custScaleX="38095">
        <dgm:presLayoutVars>
          <dgm:chMax val="0"/>
          <dgm:bulletEnabled val="1"/>
        </dgm:presLayoutVars>
      </dgm:prSet>
      <dgm:spPr/>
      <dgm:t>
        <a:bodyPr/>
        <a:lstStyle/>
        <a:p>
          <a:endParaRPr lang="en-US"/>
        </a:p>
      </dgm:t>
    </dgm:pt>
    <dgm:pt modelId="{A931AAA8-FF99-4BE5-AC1E-828041137F28}" type="pres">
      <dgm:prSet presAssocID="{EF26E376-A98C-47EF-934B-65D6893E9ECE}" presName="negativeSpace" presStyleCnt="0"/>
      <dgm:spPr/>
    </dgm:pt>
    <dgm:pt modelId="{F9F02FCA-81A3-4FF0-B1BE-81D7EC3B452E}" type="pres">
      <dgm:prSet presAssocID="{EF26E376-A98C-47EF-934B-65D6893E9ECE}" presName="childText" presStyleLbl="conFgAcc1" presStyleIdx="1" presStyleCnt="4">
        <dgm:presLayoutVars>
          <dgm:bulletEnabled val="1"/>
        </dgm:presLayoutVars>
      </dgm:prSet>
      <dgm:spPr/>
      <dgm:t>
        <a:bodyPr/>
        <a:lstStyle/>
        <a:p>
          <a:endParaRPr lang="en-US"/>
        </a:p>
      </dgm:t>
    </dgm:pt>
    <dgm:pt modelId="{0CE96AF1-FAB0-4C33-9AE0-AC6A92095D9C}" type="pres">
      <dgm:prSet presAssocID="{64D3FA7C-7570-44AC-BFDA-F07F3184C8DB}" presName="spaceBetweenRectangles" presStyleCnt="0"/>
      <dgm:spPr/>
    </dgm:pt>
    <dgm:pt modelId="{B5688BCC-9E7B-4F92-829F-4FD767067523}" type="pres">
      <dgm:prSet presAssocID="{E778D8F4-388A-4A80-A11A-53B91539509A}" presName="parentLin" presStyleCnt="0"/>
      <dgm:spPr/>
    </dgm:pt>
    <dgm:pt modelId="{A224D6AE-33E0-4468-A504-7E9076E0B724}" type="pres">
      <dgm:prSet presAssocID="{E778D8F4-388A-4A80-A11A-53B91539509A}" presName="parentLeftMargin" presStyleLbl="node1" presStyleIdx="1" presStyleCnt="4"/>
      <dgm:spPr/>
      <dgm:t>
        <a:bodyPr/>
        <a:lstStyle/>
        <a:p>
          <a:endParaRPr lang="en-US"/>
        </a:p>
      </dgm:t>
    </dgm:pt>
    <dgm:pt modelId="{547BBB03-E134-4D47-9969-00A925DE6999}" type="pres">
      <dgm:prSet presAssocID="{E778D8F4-388A-4A80-A11A-53B91539509A}" presName="parentText" presStyleLbl="node1" presStyleIdx="2" presStyleCnt="4" custScaleX="38095">
        <dgm:presLayoutVars>
          <dgm:chMax val="0"/>
          <dgm:bulletEnabled val="1"/>
        </dgm:presLayoutVars>
      </dgm:prSet>
      <dgm:spPr/>
      <dgm:t>
        <a:bodyPr/>
        <a:lstStyle/>
        <a:p>
          <a:endParaRPr lang="en-US"/>
        </a:p>
      </dgm:t>
    </dgm:pt>
    <dgm:pt modelId="{A601906E-C31F-4FC8-BCB4-065143FD7F6F}" type="pres">
      <dgm:prSet presAssocID="{E778D8F4-388A-4A80-A11A-53B91539509A}" presName="negativeSpace" presStyleCnt="0"/>
      <dgm:spPr/>
    </dgm:pt>
    <dgm:pt modelId="{9D2BA766-B42C-4401-8B2B-266C04E0F6BA}" type="pres">
      <dgm:prSet presAssocID="{E778D8F4-388A-4A80-A11A-53B91539509A}" presName="childText" presStyleLbl="conFgAcc1" presStyleIdx="2" presStyleCnt="4">
        <dgm:presLayoutVars>
          <dgm:bulletEnabled val="1"/>
        </dgm:presLayoutVars>
      </dgm:prSet>
      <dgm:spPr/>
      <dgm:t>
        <a:bodyPr/>
        <a:lstStyle/>
        <a:p>
          <a:endParaRPr lang="en-US"/>
        </a:p>
      </dgm:t>
    </dgm:pt>
    <dgm:pt modelId="{3ED2BE15-755B-4C4B-B322-D1ADD7887276}" type="pres">
      <dgm:prSet presAssocID="{E265502E-C7DA-4CA3-AE89-1BB939B93E05}" presName="spaceBetweenRectangles" presStyleCnt="0"/>
      <dgm:spPr/>
    </dgm:pt>
    <dgm:pt modelId="{D9DD4637-236D-4A7A-A50E-E9A7CC1F2861}" type="pres">
      <dgm:prSet presAssocID="{BE0E7AE2-9674-419A-8BD8-961A3EDA016E}" presName="parentLin" presStyleCnt="0"/>
      <dgm:spPr/>
    </dgm:pt>
    <dgm:pt modelId="{975D8D40-8F6D-42C0-9EF0-C5C1A7A0A391}" type="pres">
      <dgm:prSet presAssocID="{BE0E7AE2-9674-419A-8BD8-961A3EDA016E}" presName="parentLeftMargin" presStyleLbl="node1" presStyleIdx="2" presStyleCnt="4"/>
      <dgm:spPr/>
      <dgm:t>
        <a:bodyPr/>
        <a:lstStyle/>
        <a:p>
          <a:endParaRPr lang="en-US"/>
        </a:p>
      </dgm:t>
    </dgm:pt>
    <dgm:pt modelId="{A5C00B20-A88F-48D5-B502-D9772131A2EB}" type="pres">
      <dgm:prSet presAssocID="{BE0E7AE2-9674-419A-8BD8-961A3EDA016E}" presName="parentText" presStyleLbl="node1" presStyleIdx="3" presStyleCnt="4" custScaleX="38095">
        <dgm:presLayoutVars>
          <dgm:chMax val="0"/>
          <dgm:bulletEnabled val="1"/>
        </dgm:presLayoutVars>
      </dgm:prSet>
      <dgm:spPr/>
      <dgm:t>
        <a:bodyPr/>
        <a:lstStyle/>
        <a:p>
          <a:endParaRPr lang="en-US"/>
        </a:p>
      </dgm:t>
    </dgm:pt>
    <dgm:pt modelId="{9B8EF88F-444C-4936-A11A-F65A5C7BDCF7}" type="pres">
      <dgm:prSet presAssocID="{BE0E7AE2-9674-419A-8BD8-961A3EDA016E}" presName="negativeSpace" presStyleCnt="0"/>
      <dgm:spPr/>
    </dgm:pt>
    <dgm:pt modelId="{CB9E542D-158A-4F68-BE83-AC8856D0CE11}" type="pres">
      <dgm:prSet presAssocID="{BE0E7AE2-9674-419A-8BD8-961A3EDA016E}" presName="childText" presStyleLbl="conFgAcc1" presStyleIdx="3" presStyleCnt="4">
        <dgm:presLayoutVars>
          <dgm:bulletEnabled val="1"/>
        </dgm:presLayoutVars>
      </dgm:prSet>
      <dgm:spPr/>
      <dgm:t>
        <a:bodyPr/>
        <a:lstStyle/>
        <a:p>
          <a:endParaRPr lang="en-US"/>
        </a:p>
      </dgm:t>
    </dgm:pt>
  </dgm:ptLst>
  <dgm:cxnLst>
    <dgm:cxn modelId="{237A20CA-0ACF-43E2-8A15-A9D1AEEA9823}" srcId="{D0FCA3D4-3E51-4ACE-90AD-25CAB0733D48}" destId="{DF2D0FC2-1969-483A-84D0-D1C8720E0D38}" srcOrd="1" destOrd="0" parTransId="{5D19DF52-8D36-4DE9-A113-7B86031E52B6}" sibTransId="{C1E5FDB5-01BD-4D8E-BEC5-007FFDB7F32D}"/>
    <dgm:cxn modelId="{139F0355-2F82-4348-90B3-9109132F12C8}" type="presOf" srcId="{E778D8F4-388A-4A80-A11A-53B91539509A}" destId="{A224D6AE-33E0-4468-A504-7E9076E0B724}" srcOrd="0" destOrd="0" presId="urn:microsoft.com/office/officeart/2005/8/layout/list1"/>
    <dgm:cxn modelId="{E7BE7E8D-1AB5-4785-B813-2E8390647A89}" type="presOf" srcId="{51E9C5A0-8791-42A5-8A7C-3BB96757336C}" destId="{CB9E542D-158A-4F68-BE83-AC8856D0CE11}" srcOrd="0" destOrd="0" presId="urn:microsoft.com/office/officeart/2005/8/layout/list1"/>
    <dgm:cxn modelId="{385B4563-38B3-4659-9070-E9992E1F6A89}" type="presOf" srcId="{DF2D0FC2-1969-483A-84D0-D1C8720E0D38}" destId="{E6685B22-8BB7-4572-B9B4-E960E60D141B}" srcOrd="0" destOrd="1" presId="urn:microsoft.com/office/officeart/2005/8/layout/list1"/>
    <dgm:cxn modelId="{16509980-68CE-47A2-AE88-D82FDC017F68}" type="presOf" srcId="{EF26E376-A98C-47EF-934B-65D6893E9ECE}" destId="{796C104A-F2EB-443B-B425-F3149D93E33D}" srcOrd="0" destOrd="0" presId="urn:microsoft.com/office/officeart/2005/8/layout/list1"/>
    <dgm:cxn modelId="{97E41606-80FC-4299-8BBC-90DC33BE8DF3}" type="presOf" srcId="{E778D8F4-388A-4A80-A11A-53B91539509A}" destId="{547BBB03-E134-4D47-9969-00A925DE6999}" srcOrd="1" destOrd="0" presId="urn:microsoft.com/office/officeart/2005/8/layout/list1"/>
    <dgm:cxn modelId="{858BCC1B-1DBD-40A9-8683-0955ADC87DA7}" srcId="{E778D8F4-388A-4A80-A11A-53B91539509A}" destId="{AD9BE9A9-5433-4F47-9771-9AD055833C6C}" srcOrd="0" destOrd="0" parTransId="{29C13FC1-E908-4DAF-B4BB-26EA694ED65E}" sibTransId="{2B0BB7DF-5F50-406E-9F7E-06EE872F6862}"/>
    <dgm:cxn modelId="{9C342A97-512D-4891-82B6-529905609EF0}" srcId="{6FF44092-33C4-4595-8DD9-D7709A25062A}" destId="{E778D8F4-388A-4A80-A11A-53B91539509A}" srcOrd="2" destOrd="0" parTransId="{95B1F870-F8AF-443B-9153-A42A4C627147}" sibTransId="{E265502E-C7DA-4CA3-AE89-1BB939B93E05}"/>
    <dgm:cxn modelId="{10C0EABC-C7DD-456F-92E7-C22CA57E12AA}" type="presOf" srcId="{D0FCA3D4-3E51-4ACE-90AD-25CAB0733D48}" destId="{00CEE632-BFFC-4C43-BDFD-117AA5A9662D}" srcOrd="0" destOrd="0" presId="urn:microsoft.com/office/officeart/2005/8/layout/list1"/>
    <dgm:cxn modelId="{F367C080-59F6-4AD6-9C20-ED8DC2DD26E1}" type="presOf" srcId="{BE0E7AE2-9674-419A-8BD8-961A3EDA016E}" destId="{A5C00B20-A88F-48D5-B502-D9772131A2EB}" srcOrd="1" destOrd="0" presId="urn:microsoft.com/office/officeart/2005/8/layout/list1"/>
    <dgm:cxn modelId="{2EB2DDCB-4D71-4B23-88D2-5A3FAE6CFD37}" type="presOf" srcId="{6FF44092-33C4-4595-8DD9-D7709A25062A}" destId="{7B8058B8-D213-46FE-B28E-DBCB73C078C2}" srcOrd="0" destOrd="0" presId="urn:microsoft.com/office/officeart/2005/8/layout/list1"/>
    <dgm:cxn modelId="{6563A2EF-0D5B-497A-ACFE-2B1CCDC3C57B}" type="presOf" srcId="{AD9BE9A9-5433-4F47-9771-9AD055833C6C}" destId="{9D2BA766-B42C-4401-8B2B-266C04E0F6BA}" srcOrd="0" destOrd="0" presId="urn:microsoft.com/office/officeart/2005/8/layout/list1"/>
    <dgm:cxn modelId="{EA327A84-B616-4B6D-A7CF-F592DBC7A173}" srcId="{6FF44092-33C4-4595-8DD9-D7709A25062A}" destId="{EF26E376-A98C-47EF-934B-65D6893E9ECE}" srcOrd="1" destOrd="0" parTransId="{123EF7AA-35DF-48E7-9D85-8FE7160C4E68}" sibTransId="{64D3FA7C-7570-44AC-BFDA-F07F3184C8DB}"/>
    <dgm:cxn modelId="{1A039937-5AEC-4E77-9848-53F551C75AB0}" srcId="{6FF44092-33C4-4595-8DD9-D7709A25062A}" destId="{BE0E7AE2-9674-419A-8BD8-961A3EDA016E}" srcOrd="3" destOrd="0" parTransId="{F58BC992-AB93-4893-8C6A-7193655799DF}" sibTransId="{8A85D442-5788-4E66-B6F1-26CE0ABB7C32}"/>
    <dgm:cxn modelId="{7B59B9A5-4613-469D-8FAC-26036C53CF34}" srcId="{6FF44092-33C4-4595-8DD9-D7709A25062A}" destId="{D0FCA3D4-3E51-4ACE-90AD-25CAB0733D48}" srcOrd="0" destOrd="0" parTransId="{947D8208-6481-44D6-A429-EB057AF00B19}" sibTransId="{3BAB2384-95FD-43F2-B104-9086DFB19B81}"/>
    <dgm:cxn modelId="{A33D08F3-32C8-44E7-8556-792E76999B69}" type="presOf" srcId="{D0FCA3D4-3E51-4ACE-90AD-25CAB0733D48}" destId="{4F34CE3B-0E4F-4AE2-8227-9EAFCF5951C0}" srcOrd="1" destOrd="0" presId="urn:microsoft.com/office/officeart/2005/8/layout/list1"/>
    <dgm:cxn modelId="{365C7214-F73C-40A2-8922-248B4CD61126}" srcId="{BE0E7AE2-9674-419A-8BD8-961A3EDA016E}" destId="{51E9C5A0-8791-42A5-8A7C-3BB96757336C}" srcOrd="0" destOrd="0" parTransId="{E81E285B-2A26-49E4-A6AD-9B782514E42E}" sibTransId="{5E6DBB22-7CF6-44E5-B0C4-97A11BAF2A40}"/>
    <dgm:cxn modelId="{A1CFA3D6-0538-432E-9CBF-D42C21A05BDA}" srcId="{D0FCA3D4-3E51-4ACE-90AD-25CAB0733D48}" destId="{42C50940-D9E6-4C95-9A77-123C2FEF9019}" srcOrd="0" destOrd="0" parTransId="{A3D258CE-349A-48A1-8A8C-3C3E29DBAE2E}" sibTransId="{EB3D1147-7047-48D5-982B-67E3E038ECCE}"/>
    <dgm:cxn modelId="{9A3B8F99-6FA3-4589-8BD9-40FFF0E7DD67}" type="presOf" srcId="{EF26E376-A98C-47EF-934B-65D6893E9ECE}" destId="{3DC36F32-BCEB-46B4-BA3B-E3B8D6C643E2}" srcOrd="1" destOrd="0" presId="urn:microsoft.com/office/officeart/2005/8/layout/list1"/>
    <dgm:cxn modelId="{92EC0DC7-F8A6-4ED9-98A6-1CB9A26C0780}" srcId="{EF26E376-A98C-47EF-934B-65D6893E9ECE}" destId="{1B062049-D546-4206-B4D4-148AB34EA864}" srcOrd="0" destOrd="0" parTransId="{8A9A72FC-9B7B-473D-9113-0B636701387E}" sibTransId="{E3456413-3DA0-4E84-A463-3E0C70E8369D}"/>
    <dgm:cxn modelId="{998B0F84-939F-4C74-A4DB-EFF5B58D9449}" type="presOf" srcId="{1B062049-D546-4206-B4D4-148AB34EA864}" destId="{F9F02FCA-81A3-4FF0-B1BE-81D7EC3B452E}" srcOrd="0" destOrd="0" presId="urn:microsoft.com/office/officeart/2005/8/layout/list1"/>
    <dgm:cxn modelId="{8C88A0F5-6EF2-4B46-8979-D91004CABFE8}" type="presOf" srcId="{42C50940-D9E6-4C95-9A77-123C2FEF9019}" destId="{E6685B22-8BB7-4572-B9B4-E960E60D141B}" srcOrd="0" destOrd="0" presId="urn:microsoft.com/office/officeart/2005/8/layout/list1"/>
    <dgm:cxn modelId="{BC178352-3ED9-49AC-851E-E3BECAB6F731}" type="presOf" srcId="{BE0E7AE2-9674-419A-8BD8-961A3EDA016E}" destId="{975D8D40-8F6D-42C0-9EF0-C5C1A7A0A391}" srcOrd="0" destOrd="0" presId="urn:microsoft.com/office/officeart/2005/8/layout/list1"/>
    <dgm:cxn modelId="{D1D37DB3-2223-4549-B289-2B2D0DE200B6}" type="presParOf" srcId="{7B8058B8-D213-46FE-B28E-DBCB73C078C2}" destId="{848EA113-B65F-4181-BE25-7330D683B23D}" srcOrd="0" destOrd="0" presId="urn:microsoft.com/office/officeart/2005/8/layout/list1"/>
    <dgm:cxn modelId="{DC619846-146B-4177-B0E7-82F6D944C3D5}" type="presParOf" srcId="{848EA113-B65F-4181-BE25-7330D683B23D}" destId="{00CEE632-BFFC-4C43-BDFD-117AA5A9662D}" srcOrd="0" destOrd="0" presId="urn:microsoft.com/office/officeart/2005/8/layout/list1"/>
    <dgm:cxn modelId="{FF779433-D1C6-449D-95B9-F48D7FB57893}" type="presParOf" srcId="{848EA113-B65F-4181-BE25-7330D683B23D}" destId="{4F34CE3B-0E4F-4AE2-8227-9EAFCF5951C0}" srcOrd="1" destOrd="0" presId="urn:microsoft.com/office/officeart/2005/8/layout/list1"/>
    <dgm:cxn modelId="{B5A3BE4E-7E68-412A-B4FA-A11CD4E14841}" type="presParOf" srcId="{7B8058B8-D213-46FE-B28E-DBCB73C078C2}" destId="{801B4DF7-8D0C-4FA1-BCF8-4DE927559494}" srcOrd="1" destOrd="0" presId="urn:microsoft.com/office/officeart/2005/8/layout/list1"/>
    <dgm:cxn modelId="{1CF53801-E993-41CC-B8B2-DCE99FF0D5EB}" type="presParOf" srcId="{7B8058B8-D213-46FE-B28E-DBCB73C078C2}" destId="{E6685B22-8BB7-4572-B9B4-E960E60D141B}" srcOrd="2" destOrd="0" presId="urn:microsoft.com/office/officeart/2005/8/layout/list1"/>
    <dgm:cxn modelId="{7A061602-29F9-425D-B68C-705C62F4474A}" type="presParOf" srcId="{7B8058B8-D213-46FE-B28E-DBCB73C078C2}" destId="{77B0324B-3D28-41E6-A650-5D18A42188B4}" srcOrd="3" destOrd="0" presId="urn:microsoft.com/office/officeart/2005/8/layout/list1"/>
    <dgm:cxn modelId="{A156B654-9A78-484D-8189-BDA3D1DC2174}" type="presParOf" srcId="{7B8058B8-D213-46FE-B28E-DBCB73C078C2}" destId="{03C8D700-C7B2-4FC3-A12A-6BB43F05230B}" srcOrd="4" destOrd="0" presId="urn:microsoft.com/office/officeart/2005/8/layout/list1"/>
    <dgm:cxn modelId="{5458B799-A8C1-4C6A-AF8D-98F447226EBB}" type="presParOf" srcId="{03C8D700-C7B2-4FC3-A12A-6BB43F05230B}" destId="{796C104A-F2EB-443B-B425-F3149D93E33D}" srcOrd="0" destOrd="0" presId="urn:microsoft.com/office/officeart/2005/8/layout/list1"/>
    <dgm:cxn modelId="{306224E5-DDEF-456F-9AC2-9A97C75A4B47}" type="presParOf" srcId="{03C8D700-C7B2-4FC3-A12A-6BB43F05230B}" destId="{3DC36F32-BCEB-46B4-BA3B-E3B8D6C643E2}" srcOrd="1" destOrd="0" presId="urn:microsoft.com/office/officeart/2005/8/layout/list1"/>
    <dgm:cxn modelId="{891069D7-71CC-458E-90D3-76842F5E4276}" type="presParOf" srcId="{7B8058B8-D213-46FE-B28E-DBCB73C078C2}" destId="{A931AAA8-FF99-4BE5-AC1E-828041137F28}" srcOrd="5" destOrd="0" presId="urn:microsoft.com/office/officeart/2005/8/layout/list1"/>
    <dgm:cxn modelId="{90D6C3ED-0996-4C26-8B8E-A8CF462DF7EC}" type="presParOf" srcId="{7B8058B8-D213-46FE-B28E-DBCB73C078C2}" destId="{F9F02FCA-81A3-4FF0-B1BE-81D7EC3B452E}" srcOrd="6" destOrd="0" presId="urn:microsoft.com/office/officeart/2005/8/layout/list1"/>
    <dgm:cxn modelId="{8BD879A1-B81A-4613-9690-A46B0D1DB286}" type="presParOf" srcId="{7B8058B8-D213-46FE-B28E-DBCB73C078C2}" destId="{0CE96AF1-FAB0-4C33-9AE0-AC6A92095D9C}" srcOrd="7" destOrd="0" presId="urn:microsoft.com/office/officeart/2005/8/layout/list1"/>
    <dgm:cxn modelId="{B10E48C4-C524-406C-B9C6-448544CD44E1}" type="presParOf" srcId="{7B8058B8-D213-46FE-B28E-DBCB73C078C2}" destId="{B5688BCC-9E7B-4F92-829F-4FD767067523}" srcOrd="8" destOrd="0" presId="urn:microsoft.com/office/officeart/2005/8/layout/list1"/>
    <dgm:cxn modelId="{3AC096BA-B516-47F4-9A3D-0DF79D27B3CB}" type="presParOf" srcId="{B5688BCC-9E7B-4F92-829F-4FD767067523}" destId="{A224D6AE-33E0-4468-A504-7E9076E0B724}" srcOrd="0" destOrd="0" presId="urn:microsoft.com/office/officeart/2005/8/layout/list1"/>
    <dgm:cxn modelId="{0C451E47-7225-4BDB-95EC-10962FB7CB71}" type="presParOf" srcId="{B5688BCC-9E7B-4F92-829F-4FD767067523}" destId="{547BBB03-E134-4D47-9969-00A925DE6999}" srcOrd="1" destOrd="0" presId="urn:microsoft.com/office/officeart/2005/8/layout/list1"/>
    <dgm:cxn modelId="{B5EE6973-69AC-4AC9-A590-9D8F32DA05E4}" type="presParOf" srcId="{7B8058B8-D213-46FE-B28E-DBCB73C078C2}" destId="{A601906E-C31F-4FC8-BCB4-065143FD7F6F}" srcOrd="9" destOrd="0" presId="urn:microsoft.com/office/officeart/2005/8/layout/list1"/>
    <dgm:cxn modelId="{3A408FE7-DC37-407D-B9C4-43476370EF95}" type="presParOf" srcId="{7B8058B8-D213-46FE-B28E-DBCB73C078C2}" destId="{9D2BA766-B42C-4401-8B2B-266C04E0F6BA}" srcOrd="10" destOrd="0" presId="urn:microsoft.com/office/officeart/2005/8/layout/list1"/>
    <dgm:cxn modelId="{B3FEBA07-6B3A-4BB5-AB7C-B55A0B65B650}" type="presParOf" srcId="{7B8058B8-D213-46FE-B28E-DBCB73C078C2}" destId="{3ED2BE15-755B-4C4B-B322-D1ADD7887276}" srcOrd="11" destOrd="0" presId="urn:microsoft.com/office/officeart/2005/8/layout/list1"/>
    <dgm:cxn modelId="{0605BA07-81AE-4A74-96BB-F78316C40DB3}" type="presParOf" srcId="{7B8058B8-D213-46FE-B28E-DBCB73C078C2}" destId="{D9DD4637-236D-4A7A-A50E-E9A7CC1F2861}" srcOrd="12" destOrd="0" presId="urn:microsoft.com/office/officeart/2005/8/layout/list1"/>
    <dgm:cxn modelId="{C08494FA-D787-4D02-BCFC-941CE45770AA}" type="presParOf" srcId="{D9DD4637-236D-4A7A-A50E-E9A7CC1F2861}" destId="{975D8D40-8F6D-42C0-9EF0-C5C1A7A0A391}" srcOrd="0" destOrd="0" presId="urn:microsoft.com/office/officeart/2005/8/layout/list1"/>
    <dgm:cxn modelId="{02DCB647-F953-4D3D-B26B-558E87AAA836}" type="presParOf" srcId="{D9DD4637-236D-4A7A-A50E-E9A7CC1F2861}" destId="{A5C00B20-A88F-48D5-B502-D9772131A2EB}" srcOrd="1" destOrd="0" presId="urn:microsoft.com/office/officeart/2005/8/layout/list1"/>
    <dgm:cxn modelId="{8EEEC9E6-4077-4D0F-B87C-7C966341CAF7}" type="presParOf" srcId="{7B8058B8-D213-46FE-B28E-DBCB73C078C2}" destId="{9B8EF88F-444C-4936-A11A-F65A5C7BDCF7}" srcOrd="13" destOrd="0" presId="urn:microsoft.com/office/officeart/2005/8/layout/list1"/>
    <dgm:cxn modelId="{A16E3C9D-6F9C-406E-9C2A-BC0EE0C30813}" type="presParOf" srcId="{7B8058B8-D213-46FE-B28E-DBCB73C078C2}" destId="{CB9E542D-158A-4F68-BE83-AC8856D0CE11}"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685B22-8BB7-4572-B9B4-E960E60D141B}">
      <dsp:nvSpPr>
        <dsp:cNvPr id="0" name=""/>
        <dsp:cNvSpPr/>
      </dsp:nvSpPr>
      <dsp:spPr>
        <a:xfrm>
          <a:off x="0" y="319405"/>
          <a:ext cx="4572000" cy="990675"/>
        </a:xfrm>
        <a:prstGeom prst="rect">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4838" tIns="354076" rIns="354838" bIns="120904" numCol="1" spcCol="1270" anchor="t" anchorCtr="0">
          <a:noAutofit/>
        </a:bodyPr>
        <a:lstStyle/>
        <a:p>
          <a:pPr marL="171450" lvl="1" indent="-171450" algn="l" defTabSz="755650" rtl="0">
            <a:lnSpc>
              <a:spcPct val="90000"/>
            </a:lnSpc>
            <a:spcBef>
              <a:spcPct val="0"/>
            </a:spcBef>
            <a:spcAft>
              <a:spcPct val="15000"/>
            </a:spcAft>
            <a:buChar char="••"/>
          </a:pPr>
          <a:r>
            <a:rPr lang="en-US" sz="1700" kern="1200" smtClean="0"/>
            <a:t>Discover fabric providers and services</a:t>
          </a:r>
          <a:endParaRPr lang="en-US" sz="1700" kern="1200"/>
        </a:p>
        <a:p>
          <a:pPr marL="171450" lvl="1" indent="-171450" algn="l" defTabSz="755650" rtl="0">
            <a:lnSpc>
              <a:spcPct val="90000"/>
            </a:lnSpc>
            <a:spcBef>
              <a:spcPct val="0"/>
            </a:spcBef>
            <a:spcAft>
              <a:spcPct val="15000"/>
            </a:spcAft>
            <a:buChar char="••"/>
          </a:pPr>
          <a:r>
            <a:rPr lang="en-US" sz="1700" kern="1200" smtClean="0"/>
            <a:t>Identify resources and addressing</a:t>
          </a:r>
          <a:endParaRPr lang="en-US" sz="1700" kern="1200"/>
        </a:p>
      </dsp:txBody>
      <dsp:txXfrm>
        <a:off x="0" y="319405"/>
        <a:ext cx="4572000" cy="990675"/>
      </dsp:txXfrm>
    </dsp:sp>
    <dsp:sp modelId="{4F34CE3B-0E4F-4AE2-8227-9EAFCF5951C0}">
      <dsp:nvSpPr>
        <dsp:cNvPr id="0" name=""/>
        <dsp:cNvSpPr/>
      </dsp:nvSpPr>
      <dsp:spPr>
        <a:xfrm>
          <a:off x="228600" y="68485"/>
          <a:ext cx="1219192" cy="501840"/>
        </a:xfrm>
        <a:prstGeom prst="roundRect">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968" tIns="0" rIns="120968" bIns="0" numCol="1" spcCol="1270" anchor="ctr" anchorCtr="0">
          <a:noAutofit/>
        </a:bodyPr>
        <a:lstStyle/>
        <a:p>
          <a:pPr lvl="0" algn="ctr" defTabSz="755650" rtl="0">
            <a:lnSpc>
              <a:spcPct val="90000"/>
            </a:lnSpc>
            <a:spcBef>
              <a:spcPct val="0"/>
            </a:spcBef>
            <a:spcAft>
              <a:spcPct val="35000"/>
            </a:spcAft>
          </a:pPr>
          <a:r>
            <a:rPr lang="en-US" sz="1700" kern="1200" dirty="0" err="1" smtClean="0">
              <a:solidFill>
                <a:schemeClr val="tx1"/>
              </a:solidFill>
            </a:rPr>
            <a:t>fi_getinfo</a:t>
          </a:r>
          <a:endParaRPr lang="en-US" sz="1700" kern="1200" dirty="0">
            <a:solidFill>
              <a:schemeClr val="tx1"/>
            </a:solidFill>
          </a:endParaRPr>
        </a:p>
      </dsp:txBody>
      <dsp:txXfrm>
        <a:off x="253098" y="92983"/>
        <a:ext cx="1170196" cy="452844"/>
      </dsp:txXfrm>
    </dsp:sp>
    <dsp:sp modelId="{F9F02FCA-81A3-4FF0-B1BE-81D7EC3B452E}">
      <dsp:nvSpPr>
        <dsp:cNvPr id="0" name=""/>
        <dsp:cNvSpPr/>
      </dsp:nvSpPr>
      <dsp:spPr>
        <a:xfrm>
          <a:off x="0" y="1652800"/>
          <a:ext cx="4572000" cy="722925"/>
        </a:xfrm>
        <a:prstGeom prst="rect">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4838" tIns="354076" rIns="354838" bIns="120904" numCol="1" spcCol="1270" anchor="t" anchorCtr="0">
          <a:noAutofit/>
        </a:bodyPr>
        <a:lstStyle/>
        <a:p>
          <a:pPr marL="171450" lvl="1" indent="-171450" algn="l" defTabSz="755650" rtl="0">
            <a:lnSpc>
              <a:spcPct val="90000"/>
            </a:lnSpc>
            <a:spcBef>
              <a:spcPct val="0"/>
            </a:spcBef>
            <a:spcAft>
              <a:spcPct val="15000"/>
            </a:spcAft>
            <a:buChar char="••"/>
          </a:pPr>
          <a:r>
            <a:rPr lang="en-US" sz="1700" kern="1200" smtClean="0"/>
            <a:t>Allocate fabric communication portal</a:t>
          </a:r>
          <a:endParaRPr lang="en-US" sz="1700" kern="1200"/>
        </a:p>
      </dsp:txBody>
      <dsp:txXfrm>
        <a:off x="0" y="1652800"/>
        <a:ext cx="4572000" cy="722925"/>
      </dsp:txXfrm>
    </dsp:sp>
    <dsp:sp modelId="{3DC36F32-BCEB-46B4-BA3B-E3B8D6C643E2}">
      <dsp:nvSpPr>
        <dsp:cNvPr id="0" name=""/>
        <dsp:cNvSpPr/>
      </dsp:nvSpPr>
      <dsp:spPr>
        <a:xfrm>
          <a:off x="228600" y="1401880"/>
          <a:ext cx="1219192" cy="501840"/>
        </a:xfrm>
        <a:prstGeom prst="roundRect">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968" tIns="0" rIns="120968" bIns="0" numCol="1" spcCol="1270" anchor="ctr" anchorCtr="0">
          <a:noAutofit/>
        </a:bodyPr>
        <a:lstStyle/>
        <a:p>
          <a:pPr lvl="0" algn="ctr" defTabSz="755650" rtl="0">
            <a:lnSpc>
              <a:spcPct val="90000"/>
            </a:lnSpc>
            <a:spcBef>
              <a:spcPct val="0"/>
            </a:spcBef>
            <a:spcAft>
              <a:spcPct val="35000"/>
            </a:spcAft>
          </a:pPr>
          <a:r>
            <a:rPr lang="en-US" sz="1700" kern="1200" dirty="0" err="1" smtClean="0">
              <a:solidFill>
                <a:schemeClr val="tx1"/>
              </a:solidFill>
            </a:rPr>
            <a:t>fi_socket</a:t>
          </a:r>
          <a:endParaRPr lang="en-US" sz="1700" kern="1200" dirty="0">
            <a:solidFill>
              <a:schemeClr val="tx1"/>
            </a:solidFill>
          </a:endParaRPr>
        </a:p>
      </dsp:txBody>
      <dsp:txXfrm>
        <a:off x="253098" y="1426378"/>
        <a:ext cx="1170196" cy="452844"/>
      </dsp:txXfrm>
    </dsp:sp>
    <dsp:sp modelId="{9D2BA766-B42C-4401-8B2B-266C04E0F6BA}">
      <dsp:nvSpPr>
        <dsp:cNvPr id="0" name=""/>
        <dsp:cNvSpPr/>
      </dsp:nvSpPr>
      <dsp:spPr>
        <a:xfrm>
          <a:off x="0" y="2718445"/>
          <a:ext cx="4572000" cy="722925"/>
        </a:xfrm>
        <a:prstGeom prst="rect">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4838" tIns="354076" rIns="354838" bIns="120904" numCol="1" spcCol="1270" anchor="t" anchorCtr="0">
          <a:noAutofit/>
        </a:bodyPr>
        <a:lstStyle/>
        <a:p>
          <a:pPr marL="171450" lvl="1" indent="-171450" algn="l" defTabSz="755650" rtl="0">
            <a:lnSpc>
              <a:spcPct val="90000"/>
            </a:lnSpc>
            <a:spcBef>
              <a:spcPct val="0"/>
            </a:spcBef>
            <a:spcAft>
              <a:spcPct val="15000"/>
            </a:spcAft>
            <a:buChar char="••"/>
          </a:pPr>
          <a:r>
            <a:rPr lang="en-US" sz="1700" kern="1200" smtClean="0"/>
            <a:t>Open resource domain and interfaces</a:t>
          </a:r>
          <a:endParaRPr lang="en-US" sz="1700" kern="1200"/>
        </a:p>
      </dsp:txBody>
      <dsp:txXfrm>
        <a:off x="0" y="2718445"/>
        <a:ext cx="4572000" cy="722925"/>
      </dsp:txXfrm>
    </dsp:sp>
    <dsp:sp modelId="{547BBB03-E134-4D47-9969-00A925DE6999}">
      <dsp:nvSpPr>
        <dsp:cNvPr id="0" name=""/>
        <dsp:cNvSpPr/>
      </dsp:nvSpPr>
      <dsp:spPr>
        <a:xfrm>
          <a:off x="228600" y="2467525"/>
          <a:ext cx="1219192" cy="501840"/>
        </a:xfrm>
        <a:prstGeom prst="roundRect">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968" tIns="0" rIns="120968" bIns="0" numCol="1" spcCol="1270" anchor="ctr" anchorCtr="0">
          <a:noAutofit/>
        </a:bodyPr>
        <a:lstStyle/>
        <a:p>
          <a:pPr lvl="0" algn="ctr" defTabSz="755650" rtl="0">
            <a:lnSpc>
              <a:spcPct val="90000"/>
            </a:lnSpc>
            <a:spcBef>
              <a:spcPct val="0"/>
            </a:spcBef>
            <a:spcAft>
              <a:spcPct val="35000"/>
            </a:spcAft>
          </a:pPr>
          <a:r>
            <a:rPr lang="en-US" sz="1700" kern="1200" dirty="0" err="1" smtClean="0">
              <a:solidFill>
                <a:schemeClr val="tx1"/>
              </a:solidFill>
            </a:rPr>
            <a:t>fi_open</a:t>
          </a:r>
          <a:endParaRPr lang="en-US" sz="1700" kern="1200" dirty="0">
            <a:solidFill>
              <a:schemeClr val="tx1"/>
            </a:solidFill>
          </a:endParaRPr>
        </a:p>
      </dsp:txBody>
      <dsp:txXfrm>
        <a:off x="253098" y="2492023"/>
        <a:ext cx="1170196" cy="452844"/>
      </dsp:txXfrm>
    </dsp:sp>
    <dsp:sp modelId="{CB9E542D-158A-4F68-BE83-AC8856D0CE11}">
      <dsp:nvSpPr>
        <dsp:cNvPr id="0" name=""/>
        <dsp:cNvSpPr/>
      </dsp:nvSpPr>
      <dsp:spPr>
        <a:xfrm>
          <a:off x="0" y="3784090"/>
          <a:ext cx="4572000" cy="963900"/>
        </a:xfrm>
        <a:prstGeom prst="rect">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54838" tIns="354076" rIns="354838" bIns="120904" numCol="1" spcCol="1270" anchor="t" anchorCtr="0">
          <a:noAutofit/>
        </a:bodyPr>
        <a:lstStyle/>
        <a:p>
          <a:pPr marL="171450" lvl="1" indent="-171450" algn="l" defTabSz="755650" rtl="0">
            <a:lnSpc>
              <a:spcPct val="90000"/>
            </a:lnSpc>
            <a:spcBef>
              <a:spcPct val="0"/>
            </a:spcBef>
            <a:spcAft>
              <a:spcPct val="15000"/>
            </a:spcAft>
            <a:buChar char="••"/>
          </a:pPr>
          <a:r>
            <a:rPr lang="en-US" sz="1700" kern="1200" smtClean="0"/>
            <a:t>Dynamic providers publish control interfaces</a:t>
          </a:r>
          <a:endParaRPr lang="en-US" sz="1700" kern="1200"/>
        </a:p>
      </dsp:txBody>
      <dsp:txXfrm>
        <a:off x="0" y="3784090"/>
        <a:ext cx="4572000" cy="963900"/>
      </dsp:txXfrm>
    </dsp:sp>
    <dsp:sp modelId="{A5C00B20-A88F-48D5-B502-D9772131A2EB}">
      <dsp:nvSpPr>
        <dsp:cNvPr id="0" name=""/>
        <dsp:cNvSpPr/>
      </dsp:nvSpPr>
      <dsp:spPr>
        <a:xfrm>
          <a:off x="228600" y="3533170"/>
          <a:ext cx="1219192" cy="501840"/>
        </a:xfrm>
        <a:prstGeom prst="roundRect">
          <a:avLst/>
        </a:prstGeom>
        <a:gradFill rotWithShape="0">
          <a:gsLst>
            <a:gs pos="0">
              <a:schemeClr val="accent6">
                <a:hueOff val="0"/>
                <a:satOff val="0"/>
                <a:lumOff val="0"/>
                <a:alphaOff val="0"/>
                <a:tint val="100000"/>
                <a:shade val="100000"/>
                <a:satMod val="130000"/>
              </a:schemeClr>
            </a:gs>
            <a:gs pos="100000">
              <a:schemeClr val="accent6">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20968" tIns="0" rIns="120968" bIns="0" numCol="1" spcCol="1270" anchor="ctr" anchorCtr="0">
          <a:noAutofit/>
        </a:bodyPr>
        <a:lstStyle/>
        <a:p>
          <a:pPr lvl="0" algn="ctr" defTabSz="755650" rtl="0">
            <a:lnSpc>
              <a:spcPct val="90000"/>
            </a:lnSpc>
            <a:spcBef>
              <a:spcPct val="0"/>
            </a:spcBef>
            <a:spcAft>
              <a:spcPct val="35000"/>
            </a:spcAft>
          </a:pPr>
          <a:r>
            <a:rPr lang="en-US" sz="1700" kern="1200" dirty="0" err="1" smtClean="0">
              <a:solidFill>
                <a:schemeClr val="tx1"/>
              </a:solidFill>
            </a:rPr>
            <a:t>fi_register</a:t>
          </a:r>
          <a:endParaRPr lang="en-US" sz="1700" kern="1200" dirty="0">
            <a:solidFill>
              <a:schemeClr val="tx1"/>
            </a:solidFill>
          </a:endParaRPr>
        </a:p>
      </dsp:txBody>
      <dsp:txXfrm>
        <a:off x="253098" y="3557668"/>
        <a:ext cx="1170196" cy="45284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55524409-AA6D-49FE-A0C8-CA282E6A6A91}" type="datetime1">
              <a:rPr lang="en-US"/>
              <a:pPr>
                <a:defRPr/>
              </a:pPr>
              <a:t>11/27/2013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33CCFEF-DA26-423D-BE49-67E67BA010ED}" type="slidenum">
              <a:rPr lang="en-US"/>
              <a:pPr>
                <a:defRPr/>
              </a:pPr>
              <a:t>‹#›</a:t>
            </a:fld>
            <a:endParaRPr lang="en-US"/>
          </a:p>
        </p:txBody>
      </p:sp>
    </p:spTree>
    <p:extLst>
      <p:ext uri="{BB962C8B-B14F-4D97-AF65-F5344CB8AC3E}">
        <p14:creationId xmlns:p14="http://schemas.microsoft.com/office/powerpoint/2010/main" val="4577545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4" charset="0"/>
                <a:ea typeface="ＭＳ Ｐゴシック" pitchFamily="4" charset="-128"/>
              </a:defRPr>
            </a:lvl1pPr>
          </a:lstStyle>
          <a:p>
            <a:pPr>
              <a:defRPr/>
            </a:pPr>
            <a:fld id="{DDD60918-725D-44C2-AD5E-9DFE3E31F5F9}" type="datetime1">
              <a:rPr lang="en-US"/>
              <a:pPr>
                <a:defRPr/>
              </a:pPr>
              <a:t>11/27/2013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4" charset="0"/>
                <a:ea typeface="ＭＳ Ｐゴシック" pitchFamily="4"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4" charset="0"/>
                <a:ea typeface="ＭＳ Ｐゴシック" pitchFamily="4" charset="-128"/>
              </a:defRPr>
            </a:lvl1pPr>
          </a:lstStyle>
          <a:p>
            <a:pPr>
              <a:defRPr/>
            </a:pPr>
            <a:fld id="{BA8C316C-1847-4B6F-ABDB-A71BD91CBF9A}" type="slidenum">
              <a:rPr lang="en-US"/>
              <a:pPr>
                <a:defRPr/>
              </a:pPr>
              <a:t>‹#›</a:t>
            </a:fld>
            <a:endParaRPr lang="en-US"/>
          </a:p>
        </p:txBody>
      </p:sp>
    </p:spTree>
    <p:extLst>
      <p:ext uri="{BB962C8B-B14F-4D97-AF65-F5344CB8AC3E}">
        <p14:creationId xmlns:p14="http://schemas.microsoft.com/office/powerpoint/2010/main" val="2235227580"/>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Problem Space – New usages driving new application requirements.</a:t>
            </a:r>
            <a:r>
              <a:rPr lang="en-US" baseline="0" dirty="0" smtClean="0"/>
              <a:t>  And we want to broaden the OFA’s appeal.</a:t>
            </a:r>
            <a:endParaRPr lang="en-US" dirty="0" smtClean="0"/>
          </a:p>
          <a:p>
            <a:r>
              <a:rPr lang="en-US" dirty="0" smtClean="0"/>
              <a:t>There</a:t>
            </a:r>
            <a:r>
              <a:rPr lang="en-US" baseline="0" dirty="0" smtClean="0"/>
              <a:t> are significant changes in the way computer systems are used.  This may change the way applications access and use I/O services, leading to further splintering of the clean verbs interface.  For example, Big Data usages require access to unstructured data.  Or Cloud Computing requires a pool of storage accessible over the web.  Or scientists collaborating over extremely large data sets require methods to share access to a single storage repository.  E.g. </a:t>
            </a:r>
            <a:r>
              <a:rPr lang="en-US" baseline="0" dirty="0" err="1" smtClean="0"/>
              <a:t>Sq</a:t>
            </a:r>
            <a:r>
              <a:rPr lang="en-US" baseline="0" dirty="0" smtClean="0"/>
              <a:t> Km Array</a:t>
            </a:r>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10</a:t>
            </a:fld>
            <a:endParaRPr lang="en-US"/>
          </a:p>
        </p:txBody>
      </p:sp>
    </p:spTree>
    <p:extLst>
      <p:ext uri="{BB962C8B-B14F-4D97-AF65-F5344CB8AC3E}">
        <p14:creationId xmlns:p14="http://schemas.microsoft.com/office/powerpoint/2010/main" val="3031191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Problem space: A splintering of the I/O interface?</a:t>
            </a:r>
            <a:r>
              <a:rPr lang="en-US" baseline="0" dirty="0" smtClean="0"/>
              <a:t>  </a:t>
            </a:r>
          </a:p>
          <a:p>
            <a:r>
              <a:rPr lang="en-US" dirty="0" smtClean="0"/>
              <a:t>OFA began by implementing</a:t>
            </a:r>
            <a:r>
              <a:rPr lang="en-US" baseline="0" dirty="0" smtClean="0"/>
              <a:t> a single, clean interface: the Verbs API based on the Verbs specification.  Over time, a series of ULPs have been added to smooth and accelerate the adoption of RDMA.  Thus, today we have several ‘interfaces’ to the RDMA service to meet different needs.  For lowest latency, code to the verbs.  For block storage access, use the SRP or </a:t>
            </a:r>
            <a:r>
              <a:rPr lang="en-US" baseline="0" dirty="0" err="1" smtClean="0"/>
              <a:t>iSER</a:t>
            </a:r>
            <a:r>
              <a:rPr lang="en-US" baseline="0" dirty="0" smtClean="0"/>
              <a:t> ULPs.  Eventually PSM emerged as a higher performance interface mainly for MPI applications.  We are seeing a slight splintering of the interface layer.</a:t>
            </a:r>
            <a:endParaRPr lang="en-US" dirty="0"/>
          </a:p>
        </p:txBody>
      </p:sp>
      <p:sp>
        <p:nvSpPr>
          <p:cNvPr id="4" name="Slide Number Placeholder 3"/>
          <p:cNvSpPr>
            <a:spLocks noGrp="1"/>
          </p:cNvSpPr>
          <p:nvPr>
            <p:ph type="sldNum" sz="quarter" idx="10"/>
          </p:nvPr>
        </p:nvSpPr>
        <p:spPr/>
        <p:txBody>
          <a:bodyPr/>
          <a:lstStyle/>
          <a:p>
            <a:fld id="{2D80C01F-FD39-488F-AC67-213FE51E429A}" type="slidenum">
              <a:rPr lang="en-US" smtClean="0"/>
              <a:t>11</a:t>
            </a:fld>
            <a:endParaRPr lang="en-US"/>
          </a:p>
        </p:txBody>
      </p:sp>
    </p:spTree>
    <p:extLst>
      <p:ext uri="{BB962C8B-B14F-4D97-AF65-F5344CB8AC3E}">
        <p14:creationId xmlns:p14="http://schemas.microsoft.com/office/powerpoint/2010/main" val="2964251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point is simple – computing as we know it has evolved</a:t>
            </a:r>
            <a:r>
              <a:rPr lang="en-US" baseline="0" dirty="0" smtClean="0"/>
              <a:t> dramatically.</a:t>
            </a:r>
          </a:p>
          <a:p>
            <a:pPr marL="171450" indent="-171450">
              <a:buFontTx/>
              <a:buChar char="-"/>
            </a:pPr>
            <a:r>
              <a:rPr lang="en-US" baseline="0" dirty="0" smtClean="0"/>
              <a:t>Big data techniques in ingesting and reducing large amounts of unstructured data</a:t>
            </a:r>
          </a:p>
          <a:p>
            <a:pPr marL="171450" indent="-171450">
              <a:buFontTx/>
              <a:buChar char="-"/>
            </a:pPr>
            <a:r>
              <a:rPr lang="en-US" baseline="0" dirty="0" smtClean="0"/>
              <a:t>Analytics techniques in addition to classical clusters or mainframes for data analysis</a:t>
            </a:r>
          </a:p>
          <a:p>
            <a:pPr marL="171450" indent="-171450">
              <a:buFontTx/>
              <a:buChar char="-"/>
            </a:pPr>
            <a:r>
              <a:rPr lang="en-US" baseline="0" dirty="0" smtClean="0"/>
              <a:t>Much faster decision making systems</a:t>
            </a:r>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12</a:t>
            </a:fld>
            <a:endParaRPr lang="en-US"/>
          </a:p>
        </p:txBody>
      </p:sp>
    </p:spTree>
    <p:extLst>
      <p:ext uri="{BB962C8B-B14F-4D97-AF65-F5344CB8AC3E}">
        <p14:creationId xmlns:p14="http://schemas.microsoft.com/office/powerpoint/2010/main" val="2166052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Solution Space – provide a framework allowing applications to select the appropriate I/O service(s),</a:t>
            </a:r>
            <a:r>
              <a:rPr lang="en-US" baseline="0" dirty="0" smtClean="0"/>
              <a:t> and allowing vendors to select which I/O services to implement.</a:t>
            </a:r>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18</a:t>
            </a:fld>
            <a:endParaRPr lang="en-US"/>
          </a:p>
        </p:txBody>
      </p:sp>
    </p:spTree>
    <p:extLst>
      <p:ext uri="{BB962C8B-B14F-4D97-AF65-F5344CB8AC3E}">
        <p14:creationId xmlns:p14="http://schemas.microsoft.com/office/powerpoint/2010/main" val="18160882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Solution Space – provide a framework allowing applications to select the appropriate I/O service(s),</a:t>
            </a:r>
            <a:r>
              <a:rPr lang="en-US" baseline="0" dirty="0" smtClean="0"/>
              <a:t> and allowing vendors to select which I/O services to implement.</a:t>
            </a:r>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19</a:t>
            </a:fld>
            <a:endParaRPr lang="en-US"/>
          </a:p>
        </p:txBody>
      </p:sp>
    </p:spTree>
    <p:extLst>
      <p:ext uri="{BB962C8B-B14F-4D97-AF65-F5344CB8AC3E}">
        <p14:creationId xmlns:p14="http://schemas.microsoft.com/office/powerpoint/2010/main" val="18160882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30</a:t>
            </a:fld>
            <a:endParaRPr lang="en-US"/>
          </a:p>
        </p:txBody>
      </p:sp>
    </p:spTree>
    <p:extLst>
      <p:ext uri="{BB962C8B-B14F-4D97-AF65-F5344CB8AC3E}">
        <p14:creationId xmlns:p14="http://schemas.microsoft.com/office/powerpoint/2010/main" val="38020108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Designing an Application-centric I/O service.</a:t>
            </a:r>
          </a:p>
          <a:p>
            <a:r>
              <a:rPr lang="en-US" dirty="0" smtClean="0"/>
              <a:t>Even though the RDMA service was defined first, this is STILL an application-centric I/O,</a:t>
            </a:r>
            <a:r>
              <a:rPr lang="en-US" baseline="0" dirty="0" smtClean="0"/>
              <a:t> it just happens that the interface (the verbs API) was defined *after* the fabric had been specified.  So yes, it is a “bottoms up approach” to designing an application-centric I/O architecture.</a:t>
            </a:r>
            <a:endParaRPr lang="en-US" dirty="0"/>
          </a:p>
        </p:txBody>
      </p:sp>
      <p:sp>
        <p:nvSpPr>
          <p:cNvPr id="4" name="Slide Number Placeholder 3"/>
          <p:cNvSpPr>
            <a:spLocks noGrp="1"/>
          </p:cNvSpPr>
          <p:nvPr>
            <p:ph type="sldNum" sz="quarter" idx="10"/>
          </p:nvPr>
        </p:nvSpPr>
        <p:spPr/>
        <p:txBody>
          <a:bodyPr/>
          <a:lstStyle/>
          <a:p>
            <a:pPr>
              <a:defRPr/>
            </a:pPr>
            <a:fld id="{BA8C316C-1847-4B6F-ABDB-A71BD91CBF9A}" type="slidenum">
              <a:rPr lang="en-US" smtClean="0"/>
              <a:pPr>
                <a:defRPr/>
              </a:pPr>
              <a:t>31</a:t>
            </a:fld>
            <a:endParaRPr lang="en-US"/>
          </a:p>
        </p:txBody>
      </p:sp>
    </p:spTree>
    <p:extLst>
      <p:ext uri="{BB962C8B-B14F-4D97-AF65-F5344CB8AC3E}">
        <p14:creationId xmlns:p14="http://schemas.microsoft.com/office/powerpoint/2010/main" val="7625198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Solution Space – apply the principles</a:t>
            </a:r>
            <a:r>
              <a:rPr lang="en-US" baseline="0" dirty="0" smtClean="0"/>
              <a:t> of Application-centric I/O rigorously.</a:t>
            </a:r>
          </a:p>
          <a:p>
            <a:r>
              <a:rPr lang="en-US" dirty="0" smtClean="0"/>
              <a:t>An Example:  </a:t>
            </a:r>
            <a:r>
              <a:rPr lang="en-US" baseline="0" dirty="0" smtClean="0"/>
              <a:t>an MPI application may require the provider layer to provide a collectives service.</a:t>
            </a:r>
            <a:endParaRPr lang="en-US" dirty="0"/>
          </a:p>
        </p:txBody>
      </p:sp>
      <p:sp>
        <p:nvSpPr>
          <p:cNvPr id="4" name="Slide Number Placeholder 3"/>
          <p:cNvSpPr>
            <a:spLocks noGrp="1"/>
          </p:cNvSpPr>
          <p:nvPr>
            <p:ph type="sldNum" sz="quarter" idx="10"/>
          </p:nvPr>
        </p:nvSpPr>
        <p:spPr/>
        <p:txBody>
          <a:bodyPr/>
          <a:lstStyle/>
          <a:p>
            <a:fld id="{2D80C01F-FD39-488F-AC67-213FE51E429A}" type="slidenum">
              <a:rPr lang="en-US" smtClean="0">
                <a:solidFill>
                  <a:prstClr val="black"/>
                </a:solidFill>
              </a:rPr>
              <a:pPr/>
              <a:t>32</a:t>
            </a:fld>
            <a:endParaRPr lang="en-US">
              <a:solidFill>
                <a:prstClr val="black"/>
              </a:solidFill>
            </a:endParaRPr>
          </a:p>
        </p:txBody>
      </p:sp>
    </p:spTree>
    <p:extLst>
      <p:ext uri="{BB962C8B-B14F-4D97-AF65-F5344CB8AC3E}">
        <p14:creationId xmlns:p14="http://schemas.microsoft.com/office/powerpoint/2010/main" val="29642513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2324100"/>
            <a:ext cx="1143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2057400" y="2667000"/>
            <a:ext cx="6629400" cy="1546225"/>
          </a:xfrm>
        </p:spPr>
        <p:txBody>
          <a:bodyPr/>
          <a:lstStyle>
            <a:lvl1pPr algn="l">
              <a:defRPr>
                <a:solidFill>
                  <a:srgbClr val="005195"/>
                </a:solidFill>
                <a:latin typeface="Arial"/>
                <a:cs typeface="Aria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57400" y="4267200"/>
            <a:ext cx="6629400" cy="1066800"/>
          </a:xfrm>
        </p:spPr>
        <p:txBody>
          <a:bodyPr/>
          <a:lstStyle>
            <a:lvl1pPr marL="0" indent="0" algn="l">
              <a:buNone/>
              <a:defRPr>
                <a:solidFill>
                  <a:srgbClr val="6D6E71"/>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p>
        </p:txBody>
      </p:sp>
    </p:spTree>
    <p:extLst>
      <p:ext uri="{BB962C8B-B14F-4D97-AF65-F5344CB8AC3E}">
        <p14:creationId xmlns:p14="http://schemas.microsoft.com/office/powerpoint/2010/main" val="3921295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8FD2F87-45F0-469B-9E6A-02ABE28F30A6}" type="datetime1">
              <a:rPr lang="en-US" smtClean="0"/>
              <a:pPr>
                <a:defRPr/>
              </a:pPr>
              <a:t>11/27/2013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#OFADevWorkshop</a:t>
            </a:r>
            <a:endParaRPr lang="en-US"/>
          </a:p>
        </p:txBody>
      </p:sp>
      <p:sp>
        <p:nvSpPr>
          <p:cNvPr id="6" name="Slide Number Placeholder 5"/>
          <p:cNvSpPr>
            <a:spLocks noGrp="1"/>
          </p:cNvSpPr>
          <p:nvPr>
            <p:ph type="sldNum" sz="quarter" idx="12"/>
          </p:nvPr>
        </p:nvSpPr>
        <p:spPr/>
        <p:txBody>
          <a:bodyPr/>
          <a:lstStyle>
            <a:lvl1pPr>
              <a:defRPr/>
            </a:lvl1pPr>
          </a:lstStyle>
          <a:p>
            <a:pPr>
              <a:defRPr/>
            </a:pPr>
            <a:fld id="{2DC9411F-985C-4C31-9366-848682A48BDF}" type="slidenum">
              <a:rPr lang="en-US"/>
              <a:pPr>
                <a:defRPr/>
              </a:pPr>
              <a:t>‹#›</a:t>
            </a:fld>
            <a:endParaRPr lang="en-US"/>
          </a:p>
        </p:txBody>
      </p:sp>
    </p:spTree>
    <p:extLst>
      <p:ext uri="{BB962C8B-B14F-4D97-AF65-F5344CB8AC3E}">
        <p14:creationId xmlns:p14="http://schemas.microsoft.com/office/powerpoint/2010/main" val="1317394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0DE77E0-2B9A-477C-8614-8107AC108362}" type="datetime1">
              <a:rPr lang="en-US" smtClean="0"/>
              <a:pPr>
                <a:defRPr/>
              </a:pPr>
              <a:t>11/27/2013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#OFADevWorkshop</a:t>
            </a:r>
            <a:endParaRPr lang="en-US"/>
          </a:p>
        </p:txBody>
      </p:sp>
      <p:sp>
        <p:nvSpPr>
          <p:cNvPr id="7" name="Slide Number Placeholder 5"/>
          <p:cNvSpPr>
            <a:spLocks noGrp="1"/>
          </p:cNvSpPr>
          <p:nvPr>
            <p:ph type="sldNum" sz="quarter" idx="12"/>
          </p:nvPr>
        </p:nvSpPr>
        <p:spPr/>
        <p:txBody>
          <a:bodyPr/>
          <a:lstStyle>
            <a:lvl1pPr>
              <a:defRPr/>
            </a:lvl1pPr>
          </a:lstStyle>
          <a:p>
            <a:pPr>
              <a:defRPr/>
            </a:pPr>
            <a:fld id="{8EAF3D4E-2216-48EB-BA95-E881464384D5}" type="slidenum">
              <a:rPr lang="en-US"/>
              <a:pPr>
                <a:defRPr/>
              </a:pPr>
              <a:t>‹#›</a:t>
            </a:fld>
            <a:endParaRPr lang="en-US"/>
          </a:p>
        </p:txBody>
      </p:sp>
    </p:spTree>
    <p:extLst>
      <p:ext uri="{BB962C8B-B14F-4D97-AF65-F5344CB8AC3E}">
        <p14:creationId xmlns:p14="http://schemas.microsoft.com/office/powerpoint/2010/main" val="1701427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18FECBD-0854-4558-8128-56022CA12F25}" type="datetime1">
              <a:rPr lang="en-US" smtClean="0"/>
              <a:pPr>
                <a:defRPr/>
              </a:pPr>
              <a:t>11/27/2013</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#OFADevWorkshop</a:t>
            </a:r>
            <a:endParaRPr lang="en-US"/>
          </a:p>
        </p:txBody>
      </p:sp>
      <p:sp>
        <p:nvSpPr>
          <p:cNvPr id="9" name="Slide Number Placeholder 5"/>
          <p:cNvSpPr>
            <a:spLocks noGrp="1"/>
          </p:cNvSpPr>
          <p:nvPr>
            <p:ph type="sldNum" sz="quarter" idx="12"/>
          </p:nvPr>
        </p:nvSpPr>
        <p:spPr/>
        <p:txBody>
          <a:bodyPr/>
          <a:lstStyle>
            <a:lvl1pPr>
              <a:defRPr/>
            </a:lvl1pPr>
          </a:lstStyle>
          <a:p>
            <a:pPr>
              <a:defRPr/>
            </a:pPr>
            <a:fld id="{2FC66A82-48DF-4DE4-B1EE-CA941DA511CD}" type="slidenum">
              <a:rPr lang="en-US"/>
              <a:pPr>
                <a:defRPr/>
              </a:pPr>
              <a:t>‹#›</a:t>
            </a:fld>
            <a:endParaRPr lang="en-US"/>
          </a:p>
        </p:txBody>
      </p:sp>
    </p:spTree>
    <p:extLst>
      <p:ext uri="{BB962C8B-B14F-4D97-AF65-F5344CB8AC3E}">
        <p14:creationId xmlns:p14="http://schemas.microsoft.com/office/powerpoint/2010/main" val="2821751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27E2CFA-6F6E-4AA4-BF45-4885A711FEAB}" type="datetime1">
              <a:rPr lang="en-US" smtClean="0"/>
              <a:pPr>
                <a:defRPr/>
              </a:pPr>
              <a:t>11/27/2013</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#OFADevWorkshop</a:t>
            </a:r>
            <a:endParaRPr lang="en-US"/>
          </a:p>
        </p:txBody>
      </p:sp>
      <p:sp>
        <p:nvSpPr>
          <p:cNvPr id="5" name="Slide Number Placeholder 5"/>
          <p:cNvSpPr>
            <a:spLocks noGrp="1"/>
          </p:cNvSpPr>
          <p:nvPr>
            <p:ph type="sldNum" sz="quarter" idx="12"/>
          </p:nvPr>
        </p:nvSpPr>
        <p:spPr/>
        <p:txBody>
          <a:bodyPr/>
          <a:lstStyle>
            <a:lvl1pPr>
              <a:defRPr/>
            </a:lvl1pPr>
          </a:lstStyle>
          <a:p>
            <a:pPr>
              <a:defRPr/>
            </a:pPr>
            <a:fld id="{0D13EDDD-BBBD-49BF-8DB8-2A7972CE8935}" type="slidenum">
              <a:rPr lang="en-US"/>
              <a:pPr>
                <a:defRPr/>
              </a:pPr>
              <a:t>‹#›</a:t>
            </a:fld>
            <a:endParaRPr lang="en-US"/>
          </a:p>
        </p:txBody>
      </p:sp>
    </p:spTree>
    <p:extLst>
      <p:ext uri="{BB962C8B-B14F-4D97-AF65-F5344CB8AC3E}">
        <p14:creationId xmlns:p14="http://schemas.microsoft.com/office/powerpoint/2010/main" val="17006800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6852195-B412-454A-99E2-039A434A0AAE}" type="datetime1">
              <a:rPr lang="en-US" smtClean="0"/>
              <a:pPr>
                <a:defRPr/>
              </a:pPr>
              <a:t>11/27/2013</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#OFADevWorkshop</a:t>
            </a:r>
            <a:endParaRPr lang="en-US"/>
          </a:p>
        </p:txBody>
      </p:sp>
      <p:sp>
        <p:nvSpPr>
          <p:cNvPr id="4" name="Slide Number Placeholder 5"/>
          <p:cNvSpPr>
            <a:spLocks noGrp="1"/>
          </p:cNvSpPr>
          <p:nvPr>
            <p:ph type="sldNum" sz="quarter" idx="12"/>
          </p:nvPr>
        </p:nvSpPr>
        <p:spPr/>
        <p:txBody>
          <a:bodyPr/>
          <a:lstStyle>
            <a:lvl1pPr>
              <a:defRPr/>
            </a:lvl1pPr>
          </a:lstStyle>
          <a:p>
            <a:pPr>
              <a:defRPr/>
            </a:pPr>
            <a:fld id="{0F60492E-C288-45D3-BAC0-3385B67DD991}" type="slidenum">
              <a:rPr lang="en-US"/>
              <a:pPr>
                <a:defRPr/>
              </a:pPr>
              <a:t>‹#›</a:t>
            </a:fld>
            <a:endParaRPr lang="en-US"/>
          </a:p>
        </p:txBody>
      </p:sp>
    </p:spTree>
    <p:extLst>
      <p:ext uri="{BB962C8B-B14F-4D97-AF65-F5344CB8AC3E}">
        <p14:creationId xmlns:p14="http://schemas.microsoft.com/office/powerpoint/2010/main" val="14941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vider">
    <p:spTree>
      <p:nvGrpSpPr>
        <p:cNvPr id="1" name=""/>
        <p:cNvGrpSpPr/>
        <p:nvPr/>
      </p:nvGrpSpPr>
      <p:grpSpPr>
        <a:xfrm>
          <a:off x="0" y="0"/>
          <a:ext cx="0" cy="0"/>
          <a:chOff x="0" y="0"/>
          <a:chExt cx="0" cy="0"/>
        </a:xfrm>
      </p:grpSpPr>
      <p:sp>
        <p:nvSpPr>
          <p:cNvPr id="4" name="Rectangle 3"/>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pic>
        <p:nvPicPr>
          <p:cNvPr id="5" name="Picture 10" descr="ribbon_ppt_title.jpg"/>
          <p:cNvPicPr>
            <a:picLocks noChangeAspect="1"/>
          </p:cNvPicPr>
          <p:nvPr userDrawn="1"/>
        </p:nvPicPr>
        <p:blipFill>
          <a:blip r:embed="rId2">
            <a:extLst>
              <a:ext uri="{28A0092B-C50C-407E-A947-70E740481C1C}">
                <a14:useLocalDpi xmlns:a14="http://schemas.microsoft.com/office/drawing/2010/main" val="0"/>
              </a:ext>
            </a:extLst>
          </a:blip>
          <a:srcRect t="5788"/>
          <a:stretch>
            <a:fillRect/>
          </a:stretch>
        </p:blipFill>
        <p:spPr bwMode="auto">
          <a:xfrm>
            <a:off x="0" y="0"/>
            <a:ext cx="9144000" cy="2481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OpenFabric_Alliance_Logo_pp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469342" y="4148421"/>
            <a:ext cx="2281506" cy="22815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457200" y="2667000"/>
            <a:ext cx="8229600" cy="1546225"/>
          </a:xfrm>
        </p:spPr>
        <p:txBody>
          <a:bodyPr/>
          <a:lstStyle>
            <a:lvl1pPr algn="ctr">
              <a:defRPr sz="3600">
                <a:solidFill>
                  <a:srgbClr val="005195"/>
                </a:solidFill>
                <a:latin typeface="Arial"/>
                <a:cs typeface="Arial"/>
              </a:defRPr>
            </a:lvl1pPr>
          </a:lstStyle>
          <a:p>
            <a:r>
              <a:rPr lang="en-US" dirty="0" smtClean="0"/>
              <a:t>Click to edit Master title style</a:t>
            </a:r>
            <a:endParaRPr lang="en-US" dirty="0"/>
          </a:p>
        </p:txBody>
      </p:sp>
      <p:sp>
        <p:nvSpPr>
          <p:cNvPr id="8" name="Footer Placeholder 4"/>
          <p:cNvSpPr>
            <a:spLocks noGrp="1"/>
          </p:cNvSpPr>
          <p:nvPr>
            <p:ph type="ftr" sz="quarter" idx="11"/>
          </p:nvPr>
        </p:nvSpPr>
        <p:spPr>
          <a:xfrm>
            <a:off x="381000" y="6416675"/>
            <a:ext cx="2895600" cy="365125"/>
          </a:xfrm>
        </p:spPr>
        <p:txBody>
          <a:bodyPr/>
          <a:lstStyle>
            <a:lvl1pPr>
              <a:defRPr/>
            </a:lvl1pPr>
          </a:lstStyle>
          <a:p>
            <a:pPr>
              <a:defRPr/>
            </a:pPr>
            <a:r>
              <a:rPr lang="en-US" smtClean="0"/>
              <a:t>#OFADevWorkshop</a:t>
            </a:r>
            <a:endParaRPr lang="en-US"/>
          </a:p>
        </p:txBody>
      </p:sp>
    </p:spTree>
    <p:extLst>
      <p:ext uri="{BB962C8B-B14F-4D97-AF65-F5344CB8AC3E}">
        <p14:creationId xmlns:p14="http://schemas.microsoft.com/office/powerpoint/2010/main" val="38975147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9" descr="ribbon_small_rgb.jpg"/>
          <p:cNvPicPr>
            <a:picLocks noChangeAspect="1"/>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0" y="1371600"/>
            <a:ext cx="9144000" cy="15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p:cNvSpPr>
            <a:spLocks noChangeArrowheads="1"/>
          </p:cNvSpPr>
          <p:nvPr userDrawn="1"/>
        </p:nvSpPr>
        <p:spPr bwMode="auto">
          <a:xfrm>
            <a:off x="0" y="6492875"/>
            <a:ext cx="9144000" cy="212725"/>
          </a:xfrm>
          <a:prstGeom prst="rect">
            <a:avLst/>
          </a:prstGeom>
          <a:solidFill>
            <a:srgbClr val="E55302"/>
          </a:solidFill>
          <a:ln w="9525">
            <a:noFill/>
            <a:miter lim="800000"/>
            <a:headEnd/>
            <a:tailEnd/>
          </a:ln>
          <a:effectLst>
            <a:outerShdw dist="23000" dir="5400000" rotWithShape="0">
              <a:srgbClr val="808080">
                <a:alpha val="34999"/>
              </a:srgbClr>
            </a:outerShdw>
          </a:effectLst>
        </p:spPr>
        <p:txBody>
          <a:bodyPr anchor="ctr"/>
          <a:lstStyle/>
          <a:p>
            <a:pPr algn="ctr">
              <a:defRPr/>
            </a:pPr>
            <a:endParaRPr lang="en-US">
              <a:solidFill>
                <a:srgbClr val="FFFFFF"/>
              </a:solidFill>
              <a:latin typeface="Calibri" pitchFamily="4" charset="0"/>
              <a:ea typeface="ＭＳ Ｐゴシック" pitchFamily="4" charset="-128"/>
            </a:endParaRPr>
          </a:p>
        </p:txBody>
      </p:sp>
      <p:sp>
        <p:nvSpPr>
          <p:cNvPr id="1028" name="Title Placeholder 1"/>
          <p:cNvSpPr>
            <a:spLocks noGrp="1"/>
          </p:cNvSpPr>
          <p:nvPr>
            <p:ph type="title"/>
          </p:nvPr>
        </p:nvSpPr>
        <p:spPr bwMode="auto">
          <a:xfrm>
            <a:off x="457200" y="228600"/>
            <a:ext cx="7467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9" name="Text Placeholder 2"/>
          <p:cNvSpPr>
            <a:spLocks noGrp="1"/>
          </p:cNvSpPr>
          <p:nvPr>
            <p:ph type="body" idx="1"/>
          </p:nvPr>
        </p:nvSpPr>
        <p:spPr bwMode="auto">
          <a:xfrm>
            <a:off x="457200" y="1601788"/>
            <a:ext cx="8229600"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791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charset="0"/>
                <a:ea typeface="ＭＳ Ｐゴシック" pitchFamily="4" charset="-128"/>
                <a:cs typeface="Arial" charset="0"/>
              </a:defRPr>
            </a:lvl1pPr>
          </a:lstStyle>
          <a:p>
            <a:pPr>
              <a:defRPr/>
            </a:pPr>
            <a:fld id="{69E7D043-3D71-4B64-8BFF-57BD2433C0BB}" type="datetime1">
              <a:rPr lang="en-US" smtClean="0"/>
              <a:pPr>
                <a:defRPr/>
              </a:pPr>
              <a:t>11/27/2013</a:t>
            </a:fld>
            <a:endParaRPr lang="en-US" dirty="0"/>
          </a:p>
        </p:txBody>
      </p:sp>
      <p:sp>
        <p:nvSpPr>
          <p:cNvPr id="5" name="Footer Placeholder 4"/>
          <p:cNvSpPr>
            <a:spLocks noGrp="1"/>
          </p:cNvSpPr>
          <p:nvPr>
            <p:ph type="ftr" sz="quarter" idx="3"/>
          </p:nvPr>
        </p:nvSpPr>
        <p:spPr>
          <a:xfrm>
            <a:off x="457200" y="6416675"/>
            <a:ext cx="2895600" cy="365125"/>
          </a:xfrm>
          <a:prstGeom prst="rect">
            <a:avLst/>
          </a:prstGeom>
        </p:spPr>
        <p:txBody>
          <a:bodyPr vert="horz" wrap="square" lIns="91440" tIns="45720" rIns="91440" bIns="45720" numCol="1" anchor="ctr" anchorCtr="0" compatLnSpc="1">
            <a:prstTxWarp prst="textNoShape">
              <a:avLst/>
            </a:prstTxWarp>
          </a:bodyPr>
          <a:lstStyle>
            <a:lvl1pPr>
              <a:defRPr sz="1000">
                <a:solidFill>
                  <a:schemeClr val="bg1"/>
                </a:solidFill>
                <a:latin typeface="Arial" charset="0"/>
                <a:ea typeface="ＭＳ Ｐゴシック" pitchFamily="4" charset="-128"/>
                <a:cs typeface="Arial" charset="0"/>
              </a:defRPr>
            </a:lvl1pPr>
          </a:lstStyle>
          <a:p>
            <a:pPr>
              <a:defRPr/>
            </a:pPr>
            <a:r>
              <a:rPr lang="en-US" dirty="0" smtClean="0"/>
              <a:t>#</a:t>
            </a:r>
            <a:r>
              <a:rPr lang="en-US" dirty="0" err="1" smtClean="0"/>
              <a:t>OFADevWorkshop</a:t>
            </a:r>
            <a:endParaRPr lang="en-US" dirty="0"/>
          </a:p>
        </p:txBody>
      </p:sp>
      <p:sp>
        <p:nvSpPr>
          <p:cNvPr id="6" name="Slide Number Placeholder 5"/>
          <p:cNvSpPr>
            <a:spLocks noGrp="1"/>
          </p:cNvSpPr>
          <p:nvPr>
            <p:ph type="sldNum" sz="quarter" idx="4"/>
          </p:nvPr>
        </p:nvSpPr>
        <p:spPr>
          <a:xfrm>
            <a:off x="6553200" y="6416675"/>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FFFFFF"/>
                </a:solidFill>
                <a:latin typeface="Arial" charset="0"/>
                <a:ea typeface="ＭＳ Ｐゴシック" pitchFamily="4" charset="-128"/>
                <a:cs typeface="Arial" charset="0"/>
              </a:defRPr>
            </a:lvl1pPr>
          </a:lstStyle>
          <a:p>
            <a:pPr>
              <a:defRPr/>
            </a:pPr>
            <a:fld id="{F7B81D13-1DB3-4B73-9678-C0230533172F}" type="slidenum">
              <a:rPr lang="en-US"/>
              <a:pPr>
                <a:defRPr/>
              </a:pPr>
              <a:t>‹#›</a:t>
            </a:fld>
            <a:endParaRPr lang="en-US"/>
          </a:p>
        </p:txBody>
      </p:sp>
      <p:pic>
        <p:nvPicPr>
          <p:cNvPr id="1033" name="Picture 6" descr="OpenFabric_Alliance_Logo_ppt.jpg"/>
          <p:cNvPicPr>
            <a:picLocks noChangeAspect="1"/>
          </p:cNvPicPr>
          <p:nvPr userDrawn="1"/>
        </p:nvPicPr>
        <p:blipFill>
          <a:blip r:embed="rId10">
            <a:extLst>
              <a:ext uri="{28A0092B-C50C-407E-A947-70E740481C1C}">
                <a14:useLocalDpi xmlns:a14="http://schemas.microsoft.com/office/drawing/2010/main" val="0"/>
              </a:ext>
            </a:extLst>
          </a:blip>
          <a:srcRect/>
          <a:stretch>
            <a:fillRect/>
          </a:stretch>
        </p:blipFill>
        <p:spPr bwMode="auto">
          <a:xfrm>
            <a:off x="8001000" y="228600"/>
            <a:ext cx="11049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21" name="Straight Connector 20"/>
          <p:cNvCxnSpPr/>
          <p:nvPr userDrawn="1"/>
        </p:nvCxnSpPr>
        <p:spPr>
          <a:xfrm>
            <a:off x="0" y="1447800"/>
            <a:ext cx="9144000" cy="1588"/>
          </a:xfrm>
          <a:prstGeom prst="line">
            <a:avLst/>
          </a:prstGeom>
          <a:ln w="12700" cap="flat" cmpd="sng" algn="ctr">
            <a:solidFill>
              <a:srgbClr val="E55302"/>
            </a:solidFill>
            <a:prstDash val="solid"/>
            <a:round/>
            <a:headEnd type="none" w="med" len="med"/>
            <a:tailEnd type="none" w="med" len="med"/>
          </a:ln>
        </p:spPr>
        <p:style>
          <a:lnRef idx="1">
            <a:schemeClr val="accent2"/>
          </a:lnRef>
          <a:fillRef idx="0">
            <a:schemeClr val="accent2"/>
          </a:fillRef>
          <a:effectRef idx="0">
            <a:schemeClr val="accent2"/>
          </a:effectRef>
          <a:fontRef idx="minor">
            <a:schemeClr val="tx1"/>
          </a:fontRef>
        </p:style>
      </p:cxnSp>
    </p:spTree>
  </p:cSld>
  <p:clrMap bg1="lt1" tx1="dk1" bg2="lt2" tx2="dk2" accent1="accent1" accent2="accent2" accent3="accent3" accent4="accent4" accent5="accent5" accent6="accent6" hlink="hlink" folHlink="folHlink"/>
  <p:sldLayoutIdLst>
    <p:sldLayoutId id="2147483720" r:id="rId1"/>
    <p:sldLayoutId id="2147483713" r:id="rId2"/>
    <p:sldLayoutId id="2147483714" r:id="rId3"/>
    <p:sldLayoutId id="2147483715" r:id="rId4"/>
    <p:sldLayoutId id="2147483716" r:id="rId5"/>
    <p:sldLayoutId id="2147483717" r:id="rId6"/>
    <p:sldLayoutId id="2147483721" r:id="rId7"/>
  </p:sldLayoutIdLst>
  <p:hf hdr="0" dt="0"/>
  <p:txStyles>
    <p:titleStyle>
      <a:lvl1pPr algn="l" defTabSz="457200" rtl="0" eaLnBrk="0" fontAlgn="base" hangingPunct="0">
        <a:spcBef>
          <a:spcPct val="0"/>
        </a:spcBef>
        <a:spcAft>
          <a:spcPct val="0"/>
        </a:spcAft>
        <a:defRPr sz="4000" kern="1200">
          <a:solidFill>
            <a:srgbClr val="005195"/>
          </a:solidFill>
          <a:latin typeface="Arial"/>
          <a:ea typeface="MS PGothic" pitchFamily="34" charset="-128"/>
          <a:cs typeface="Arial"/>
        </a:defRPr>
      </a:lvl1pPr>
      <a:lvl2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2pPr>
      <a:lvl3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3pPr>
      <a:lvl4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4pPr>
      <a:lvl5pPr algn="l" defTabSz="457200" rtl="0" eaLnBrk="0" fontAlgn="base" hangingPunct="0">
        <a:spcBef>
          <a:spcPct val="0"/>
        </a:spcBef>
        <a:spcAft>
          <a:spcPct val="0"/>
        </a:spcAft>
        <a:defRPr sz="4000">
          <a:solidFill>
            <a:srgbClr val="005195"/>
          </a:solidFill>
          <a:latin typeface="Arial" charset="0"/>
          <a:ea typeface="MS PGothic" pitchFamily="34" charset="-128"/>
          <a:cs typeface="Arial" charset="0"/>
        </a:defRPr>
      </a:lvl5pPr>
      <a:lvl6pPr marL="457200" algn="l" defTabSz="457200" rtl="0" fontAlgn="base">
        <a:spcBef>
          <a:spcPct val="0"/>
        </a:spcBef>
        <a:spcAft>
          <a:spcPct val="0"/>
        </a:spcAft>
        <a:defRPr sz="4000">
          <a:solidFill>
            <a:srgbClr val="005195"/>
          </a:solidFill>
          <a:latin typeface="Arial" charset="0"/>
          <a:ea typeface="ＭＳ Ｐゴシック" pitchFamily="4" charset="-128"/>
        </a:defRPr>
      </a:lvl6pPr>
      <a:lvl7pPr marL="914400" algn="l" defTabSz="457200" rtl="0" fontAlgn="base">
        <a:spcBef>
          <a:spcPct val="0"/>
        </a:spcBef>
        <a:spcAft>
          <a:spcPct val="0"/>
        </a:spcAft>
        <a:defRPr sz="4000">
          <a:solidFill>
            <a:srgbClr val="005195"/>
          </a:solidFill>
          <a:latin typeface="Arial" charset="0"/>
          <a:ea typeface="ＭＳ Ｐゴシック" pitchFamily="4" charset="-128"/>
        </a:defRPr>
      </a:lvl7pPr>
      <a:lvl8pPr marL="1371600" algn="l" defTabSz="457200" rtl="0" fontAlgn="base">
        <a:spcBef>
          <a:spcPct val="0"/>
        </a:spcBef>
        <a:spcAft>
          <a:spcPct val="0"/>
        </a:spcAft>
        <a:defRPr sz="4000">
          <a:solidFill>
            <a:srgbClr val="005195"/>
          </a:solidFill>
          <a:latin typeface="Arial" charset="0"/>
          <a:ea typeface="ＭＳ Ｐゴシック" pitchFamily="4" charset="-128"/>
        </a:defRPr>
      </a:lvl8pPr>
      <a:lvl9pPr marL="1828800" algn="l" defTabSz="457200" rtl="0" fontAlgn="base">
        <a:spcBef>
          <a:spcPct val="0"/>
        </a:spcBef>
        <a:spcAft>
          <a:spcPct val="0"/>
        </a:spcAft>
        <a:defRPr sz="4000">
          <a:solidFill>
            <a:srgbClr val="005195"/>
          </a:solidFill>
          <a:latin typeface="Arial" charset="0"/>
          <a:ea typeface="ＭＳ Ｐゴシック" pitchFamily="4" charset="-128"/>
        </a:defRPr>
      </a:lvl9pPr>
    </p:titleStyle>
    <p:bodyStyle>
      <a:lvl1pPr marL="342900" indent="-342900" algn="l" defTabSz="457200" rtl="0" eaLnBrk="0" fontAlgn="base" hangingPunct="0">
        <a:spcBef>
          <a:spcPct val="20000"/>
        </a:spcBef>
        <a:spcAft>
          <a:spcPct val="0"/>
        </a:spcAft>
        <a:buFont typeface="Arial" pitchFamily="34" charset="0"/>
        <a:buChar char="•"/>
        <a:defRPr sz="2800" kern="1200">
          <a:solidFill>
            <a:schemeClr val="tx1"/>
          </a:solidFill>
          <a:latin typeface="Arial"/>
          <a:ea typeface="MS PGothic" pitchFamily="34" charset="-128"/>
          <a:cs typeface="Arial"/>
        </a:defRPr>
      </a:lvl1pPr>
      <a:lvl2pPr marL="742950" indent="-285750" algn="l" defTabSz="457200" rtl="0" eaLnBrk="0" fontAlgn="base" hangingPunct="0">
        <a:spcBef>
          <a:spcPct val="20000"/>
        </a:spcBef>
        <a:spcAft>
          <a:spcPct val="0"/>
        </a:spcAft>
        <a:buFont typeface="Arial" pitchFamily="34" charset="0"/>
        <a:buChar char="–"/>
        <a:defRPr sz="2400" kern="1200">
          <a:solidFill>
            <a:schemeClr val="tx1"/>
          </a:solidFill>
          <a:latin typeface="Arial"/>
          <a:ea typeface="MS PGothic" pitchFamily="34" charset="-128"/>
          <a:cs typeface="Arial"/>
        </a:defRPr>
      </a:lvl2pPr>
      <a:lvl3pPr marL="1143000" indent="-228600" algn="l" defTabSz="457200" rtl="0" eaLnBrk="0" fontAlgn="base" hangingPunct="0">
        <a:spcBef>
          <a:spcPct val="20000"/>
        </a:spcBef>
        <a:spcAft>
          <a:spcPct val="0"/>
        </a:spcAft>
        <a:buFont typeface="Arial" pitchFamily="34" charset="0"/>
        <a:buChar char="•"/>
        <a:defRPr sz="2000" kern="1200">
          <a:solidFill>
            <a:schemeClr val="tx1"/>
          </a:solidFill>
          <a:latin typeface="Arial"/>
          <a:ea typeface="MS PGothic" pitchFamily="34" charset="-128"/>
          <a:cs typeface="Arial"/>
        </a:defRPr>
      </a:lvl3pPr>
      <a:lvl4pPr marL="16002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4pPr>
      <a:lvl5pPr marL="2057400" indent="-228600" algn="l" defTabSz="457200" rtl="0" eaLnBrk="0" fontAlgn="base" hangingPunct="0">
        <a:spcBef>
          <a:spcPct val="20000"/>
        </a:spcBef>
        <a:spcAft>
          <a:spcPct val="0"/>
        </a:spcAft>
        <a:buFont typeface="Arial" pitchFamily="34" charset="0"/>
        <a:buChar char="»"/>
        <a:defRPr kern="1200">
          <a:solidFill>
            <a:schemeClr val="tx1"/>
          </a:solidFill>
          <a:latin typeface="Arial"/>
          <a:ea typeface="MS PGothic"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3" Type="http://schemas.openxmlformats.org/officeDocument/2006/relationships/hyperlink" Target="http://lists.openfabrics.org/cgi-bin/mailman/listinfo" TargetMode="External"/><Relationship Id="rId2" Type="http://schemas.openxmlformats.org/officeDocument/2006/relationships/hyperlink" Target="http://www.openfabrics.org/" TargetMode="External"/><Relationship Id="rId1" Type="http://schemas.openxmlformats.org/officeDocument/2006/relationships/slideLayout" Target="../slideLayouts/slideLayout5.xml"/><Relationship Id="rId5" Type="http://schemas.openxmlformats.org/officeDocument/2006/relationships/hyperlink" Target="mailto:sean.hefty@intel.com" TargetMode="External"/><Relationship Id="rId4" Type="http://schemas.openxmlformats.org/officeDocument/2006/relationships/hyperlink" Target="mailto:grun@cray.com"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pPr eaLnBrk="1" hangingPunct="1"/>
            <a:r>
              <a:rPr lang="en-US" dirty="0" smtClean="0">
                <a:latin typeface="Arial" pitchFamily="34" charset="0"/>
                <a:cs typeface="Arial" pitchFamily="34" charset="0"/>
              </a:rPr>
              <a:t>Discussing an I/O Framework</a:t>
            </a:r>
          </a:p>
        </p:txBody>
      </p:sp>
      <p:sp>
        <p:nvSpPr>
          <p:cNvPr id="3075" name="Subtitle 2"/>
          <p:cNvSpPr>
            <a:spLocks noGrp="1"/>
          </p:cNvSpPr>
          <p:nvPr>
            <p:ph type="subTitle" idx="1"/>
          </p:nvPr>
        </p:nvSpPr>
        <p:spPr/>
        <p:txBody>
          <a:bodyPr/>
          <a:lstStyle/>
          <a:p>
            <a:pPr eaLnBrk="1" hangingPunct="1"/>
            <a:r>
              <a:rPr lang="en-US" dirty="0" smtClean="0">
                <a:latin typeface="Arial" pitchFamily="34" charset="0"/>
                <a:cs typeface="Arial" pitchFamily="34" charset="0"/>
              </a:rPr>
              <a:t>SC13 - Denver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399" y="2008190"/>
            <a:ext cx="8309811" cy="3046988"/>
          </a:xfrm>
          <a:prstGeom prst="rect">
            <a:avLst/>
          </a:prstGeom>
          <a:noFill/>
        </p:spPr>
        <p:txBody>
          <a:bodyPr wrap="square" rtlCol="0">
            <a:spAutoFit/>
          </a:bodyPr>
          <a:lstStyle/>
          <a:p>
            <a:pPr marL="285750" indent="-285750">
              <a:buFontTx/>
              <a:buChar char="-"/>
            </a:pPr>
            <a:r>
              <a:rPr lang="en-US" sz="2400" dirty="0" smtClean="0"/>
              <a:t>Compute:  Larger</a:t>
            </a:r>
            <a:r>
              <a:rPr lang="en-US" sz="2400" dirty="0"/>
              <a:t>, </a:t>
            </a:r>
            <a:r>
              <a:rPr lang="en-US" sz="2400" dirty="0" smtClean="0"/>
              <a:t>more complex problems in mathematical modeling</a:t>
            </a:r>
            <a:endParaRPr lang="en-US" sz="2400" dirty="0"/>
          </a:p>
          <a:p>
            <a:pPr marL="285750" indent="-285750">
              <a:buFontTx/>
              <a:buChar char="-"/>
            </a:pPr>
            <a:endParaRPr lang="en-US" sz="2400" dirty="0" smtClean="0"/>
          </a:p>
          <a:p>
            <a:pPr marL="285750" indent="-285750">
              <a:buFontTx/>
              <a:buChar char="-"/>
            </a:pPr>
            <a:r>
              <a:rPr lang="en-US" sz="2400" dirty="0" smtClean="0"/>
              <a:t>Analyze:  Ingest, sort and process avalanches of unstructured data – data modeling</a:t>
            </a:r>
            <a:endParaRPr lang="en-US" sz="2400" dirty="0"/>
          </a:p>
          <a:p>
            <a:pPr marL="285750" indent="-285750">
              <a:buFontTx/>
              <a:buChar char="-"/>
            </a:pPr>
            <a:endParaRPr lang="en-US" sz="2400" dirty="0" smtClean="0"/>
          </a:p>
          <a:p>
            <a:pPr marL="285750" indent="-285750">
              <a:buFontTx/>
              <a:buChar char="-"/>
            </a:pPr>
            <a:r>
              <a:rPr lang="en-US" sz="2400" dirty="0" smtClean="0"/>
              <a:t>Store:   Access and store data in new ways</a:t>
            </a:r>
            <a:endParaRPr lang="en-US" sz="2400" dirty="0"/>
          </a:p>
          <a:p>
            <a:pPr marL="742950" lvl="1" indent="-285750">
              <a:buFontTx/>
              <a:buChar char="-"/>
            </a:pPr>
            <a:endParaRPr lang="en-US" sz="2400" dirty="0"/>
          </a:p>
        </p:txBody>
      </p:sp>
      <p:sp>
        <p:nvSpPr>
          <p:cNvPr id="5" name="TextBox 4"/>
          <p:cNvSpPr txBox="1"/>
          <p:nvPr/>
        </p:nvSpPr>
        <p:spPr>
          <a:xfrm>
            <a:off x="1032433" y="5701704"/>
            <a:ext cx="7130478" cy="400110"/>
          </a:xfrm>
          <a:prstGeom prst="rect">
            <a:avLst/>
          </a:prstGeom>
          <a:noFill/>
          <a:ln>
            <a:solidFill>
              <a:schemeClr val="accent1"/>
            </a:solidFill>
          </a:ln>
        </p:spPr>
        <p:txBody>
          <a:bodyPr wrap="none" rtlCol="0">
            <a:spAutoFit/>
          </a:bodyPr>
          <a:lstStyle/>
          <a:p>
            <a:r>
              <a:rPr lang="en-US" sz="2000" dirty="0" smtClean="0"/>
              <a:t>In short, “application requirements” continue to shift over time</a:t>
            </a:r>
          </a:p>
        </p:txBody>
      </p:sp>
      <p:sp>
        <p:nvSpPr>
          <p:cNvPr id="6" name="Title 5"/>
          <p:cNvSpPr>
            <a:spLocks noGrp="1"/>
          </p:cNvSpPr>
          <p:nvPr>
            <p:ph type="title"/>
          </p:nvPr>
        </p:nvSpPr>
        <p:spPr/>
        <p:txBody>
          <a:bodyPr/>
          <a:lstStyle/>
          <a:p>
            <a:r>
              <a:rPr lang="en-US" dirty="0" smtClean="0"/>
              <a:t>Evolving uses (short list)</a:t>
            </a:r>
            <a:endParaRPr lang="en-US" dirty="0"/>
          </a:p>
        </p:txBody>
      </p:sp>
    </p:spTree>
    <p:extLst>
      <p:ext uri="{BB962C8B-B14F-4D97-AF65-F5344CB8AC3E}">
        <p14:creationId xmlns:p14="http://schemas.microsoft.com/office/powerpoint/2010/main" val="20598525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Rectangle 182"/>
          <p:cNvSpPr/>
          <p:nvPr/>
        </p:nvSpPr>
        <p:spPr>
          <a:xfrm>
            <a:off x="133756" y="4653043"/>
            <a:ext cx="3485743" cy="425525"/>
          </a:xfrm>
          <a:prstGeom prst="rect">
            <a:avLst/>
          </a:prstGeom>
        </p:spPr>
        <p:style>
          <a:lnRef idx="1">
            <a:schemeClr val="accent3"/>
          </a:lnRef>
          <a:fillRef idx="3">
            <a:schemeClr val="accent3"/>
          </a:fillRef>
          <a:effectRef idx="2">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4" name="Rounded Rectangle 3"/>
          <p:cNvSpPr/>
          <p:nvPr/>
        </p:nvSpPr>
        <p:spPr>
          <a:xfrm>
            <a:off x="133757" y="1603719"/>
            <a:ext cx="3485742" cy="854802"/>
          </a:xfrm>
          <a:prstGeom prst="roundRect">
            <a:avLst/>
          </a:prstGeom>
          <a:ln w="19050">
            <a:solidFill>
              <a:schemeClr val="tx1">
                <a:lumMod val="50000"/>
                <a:lumOff val="50000"/>
              </a:schemeClr>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2" name="TextBox 181"/>
          <p:cNvSpPr txBox="1"/>
          <p:nvPr/>
        </p:nvSpPr>
        <p:spPr>
          <a:xfrm>
            <a:off x="925624" y="4653043"/>
            <a:ext cx="1826141" cy="369332"/>
          </a:xfrm>
          <a:prstGeom prst="rect">
            <a:avLst/>
          </a:prstGeom>
          <a:noFill/>
        </p:spPr>
        <p:txBody>
          <a:bodyPr wrap="none" rtlCol="0">
            <a:spAutoFit/>
          </a:bodyPr>
          <a:lstStyle>
            <a:defPPr>
              <a:defRPr lang="en-US"/>
            </a:defPPr>
          </a:lstStyle>
          <a:p>
            <a:r>
              <a:rPr lang="en-US" dirty="0"/>
              <a:t>Hardware Layer</a:t>
            </a:r>
          </a:p>
        </p:txBody>
      </p:sp>
      <p:sp>
        <p:nvSpPr>
          <p:cNvPr id="219" name="Rectangle 218"/>
          <p:cNvSpPr/>
          <p:nvPr/>
        </p:nvSpPr>
        <p:spPr>
          <a:xfrm>
            <a:off x="177164" y="2766915"/>
            <a:ext cx="1866068" cy="443668"/>
          </a:xfrm>
          <a:prstGeom prst="rect">
            <a:avLst/>
          </a:prstGeom>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extBox 1"/>
          <p:cNvSpPr txBox="1"/>
          <p:nvPr/>
        </p:nvSpPr>
        <p:spPr>
          <a:xfrm>
            <a:off x="579351" y="1810828"/>
            <a:ext cx="2662908" cy="461665"/>
          </a:xfrm>
          <a:prstGeom prst="rect">
            <a:avLst/>
          </a:prstGeom>
          <a:noFill/>
        </p:spPr>
        <p:txBody>
          <a:bodyPr wrap="none" rtlCol="0">
            <a:spAutoFit/>
          </a:bodyPr>
          <a:lstStyle>
            <a:defPPr>
              <a:defRPr lang="en-US"/>
            </a:defPPr>
            <a:lvl1pPr>
              <a:defRPr>
                <a:solidFill>
                  <a:schemeClr val="tx1">
                    <a:lumMod val="50000"/>
                    <a:lumOff val="50000"/>
                  </a:schemeClr>
                </a:solidFill>
              </a:defRPr>
            </a:lvl1pPr>
          </a:lstStyle>
          <a:p>
            <a:r>
              <a:rPr lang="en-US" sz="2400" b="1" dirty="0"/>
              <a:t>Application layer</a:t>
            </a:r>
          </a:p>
        </p:txBody>
      </p:sp>
      <p:sp>
        <p:nvSpPr>
          <p:cNvPr id="48" name="Rectangle 47"/>
          <p:cNvSpPr/>
          <p:nvPr/>
        </p:nvSpPr>
        <p:spPr>
          <a:xfrm>
            <a:off x="116235" y="4135464"/>
            <a:ext cx="3485743" cy="418934"/>
          </a:xfrm>
          <a:prstGeom prst="rect">
            <a:avLst/>
          </a:prstGeom>
        </p:spPr>
        <p:style>
          <a:lnRef idx="1">
            <a:schemeClr val="accent3"/>
          </a:lnRef>
          <a:fillRef idx="3">
            <a:schemeClr val="accent3"/>
          </a:fillRef>
          <a:effectRef idx="2">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49" name="TextBox 48"/>
          <p:cNvSpPr txBox="1"/>
          <p:nvPr/>
        </p:nvSpPr>
        <p:spPr>
          <a:xfrm>
            <a:off x="165443" y="2848499"/>
            <a:ext cx="1885453" cy="307777"/>
          </a:xfrm>
          <a:prstGeom prst="rect">
            <a:avLst/>
          </a:prstGeom>
          <a:noFill/>
        </p:spPr>
        <p:txBody>
          <a:bodyPr wrap="none" rtlCol="0">
            <a:spAutoFit/>
          </a:bodyPr>
          <a:lstStyle>
            <a:defPPr>
              <a:defRPr lang="en-US"/>
            </a:defPPr>
            <a:lvl1pPr>
              <a:defRPr>
                <a:solidFill>
                  <a:schemeClr val="tx1">
                    <a:lumMod val="50000"/>
                    <a:lumOff val="50000"/>
                  </a:schemeClr>
                </a:solidFill>
              </a:defRPr>
            </a:lvl1pPr>
          </a:lstStyle>
          <a:p>
            <a:r>
              <a:rPr lang="en-US" sz="1400" dirty="0" smtClean="0">
                <a:solidFill>
                  <a:schemeClr val="tx1"/>
                </a:solidFill>
              </a:rPr>
              <a:t>Upper layer protocols</a:t>
            </a:r>
            <a:endParaRPr lang="en-US" sz="1400" dirty="0">
              <a:solidFill>
                <a:schemeClr val="tx1"/>
              </a:solidFill>
            </a:endParaRPr>
          </a:p>
        </p:txBody>
      </p:sp>
      <p:sp>
        <p:nvSpPr>
          <p:cNvPr id="31" name="TextBox 30"/>
          <p:cNvSpPr txBox="1"/>
          <p:nvPr/>
        </p:nvSpPr>
        <p:spPr>
          <a:xfrm>
            <a:off x="702749" y="4172507"/>
            <a:ext cx="2416111" cy="369332"/>
          </a:xfrm>
          <a:prstGeom prst="rect">
            <a:avLst/>
          </a:prstGeom>
          <a:noFill/>
        </p:spPr>
        <p:txBody>
          <a:bodyPr wrap="none" rtlCol="0">
            <a:spAutoFit/>
          </a:bodyPr>
          <a:lstStyle>
            <a:defPPr>
              <a:defRPr lang="en-US"/>
            </a:defPPr>
          </a:lstStyle>
          <a:p>
            <a:r>
              <a:rPr lang="en-US" dirty="0" smtClean="0"/>
              <a:t>RDMA Provider </a:t>
            </a:r>
            <a:r>
              <a:rPr lang="en-US" dirty="0"/>
              <a:t>Layer</a:t>
            </a:r>
          </a:p>
        </p:txBody>
      </p:sp>
      <p:cxnSp>
        <p:nvCxnSpPr>
          <p:cNvPr id="9" name="Straight Arrow Connector 8"/>
          <p:cNvCxnSpPr>
            <a:stCxn id="219" idx="2"/>
          </p:cNvCxnSpPr>
          <p:nvPr/>
        </p:nvCxnSpPr>
        <p:spPr>
          <a:xfrm>
            <a:off x="1110198" y="3210583"/>
            <a:ext cx="0" cy="2513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329832" y="2475724"/>
            <a:ext cx="0" cy="98677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6" name="Title 225"/>
          <p:cNvSpPr>
            <a:spLocks noGrp="1"/>
          </p:cNvSpPr>
          <p:nvPr>
            <p:ph type="title"/>
          </p:nvPr>
        </p:nvSpPr>
        <p:spPr/>
        <p:txBody>
          <a:bodyPr/>
          <a:lstStyle/>
          <a:p>
            <a:r>
              <a:rPr lang="en-US" dirty="0" smtClean="0"/>
              <a:t>RDMA today </a:t>
            </a:r>
            <a:endParaRPr lang="en-US" dirty="0"/>
          </a:p>
        </p:txBody>
      </p:sp>
      <p:sp>
        <p:nvSpPr>
          <p:cNvPr id="22" name="Rectangle 21"/>
          <p:cNvSpPr/>
          <p:nvPr/>
        </p:nvSpPr>
        <p:spPr>
          <a:xfrm>
            <a:off x="153720" y="3462499"/>
            <a:ext cx="2446976" cy="399485"/>
          </a:xfrm>
          <a:prstGeom prst="rect">
            <a:avLst/>
          </a:prstGeom>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Verbs API</a:t>
            </a:r>
          </a:p>
        </p:txBody>
      </p:sp>
      <p:cxnSp>
        <p:nvCxnSpPr>
          <p:cNvPr id="19" name="Straight Arrow Connector 18"/>
          <p:cNvCxnSpPr/>
          <p:nvPr/>
        </p:nvCxnSpPr>
        <p:spPr>
          <a:xfrm>
            <a:off x="2788857" y="2458521"/>
            <a:ext cx="0" cy="164124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203864" y="2015380"/>
            <a:ext cx="4555125" cy="3170099"/>
          </a:xfrm>
          <a:prstGeom prst="rect">
            <a:avLst/>
          </a:prstGeom>
          <a:noFill/>
        </p:spPr>
        <p:txBody>
          <a:bodyPr wrap="square" rtlCol="0">
            <a:spAutoFit/>
          </a:bodyPr>
          <a:lstStyle/>
          <a:p>
            <a:r>
              <a:rPr lang="en-US" sz="2000" dirty="0" smtClean="0"/>
              <a:t>There is some splintering today around the way that applications access available RDMA I/O services. </a:t>
            </a:r>
          </a:p>
          <a:p>
            <a:endParaRPr lang="en-US" sz="2000" dirty="0"/>
          </a:p>
          <a:p>
            <a:r>
              <a:rPr lang="en-US" sz="2000" dirty="0" smtClean="0"/>
              <a:t>Some applications </a:t>
            </a:r>
          </a:p>
          <a:p>
            <a:pPr marL="285750" indent="-285750">
              <a:buFontTx/>
              <a:buChar char="-"/>
            </a:pPr>
            <a:r>
              <a:rPr lang="en-US" sz="2000" dirty="0" smtClean="0"/>
              <a:t>are coded to the Verbs API,</a:t>
            </a:r>
          </a:p>
          <a:p>
            <a:pPr marL="285750" indent="-285750">
              <a:buFontTx/>
              <a:buChar char="-"/>
            </a:pPr>
            <a:r>
              <a:rPr lang="en-US" sz="2000" dirty="0" smtClean="0"/>
              <a:t>Some are coded directly to the low level hardware,</a:t>
            </a:r>
          </a:p>
          <a:p>
            <a:pPr marL="285750" indent="-285750">
              <a:buFontTx/>
              <a:buChar char="-"/>
            </a:pPr>
            <a:r>
              <a:rPr lang="en-US" sz="2000" dirty="0" smtClean="0"/>
              <a:t>Some use an ‘adaptation layer’ to hide the network</a:t>
            </a:r>
          </a:p>
        </p:txBody>
      </p:sp>
      <p:cxnSp>
        <p:nvCxnSpPr>
          <p:cNvPr id="23" name="Straight Arrow Connector 22"/>
          <p:cNvCxnSpPr/>
          <p:nvPr/>
        </p:nvCxnSpPr>
        <p:spPr>
          <a:xfrm>
            <a:off x="3103161" y="2455834"/>
            <a:ext cx="0" cy="1641242"/>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219" idx="0"/>
          </p:cNvCxnSpPr>
          <p:nvPr/>
        </p:nvCxnSpPr>
        <p:spPr>
          <a:xfrm>
            <a:off x="1108169" y="2455834"/>
            <a:ext cx="2029" cy="31108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14019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Neo-classical data transformation</a:t>
            </a:r>
            <a:endParaRPr lang="en-US" sz="3600" dirty="0"/>
          </a:p>
        </p:txBody>
      </p:sp>
      <p:sp>
        <p:nvSpPr>
          <p:cNvPr id="3" name="Slide Number Placeholder 2"/>
          <p:cNvSpPr>
            <a:spLocks noGrp="1"/>
          </p:cNvSpPr>
          <p:nvPr>
            <p:ph type="sldNum" sz="quarter" idx="12"/>
          </p:nvPr>
        </p:nvSpPr>
        <p:spPr/>
        <p:txBody>
          <a:bodyPr/>
          <a:lstStyle/>
          <a:p>
            <a:pPr>
              <a:defRPr/>
            </a:pPr>
            <a:fld id="{0D13EDDD-BBBD-49BF-8DB8-2A7972CE8935}" type="slidenum">
              <a:rPr lang="en-US" smtClean="0"/>
              <a:pPr>
                <a:defRPr/>
              </a:pPr>
              <a:t>12</a:t>
            </a:fld>
            <a:endParaRPr lang="en-US"/>
          </a:p>
        </p:txBody>
      </p:sp>
      <p:sp>
        <p:nvSpPr>
          <p:cNvPr id="7" name="Isosceles Triangle 6"/>
          <p:cNvSpPr>
            <a:spLocks noChangeArrowheads="1"/>
          </p:cNvSpPr>
          <p:nvPr/>
        </p:nvSpPr>
        <p:spPr bwMode="auto">
          <a:xfrm flipV="1">
            <a:off x="987599" y="1973162"/>
            <a:ext cx="4343400" cy="3649648"/>
          </a:xfrm>
          <a:prstGeom prst="triangle">
            <a:avLst>
              <a:gd name="adj" fmla="val 50000"/>
            </a:avLst>
          </a:prstGeom>
          <a:solidFill>
            <a:schemeClr val="accent1"/>
          </a:solidFill>
          <a:ln w="25400" algn="ctr">
            <a:noFill/>
            <a:miter lim="800000"/>
            <a:headEnd/>
            <a:tailEnd/>
          </a:ln>
        </p:spPr>
        <p:txBody>
          <a:bodyPr rot="10800000" anchor="ctr"/>
          <a:lstStyle/>
          <a:p>
            <a:pPr algn="ctr">
              <a:defRPr/>
            </a:pPr>
            <a:endParaRPr lang="en-US" sz="1400" dirty="0">
              <a:solidFill>
                <a:schemeClr val="lt1"/>
              </a:solidFill>
              <a:latin typeface="+mn-lt"/>
              <a:cs typeface="+mn-cs"/>
            </a:endParaRPr>
          </a:p>
        </p:txBody>
      </p:sp>
      <p:sp>
        <p:nvSpPr>
          <p:cNvPr id="14" name="AutoShape 20"/>
          <p:cNvSpPr>
            <a:spLocks noChangeArrowheads="1"/>
          </p:cNvSpPr>
          <p:nvPr/>
        </p:nvSpPr>
        <p:spPr bwMode="auto">
          <a:xfrm rot="5400000">
            <a:off x="448179" y="2684634"/>
            <a:ext cx="386400" cy="234372"/>
          </a:xfrm>
          <a:prstGeom prst="rightArrow">
            <a:avLst>
              <a:gd name="adj1" fmla="val 50000"/>
              <a:gd name="adj2" fmla="val 61786"/>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400"/>
          </a:p>
        </p:txBody>
      </p:sp>
      <p:sp>
        <p:nvSpPr>
          <p:cNvPr id="17" name="Rectangle 16"/>
          <p:cNvSpPr/>
          <p:nvPr/>
        </p:nvSpPr>
        <p:spPr>
          <a:xfrm>
            <a:off x="1216199" y="2449426"/>
            <a:ext cx="3810000" cy="43646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400"/>
          </a:p>
        </p:txBody>
      </p:sp>
      <p:sp>
        <p:nvSpPr>
          <p:cNvPr id="18" name="Rectangle 17"/>
          <p:cNvSpPr/>
          <p:nvPr/>
        </p:nvSpPr>
        <p:spPr>
          <a:xfrm>
            <a:off x="1825799" y="3345470"/>
            <a:ext cx="2667000" cy="42234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400"/>
          </a:p>
        </p:txBody>
      </p:sp>
      <p:sp>
        <p:nvSpPr>
          <p:cNvPr id="19" name="Rectangle 18"/>
          <p:cNvSpPr/>
          <p:nvPr/>
        </p:nvSpPr>
        <p:spPr>
          <a:xfrm>
            <a:off x="2260774" y="4163207"/>
            <a:ext cx="1797050" cy="5045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400"/>
          </a:p>
        </p:txBody>
      </p:sp>
      <p:sp>
        <p:nvSpPr>
          <p:cNvPr id="20" name="Content Placeholder 2"/>
          <p:cNvSpPr>
            <a:spLocks/>
          </p:cNvSpPr>
          <p:nvPr/>
        </p:nvSpPr>
        <p:spPr bwMode="auto">
          <a:xfrm>
            <a:off x="354164" y="1981203"/>
            <a:ext cx="574431" cy="395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250000"/>
              </a:lnSpc>
              <a:spcBef>
                <a:spcPct val="20000"/>
              </a:spcBef>
            </a:pPr>
            <a:r>
              <a:rPr lang="en-US" altLang="en-US" sz="1400" dirty="0"/>
              <a:t>Data</a:t>
            </a:r>
          </a:p>
        </p:txBody>
      </p:sp>
      <p:sp>
        <p:nvSpPr>
          <p:cNvPr id="21" name="Content Placeholder 2"/>
          <p:cNvSpPr>
            <a:spLocks/>
          </p:cNvSpPr>
          <p:nvPr/>
        </p:nvSpPr>
        <p:spPr bwMode="auto">
          <a:xfrm>
            <a:off x="149010" y="2987735"/>
            <a:ext cx="984738" cy="3966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b"/>
          <a:lstStyle/>
          <a:p>
            <a:pPr marL="342900" indent="-342900" algn="ctr" eaLnBrk="0" hangingPunct="0">
              <a:lnSpc>
                <a:spcPct val="250000"/>
              </a:lnSpc>
              <a:spcBef>
                <a:spcPct val="20000"/>
              </a:spcBef>
            </a:pPr>
            <a:r>
              <a:rPr lang="en-US" altLang="en-US" sz="1400" dirty="0">
                <a:latin typeface="Arial" charset="0"/>
                <a:cs typeface="Arial" charset="0"/>
              </a:rPr>
              <a:t>Information</a:t>
            </a:r>
          </a:p>
        </p:txBody>
      </p:sp>
      <p:sp>
        <p:nvSpPr>
          <p:cNvPr id="22" name="Content Placeholder 2"/>
          <p:cNvSpPr>
            <a:spLocks/>
          </p:cNvSpPr>
          <p:nvPr/>
        </p:nvSpPr>
        <p:spPr bwMode="auto">
          <a:xfrm>
            <a:off x="102123" y="3743499"/>
            <a:ext cx="1078513" cy="395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lnSpc>
                <a:spcPct val="250000"/>
              </a:lnSpc>
              <a:spcBef>
                <a:spcPct val="20000"/>
              </a:spcBef>
            </a:pPr>
            <a:r>
              <a:rPr lang="en-US" altLang="en-US" sz="1400" dirty="0" smtClean="0"/>
              <a:t>Intelligence</a:t>
            </a:r>
            <a:endParaRPr lang="en-US" altLang="en-US" sz="1400" dirty="0"/>
          </a:p>
        </p:txBody>
      </p:sp>
      <p:cxnSp>
        <p:nvCxnSpPr>
          <p:cNvPr id="24" name="Straight Connector 23"/>
          <p:cNvCxnSpPr>
            <a:endCxn id="7" idx="0"/>
          </p:cNvCxnSpPr>
          <p:nvPr/>
        </p:nvCxnSpPr>
        <p:spPr>
          <a:xfrm rot="16200000" flipH="1">
            <a:off x="248625" y="2712136"/>
            <a:ext cx="3649648" cy="2171700"/>
          </a:xfrm>
          <a:prstGeom prst="line">
            <a:avLst/>
          </a:prstGeom>
          <a:ln>
            <a:solidFill>
              <a:schemeClr val="bg2">
                <a:lumMod val="60000"/>
                <a:lumOff val="40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7" idx="4"/>
            <a:endCxn id="7" idx="0"/>
          </p:cNvCxnSpPr>
          <p:nvPr/>
        </p:nvCxnSpPr>
        <p:spPr>
          <a:xfrm rot="16200000" flipH="1" flipV="1">
            <a:off x="2420325" y="2712136"/>
            <a:ext cx="3649648" cy="2171700"/>
          </a:xfrm>
          <a:prstGeom prst="line">
            <a:avLst/>
          </a:prstGeom>
          <a:ln>
            <a:solidFill>
              <a:schemeClr val="bg2">
                <a:lumMod val="60000"/>
                <a:lumOff val="40000"/>
              </a:schemeClr>
            </a:solidFill>
            <a:prstDash val="dash"/>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7" idx="0"/>
            <a:endCxn id="17" idx="2"/>
          </p:cNvCxnSpPr>
          <p:nvPr/>
        </p:nvCxnSpPr>
        <p:spPr>
          <a:xfrm rot="16200000" flipH="1">
            <a:off x="2903608" y="2666714"/>
            <a:ext cx="435185" cy="317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8" idx="0"/>
            <a:endCxn id="18" idx="2"/>
          </p:cNvCxnSpPr>
          <p:nvPr/>
        </p:nvCxnSpPr>
        <p:spPr>
          <a:xfrm rot="16200000" flipH="1">
            <a:off x="2948126" y="3555056"/>
            <a:ext cx="422348" cy="317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9" idx="0"/>
            <a:endCxn id="19" idx="2"/>
          </p:cNvCxnSpPr>
          <p:nvPr/>
        </p:nvCxnSpPr>
        <p:spPr>
          <a:xfrm rot="16200000" flipH="1">
            <a:off x="2907047" y="4415156"/>
            <a:ext cx="504507" cy="3175"/>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57"/>
          <p:cNvSpPr txBox="1">
            <a:spLocks noChangeArrowheads="1"/>
          </p:cNvSpPr>
          <p:nvPr/>
        </p:nvSpPr>
        <p:spPr bwMode="auto">
          <a:xfrm>
            <a:off x="3127549" y="2475100"/>
            <a:ext cx="731290" cy="248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400"/>
              <a:t>(delay)</a:t>
            </a:r>
          </a:p>
        </p:txBody>
      </p:sp>
      <p:sp>
        <p:nvSpPr>
          <p:cNvPr id="33" name="TextBox 58"/>
          <p:cNvSpPr txBox="1">
            <a:spLocks noChangeArrowheads="1"/>
          </p:cNvSpPr>
          <p:nvPr/>
        </p:nvSpPr>
        <p:spPr bwMode="auto">
          <a:xfrm>
            <a:off x="3167237" y="3350605"/>
            <a:ext cx="731290" cy="248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400"/>
              <a:t>(delay)</a:t>
            </a:r>
          </a:p>
        </p:txBody>
      </p:sp>
      <p:sp>
        <p:nvSpPr>
          <p:cNvPr id="34" name="TextBox 59"/>
          <p:cNvSpPr txBox="1">
            <a:spLocks noChangeArrowheads="1"/>
          </p:cNvSpPr>
          <p:nvPr/>
        </p:nvSpPr>
        <p:spPr bwMode="auto">
          <a:xfrm>
            <a:off x="3157712" y="4169626"/>
            <a:ext cx="731290" cy="248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1400"/>
              <a:t>(delay)</a:t>
            </a:r>
          </a:p>
        </p:txBody>
      </p:sp>
      <p:sp>
        <p:nvSpPr>
          <p:cNvPr id="36" name="AutoShape 20"/>
          <p:cNvSpPr>
            <a:spLocks noChangeArrowheads="1"/>
          </p:cNvSpPr>
          <p:nvPr/>
        </p:nvSpPr>
        <p:spPr bwMode="auto">
          <a:xfrm rot="5400000">
            <a:off x="465787" y="3546865"/>
            <a:ext cx="386398" cy="234372"/>
          </a:xfrm>
          <a:prstGeom prst="rightArrow">
            <a:avLst>
              <a:gd name="adj1" fmla="val 50000"/>
              <a:gd name="adj2" fmla="val 61786"/>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400"/>
          </a:p>
        </p:txBody>
      </p:sp>
      <p:sp>
        <p:nvSpPr>
          <p:cNvPr id="37" name="TextBox 36"/>
          <p:cNvSpPr txBox="1"/>
          <p:nvPr/>
        </p:nvSpPr>
        <p:spPr>
          <a:xfrm>
            <a:off x="5330999" y="2080094"/>
            <a:ext cx="2018501" cy="369332"/>
          </a:xfrm>
          <a:prstGeom prst="rect">
            <a:avLst/>
          </a:prstGeom>
          <a:noFill/>
        </p:spPr>
        <p:txBody>
          <a:bodyPr wrap="none" rtlCol="0">
            <a:spAutoFit/>
          </a:bodyPr>
          <a:lstStyle/>
          <a:p>
            <a:r>
              <a:rPr lang="en-US" dirty="0" smtClean="0"/>
              <a:t>Unstructured data</a:t>
            </a:r>
          </a:p>
        </p:txBody>
      </p:sp>
      <p:sp>
        <p:nvSpPr>
          <p:cNvPr id="38" name="TextBox 37"/>
          <p:cNvSpPr txBox="1"/>
          <p:nvPr/>
        </p:nvSpPr>
        <p:spPr>
          <a:xfrm>
            <a:off x="2637671" y="2896638"/>
            <a:ext cx="979755" cy="369332"/>
          </a:xfrm>
          <a:prstGeom prst="rect">
            <a:avLst/>
          </a:prstGeom>
          <a:noFill/>
        </p:spPr>
        <p:txBody>
          <a:bodyPr wrap="none" rtlCol="0">
            <a:spAutoFit/>
          </a:bodyPr>
          <a:lstStyle/>
          <a:p>
            <a:r>
              <a:rPr lang="en-US" dirty="0" smtClean="0">
                <a:solidFill>
                  <a:schemeClr val="bg1"/>
                </a:solidFill>
              </a:rPr>
              <a:t>analyze</a:t>
            </a:r>
          </a:p>
        </p:txBody>
      </p:sp>
      <p:sp>
        <p:nvSpPr>
          <p:cNvPr id="39" name="TextBox 38"/>
          <p:cNvSpPr txBox="1"/>
          <p:nvPr/>
        </p:nvSpPr>
        <p:spPr>
          <a:xfrm>
            <a:off x="2637671" y="3777638"/>
            <a:ext cx="1031051" cy="369332"/>
          </a:xfrm>
          <a:prstGeom prst="rect">
            <a:avLst/>
          </a:prstGeom>
          <a:noFill/>
        </p:spPr>
        <p:txBody>
          <a:bodyPr wrap="none" rtlCol="0">
            <a:spAutoFit/>
          </a:bodyPr>
          <a:lstStyle/>
          <a:p>
            <a:r>
              <a:rPr lang="en-US" dirty="0" smtClean="0">
                <a:solidFill>
                  <a:schemeClr val="bg1"/>
                </a:solidFill>
              </a:rPr>
              <a:t>decision</a:t>
            </a:r>
          </a:p>
        </p:txBody>
      </p:sp>
      <p:sp>
        <p:nvSpPr>
          <p:cNvPr id="35" name="TextBox 34"/>
          <p:cNvSpPr txBox="1"/>
          <p:nvPr/>
        </p:nvSpPr>
        <p:spPr>
          <a:xfrm>
            <a:off x="2123042" y="2007260"/>
            <a:ext cx="2031325" cy="369332"/>
          </a:xfrm>
          <a:prstGeom prst="rect">
            <a:avLst/>
          </a:prstGeom>
          <a:noFill/>
        </p:spPr>
        <p:txBody>
          <a:bodyPr wrap="none" rtlCol="0">
            <a:spAutoFit/>
          </a:bodyPr>
          <a:lstStyle/>
          <a:p>
            <a:r>
              <a:rPr lang="en-US" dirty="0" smtClean="0">
                <a:solidFill>
                  <a:schemeClr val="bg1"/>
                </a:solidFill>
              </a:rPr>
              <a:t>Ingest and reduce</a:t>
            </a:r>
          </a:p>
        </p:txBody>
      </p:sp>
      <p:sp>
        <p:nvSpPr>
          <p:cNvPr id="40" name="TextBox 39"/>
          <p:cNvSpPr txBox="1"/>
          <p:nvPr/>
        </p:nvSpPr>
        <p:spPr>
          <a:xfrm>
            <a:off x="4885522" y="2977341"/>
            <a:ext cx="2492990" cy="369332"/>
          </a:xfrm>
          <a:prstGeom prst="rect">
            <a:avLst/>
          </a:prstGeom>
          <a:noFill/>
        </p:spPr>
        <p:txBody>
          <a:bodyPr wrap="none" rtlCol="0">
            <a:spAutoFit/>
          </a:bodyPr>
          <a:lstStyle/>
          <a:p>
            <a:r>
              <a:rPr lang="en-US" dirty="0"/>
              <a:t>s</a:t>
            </a:r>
            <a:r>
              <a:rPr lang="en-US" dirty="0" smtClean="0"/>
              <a:t>ophisticated analytics</a:t>
            </a:r>
          </a:p>
        </p:txBody>
      </p:sp>
      <p:sp>
        <p:nvSpPr>
          <p:cNvPr id="41" name="TextBox 40"/>
          <p:cNvSpPr txBox="1"/>
          <p:nvPr/>
        </p:nvSpPr>
        <p:spPr>
          <a:xfrm>
            <a:off x="4492799" y="3838864"/>
            <a:ext cx="3480440" cy="369332"/>
          </a:xfrm>
          <a:prstGeom prst="rect">
            <a:avLst/>
          </a:prstGeom>
          <a:noFill/>
        </p:spPr>
        <p:txBody>
          <a:bodyPr wrap="none" rtlCol="0">
            <a:spAutoFit/>
          </a:bodyPr>
          <a:lstStyle/>
          <a:p>
            <a:r>
              <a:rPr lang="en-US" dirty="0" smtClean="0"/>
              <a:t>rapid, complex decision-making</a:t>
            </a:r>
          </a:p>
        </p:txBody>
      </p:sp>
      <p:sp>
        <p:nvSpPr>
          <p:cNvPr id="8" name="TextBox 7"/>
          <p:cNvSpPr txBox="1"/>
          <p:nvPr/>
        </p:nvSpPr>
        <p:spPr>
          <a:xfrm>
            <a:off x="354163" y="5622810"/>
            <a:ext cx="8368731" cy="923330"/>
          </a:xfrm>
          <a:prstGeom prst="rect">
            <a:avLst/>
          </a:prstGeom>
          <a:noFill/>
        </p:spPr>
        <p:txBody>
          <a:bodyPr wrap="square" rtlCol="0">
            <a:spAutoFit/>
          </a:bodyPr>
          <a:lstStyle/>
          <a:p>
            <a:r>
              <a:rPr lang="en-US" dirty="0" smtClean="0"/>
              <a:t>Data Modeling (“Big Data”) is emerging.  Do data modeling applications (e.g. reduction operations, analytics, </a:t>
            </a:r>
            <a:r>
              <a:rPr lang="en-US" dirty="0" err="1" smtClean="0"/>
              <a:t>etc</a:t>
            </a:r>
            <a:r>
              <a:rPr lang="en-US" dirty="0" smtClean="0"/>
              <a:t>) have unique I/O requirements?  Are they well served by the current verbs interface?</a:t>
            </a:r>
          </a:p>
        </p:txBody>
      </p:sp>
      <p:sp>
        <p:nvSpPr>
          <p:cNvPr id="42" name="Content Placeholder 2"/>
          <p:cNvSpPr>
            <a:spLocks/>
          </p:cNvSpPr>
          <p:nvPr/>
        </p:nvSpPr>
        <p:spPr bwMode="auto">
          <a:xfrm>
            <a:off x="330718" y="4755048"/>
            <a:ext cx="621323" cy="3953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250000"/>
              </a:lnSpc>
              <a:spcBef>
                <a:spcPct val="20000"/>
              </a:spcBef>
            </a:pPr>
            <a:r>
              <a:rPr lang="en-US" altLang="en-US" sz="1400" dirty="0" smtClean="0"/>
              <a:t>Action</a:t>
            </a:r>
            <a:endParaRPr lang="en-US" altLang="en-US" sz="1400" dirty="0"/>
          </a:p>
        </p:txBody>
      </p:sp>
      <p:sp>
        <p:nvSpPr>
          <p:cNvPr id="43" name="AutoShape 20"/>
          <p:cNvSpPr>
            <a:spLocks noChangeArrowheads="1"/>
          </p:cNvSpPr>
          <p:nvPr/>
        </p:nvSpPr>
        <p:spPr bwMode="auto">
          <a:xfrm rot="5400000">
            <a:off x="448180" y="4516629"/>
            <a:ext cx="386398" cy="234372"/>
          </a:xfrm>
          <a:prstGeom prst="rightArrow">
            <a:avLst>
              <a:gd name="adj1" fmla="val 50000"/>
              <a:gd name="adj2" fmla="val 61786"/>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sz="1400"/>
          </a:p>
        </p:txBody>
      </p:sp>
    </p:spTree>
    <p:extLst>
      <p:ext uri="{BB962C8B-B14F-4D97-AF65-F5344CB8AC3E}">
        <p14:creationId xmlns:p14="http://schemas.microsoft.com/office/powerpoint/2010/main" val="2508872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Detailed claims</a:t>
            </a:r>
            <a:endParaRPr lang="en-US" dirty="0"/>
          </a:p>
        </p:txBody>
      </p:sp>
      <p:sp>
        <p:nvSpPr>
          <p:cNvPr id="3" name="Content Placeholder 2"/>
          <p:cNvSpPr>
            <a:spLocks noGrp="1"/>
          </p:cNvSpPr>
          <p:nvPr>
            <p:ph idx="1"/>
          </p:nvPr>
        </p:nvSpPr>
        <p:spPr>
          <a:xfrm>
            <a:off x="457200" y="1827413"/>
            <a:ext cx="8229600" cy="4098368"/>
          </a:xfrm>
        </p:spPr>
        <p:txBody>
          <a:bodyPr>
            <a:normAutofit/>
          </a:bodyPr>
          <a:lstStyle/>
          <a:p>
            <a:r>
              <a:rPr lang="en-US" sz="2400" dirty="0" smtClean="0"/>
              <a:t>Verbs is an imperfect semantic match for industry standard APIs (MPI, PGAS, ...)</a:t>
            </a:r>
          </a:p>
          <a:p>
            <a:pPr marL="0" indent="0">
              <a:buNone/>
            </a:pPr>
            <a:endParaRPr lang="en-US" sz="2400" dirty="0" smtClean="0"/>
          </a:p>
          <a:p>
            <a:r>
              <a:rPr lang="en-US" sz="2400" dirty="0" smtClean="0"/>
              <a:t>ULPs continue to desire additional functionality</a:t>
            </a:r>
          </a:p>
          <a:p>
            <a:pPr lvl="1"/>
            <a:r>
              <a:rPr lang="en-US" sz="2000" dirty="0" smtClean="0"/>
              <a:t>Difficult to integrate into existing infrastructure</a:t>
            </a:r>
          </a:p>
          <a:p>
            <a:endParaRPr lang="en-US" sz="2400" dirty="0" smtClean="0"/>
          </a:p>
          <a:p>
            <a:r>
              <a:rPr lang="en-US" sz="2400" dirty="0" smtClean="0"/>
              <a:t>OFA is seeing fragmentation</a:t>
            </a:r>
          </a:p>
          <a:p>
            <a:pPr lvl="1"/>
            <a:r>
              <a:rPr lang="en-US" sz="2000" dirty="0" smtClean="0"/>
              <a:t>Existing interfaces are constraining features</a:t>
            </a:r>
          </a:p>
          <a:p>
            <a:pPr lvl="1"/>
            <a:r>
              <a:rPr lang="en-US" sz="2000" dirty="0" smtClean="0"/>
              <a:t>Vendor specific interfaces</a:t>
            </a:r>
            <a:endParaRPr lang="en-US" sz="2000" dirty="0"/>
          </a:p>
        </p:txBody>
      </p:sp>
      <p:sp>
        <p:nvSpPr>
          <p:cNvPr id="5" name="Slide Number Placeholder 4"/>
          <p:cNvSpPr>
            <a:spLocks noGrp="1"/>
          </p:cNvSpPr>
          <p:nvPr>
            <p:ph type="sldNum" sz="quarter" idx="12"/>
          </p:nvPr>
        </p:nvSpPr>
        <p:spPr/>
        <p:txBody>
          <a:bodyPr/>
          <a:lstStyle/>
          <a:p>
            <a:pPr>
              <a:defRPr/>
            </a:pPr>
            <a:fld id="{4743D33A-93A5-4BFF-80F7-CA11B1D5A4D3}" type="slidenum">
              <a:rPr lang="en-US" smtClean="0"/>
              <a:pPr>
                <a:defRPr/>
              </a:pPr>
              <a:t>13</a:t>
            </a:fld>
            <a:endParaRPr lang="en-US" dirty="0"/>
          </a:p>
        </p:txBody>
      </p:sp>
    </p:spTree>
    <p:extLst>
      <p:ext uri="{BB962C8B-B14F-4D97-AF65-F5344CB8AC3E}">
        <p14:creationId xmlns:p14="http://schemas.microsoft.com/office/powerpoint/2010/main" val="36719595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Why a new framework</a:t>
            </a:r>
            <a:endParaRPr lang="en-US" dirty="0"/>
          </a:p>
        </p:txBody>
      </p:sp>
      <p:sp>
        <p:nvSpPr>
          <p:cNvPr id="4" name="Footer Placeholder 3"/>
          <p:cNvSpPr>
            <a:spLocks noGrp="1"/>
          </p:cNvSpPr>
          <p:nvPr>
            <p:ph type="ftr" sz="quarter" idx="11"/>
          </p:nvPr>
        </p:nvSpPr>
        <p:spPr/>
        <p:txBody>
          <a:bodyPr/>
          <a:lstStyle/>
          <a:p>
            <a:pPr>
              <a:defRPr/>
            </a:pPr>
            <a:r>
              <a:rPr lang="en-US" smtClean="0"/>
              <a:t>#OFADevWorkshop</a:t>
            </a:r>
            <a:endParaRPr lang="en-US"/>
          </a:p>
        </p:txBody>
      </p:sp>
      <p:sp>
        <p:nvSpPr>
          <p:cNvPr id="5" name="Slide Number Placeholder 4"/>
          <p:cNvSpPr>
            <a:spLocks noGrp="1"/>
          </p:cNvSpPr>
          <p:nvPr>
            <p:ph type="sldNum" sz="quarter" idx="4294967295"/>
          </p:nvPr>
        </p:nvSpPr>
        <p:spPr>
          <a:xfrm>
            <a:off x="7010400" y="6416675"/>
            <a:ext cx="2133600" cy="365125"/>
          </a:xfrm>
        </p:spPr>
        <p:txBody>
          <a:bodyPr/>
          <a:lstStyle/>
          <a:p>
            <a:pPr>
              <a:defRPr/>
            </a:pPr>
            <a:fld id="{2DC9411F-985C-4C31-9366-848682A48BDF}" type="slidenum">
              <a:rPr lang="en-US" smtClean="0"/>
              <a:pPr>
                <a:defRPr/>
              </a:pPr>
              <a:t>14</a:t>
            </a:fld>
            <a:endParaRPr lang="en-US"/>
          </a:p>
        </p:txBody>
      </p:sp>
    </p:spTree>
    <p:extLst>
      <p:ext uri="{BB962C8B-B14F-4D97-AF65-F5344CB8AC3E}">
        <p14:creationId xmlns:p14="http://schemas.microsoft.com/office/powerpoint/2010/main" val="4185542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60549" y="1732375"/>
            <a:ext cx="6257717" cy="4229100"/>
            <a:chOff x="171450" y="1465263"/>
            <a:chExt cx="8818382" cy="4953000"/>
          </a:xfrm>
        </p:grpSpPr>
        <p:sp>
          <p:nvSpPr>
            <p:cNvPr id="12338" name="Rectangle 50"/>
            <p:cNvSpPr>
              <a:spLocks noChangeArrowheads="1"/>
            </p:cNvSpPr>
            <p:nvPr/>
          </p:nvSpPr>
          <p:spPr bwMode="auto">
            <a:xfrm>
              <a:off x="171450" y="1479552"/>
              <a:ext cx="8818382" cy="762000"/>
            </a:xfrm>
            <a:prstGeom prst="rect">
              <a:avLst/>
            </a:prstGeom>
            <a:gradFill rotWithShape="1">
              <a:gsLst>
                <a:gs pos="0">
                  <a:srgbClr val="6600CC">
                    <a:alpha val="20000"/>
                  </a:srgbClr>
                </a:gs>
                <a:gs pos="100000">
                  <a:srgbClr val="2F005E">
                    <a:alpha val="20000"/>
                  </a:srgbClr>
                </a:gs>
              </a:gsLst>
              <a:lin ang="5400000" scaled="1"/>
            </a:gradFill>
            <a:ln w="9525">
              <a:noFill/>
              <a:miter lim="800000"/>
              <a:headEnd/>
              <a:tailEnd/>
            </a:ln>
          </p:spPr>
          <p:txBody>
            <a:bodyPr wrap="none" anchor="ctr"/>
            <a:lstStyle/>
            <a:p>
              <a:endParaRPr lang="en-US" sz="2000"/>
            </a:p>
          </p:txBody>
        </p:sp>
        <p:sp>
          <p:nvSpPr>
            <p:cNvPr id="12340" name="Rectangle 52"/>
            <p:cNvSpPr>
              <a:spLocks noChangeArrowheads="1"/>
            </p:cNvSpPr>
            <p:nvPr/>
          </p:nvSpPr>
          <p:spPr bwMode="auto">
            <a:xfrm>
              <a:off x="3504859" y="6037263"/>
              <a:ext cx="2181868" cy="304800"/>
            </a:xfrm>
            <a:prstGeom prst="rect">
              <a:avLst/>
            </a:prstGeom>
            <a:solidFill>
              <a:srgbClr val="FF9900"/>
            </a:solidFill>
            <a:ln w="9525">
              <a:solidFill>
                <a:schemeClr val="tx1"/>
              </a:solidFill>
              <a:miter lim="800000"/>
              <a:headEnd/>
              <a:tailEnd/>
            </a:ln>
          </p:spPr>
          <p:txBody>
            <a:bodyPr wrap="none" anchor="ctr"/>
            <a:lstStyle/>
            <a:p>
              <a:pPr algn="ctr" eaLnBrk="0" hangingPunct="0"/>
              <a:r>
                <a:rPr lang="en-US" sz="1050" b="1" dirty="0" smtClean="0"/>
                <a:t>Device(s)</a:t>
              </a:r>
              <a:endParaRPr lang="en-US" sz="1050" b="1" dirty="0">
                <a:solidFill>
                  <a:schemeClr val="tx1"/>
                </a:solidFill>
              </a:endParaRPr>
            </a:p>
          </p:txBody>
        </p:sp>
        <p:sp>
          <p:nvSpPr>
            <p:cNvPr id="12346" name="Rectangle 58"/>
            <p:cNvSpPr>
              <a:spLocks noChangeArrowheads="1"/>
            </p:cNvSpPr>
            <p:nvPr/>
          </p:nvSpPr>
          <p:spPr bwMode="auto">
            <a:xfrm>
              <a:off x="3504859" y="5503863"/>
              <a:ext cx="2181868" cy="381000"/>
            </a:xfrm>
            <a:prstGeom prst="rect">
              <a:avLst/>
            </a:prstGeom>
            <a:solidFill>
              <a:srgbClr val="FFCC00"/>
            </a:solidFill>
            <a:ln w="9525">
              <a:solidFill>
                <a:schemeClr val="tx1"/>
              </a:solidFill>
              <a:miter lim="800000"/>
              <a:headEnd/>
              <a:tailEnd/>
            </a:ln>
          </p:spPr>
          <p:txBody>
            <a:bodyPr wrap="none" anchor="ctr"/>
            <a:lstStyle/>
            <a:p>
              <a:pPr algn="ctr" eaLnBrk="0" hangingPunct="0"/>
              <a:r>
                <a:rPr lang="en-US" sz="1050">
                  <a:solidFill>
                    <a:schemeClr val="tx1"/>
                  </a:solidFill>
                </a:rPr>
                <a:t>Hardware</a:t>
              </a:r>
            </a:p>
            <a:p>
              <a:pPr algn="ctr" eaLnBrk="0" hangingPunct="0"/>
              <a:r>
                <a:rPr lang="en-US" sz="1050">
                  <a:solidFill>
                    <a:schemeClr val="tx1"/>
                  </a:solidFill>
                </a:rPr>
                <a:t>Specific Driver</a:t>
              </a:r>
            </a:p>
          </p:txBody>
        </p:sp>
        <p:sp>
          <p:nvSpPr>
            <p:cNvPr id="12352" name="Rectangle 64"/>
            <p:cNvSpPr>
              <a:spLocks noChangeArrowheads="1"/>
            </p:cNvSpPr>
            <p:nvPr/>
          </p:nvSpPr>
          <p:spPr bwMode="auto">
            <a:xfrm>
              <a:off x="3641226" y="4541838"/>
              <a:ext cx="1090934" cy="352425"/>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1050">
                  <a:solidFill>
                    <a:schemeClr val="tx1"/>
                  </a:solidFill>
                </a:rPr>
                <a:t>Connection</a:t>
              </a:r>
              <a:br>
                <a:rPr lang="en-US" sz="1050">
                  <a:solidFill>
                    <a:schemeClr val="tx1"/>
                  </a:solidFill>
                </a:rPr>
              </a:br>
              <a:r>
                <a:rPr lang="en-US" sz="1050">
                  <a:solidFill>
                    <a:schemeClr val="tx1"/>
                  </a:solidFill>
                </a:rPr>
                <a:t>Manager</a:t>
              </a:r>
            </a:p>
          </p:txBody>
        </p:sp>
        <p:sp>
          <p:nvSpPr>
            <p:cNvPr id="12357" name="Rectangle 69"/>
            <p:cNvSpPr>
              <a:spLocks noChangeArrowheads="1"/>
            </p:cNvSpPr>
            <p:nvPr/>
          </p:nvSpPr>
          <p:spPr bwMode="auto">
            <a:xfrm>
              <a:off x="2065432" y="4437063"/>
              <a:ext cx="621226" cy="4572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1050">
                  <a:solidFill>
                    <a:schemeClr val="tx1"/>
                  </a:solidFill>
                </a:rPr>
                <a:t>MAD</a:t>
              </a:r>
            </a:p>
          </p:txBody>
        </p:sp>
        <p:sp>
          <p:nvSpPr>
            <p:cNvPr id="12358" name="Rectangle 70"/>
            <p:cNvSpPr>
              <a:spLocks noChangeArrowheads="1"/>
            </p:cNvSpPr>
            <p:nvPr/>
          </p:nvSpPr>
          <p:spPr bwMode="auto">
            <a:xfrm>
              <a:off x="1413901" y="4970463"/>
              <a:ext cx="7424413" cy="304800"/>
            </a:xfrm>
            <a:prstGeom prst="rect">
              <a:avLst/>
            </a:prstGeom>
            <a:gradFill rotWithShape="1">
              <a:gsLst>
                <a:gs pos="0">
                  <a:srgbClr val="FFFF66"/>
                </a:gs>
                <a:gs pos="100000">
                  <a:schemeClr val="accent1"/>
                </a:gs>
              </a:gsLst>
              <a:lin ang="0" scaled="1"/>
            </a:gradFill>
            <a:ln w="9525">
              <a:solidFill>
                <a:schemeClr val="tx1"/>
              </a:solidFill>
              <a:miter lim="800000"/>
              <a:headEnd/>
              <a:tailEnd/>
            </a:ln>
          </p:spPr>
          <p:txBody>
            <a:bodyPr wrap="none" anchor="ctr"/>
            <a:lstStyle/>
            <a:p>
              <a:pPr algn="ctr" eaLnBrk="0" hangingPunct="0"/>
              <a:r>
                <a:rPr lang="en-US" sz="1050" dirty="0" smtClean="0"/>
                <a:t>Kernel verbs</a:t>
              </a:r>
              <a:endParaRPr lang="en-US" sz="1050" dirty="0">
                <a:solidFill>
                  <a:schemeClr val="tx1"/>
                </a:solidFill>
              </a:endParaRPr>
            </a:p>
          </p:txBody>
        </p:sp>
        <p:sp>
          <p:nvSpPr>
            <p:cNvPr id="12359" name="Rectangle 71"/>
            <p:cNvSpPr>
              <a:spLocks noChangeArrowheads="1"/>
            </p:cNvSpPr>
            <p:nvPr/>
          </p:nvSpPr>
          <p:spPr bwMode="auto">
            <a:xfrm>
              <a:off x="1444206" y="4437063"/>
              <a:ext cx="575771" cy="4572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1050">
                  <a:solidFill>
                    <a:schemeClr val="tx1"/>
                  </a:solidFill>
                </a:rPr>
                <a:t>SA </a:t>
              </a:r>
              <a:br>
                <a:rPr lang="en-US" sz="1050">
                  <a:solidFill>
                    <a:schemeClr val="tx1"/>
                  </a:solidFill>
                </a:rPr>
              </a:br>
              <a:r>
                <a:rPr lang="en-US" sz="1050">
                  <a:solidFill>
                    <a:schemeClr val="tx1"/>
                  </a:solidFill>
                </a:rPr>
                <a:t>Client</a:t>
              </a:r>
            </a:p>
          </p:txBody>
        </p:sp>
        <p:sp>
          <p:nvSpPr>
            <p:cNvPr id="12360" name="Rectangle 72"/>
            <p:cNvSpPr>
              <a:spLocks noChangeArrowheads="1"/>
            </p:cNvSpPr>
            <p:nvPr/>
          </p:nvSpPr>
          <p:spPr bwMode="auto">
            <a:xfrm>
              <a:off x="5823093" y="4532313"/>
              <a:ext cx="1212149" cy="361950"/>
            </a:xfrm>
            <a:prstGeom prst="rect">
              <a:avLst/>
            </a:prstGeom>
            <a:solidFill>
              <a:srgbClr val="CCECFF"/>
            </a:solidFill>
            <a:ln w="9525">
              <a:solidFill>
                <a:schemeClr val="tx1"/>
              </a:solidFill>
              <a:miter lim="800000"/>
              <a:headEnd/>
              <a:tailEnd/>
            </a:ln>
          </p:spPr>
          <p:txBody>
            <a:bodyPr wrap="none" anchor="ctr"/>
            <a:lstStyle/>
            <a:p>
              <a:pPr algn="ctr" eaLnBrk="0" hangingPunct="0"/>
              <a:r>
                <a:rPr lang="en-US" sz="1050">
                  <a:solidFill>
                    <a:schemeClr val="tx1"/>
                  </a:solidFill>
                </a:rPr>
                <a:t>Connection</a:t>
              </a:r>
            </a:p>
            <a:p>
              <a:pPr algn="ctr" eaLnBrk="0" hangingPunct="0"/>
              <a:r>
                <a:rPr lang="en-US" sz="1050">
                  <a:solidFill>
                    <a:schemeClr val="tx1"/>
                  </a:solidFill>
                </a:rPr>
                <a:t>Manager</a:t>
              </a:r>
            </a:p>
          </p:txBody>
        </p:sp>
        <p:sp>
          <p:nvSpPr>
            <p:cNvPr id="12361" name="Rectangle 73"/>
            <p:cNvSpPr>
              <a:spLocks noChangeArrowheads="1"/>
            </p:cNvSpPr>
            <p:nvPr/>
          </p:nvSpPr>
          <p:spPr bwMode="auto">
            <a:xfrm>
              <a:off x="3944263" y="4084638"/>
              <a:ext cx="2666727"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50">
                  <a:solidFill>
                    <a:schemeClr val="tx1"/>
                  </a:solidFill>
                </a:rPr>
                <a:t>Connection Manager</a:t>
              </a:r>
            </a:p>
            <a:p>
              <a:pPr algn="ctr" eaLnBrk="0" hangingPunct="0"/>
              <a:r>
                <a:rPr lang="en-US" sz="1050">
                  <a:solidFill>
                    <a:schemeClr val="tx1"/>
                  </a:solidFill>
                </a:rPr>
                <a:t>Abstraction (CMA)</a:t>
              </a:r>
            </a:p>
          </p:txBody>
        </p:sp>
        <p:sp>
          <p:nvSpPr>
            <p:cNvPr id="12370" name="Rectangle 82"/>
            <p:cNvSpPr>
              <a:spLocks noChangeArrowheads="1"/>
            </p:cNvSpPr>
            <p:nvPr/>
          </p:nvSpPr>
          <p:spPr bwMode="auto">
            <a:xfrm>
              <a:off x="2050281" y="1898651"/>
              <a:ext cx="696986" cy="3048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1050">
                  <a:solidFill>
                    <a:schemeClr val="tx1"/>
                  </a:solidFill>
                </a:rPr>
                <a:t>Open </a:t>
              </a:r>
              <a:br>
                <a:rPr lang="en-US" sz="1050">
                  <a:solidFill>
                    <a:schemeClr val="tx1"/>
                  </a:solidFill>
                </a:rPr>
              </a:br>
              <a:r>
                <a:rPr lang="en-US" sz="1050">
                  <a:solidFill>
                    <a:schemeClr val="tx1"/>
                  </a:solidFill>
                </a:rPr>
                <a:t>SM</a:t>
              </a:r>
            </a:p>
          </p:txBody>
        </p:sp>
        <p:sp>
          <p:nvSpPr>
            <p:cNvPr id="12371" name="Rectangle 83"/>
            <p:cNvSpPr>
              <a:spLocks noChangeArrowheads="1"/>
            </p:cNvSpPr>
            <p:nvPr/>
          </p:nvSpPr>
          <p:spPr bwMode="auto">
            <a:xfrm>
              <a:off x="1413902" y="1898651"/>
              <a:ext cx="545467" cy="3048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1050">
                  <a:solidFill>
                    <a:schemeClr val="tx1"/>
                  </a:solidFill>
                </a:rPr>
                <a:t>Diag</a:t>
              </a:r>
            </a:p>
            <a:p>
              <a:pPr algn="ctr" eaLnBrk="0" hangingPunct="0"/>
              <a:r>
                <a:rPr lang="en-US" sz="1050">
                  <a:solidFill>
                    <a:schemeClr val="tx1"/>
                  </a:solidFill>
                </a:rPr>
                <a:t>Tools</a:t>
              </a:r>
            </a:p>
          </p:txBody>
        </p:sp>
        <p:sp>
          <p:nvSpPr>
            <p:cNvPr id="12372" name="Line 84"/>
            <p:cNvSpPr>
              <a:spLocks noChangeShapeType="1"/>
            </p:cNvSpPr>
            <p:nvPr/>
          </p:nvSpPr>
          <p:spPr bwMode="auto">
            <a:xfrm>
              <a:off x="171450" y="5961063"/>
              <a:ext cx="8818382" cy="0"/>
            </a:xfrm>
            <a:prstGeom prst="line">
              <a:avLst/>
            </a:prstGeom>
            <a:noFill/>
            <a:ln w="28575">
              <a:solidFill>
                <a:schemeClr val="tx1"/>
              </a:solidFill>
              <a:round/>
              <a:headEnd/>
              <a:tailEnd/>
            </a:ln>
          </p:spPr>
          <p:txBody>
            <a:bodyPr/>
            <a:lstStyle/>
            <a:p>
              <a:endParaRPr lang="en-US" sz="2000"/>
            </a:p>
          </p:txBody>
        </p:sp>
        <p:sp>
          <p:nvSpPr>
            <p:cNvPr id="12373" name="Line 85"/>
            <p:cNvSpPr>
              <a:spLocks noChangeShapeType="1"/>
            </p:cNvSpPr>
            <p:nvPr/>
          </p:nvSpPr>
          <p:spPr bwMode="auto">
            <a:xfrm>
              <a:off x="171450" y="5389563"/>
              <a:ext cx="8818382" cy="0"/>
            </a:xfrm>
            <a:prstGeom prst="line">
              <a:avLst/>
            </a:prstGeom>
            <a:noFill/>
            <a:ln w="9525">
              <a:solidFill>
                <a:schemeClr val="tx1"/>
              </a:solidFill>
              <a:prstDash val="dash"/>
              <a:round/>
              <a:headEnd/>
              <a:tailEnd/>
            </a:ln>
          </p:spPr>
          <p:txBody>
            <a:bodyPr/>
            <a:lstStyle/>
            <a:p>
              <a:endParaRPr lang="en-US" sz="2000"/>
            </a:p>
          </p:txBody>
        </p:sp>
        <p:sp>
          <p:nvSpPr>
            <p:cNvPr id="12374" name="Line 86"/>
            <p:cNvSpPr>
              <a:spLocks noChangeShapeType="1"/>
            </p:cNvSpPr>
            <p:nvPr/>
          </p:nvSpPr>
          <p:spPr bwMode="auto">
            <a:xfrm>
              <a:off x="171450" y="3998913"/>
              <a:ext cx="8818382" cy="0"/>
            </a:xfrm>
            <a:prstGeom prst="line">
              <a:avLst/>
            </a:prstGeom>
            <a:noFill/>
            <a:ln w="9525">
              <a:solidFill>
                <a:schemeClr val="tx1"/>
              </a:solidFill>
              <a:prstDash val="dash"/>
              <a:round/>
              <a:headEnd/>
              <a:tailEnd/>
            </a:ln>
          </p:spPr>
          <p:txBody>
            <a:bodyPr/>
            <a:lstStyle/>
            <a:p>
              <a:endParaRPr lang="en-US" sz="2000"/>
            </a:p>
          </p:txBody>
        </p:sp>
        <p:sp>
          <p:nvSpPr>
            <p:cNvPr id="12375" name="Line 87"/>
            <p:cNvSpPr>
              <a:spLocks noChangeShapeType="1"/>
            </p:cNvSpPr>
            <p:nvPr/>
          </p:nvSpPr>
          <p:spPr bwMode="auto">
            <a:xfrm>
              <a:off x="171450" y="3241676"/>
              <a:ext cx="8818382" cy="0"/>
            </a:xfrm>
            <a:prstGeom prst="line">
              <a:avLst/>
            </a:prstGeom>
            <a:noFill/>
            <a:ln w="9525">
              <a:solidFill>
                <a:schemeClr val="tx1"/>
              </a:solidFill>
              <a:prstDash val="dash"/>
              <a:round/>
              <a:headEnd/>
              <a:tailEnd/>
            </a:ln>
          </p:spPr>
          <p:txBody>
            <a:bodyPr/>
            <a:lstStyle/>
            <a:p>
              <a:endParaRPr lang="en-US" sz="2000"/>
            </a:p>
          </p:txBody>
        </p:sp>
        <p:sp>
          <p:nvSpPr>
            <p:cNvPr id="12376" name="Text Box 88"/>
            <p:cNvSpPr txBox="1">
              <a:spLocks noChangeArrowheads="1"/>
            </p:cNvSpPr>
            <p:nvPr/>
          </p:nvSpPr>
          <p:spPr bwMode="auto">
            <a:xfrm>
              <a:off x="171450" y="6037263"/>
              <a:ext cx="1575793" cy="360460"/>
            </a:xfrm>
            <a:prstGeom prst="rect">
              <a:avLst/>
            </a:prstGeom>
            <a:noFill/>
            <a:ln w="9525">
              <a:noFill/>
              <a:miter lim="800000"/>
              <a:headEnd/>
              <a:tailEnd/>
            </a:ln>
          </p:spPr>
          <p:txBody>
            <a:bodyPr>
              <a:spAutoFit/>
            </a:bodyPr>
            <a:lstStyle/>
            <a:p>
              <a:pPr eaLnBrk="0" hangingPunct="0">
                <a:spcBef>
                  <a:spcPct val="50000"/>
                </a:spcBef>
              </a:pPr>
              <a:r>
                <a:rPr lang="en-US" sz="1400" b="1" dirty="0">
                  <a:solidFill>
                    <a:schemeClr val="tx1"/>
                  </a:solidFill>
                </a:rPr>
                <a:t>Hardware</a:t>
              </a:r>
            </a:p>
          </p:txBody>
        </p:sp>
        <p:sp>
          <p:nvSpPr>
            <p:cNvPr id="12377" name="Text Box 89"/>
            <p:cNvSpPr txBox="1">
              <a:spLocks noChangeArrowheads="1"/>
            </p:cNvSpPr>
            <p:nvPr/>
          </p:nvSpPr>
          <p:spPr bwMode="auto">
            <a:xfrm>
              <a:off x="171450" y="5503863"/>
              <a:ext cx="1575793" cy="360460"/>
            </a:xfrm>
            <a:prstGeom prst="rect">
              <a:avLst/>
            </a:prstGeom>
            <a:noFill/>
            <a:ln w="9525">
              <a:noFill/>
              <a:miter lim="800000"/>
              <a:headEnd/>
              <a:tailEnd/>
            </a:ln>
          </p:spPr>
          <p:txBody>
            <a:bodyPr>
              <a:spAutoFit/>
            </a:bodyPr>
            <a:lstStyle/>
            <a:p>
              <a:pPr eaLnBrk="0" hangingPunct="0">
                <a:spcBef>
                  <a:spcPct val="50000"/>
                </a:spcBef>
              </a:pPr>
              <a:r>
                <a:rPr lang="en-US" sz="1400" b="1" dirty="0">
                  <a:solidFill>
                    <a:schemeClr val="tx1"/>
                  </a:solidFill>
                </a:rPr>
                <a:t>Provider</a:t>
              </a:r>
            </a:p>
          </p:txBody>
        </p:sp>
        <p:sp>
          <p:nvSpPr>
            <p:cNvPr id="12378" name="Text Box 90"/>
            <p:cNvSpPr txBox="1">
              <a:spLocks noChangeArrowheads="1"/>
            </p:cNvSpPr>
            <p:nvPr/>
          </p:nvSpPr>
          <p:spPr bwMode="auto">
            <a:xfrm>
              <a:off x="171450" y="4360863"/>
              <a:ext cx="1575793" cy="360460"/>
            </a:xfrm>
            <a:prstGeom prst="rect">
              <a:avLst/>
            </a:prstGeom>
            <a:noFill/>
            <a:ln w="9525">
              <a:noFill/>
              <a:miter lim="800000"/>
              <a:headEnd/>
              <a:tailEnd/>
            </a:ln>
          </p:spPr>
          <p:txBody>
            <a:bodyPr>
              <a:spAutoFit/>
            </a:bodyPr>
            <a:lstStyle/>
            <a:p>
              <a:pPr eaLnBrk="0" hangingPunct="0">
                <a:spcBef>
                  <a:spcPct val="50000"/>
                </a:spcBef>
              </a:pPr>
              <a:r>
                <a:rPr lang="en-US" sz="1400" b="1" dirty="0">
                  <a:solidFill>
                    <a:schemeClr val="tx1"/>
                  </a:solidFill>
                </a:rPr>
                <a:t>Mid-Layer</a:t>
              </a:r>
            </a:p>
          </p:txBody>
        </p:sp>
        <p:grpSp>
          <p:nvGrpSpPr>
            <p:cNvPr id="5" name="Group 4"/>
            <p:cNvGrpSpPr/>
            <p:nvPr/>
          </p:nvGrpSpPr>
          <p:grpSpPr>
            <a:xfrm>
              <a:off x="307817" y="3443288"/>
              <a:ext cx="8545649" cy="612781"/>
              <a:chOff x="247650" y="2546351"/>
              <a:chExt cx="5372100" cy="612781"/>
            </a:xfrm>
          </p:grpSpPr>
          <p:sp>
            <p:nvSpPr>
              <p:cNvPr id="12362" name="Rectangle 74"/>
              <p:cNvSpPr>
                <a:spLocks noChangeArrowheads="1"/>
              </p:cNvSpPr>
              <p:nvPr/>
            </p:nvSpPr>
            <p:spPr bwMode="auto">
              <a:xfrm>
                <a:off x="952499" y="2608264"/>
                <a:ext cx="4667251" cy="245507"/>
              </a:xfrm>
              <a:prstGeom prst="rect">
                <a:avLst/>
              </a:prstGeom>
              <a:gradFill rotWithShape="1">
                <a:gsLst>
                  <a:gs pos="0">
                    <a:srgbClr val="FFFF00"/>
                  </a:gs>
                  <a:gs pos="100000">
                    <a:schemeClr val="accent1"/>
                  </a:gs>
                </a:gsLst>
                <a:lin ang="0" scaled="1"/>
              </a:gradFill>
              <a:ln w="9525">
                <a:solidFill>
                  <a:schemeClr val="tx1"/>
                </a:solidFill>
                <a:miter lim="800000"/>
                <a:headEnd/>
                <a:tailEnd/>
              </a:ln>
            </p:spPr>
            <p:txBody>
              <a:bodyPr wrap="none" anchor="ctr"/>
              <a:lstStyle/>
              <a:p>
                <a:pPr algn="ctr" eaLnBrk="0" hangingPunct="0"/>
                <a:r>
                  <a:rPr lang="en-US" sz="1050" dirty="0" smtClean="0">
                    <a:solidFill>
                      <a:schemeClr val="tx1"/>
                    </a:solidFill>
                  </a:rPr>
                  <a:t>User verbs</a:t>
                </a:r>
                <a:endParaRPr lang="en-US" sz="1050" dirty="0">
                  <a:solidFill>
                    <a:schemeClr val="tx1"/>
                  </a:solidFill>
                </a:endParaRPr>
              </a:p>
            </p:txBody>
          </p:sp>
          <p:sp>
            <p:nvSpPr>
              <p:cNvPr id="12380" name="Text Box 92"/>
              <p:cNvSpPr txBox="1">
                <a:spLocks noChangeArrowheads="1"/>
              </p:cNvSpPr>
              <p:nvPr/>
            </p:nvSpPr>
            <p:spPr bwMode="auto">
              <a:xfrm>
                <a:off x="247650" y="2546351"/>
                <a:ext cx="1295400" cy="612781"/>
              </a:xfrm>
              <a:prstGeom prst="rect">
                <a:avLst/>
              </a:prstGeom>
              <a:noFill/>
              <a:ln w="9525">
                <a:noFill/>
                <a:miter lim="800000"/>
                <a:headEnd/>
                <a:tailEnd/>
              </a:ln>
            </p:spPr>
            <p:txBody>
              <a:bodyPr wrap="square">
                <a:spAutoFit/>
              </a:bodyPr>
              <a:lstStyle/>
              <a:p>
                <a:pPr eaLnBrk="0" hangingPunct="0">
                  <a:spcBef>
                    <a:spcPct val="50000"/>
                  </a:spcBef>
                </a:pPr>
                <a:r>
                  <a:rPr lang="en-US" sz="1400" b="1" dirty="0">
                    <a:solidFill>
                      <a:schemeClr val="tx1"/>
                    </a:solidFill>
                  </a:rPr>
                  <a:t>User </a:t>
                </a:r>
                <a:br>
                  <a:rPr lang="en-US" sz="1400" b="1" dirty="0">
                    <a:solidFill>
                      <a:schemeClr val="tx1"/>
                    </a:solidFill>
                  </a:rPr>
                </a:br>
                <a:r>
                  <a:rPr lang="en-US" sz="1400" b="1" dirty="0">
                    <a:solidFill>
                      <a:schemeClr val="tx1"/>
                    </a:solidFill>
                  </a:rPr>
                  <a:t>APIs</a:t>
                </a:r>
              </a:p>
            </p:txBody>
          </p:sp>
        </p:grpSp>
        <p:grpSp>
          <p:nvGrpSpPr>
            <p:cNvPr id="6" name="Group 5"/>
            <p:cNvGrpSpPr/>
            <p:nvPr/>
          </p:nvGrpSpPr>
          <p:grpSpPr>
            <a:xfrm>
              <a:off x="216906" y="2514600"/>
              <a:ext cx="8621408" cy="625480"/>
              <a:chOff x="200025" y="2490788"/>
              <a:chExt cx="5419725" cy="625480"/>
            </a:xfrm>
          </p:grpSpPr>
          <p:sp>
            <p:nvSpPr>
              <p:cNvPr id="12363" name="Rectangle 75"/>
              <p:cNvSpPr>
                <a:spLocks noChangeArrowheads="1"/>
              </p:cNvSpPr>
              <p:nvPr/>
            </p:nvSpPr>
            <p:spPr bwMode="auto">
              <a:xfrm>
                <a:off x="2457450" y="2490788"/>
                <a:ext cx="381000"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50">
                    <a:solidFill>
                      <a:schemeClr val="tx1"/>
                    </a:solidFill>
                  </a:rPr>
                  <a:t>SDP</a:t>
                </a:r>
              </a:p>
            </p:txBody>
          </p:sp>
          <p:sp>
            <p:nvSpPr>
              <p:cNvPr id="12364" name="Rectangle 76"/>
              <p:cNvSpPr>
                <a:spLocks noChangeArrowheads="1"/>
              </p:cNvSpPr>
              <p:nvPr/>
            </p:nvSpPr>
            <p:spPr bwMode="auto">
              <a:xfrm>
                <a:off x="1971675" y="2490788"/>
                <a:ext cx="457200" cy="3810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1050" dirty="0" err="1">
                    <a:solidFill>
                      <a:schemeClr val="tx1"/>
                    </a:solidFill>
                  </a:rPr>
                  <a:t>IPoIB</a:t>
                </a:r>
                <a:endParaRPr lang="en-US" sz="1050" dirty="0">
                  <a:solidFill>
                    <a:schemeClr val="tx1"/>
                  </a:solidFill>
                </a:endParaRPr>
              </a:p>
            </p:txBody>
          </p:sp>
          <p:sp>
            <p:nvSpPr>
              <p:cNvPr id="12365" name="Rectangle 77"/>
              <p:cNvSpPr>
                <a:spLocks noChangeArrowheads="1"/>
              </p:cNvSpPr>
              <p:nvPr/>
            </p:nvSpPr>
            <p:spPr bwMode="auto">
              <a:xfrm>
                <a:off x="2876550" y="2490788"/>
                <a:ext cx="381000"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50">
                    <a:solidFill>
                      <a:schemeClr val="tx1"/>
                    </a:solidFill>
                  </a:rPr>
                  <a:t>SRP</a:t>
                </a:r>
              </a:p>
            </p:txBody>
          </p:sp>
          <p:sp>
            <p:nvSpPr>
              <p:cNvPr id="12366" name="Rectangle 78"/>
              <p:cNvSpPr>
                <a:spLocks noChangeArrowheads="1"/>
              </p:cNvSpPr>
              <p:nvPr/>
            </p:nvSpPr>
            <p:spPr bwMode="auto">
              <a:xfrm>
                <a:off x="3333750" y="2490788"/>
                <a:ext cx="381000"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50">
                    <a:solidFill>
                      <a:schemeClr val="tx1"/>
                    </a:solidFill>
                  </a:rPr>
                  <a:t>iSER</a:t>
                </a:r>
              </a:p>
            </p:txBody>
          </p:sp>
          <p:sp>
            <p:nvSpPr>
              <p:cNvPr id="12367" name="Rectangle 79"/>
              <p:cNvSpPr>
                <a:spLocks noChangeArrowheads="1"/>
              </p:cNvSpPr>
              <p:nvPr/>
            </p:nvSpPr>
            <p:spPr bwMode="auto">
              <a:xfrm>
                <a:off x="3790950" y="2490788"/>
                <a:ext cx="457200"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050">
                    <a:solidFill>
                      <a:schemeClr val="tx1"/>
                    </a:solidFill>
                  </a:rPr>
                  <a:t>RDS</a:t>
                </a:r>
              </a:p>
            </p:txBody>
          </p:sp>
          <p:sp>
            <p:nvSpPr>
              <p:cNvPr id="12379" name="Text Box 91"/>
              <p:cNvSpPr txBox="1">
                <a:spLocks noChangeArrowheads="1"/>
              </p:cNvSpPr>
              <p:nvPr/>
            </p:nvSpPr>
            <p:spPr bwMode="auto">
              <a:xfrm>
                <a:off x="200025" y="2503488"/>
                <a:ext cx="1258434" cy="612780"/>
              </a:xfrm>
              <a:prstGeom prst="rect">
                <a:avLst/>
              </a:prstGeom>
              <a:noFill/>
              <a:ln w="9525">
                <a:noFill/>
                <a:miter lim="800000"/>
                <a:headEnd/>
                <a:tailEnd/>
              </a:ln>
            </p:spPr>
            <p:txBody>
              <a:bodyPr wrap="square">
                <a:spAutoFit/>
              </a:bodyPr>
              <a:lstStyle/>
              <a:p>
                <a:pPr eaLnBrk="0" hangingPunct="0">
                  <a:spcBef>
                    <a:spcPct val="50000"/>
                  </a:spcBef>
                </a:pPr>
                <a:r>
                  <a:rPr lang="en-US" sz="1400" b="1" dirty="0">
                    <a:solidFill>
                      <a:schemeClr val="tx1"/>
                    </a:solidFill>
                  </a:rPr>
                  <a:t>Upper Layer </a:t>
                </a:r>
                <a:r>
                  <a:rPr lang="en-US" sz="1400" b="1" dirty="0" smtClean="0">
                    <a:solidFill>
                      <a:schemeClr val="tx1"/>
                    </a:solidFill>
                  </a:rPr>
                  <a:t>Protocols</a:t>
                </a:r>
                <a:endParaRPr lang="en-US" sz="1400" b="1" dirty="0">
                  <a:solidFill>
                    <a:schemeClr val="tx1"/>
                  </a:solidFill>
                </a:endParaRPr>
              </a:p>
            </p:txBody>
          </p:sp>
          <p:sp>
            <p:nvSpPr>
              <p:cNvPr id="12383" name="Rectangle 95"/>
              <p:cNvSpPr>
                <a:spLocks noChangeArrowheads="1"/>
              </p:cNvSpPr>
              <p:nvPr/>
            </p:nvSpPr>
            <p:spPr bwMode="auto">
              <a:xfrm>
                <a:off x="4286250" y="2490788"/>
                <a:ext cx="685800" cy="3810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000">
                    <a:solidFill>
                      <a:schemeClr val="tx1"/>
                    </a:solidFill>
                  </a:rPr>
                  <a:t>NFS-RDMA</a:t>
                </a:r>
              </a:p>
              <a:p>
                <a:pPr algn="ctr" eaLnBrk="0" hangingPunct="0"/>
                <a:r>
                  <a:rPr lang="en-US" sz="1000">
                    <a:solidFill>
                      <a:schemeClr val="tx1"/>
                    </a:solidFill>
                  </a:rPr>
                  <a:t>RPC</a:t>
                </a:r>
              </a:p>
            </p:txBody>
          </p:sp>
          <p:sp>
            <p:nvSpPr>
              <p:cNvPr id="12384" name="Rectangle 96"/>
              <p:cNvSpPr>
                <a:spLocks noChangeArrowheads="1"/>
              </p:cNvSpPr>
              <p:nvPr/>
            </p:nvSpPr>
            <p:spPr bwMode="auto">
              <a:xfrm>
                <a:off x="5010150" y="2490788"/>
                <a:ext cx="609600" cy="3810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000">
                    <a:solidFill>
                      <a:schemeClr val="tx1"/>
                    </a:solidFill>
                  </a:rPr>
                  <a:t>Cluster</a:t>
                </a:r>
              </a:p>
              <a:p>
                <a:pPr algn="ctr" eaLnBrk="0" hangingPunct="0"/>
                <a:r>
                  <a:rPr lang="en-US" sz="1000">
                    <a:solidFill>
                      <a:schemeClr val="tx1"/>
                    </a:solidFill>
                  </a:rPr>
                  <a:t>File Sys</a:t>
                </a:r>
              </a:p>
            </p:txBody>
          </p:sp>
        </p:grpSp>
        <p:sp>
          <p:nvSpPr>
            <p:cNvPr id="12388" name="Text Box 100"/>
            <p:cNvSpPr txBox="1">
              <a:spLocks noChangeArrowheads="1"/>
            </p:cNvSpPr>
            <p:nvPr/>
          </p:nvSpPr>
          <p:spPr bwMode="auto">
            <a:xfrm>
              <a:off x="292665" y="1571626"/>
              <a:ext cx="1757616" cy="612780"/>
            </a:xfrm>
            <a:prstGeom prst="rect">
              <a:avLst/>
            </a:prstGeom>
            <a:noFill/>
            <a:ln w="9525">
              <a:noFill/>
              <a:miter lim="800000"/>
              <a:headEnd/>
              <a:tailEnd/>
            </a:ln>
          </p:spPr>
          <p:txBody>
            <a:bodyPr>
              <a:spAutoFit/>
            </a:bodyPr>
            <a:lstStyle/>
            <a:p>
              <a:pPr eaLnBrk="0" hangingPunct="0">
                <a:spcBef>
                  <a:spcPct val="50000"/>
                </a:spcBef>
              </a:pPr>
              <a:r>
                <a:rPr lang="en-US" sz="1400" b="1" dirty="0">
                  <a:solidFill>
                    <a:schemeClr val="tx1"/>
                  </a:solidFill>
                </a:rPr>
                <a:t>Application </a:t>
              </a:r>
              <a:br>
                <a:rPr lang="en-US" sz="1400" b="1" dirty="0">
                  <a:solidFill>
                    <a:schemeClr val="tx1"/>
                  </a:solidFill>
                </a:rPr>
              </a:br>
              <a:r>
                <a:rPr lang="en-US" sz="1400" b="1" dirty="0">
                  <a:solidFill>
                    <a:schemeClr val="tx1"/>
                  </a:solidFill>
                </a:rPr>
                <a:t>Level </a:t>
              </a:r>
            </a:p>
          </p:txBody>
        </p:sp>
        <p:sp>
          <p:nvSpPr>
            <p:cNvPr id="12397" name="Rectangle 109"/>
            <p:cNvSpPr>
              <a:spLocks noChangeArrowheads="1"/>
            </p:cNvSpPr>
            <p:nvPr/>
          </p:nvSpPr>
          <p:spPr bwMode="auto">
            <a:xfrm>
              <a:off x="2747266" y="4437063"/>
              <a:ext cx="606074" cy="447675"/>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1050">
                  <a:solidFill>
                    <a:schemeClr val="tx1"/>
                  </a:solidFill>
                </a:rPr>
                <a:t>SMA</a:t>
              </a:r>
            </a:p>
          </p:txBody>
        </p:sp>
        <p:sp>
          <p:nvSpPr>
            <p:cNvPr id="12400" name="Rectangle 112"/>
            <p:cNvSpPr>
              <a:spLocks noChangeArrowheads="1"/>
            </p:cNvSpPr>
            <p:nvPr/>
          </p:nvSpPr>
          <p:spPr bwMode="auto">
            <a:xfrm>
              <a:off x="6732205" y="1555751"/>
              <a:ext cx="1090934"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000">
                  <a:solidFill>
                    <a:schemeClr val="tx1"/>
                  </a:solidFill>
                </a:rPr>
                <a:t>Clustered</a:t>
              </a:r>
            </a:p>
            <a:p>
              <a:pPr algn="ctr" eaLnBrk="0" hangingPunct="0"/>
              <a:r>
                <a:rPr lang="en-US" sz="1000">
                  <a:solidFill>
                    <a:schemeClr val="tx1"/>
                  </a:solidFill>
                </a:rPr>
                <a:t>DB Access</a:t>
              </a:r>
            </a:p>
          </p:txBody>
        </p:sp>
        <p:sp>
          <p:nvSpPr>
            <p:cNvPr id="12401" name="Rectangle 113"/>
            <p:cNvSpPr>
              <a:spLocks noChangeArrowheads="1"/>
            </p:cNvSpPr>
            <p:nvPr/>
          </p:nvSpPr>
          <p:spPr bwMode="auto">
            <a:xfrm>
              <a:off x="3807896" y="1555751"/>
              <a:ext cx="969719"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000">
                  <a:solidFill>
                    <a:schemeClr val="tx1"/>
                  </a:solidFill>
                </a:rPr>
                <a:t>Sockets</a:t>
              </a:r>
            </a:p>
            <a:p>
              <a:pPr algn="ctr" eaLnBrk="0" hangingPunct="0"/>
              <a:r>
                <a:rPr lang="en-US" sz="1000">
                  <a:solidFill>
                    <a:schemeClr val="tx1"/>
                  </a:solidFill>
                </a:rPr>
                <a:t>Based</a:t>
              </a:r>
              <a:br>
                <a:rPr lang="en-US" sz="1000">
                  <a:solidFill>
                    <a:schemeClr val="tx1"/>
                  </a:solidFill>
                </a:rPr>
              </a:br>
              <a:r>
                <a:rPr lang="en-US" sz="1000">
                  <a:solidFill>
                    <a:schemeClr val="tx1"/>
                  </a:solidFill>
                </a:rPr>
                <a:t>Access</a:t>
              </a:r>
            </a:p>
          </p:txBody>
        </p:sp>
        <p:sp>
          <p:nvSpPr>
            <p:cNvPr id="12402" name="Rectangle 114"/>
            <p:cNvSpPr>
              <a:spLocks noChangeArrowheads="1"/>
            </p:cNvSpPr>
            <p:nvPr/>
          </p:nvSpPr>
          <p:spPr bwMode="auto">
            <a:xfrm>
              <a:off x="4823071" y="1555751"/>
              <a:ext cx="848504"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000">
                  <a:solidFill>
                    <a:schemeClr val="tx1"/>
                  </a:solidFill>
                </a:rPr>
                <a:t>Various</a:t>
              </a:r>
            </a:p>
            <a:p>
              <a:pPr algn="ctr" eaLnBrk="0" hangingPunct="0"/>
              <a:r>
                <a:rPr lang="en-US" sz="1000">
                  <a:solidFill>
                    <a:schemeClr val="tx1"/>
                  </a:solidFill>
                </a:rPr>
                <a:t>MPIs</a:t>
              </a:r>
            </a:p>
          </p:txBody>
        </p:sp>
        <p:sp>
          <p:nvSpPr>
            <p:cNvPr id="12403" name="Rectangle 115"/>
            <p:cNvSpPr>
              <a:spLocks noChangeArrowheads="1"/>
            </p:cNvSpPr>
            <p:nvPr/>
          </p:nvSpPr>
          <p:spPr bwMode="auto">
            <a:xfrm>
              <a:off x="7868594" y="1555751"/>
              <a:ext cx="969719"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000">
                  <a:solidFill>
                    <a:schemeClr val="tx1"/>
                  </a:solidFill>
                </a:rPr>
                <a:t>Access to</a:t>
              </a:r>
            </a:p>
            <a:p>
              <a:pPr algn="ctr" eaLnBrk="0" hangingPunct="0"/>
              <a:r>
                <a:rPr lang="en-US" sz="1000">
                  <a:solidFill>
                    <a:schemeClr val="tx1"/>
                  </a:solidFill>
                </a:rPr>
                <a:t> File</a:t>
              </a:r>
            </a:p>
            <a:p>
              <a:pPr algn="ctr" eaLnBrk="0" hangingPunct="0"/>
              <a:r>
                <a:rPr lang="en-US" sz="1000">
                  <a:solidFill>
                    <a:schemeClr val="tx1"/>
                  </a:solidFill>
                </a:rPr>
                <a:t>Systems</a:t>
              </a:r>
            </a:p>
          </p:txBody>
        </p:sp>
        <p:sp>
          <p:nvSpPr>
            <p:cNvPr id="12404" name="Rectangle 116"/>
            <p:cNvSpPr>
              <a:spLocks noChangeArrowheads="1"/>
            </p:cNvSpPr>
            <p:nvPr/>
          </p:nvSpPr>
          <p:spPr bwMode="auto">
            <a:xfrm>
              <a:off x="5717030" y="1555751"/>
              <a:ext cx="969719"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000">
                  <a:solidFill>
                    <a:schemeClr val="tx1"/>
                  </a:solidFill>
                </a:rPr>
                <a:t>Block</a:t>
              </a:r>
            </a:p>
            <a:p>
              <a:pPr algn="ctr" eaLnBrk="0" hangingPunct="0"/>
              <a:r>
                <a:rPr lang="en-US" sz="1000">
                  <a:solidFill>
                    <a:schemeClr val="tx1"/>
                  </a:solidFill>
                </a:rPr>
                <a:t>Storage</a:t>
              </a:r>
            </a:p>
            <a:p>
              <a:pPr algn="ctr" eaLnBrk="0" hangingPunct="0"/>
              <a:r>
                <a:rPr lang="en-US" sz="1000">
                  <a:solidFill>
                    <a:schemeClr val="tx1"/>
                  </a:solidFill>
                </a:rPr>
                <a:t>Access</a:t>
              </a:r>
            </a:p>
          </p:txBody>
        </p:sp>
        <p:sp>
          <p:nvSpPr>
            <p:cNvPr id="12405" name="Rectangle 117"/>
            <p:cNvSpPr>
              <a:spLocks noChangeArrowheads="1"/>
            </p:cNvSpPr>
            <p:nvPr/>
          </p:nvSpPr>
          <p:spPr bwMode="auto">
            <a:xfrm>
              <a:off x="2807873" y="1555751"/>
              <a:ext cx="969719"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000" dirty="0">
                  <a:solidFill>
                    <a:schemeClr val="tx1"/>
                  </a:solidFill>
                </a:rPr>
                <a:t>IP Based</a:t>
              </a:r>
            </a:p>
            <a:p>
              <a:pPr algn="ctr" eaLnBrk="0" hangingPunct="0"/>
              <a:r>
                <a:rPr lang="en-US" sz="1000" dirty="0">
                  <a:solidFill>
                    <a:schemeClr val="tx1"/>
                  </a:solidFill>
                </a:rPr>
                <a:t>App</a:t>
              </a:r>
            </a:p>
            <a:p>
              <a:pPr algn="ctr" eaLnBrk="0" hangingPunct="0"/>
              <a:r>
                <a:rPr lang="en-US" sz="1000" dirty="0">
                  <a:solidFill>
                    <a:schemeClr val="tx1"/>
                  </a:solidFill>
                </a:rPr>
                <a:t>Access</a:t>
              </a:r>
            </a:p>
          </p:txBody>
        </p:sp>
        <p:sp>
          <p:nvSpPr>
            <p:cNvPr id="12406" name="Rectangle 118"/>
            <p:cNvSpPr>
              <a:spLocks noChangeArrowheads="1"/>
            </p:cNvSpPr>
            <p:nvPr/>
          </p:nvSpPr>
          <p:spPr bwMode="auto">
            <a:xfrm>
              <a:off x="171450" y="1465263"/>
              <a:ext cx="8818382" cy="4953000"/>
            </a:xfrm>
            <a:prstGeom prst="rect">
              <a:avLst/>
            </a:prstGeom>
            <a:noFill/>
            <a:ln w="19050">
              <a:solidFill>
                <a:schemeClr val="tx1">
                  <a:lumMod val="50000"/>
                  <a:lumOff val="50000"/>
                </a:schemeClr>
              </a:solidFill>
              <a:miter lim="800000"/>
              <a:headEnd/>
              <a:tailEnd/>
            </a:ln>
          </p:spPr>
          <p:txBody>
            <a:bodyPr wrap="none" anchor="ctr"/>
            <a:lstStyle/>
            <a:p>
              <a:endParaRPr lang="en-US" sz="2000"/>
            </a:p>
          </p:txBody>
        </p:sp>
        <p:sp>
          <p:nvSpPr>
            <p:cNvPr id="12407" name="Line 119"/>
            <p:cNvSpPr>
              <a:spLocks noChangeShapeType="1"/>
            </p:cNvSpPr>
            <p:nvPr/>
          </p:nvSpPr>
          <p:spPr bwMode="auto">
            <a:xfrm>
              <a:off x="171450" y="2241551"/>
              <a:ext cx="8818382" cy="0"/>
            </a:xfrm>
            <a:prstGeom prst="line">
              <a:avLst/>
            </a:prstGeom>
            <a:noFill/>
            <a:ln w="9525">
              <a:solidFill>
                <a:schemeClr val="tx1"/>
              </a:solidFill>
              <a:prstDash val="dash"/>
              <a:round/>
              <a:headEnd/>
              <a:tailEnd/>
            </a:ln>
          </p:spPr>
          <p:txBody>
            <a:bodyPr/>
            <a:lstStyle/>
            <a:p>
              <a:endParaRPr lang="en-US" sz="2000"/>
            </a:p>
          </p:txBody>
        </p:sp>
      </p:grpSp>
      <p:sp>
        <p:nvSpPr>
          <p:cNvPr id="2" name="Title 1"/>
          <p:cNvSpPr>
            <a:spLocks noGrp="1"/>
          </p:cNvSpPr>
          <p:nvPr>
            <p:ph type="title"/>
          </p:nvPr>
        </p:nvSpPr>
        <p:spPr/>
        <p:txBody>
          <a:bodyPr/>
          <a:lstStyle/>
          <a:p>
            <a:r>
              <a:rPr lang="en-US" dirty="0" smtClean="0"/>
              <a:t>Current verbs-based framework</a:t>
            </a:r>
            <a:endParaRPr lang="en-US" sz="2400" dirty="0"/>
          </a:p>
        </p:txBody>
      </p:sp>
      <p:sp>
        <p:nvSpPr>
          <p:cNvPr id="4" name="TextBox 3"/>
          <p:cNvSpPr txBox="1"/>
          <p:nvPr/>
        </p:nvSpPr>
        <p:spPr>
          <a:xfrm>
            <a:off x="6957179" y="3554537"/>
            <a:ext cx="1939686" cy="584775"/>
          </a:xfrm>
          <a:prstGeom prst="rect">
            <a:avLst/>
          </a:prstGeom>
          <a:noFill/>
          <a:ln>
            <a:solidFill>
              <a:schemeClr val="tx1"/>
            </a:solidFill>
          </a:ln>
        </p:spPr>
        <p:txBody>
          <a:bodyPr wrap="square" rtlCol="0">
            <a:spAutoFit/>
          </a:bodyPr>
          <a:lstStyle/>
          <a:p>
            <a:r>
              <a:rPr lang="en-US" sz="1600" dirty="0" smtClean="0"/>
              <a:t>60 function calls in </a:t>
            </a:r>
            <a:r>
              <a:rPr lang="en-US" sz="1600" dirty="0" err="1" smtClean="0"/>
              <a:t>libibverbs</a:t>
            </a:r>
            <a:endParaRPr lang="en-US" sz="1600" dirty="0" smtClean="0"/>
          </a:p>
        </p:txBody>
      </p:sp>
      <p:cxnSp>
        <p:nvCxnSpPr>
          <p:cNvPr id="8" name="Straight Connector 7"/>
          <p:cNvCxnSpPr>
            <a:stCxn id="4" idx="1"/>
          </p:cNvCxnSpPr>
          <p:nvPr/>
        </p:nvCxnSpPr>
        <p:spPr>
          <a:xfrm flipH="1" flipV="1">
            <a:off x="6418266" y="3660243"/>
            <a:ext cx="538913" cy="186682"/>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7191958" y="4400754"/>
            <a:ext cx="1704907" cy="584775"/>
          </a:xfrm>
          <a:prstGeom prst="rect">
            <a:avLst/>
          </a:prstGeom>
          <a:noFill/>
          <a:ln>
            <a:solidFill>
              <a:schemeClr val="tx1"/>
            </a:solidFill>
          </a:ln>
        </p:spPr>
        <p:txBody>
          <a:bodyPr wrap="square" rtlCol="0">
            <a:spAutoFit/>
          </a:bodyPr>
          <a:lstStyle>
            <a:defPPr>
              <a:defRPr lang="en-US"/>
            </a:defPPr>
            <a:lvl1pPr>
              <a:defRPr sz="1600">
                <a:solidFill>
                  <a:srgbClr val="6D6E71"/>
                </a:solidFill>
              </a:defRPr>
            </a:lvl1pPr>
          </a:lstStyle>
          <a:p>
            <a:r>
              <a:rPr lang="en-US" dirty="0">
                <a:solidFill>
                  <a:schemeClr val="tx1"/>
                </a:solidFill>
              </a:rPr>
              <a:t>a series of kernel services</a:t>
            </a:r>
          </a:p>
        </p:txBody>
      </p:sp>
      <p:cxnSp>
        <p:nvCxnSpPr>
          <p:cNvPr id="12" name="Straight Connector 11"/>
          <p:cNvCxnSpPr>
            <a:stCxn id="10" idx="1"/>
          </p:cNvCxnSpPr>
          <p:nvPr/>
        </p:nvCxnSpPr>
        <p:spPr>
          <a:xfrm flipH="1" flipV="1">
            <a:off x="6418266" y="4652081"/>
            <a:ext cx="773692" cy="41061"/>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966677" y="5276909"/>
            <a:ext cx="2930187" cy="584775"/>
          </a:xfrm>
          <a:prstGeom prst="rect">
            <a:avLst/>
          </a:prstGeom>
          <a:solidFill>
            <a:schemeClr val="bg1"/>
          </a:solidFill>
          <a:ln>
            <a:solidFill>
              <a:schemeClr val="tx1"/>
            </a:solidFill>
          </a:ln>
        </p:spPr>
        <p:txBody>
          <a:bodyPr wrap="square" rtlCol="0">
            <a:spAutoFit/>
          </a:bodyPr>
          <a:lstStyle>
            <a:defPPr>
              <a:defRPr lang="en-US"/>
            </a:defPPr>
            <a:lvl1pPr>
              <a:defRPr sz="1600">
                <a:solidFill>
                  <a:srgbClr val="6D6E71"/>
                </a:solidFill>
              </a:defRPr>
            </a:lvl1pPr>
          </a:lstStyle>
          <a:p>
            <a:r>
              <a:rPr lang="en-US" dirty="0">
                <a:solidFill>
                  <a:schemeClr val="tx1"/>
                </a:solidFill>
              </a:rPr>
              <a:t>Support for multiple </a:t>
            </a:r>
            <a:r>
              <a:rPr lang="en-US" dirty="0" smtClean="0">
                <a:solidFill>
                  <a:schemeClr val="tx1"/>
                </a:solidFill>
              </a:rPr>
              <a:t>vendors,</a:t>
            </a:r>
            <a:endParaRPr lang="en-US" dirty="0">
              <a:solidFill>
                <a:schemeClr val="tx1"/>
              </a:solidFill>
            </a:endParaRPr>
          </a:p>
          <a:p>
            <a:r>
              <a:rPr lang="en-US" dirty="0">
                <a:solidFill>
                  <a:schemeClr val="tx1"/>
                </a:solidFill>
              </a:rPr>
              <a:t>Support for multiple fabrics</a:t>
            </a:r>
          </a:p>
        </p:txBody>
      </p:sp>
      <p:sp>
        <p:nvSpPr>
          <p:cNvPr id="53" name="TextBox 52"/>
          <p:cNvSpPr txBox="1"/>
          <p:nvPr/>
        </p:nvSpPr>
        <p:spPr>
          <a:xfrm>
            <a:off x="6957179" y="2102332"/>
            <a:ext cx="1939686" cy="584775"/>
          </a:xfrm>
          <a:prstGeom prst="rect">
            <a:avLst/>
          </a:prstGeom>
          <a:noFill/>
          <a:ln>
            <a:solidFill>
              <a:schemeClr val="tx1"/>
            </a:solidFill>
          </a:ln>
        </p:spPr>
        <p:txBody>
          <a:bodyPr wrap="square" rtlCol="0">
            <a:spAutoFit/>
          </a:bodyPr>
          <a:lstStyle/>
          <a:p>
            <a:r>
              <a:rPr lang="en-US" sz="1600" dirty="0" err="1" smtClean="0"/>
              <a:t>Applicaton</a:t>
            </a:r>
            <a:r>
              <a:rPr lang="en-US" sz="1600" dirty="0" smtClean="0"/>
              <a:t> adaptation layer</a:t>
            </a:r>
          </a:p>
        </p:txBody>
      </p:sp>
      <p:cxnSp>
        <p:nvCxnSpPr>
          <p:cNvPr id="54" name="Straight Connector 53"/>
          <p:cNvCxnSpPr>
            <a:stCxn id="53" idx="1"/>
          </p:cNvCxnSpPr>
          <p:nvPr/>
        </p:nvCxnSpPr>
        <p:spPr>
          <a:xfrm flipH="1">
            <a:off x="6418266" y="2394720"/>
            <a:ext cx="538913" cy="396285"/>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6149558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verbs-based framework</a:t>
            </a:r>
            <a:endParaRPr lang="en-US" dirty="0"/>
          </a:p>
        </p:txBody>
      </p:sp>
      <p:sp>
        <p:nvSpPr>
          <p:cNvPr id="3" name="Footer Placeholder 2"/>
          <p:cNvSpPr>
            <a:spLocks noGrp="1"/>
          </p:cNvSpPr>
          <p:nvPr>
            <p:ph type="ftr" sz="quarter" idx="11"/>
          </p:nvPr>
        </p:nvSpPr>
        <p:spPr/>
        <p:txBody>
          <a:bodyPr/>
          <a:lstStyle/>
          <a:p>
            <a:pPr>
              <a:defRPr/>
            </a:pPr>
            <a:r>
              <a:rPr lang="en-US" smtClean="0"/>
              <a:t>#OFADevWorkshop</a:t>
            </a:r>
            <a:endParaRPr lang="en-US"/>
          </a:p>
        </p:txBody>
      </p:sp>
      <p:sp>
        <p:nvSpPr>
          <p:cNvPr id="4" name="Slide Number Placeholder 3"/>
          <p:cNvSpPr>
            <a:spLocks noGrp="1"/>
          </p:cNvSpPr>
          <p:nvPr>
            <p:ph type="sldNum" sz="quarter" idx="12"/>
          </p:nvPr>
        </p:nvSpPr>
        <p:spPr/>
        <p:txBody>
          <a:bodyPr/>
          <a:lstStyle/>
          <a:p>
            <a:pPr>
              <a:defRPr/>
            </a:pPr>
            <a:fld id="{0D13EDDD-BBBD-49BF-8DB8-2A7972CE8935}" type="slidenum">
              <a:rPr lang="en-US" smtClean="0"/>
              <a:pPr>
                <a:defRPr/>
              </a:pPr>
              <a:t>16</a:t>
            </a:fld>
            <a:endParaRPr lang="en-US"/>
          </a:p>
        </p:txBody>
      </p:sp>
      <p:sp>
        <p:nvSpPr>
          <p:cNvPr id="5" name="TextBox 4"/>
          <p:cNvSpPr txBox="1"/>
          <p:nvPr/>
        </p:nvSpPr>
        <p:spPr>
          <a:xfrm>
            <a:off x="240632" y="2213810"/>
            <a:ext cx="8614610" cy="3416320"/>
          </a:xfrm>
          <a:prstGeom prst="rect">
            <a:avLst/>
          </a:prstGeom>
          <a:noFill/>
        </p:spPr>
        <p:txBody>
          <a:bodyPr wrap="square" rtlCol="0">
            <a:spAutoFit/>
          </a:bodyPr>
          <a:lstStyle/>
          <a:p>
            <a:r>
              <a:rPr lang="en-US" dirty="0" smtClean="0">
                <a:solidFill>
                  <a:srgbClr val="6D6E71"/>
                </a:solidFill>
              </a:rPr>
              <a:t>Oriented around the Verbs semantics defined in the IB Architecture specs</a:t>
            </a:r>
          </a:p>
          <a:p>
            <a:endParaRPr lang="en-US" dirty="0">
              <a:solidFill>
                <a:srgbClr val="6D6E71"/>
              </a:solidFill>
            </a:endParaRPr>
          </a:p>
          <a:p>
            <a:r>
              <a:rPr lang="en-US" dirty="0" smtClean="0">
                <a:solidFill>
                  <a:srgbClr val="6D6E71"/>
                </a:solidFill>
              </a:rPr>
              <a:t>Verbs defines a very specific set of I/O services.</a:t>
            </a:r>
          </a:p>
          <a:p>
            <a:endParaRPr lang="en-US" dirty="0">
              <a:solidFill>
                <a:srgbClr val="6D6E71"/>
              </a:solidFill>
            </a:endParaRPr>
          </a:p>
          <a:p>
            <a:r>
              <a:rPr lang="en-US" dirty="0">
                <a:solidFill>
                  <a:srgbClr val="6D6E71"/>
                </a:solidFill>
              </a:rPr>
              <a:t>Basic abstraction </a:t>
            </a:r>
            <a:r>
              <a:rPr lang="en-US" dirty="0" smtClean="0">
                <a:solidFill>
                  <a:srgbClr val="6D6E71"/>
                </a:solidFill>
              </a:rPr>
              <a:t>exported to an application is </a:t>
            </a:r>
            <a:r>
              <a:rPr lang="en-US" dirty="0">
                <a:solidFill>
                  <a:srgbClr val="6D6E71"/>
                </a:solidFill>
              </a:rPr>
              <a:t>a queue </a:t>
            </a:r>
            <a:r>
              <a:rPr lang="en-US" dirty="0" smtClean="0">
                <a:solidFill>
                  <a:srgbClr val="6D6E71"/>
                </a:solidFill>
              </a:rPr>
              <a:t>pair</a:t>
            </a:r>
            <a:endParaRPr lang="en-US" dirty="0">
              <a:solidFill>
                <a:srgbClr val="6D6E71"/>
              </a:solidFill>
            </a:endParaRPr>
          </a:p>
          <a:p>
            <a:endParaRPr lang="en-US" dirty="0" smtClean="0">
              <a:solidFill>
                <a:srgbClr val="6D6E71"/>
              </a:solidFill>
            </a:endParaRPr>
          </a:p>
          <a:p>
            <a:r>
              <a:rPr lang="en-US" dirty="0" smtClean="0">
                <a:solidFill>
                  <a:srgbClr val="6D6E71"/>
                </a:solidFill>
              </a:rPr>
              <a:t>A queue pair is configured to provide an operation (send/receive, write/read, atomics…) over one of a set of services (reliable, unreliable…)</a:t>
            </a:r>
          </a:p>
          <a:p>
            <a:endParaRPr lang="en-US" dirty="0">
              <a:solidFill>
                <a:srgbClr val="6D6E71"/>
              </a:solidFill>
            </a:endParaRPr>
          </a:p>
          <a:p>
            <a:r>
              <a:rPr lang="en-US" dirty="0" smtClean="0">
                <a:solidFill>
                  <a:srgbClr val="6D6E71"/>
                </a:solidFill>
              </a:rPr>
              <a:t>Low level fabric details (e.g. connection management) are exposed to the application layer</a:t>
            </a:r>
          </a:p>
          <a:p>
            <a:endParaRPr lang="en-US" dirty="0">
              <a:solidFill>
                <a:srgbClr val="6D6E71"/>
              </a:solidFill>
            </a:endParaRPr>
          </a:p>
        </p:txBody>
      </p:sp>
    </p:spTree>
    <p:extLst>
      <p:ext uri="{BB962C8B-B14F-4D97-AF65-F5344CB8AC3E}">
        <p14:creationId xmlns:p14="http://schemas.microsoft.com/office/powerpoint/2010/main" val="42474934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framework</a:t>
            </a:r>
            <a:endParaRPr lang="en-US" dirty="0"/>
          </a:p>
        </p:txBody>
      </p:sp>
      <p:sp>
        <p:nvSpPr>
          <p:cNvPr id="3" name="Footer Placeholder 2"/>
          <p:cNvSpPr>
            <a:spLocks noGrp="1"/>
          </p:cNvSpPr>
          <p:nvPr>
            <p:ph type="ftr" sz="quarter" idx="11"/>
          </p:nvPr>
        </p:nvSpPr>
        <p:spPr/>
        <p:txBody>
          <a:bodyPr/>
          <a:lstStyle/>
          <a:p>
            <a:pPr>
              <a:defRPr/>
            </a:pPr>
            <a:r>
              <a:rPr lang="en-US" smtClean="0"/>
              <a:t>#OFADevWorkshop</a:t>
            </a:r>
            <a:endParaRPr lang="en-US"/>
          </a:p>
        </p:txBody>
      </p:sp>
      <p:sp>
        <p:nvSpPr>
          <p:cNvPr id="4" name="Slide Number Placeholder 3"/>
          <p:cNvSpPr>
            <a:spLocks noGrp="1"/>
          </p:cNvSpPr>
          <p:nvPr>
            <p:ph type="sldNum" sz="quarter" idx="12"/>
          </p:nvPr>
        </p:nvSpPr>
        <p:spPr/>
        <p:txBody>
          <a:bodyPr/>
          <a:lstStyle/>
          <a:p>
            <a:pPr>
              <a:defRPr/>
            </a:pPr>
            <a:fld id="{0D13EDDD-BBBD-49BF-8DB8-2A7972CE8935}" type="slidenum">
              <a:rPr lang="en-US" smtClean="0"/>
              <a:pPr>
                <a:defRPr/>
              </a:pPr>
              <a:t>17</a:t>
            </a:fld>
            <a:endParaRPr lang="en-US"/>
          </a:p>
        </p:txBody>
      </p:sp>
      <p:sp>
        <p:nvSpPr>
          <p:cNvPr id="5" name="TextBox 4"/>
          <p:cNvSpPr txBox="1"/>
          <p:nvPr/>
        </p:nvSpPr>
        <p:spPr>
          <a:xfrm>
            <a:off x="529390" y="2273967"/>
            <a:ext cx="8109284" cy="2585323"/>
          </a:xfrm>
          <a:prstGeom prst="rect">
            <a:avLst/>
          </a:prstGeom>
          <a:noFill/>
        </p:spPr>
        <p:txBody>
          <a:bodyPr wrap="square" rtlCol="0">
            <a:spAutoFit/>
          </a:bodyPr>
          <a:lstStyle/>
          <a:p>
            <a:pPr marL="285750" indent="-285750">
              <a:buFontTx/>
              <a:buChar char="-"/>
            </a:pPr>
            <a:r>
              <a:rPr lang="en-US" dirty="0" smtClean="0">
                <a:solidFill>
                  <a:srgbClr val="6D6E71"/>
                </a:solidFill>
              </a:rPr>
              <a:t>Provide a richer set of services, better tuned to application requirements</a:t>
            </a:r>
          </a:p>
          <a:p>
            <a:pPr marL="285750" indent="-285750">
              <a:buFontTx/>
              <a:buChar char="-"/>
            </a:pPr>
            <a:endParaRPr lang="en-US" dirty="0" smtClean="0">
              <a:solidFill>
                <a:srgbClr val="6D6E71"/>
              </a:solidFill>
            </a:endParaRPr>
          </a:p>
          <a:p>
            <a:pPr marL="285750" indent="-285750">
              <a:buFontTx/>
              <a:buChar char="-"/>
            </a:pPr>
            <a:r>
              <a:rPr lang="en-US" dirty="0" smtClean="0">
                <a:solidFill>
                  <a:srgbClr val="6D6E71"/>
                </a:solidFill>
              </a:rPr>
              <a:t>Increase the number of APIs, but simplify each API by reducing the functions associated with it – every conceivable function is not necessarily available to each API</a:t>
            </a:r>
          </a:p>
          <a:p>
            <a:pPr marL="285750" indent="-285750">
              <a:buFontTx/>
              <a:buChar char="-"/>
            </a:pPr>
            <a:endParaRPr lang="en-US" dirty="0" smtClean="0">
              <a:solidFill>
                <a:srgbClr val="6D6E71"/>
              </a:solidFill>
            </a:endParaRPr>
          </a:p>
          <a:p>
            <a:pPr marL="285750" indent="-285750">
              <a:buFontTx/>
              <a:buChar char="-"/>
            </a:pPr>
            <a:r>
              <a:rPr lang="en-US" dirty="0" smtClean="0">
                <a:solidFill>
                  <a:srgbClr val="6D6E71"/>
                </a:solidFill>
              </a:rPr>
              <a:t>APIs are </a:t>
            </a:r>
            <a:r>
              <a:rPr lang="en-US" dirty="0" err="1" smtClean="0">
                <a:solidFill>
                  <a:srgbClr val="6D6E71"/>
                </a:solidFill>
              </a:rPr>
              <a:t>composable</a:t>
            </a:r>
            <a:r>
              <a:rPr lang="en-US" dirty="0" smtClean="0">
                <a:solidFill>
                  <a:srgbClr val="6D6E71"/>
                </a:solidFill>
              </a:rPr>
              <a:t>, and can be combined</a:t>
            </a:r>
          </a:p>
          <a:p>
            <a:pPr marL="285750" indent="-285750">
              <a:buFontTx/>
              <a:buChar char="-"/>
            </a:pPr>
            <a:endParaRPr lang="en-US" dirty="0" smtClean="0">
              <a:solidFill>
                <a:srgbClr val="6D6E71"/>
              </a:solidFill>
            </a:endParaRPr>
          </a:p>
          <a:p>
            <a:pPr marL="285750" indent="-285750">
              <a:buFontTx/>
              <a:buChar char="-"/>
            </a:pPr>
            <a:r>
              <a:rPr lang="en-US" dirty="0" smtClean="0">
                <a:solidFill>
                  <a:srgbClr val="6D6E71"/>
                </a:solidFill>
              </a:rPr>
              <a:t>Abstract the low level fabric details visible to the application</a:t>
            </a:r>
          </a:p>
        </p:txBody>
      </p:sp>
    </p:spTree>
    <p:extLst>
      <p:ext uri="{BB962C8B-B14F-4D97-AF65-F5344CB8AC3E}">
        <p14:creationId xmlns:p14="http://schemas.microsoft.com/office/powerpoint/2010/main" val="2002775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framework</a:t>
            </a:r>
            <a:endParaRPr lang="en-US" dirty="0"/>
          </a:p>
        </p:txBody>
      </p:sp>
      <p:sp>
        <p:nvSpPr>
          <p:cNvPr id="4" name="Slide Number Placeholder 3"/>
          <p:cNvSpPr>
            <a:spLocks noGrp="1"/>
          </p:cNvSpPr>
          <p:nvPr>
            <p:ph type="sldNum" sz="quarter" idx="12"/>
          </p:nvPr>
        </p:nvSpPr>
        <p:spPr/>
        <p:txBody>
          <a:bodyPr/>
          <a:lstStyle/>
          <a:p>
            <a:pPr>
              <a:defRPr/>
            </a:pPr>
            <a:fld id="{C89597AF-E6D4-4531-90EE-FF9C09EA5DF1}" type="slidenum">
              <a:rPr lang="en-US" smtClean="0"/>
              <a:pPr>
                <a:defRPr/>
              </a:pPr>
              <a:t>18</a:t>
            </a:fld>
            <a:endParaRPr lang="en-US" dirty="0"/>
          </a:p>
        </p:txBody>
      </p:sp>
      <p:sp>
        <p:nvSpPr>
          <p:cNvPr id="13" name="Rectangle 12"/>
          <p:cNvSpPr/>
          <p:nvPr/>
        </p:nvSpPr>
        <p:spPr>
          <a:xfrm>
            <a:off x="3570412" y="2281146"/>
            <a:ext cx="4765178" cy="1768996"/>
          </a:xfrm>
          <a:prstGeom prst="rect">
            <a:avLst/>
          </a:prstGeom>
        </p:spPr>
        <p:style>
          <a:lnRef idx="1">
            <a:schemeClr val="accent3"/>
          </a:lnRef>
          <a:fillRef idx="3">
            <a:schemeClr val="accent3"/>
          </a:fillRef>
          <a:effectRef idx="2">
            <a:schemeClr val="accent3"/>
          </a:effectRef>
          <a:fontRef idx="minor">
            <a:schemeClr val="lt1"/>
          </a:fontRef>
        </p:style>
        <p:txBody>
          <a:bodyPr rtlCol="0" anchor="t"/>
          <a:lstStyle/>
          <a:p>
            <a:r>
              <a:rPr lang="en-US" dirty="0" smtClean="0">
                <a:solidFill>
                  <a:schemeClr val="tx1"/>
                </a:solidFill>
              </a:rPr>
              <a:t>Fabric Interfaces</a:t>
            </a:r>
            <a:endParaRPr lang="en-US" dirty="0">
              <a:solidFill>
                <a:schemeClr val="tx1"/>
              </a:solidFill>
            </a:endParaRPr>
          </a:p>
        </p:txBody>
      </p:sp>
      <p:sp>
        <p:nvSpPr>
          <p:cNvPr id="14" name="Rectangle 13"/>
          <p:cNvSpPr/>
          <p:nvPr/>
        </p:nvSpPr>
        <p:spPr>
          <a:xfrm>
            <a:off x="5357354" y="2632967"/>
            <a:ext cx="1158203" cy="4870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I/F</a:t>
            </a:r>
            <a:endParaRPr lang="en-US" dirty="0">
              <a:solidFill>
                <a:schemeClr val="tx1"/>
              </a:solidFill>
            </a:endParaRPr>
          </a:p>
        </p:txBody>
      </p:sp>
      <p:sp>
        <p:nvSpPr>
          <p:cNvPr id="22" name="Rectangle 21"/>
          <p:cNvSpPr/>
          <p:nvPr/>
        </p:nvSpPr>
        <p:spPr>
          <a:xfrm>
            <a:off x="3835144" y="2621338"/>
            <a:ext cx="1158203" cy="4870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I/F</a:t>
            </a:r>
          </a:p>
        </p:txBody>
      </p:sp>
      <p:sp>
        <p:nvSpPr>
          <p:cNvPr id="25" name="Rectangle 24"/>
          <p:cNvSpPr/>
          <p:nvPr/>
        </p:nvSpPr>
        <p:spPr>
          <a:xfrm>
            <a:off x="6863889" y="2632969"/>
            <a:ext cx="1158203" cy="4870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I/F</a:t>
            </a:r>
            <a:endParaRPr lang="en-US" dirty="0">
              <a:solidFill>
                <a:schemeClr val="tx1"/>
              </a:solidFill>
            </a:endParaRPr>
          </a:p>
        </p:txBody>
      </p:sp>
      <p:sp>
        <p:nvSpPr>
          <p:cNvPr id="28" name="Rectangle 27"/>
          <p:cNvSpPr/>
          <p:nvPr/>
        </p:nvSpPr>
        <p:spPr>
          <a:xfrm>
            <a:off x="5357354" y="3362138"/>
            <a:ext cx="1158203" cy="48074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I/F</a:t>
            </a:r>
            <a:endParaRPr lang="en-US" dirty="0">
              <a:solidFill>
                <a:schemeClr val="tx1"/>
              </a:solidFill>
            </a:endParaRPr>
          </a:p>
        </p:txBody>
      </p:sp>
      <p:sp>
        <p:nvSpPr>
          <p:cNvPr id="34" name="Rectangle 33"/>
          <p:cNvSpPr/>
          <p:nvPr/>
        </p:nvSpPr>
        <p:spPr>
          <a:xfrm>
            <a:off x="3570412" y="4186218"/>
            <a:ext cx="4765178" cy="1331155"/>
          </a:xfrm>
          <a:prstGeom prst="rect">
            <a:avLst/>
          </a:prstGeom>
        </p:spPr>
        <p:style>
          <a:lnRef idx="1">
            <a:schemeClr val="accent4"/>
          </a:lnRef>
          <a:fillRef idx="3">
            <a:schemeClr val="accent4"/>
          </a:fillRef>
          <a:effectRef idx="2">
            <a:schemeClr val="accent4"/>
          </a:effectRef>
          <a:fontRef idx="minor">
            <a:schemeClr val="lt1"/>
          </a:fontRef>
        </p:style>
        <p:txBody>
          <a:bodyPr rtlCol="0" anchor="t"/>
          <a:lstStyle/>
          <a:p>
            <a:r>
              <a:rPr lang="en-US" dirty="0" smtClean="0">
                <a:solidFill>
                  <a:schemeClr val="tx1"/>
                </a:solidFill>
              </a:rPr>
              <a:t>Fabric Provider Implementation</a:t>
            </a:r>
            <a:endParaRPr lang="en-US" dirty="0">
              <a:solidFill>
                <a:schemeClr val="tx1"/>
              </a:solidFill>
            </a:endParaRPr>
          </a:p>
        </p:txBody>
      </p:sp>
      <p:sp>
        <p:nvSpPr>
          <p:cNvPr id="35" name="Rectangle 34"/>
          <p:cNvSpPr/>
          <p:nvPr/>
        </p:nvSpPr>
        <p:spPr>
          <a:xfrm>
            <a:off x="5084094" y="4667228"/>
            <a:ext cx="1158203" cy="48701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solidFill>
                  <a:schemeClr val="tx1"/>
                </a:solidFill>
              </a:rPr>
              <a:t>I/O service</a:t>
            </a:r>
            <a:endParaRPr lang="en-US" dirty="0">
              <a:solidFill>
                <a:schemeClr val="tx1"/>
              </a:solidFill>
            </a:endParaRPr>
          </a:p>
        </p:txBody>
      </p:sp>
      <p:sp>
        <p:nvSpPr>
          <p:cNvPr id="36" name="Rectangle 35"/>
          <p:cNvSpPr/>
          <p:nvPr/>
        </p:nvSpPr>
        <p:spPr>
          <a:xfrm>
            <a:off x="3835143" y="4667228"/>
            <a:ext cx="1158203" cy="48701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solidFill>
                  <a:schemeClr val="tx1"/>
                </a:solidFill>
              </a:rPr>
              <a:t>I/O service</a:t>
            </a:r>
            <a:endParaRPr lang="en-US" dirty="0">
              <a:solidFill>
                <a:schemeClr val="tx1"/>
              </a:solidFill>
            </a:endParaRPr>
          </a:p>
        </p:txBody>
      </p:sp>
      <p:sp>
        <p:nvSpPr>
          <p:cNvPr id="37" name="Rectangle 36"/>
          <p:cNvSpPr/>
          <p:nvPr/>
        </p:nvSpPr>
        <p:spPr>
          <a:xfrm>
            <a:off x="6863889" y="4667228"/>
            <a:ext cx="1158203" cy="48701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solidFill>
                  <a:schemeClr val="tx1"/>
                </a:solidFill>
              </a:rPr>
              <a:t>I/O service</a:t>
            </a:r>
            <a:endParaRPr lang="en-US" dirty="0">
              <a:solidFill>
                <a:schemeClr val="tx1"/>
              </a:solidFill>
            </a:endParaRPr>
          </a:p>
        </p:txBody>
      </p:sp>
      <p:sp>
        <p:nvSpPr>
          <p:cNvPr id="20" name="Freeform 19"/>
          <p:cNvSpPr/>
          <p:nvPr/>
        </p:nvSpPr>
        <p:spPr>
          <a:xfrm>
            <a:off x="6436937" y="1569156"/>
            <a:ext cx="2571043" cy="505178"/>
          </a:xfrm>
          <a:custGeom>
            <a:avLst/>
            <a:gdLst>
              <a:gd name="connsiteX0" fmla="*/ 0 w 2864167"/>
              <a:gd name="connsiteY0" fmla="*/ 168423 h 1010518"/>
              <a:gd name="connsiteX1" fmla="*/ 168423 w 2864167"/>
              <a:gd name="connsiteY1" fmla="*/ 0 h 1010518"/>
              <a:gd name="connsiteX2" fmla="*/ 2695744 w 2864167"/>
              <a:gd name="connsiteY2" fmla="*/ 0 h 1010518"/>
              <a:gd name="connsiteX3" fmla="*/ 2864167 w 2864167"/>
              <a:gd name="connsiteY3" fmla="*/ 168423 h 1010518"/>
              <a:gd name="connsiteX4" fmla="*/ 2864167 w 2864167"/>
              <a:gd name="connsiteY4" fmla="*/ 842095 h 1010518"/>
              <a:gd name="connsiteX5" fmla="*/ 2695744 w 2864167"/>
              <a:gd name="connsiteY5" fmla="*/ 1010518 h 1010518"/>
              <a:gd name="connsiteX6" fmla="*/ 168423 w 2864167"/>
              <a:gd name="connsiteY6" fmla="*/ 1010518 h 1010518"/>
              <a:gd name="connsiteX7" fmla="*/ 0 w 2864167"/>
              <a:gd name="connsiteY7" fmla="*/ 842095 h 1010518"/>
              <a:gd name="connsiteX8" fmla="*/ 0 w 2864167"/>
              <a:gd name="connsiteY8" fmla="*/ 168423 h 1010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64167" h="1010518">
                <a:moveTo>
                  <a:pt x="0" y="168423"/>
                </a:moveTo>
                <a:cubicBezTo>
                  <a:pt x="0" y="75406"/>
                  <a:pt x="75406" y="0"/>
                  <a:pt x="168423" y="0"/>
                </a:cubicBezTo>
                <a:lnTo>
                  <a:pt x="2695744" y="0"/>
                </a:lnTo>
                <a:cubicBezTo>
                  <a:pt x="2788761" y="0"/>
                  <a:pt x="2864167" y="75406"/>
                  <a:pt x="2864167" y="168423"/>
                </a:cubicBezTo>
                <a:lnTo>
                  <a:pt x="2864167" y="842095"/>
                </a:lnTo>
                <a:cubicBezTo>
                  <a:pt x="2864167" y="935112"/>
                  <a:pt x="2788761" y="1010518"/>
                  <a:pt x="2695744" y="1010518"/>
                </a:cubicBezTo>
                <a:lnTo>
                  <a:pt x="168423" y="1010518"/>
                </a:lnTo>
                <a:cubicBezTo>
                  <a:pt x="75406" y="1010518"/>
                  <a:pt x="0" y="935112"/>
                  <a:pt x="0" y="842095"/>
                </a:cubicBezTo>
                <a:lnTo>
                  <a:pt x="0" y="168423"/>
                </a:lnTo>
                <a:close/>
              </a:path>
            </a:pathLst>
          </a:custGeom>
          <a:solidFill>
            <a:schemeClr val="bg1">
              <a:lumMod val="50000"/>
            </a:schemeClr>
          </a:solidFill>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144579" tIns="144579" rIns="144579" bIns="144579" numCol="1" spcCol="1270" anchor="ctr" anchorCtr="0">
            <a:noAutofit/>
          </a:bodyPr>
          <a:lstStyle/>
          <a:p>
            <a:pPr algn="ctr" defTabSz="1111250">
              <a:lnSpc>
                <a:spcPct val="90000"/>
              </a:lnSpc>
              <a:spcAft>
                <a:spcPct val="35000"/>
              </a:spcAft>
            </a:pPr>
            <a:r>
              <a:rPr lang="en-US" dirty="0"/>
              <a:t>Framework defines multiple interfaces</a:t>
            </a:r>
          </a:p>
        </p:txBody>
      </p:sp>
      <p:sp>
        <p:nvSpPr>
          <p:cNvPr id="21" name="Freeform 20"/>
          <p:cNvSpPr/>
          <p:nvPr/>
        </p:nvSpPr>
        <p:spPr>
          <a:xfrm>
            <a:off x="866706" y="5591085"/>
            <a:ext cx="2720252" cy="809991"/>
          </a:xfrm>
          <a:custGeom>
            <a:avLst/>
            <a:gdLst>
              <a:gd name="connsiteX0" fmla="*/ 0 w 2864167"/>
              <a:gd name="connsiteY0" fmla="*/ 168423 h 1010518"/>
              <a:gd name="connsiteX1" fmla="*/ 168423 w 2864167"/>
              <a:gd name="connsiteY1" fmla="*/ 0 h 1010518"/>
              <a:gd name="connsiteX2" fmla="*/ 2695744 w 2864167"/>
              <a:gd name="connsiteY2" fmla="*/ 0 h 1010518"/>
              <a:gd name="connsiteX3" fmla="*/ 2864167 w 2864167"/>
              <a:gd name="connsiteY3" fmla="*/ 168423 h 1010518"/>
              <a:gd name="connsiteX4" fmla="*/ 2864167 w 2864167"/>
              <a:gd name="connsiteY4" fmla="*/ 842095 h 1010518"/>
              <a:gd name="connsiteX5" fmla="*/ 2695744 w 2864167"/>
              <a:gd name="connsiteY5" fmla="*/ 1010518 h 1010518"/>
              <a:gd name="connsiteX6" fmla="*/ 168423 w 2864167"/>
              <a:gd name="connsiteY6" fmla="*/ 1010518 h 1010518"/>
              <a:gd name="connsiteX7" fmla="*/ 0 w 2864167"/>
              <a:gd name="connsiteY7" fmla="*/ 842095 h 1010518"/>
              <a:gd name="connsiteX8" fmla="*/ 0 w 2864167"/>
              <a:gd name="connsiteY8" fmla="*/ 168423 h 1010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64167" h="1010518">
                <a:moveTo>
                  <a:pt x="0" y="168423"/>
                </a:moveTo>
                <a:cubicBezTo>
                  <a:pt x="0" y="75406"/>
                  <a:pt x="75406" y="0"/>
                  <a:pt x="168423" y="0"/>
                </a:cubicBezTo>
                <a:lnTo>
                  <a:pt x="2695744" y="0"/>
                </a:lnTo>
                <a:cubicBezTo>
                  <a:pt x="2788761" y="0"/>
                  <a:pt x="2864167" y="75406"/>
                  <a:pt x="2864167" y="168423"/>
                </a:cubicBezTo>
                <a:lnTo>
                  <a:pt x="2864167" y="842095"/>
                </a:lnTo>
                <a:cubicBezTo>
                  <a:pt x="2864167" y="935112"/>
                  <a:pt x="2788761" y="1010518"/>
                  <a:pt x="2695744" y="1010518"/>
                </a:cubicBezTo>
                <a:lnTo>
                  <a:pt x="168423" y="1010518"/>
                </a:lnTo>
                <a:cubicBezTo>
                  <a:pt x="75406" y="1010518"/>
                  <a:pt x="0" y="935112"/>
                  <a:pt x="0" y="842095"/>
                </a:cubicBezTo>
                <a:lnTo>
                  <a:pt x="0" y="168423"/>
                </a:lnTo>
                <a:close/>
              </a:path>
            </a:pathLst>
          </a:custGeom>
          <a:solidFill>
            <a:schemeClr val="bg1">
              <a:lumMod val="50000"/>
            </a:schemeClr>
          </a:solidFill>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144579" tIns="144579" rIns="144579" bIns="144579" numCol="1" spcCol="1270" anchor="ctr" anchorCtr="0">
            <a:noAutofit/>
          </a:bodyPr>
          <a:lstStyle/>
          <a:p>
            <a:pPr lvl="0" algn="ctr" defTabSz="1111250">
              <a:lnSpc>
                <a:spcPct val="90000"/>
              </a:lnSpc>
              <a:spcBef>
                <a:spcPct val="0"/>
              </a:spcBef>
              <a:spcAft>
                <a:spcPct val="35000"/>
              </a:spcAft>
            </a:pPr>
            <a:r>
              <a:rPr lang="en-US" kern="1200" dirty="0" smtClean="0"/>
              <a:t>Vendors provide optimized implementations</a:t>
            </a:r>
            <a:endParaRPr lang="en-US" kern="1200" dirty="0"/>
          </a:p>
        </p:txBody>
      </p:sp>
      <p:sp>
        <p:nvSpPr>
          <p:cNvPr id="5" name="TextBox 4"/>
          <p:cNvSpPr txBox="1"/>
          <p:nvPr/>
        </p:nvSpPr>
        <p:spPr>
          <a:xfrm>
            <a:off x="300400" y="2295276"/>
            <a:ext cx="2710723" cy="2185214"/>
          </a:xfrm>
          <a:prstGeom prst="rect">
            <a:avLst/>
          </a:prstGeom>
          <a:noFill/>
        </p:spPr>
        <p:txBody>
          <a:bodyPr wrap="square" rtlCol="0">
            <a:spAutoFit/>
          </a:bodyPr>
          <a:lstStyle/>
          <a:p>
            <a:r>
              <a:rPr lang="en-US" dirty="0" smtClean="0"/>
              <a:t>The framework exports a number of I/O services </a:t>
            </a:r>
            <a:r>
              <a:rPr lang="en-US" sz="1600" dirty="0" smtClean="0"/>
              <a:t>(e.g. message passing service, large block transfer service, collectives offload service, atomics service…) </a:t>
            </a:r>
            <a:r>
              <a:rPr lang="en-US" dirty="0" smtClean="0"/>
              <a:t>via a series of defined interfaces.</a:t>
            </a:r>
          </a:p>
        </p:txBody>
      </p:sp>
      <p:sp>
        <p:nvSpPr>
          <p:cNvPr id="17" name="TextBox 16"/>
          <p:cNvSpPr txBox="1"/>
          <p:nvPr/>
        </p:nvSpPr>
        <p:spPr>
          <a:xfrm>
            <a:off x="5953001" y="5734470"/>
            <a:ext cx="2988123" cy="523220"/>
          </a:xfrm>
          <a:prstGeom prst="rect">
            <a:avLst/>
          </a:prstGeom>
          <a:noFill/>
          <a:ln w="19050">
            <a:solidFill>
              <a:schemeClr val="accent2"/>
            </a:solidFill>
          </a:ln>
        </p:spPr>
        <p:txBody>
          <a:bodyPr wrap="square" rtlCol="0">
            <a:spAutoFit/>
          </a:bodyPr>
          <a:lstStyle/>
          <a:p>
            <a:pPr algn="ctr"/>
            <a:r>
              <a:rPr lang="en-US" sz="1400" dirty="0" smtClean="0"/>
              <a:t>* Important point!  The framework does not define the fabric.</a:t>
            </a:r>
          </a:p>
        </p:txBody>
      </p:sp>
      <p:sp>
        <p:nvSpPr>
          <p:cNvPr id="3" name="TextBox 2"/>
          <p:cNvSpPr txBox="1"/>
          <p:nvPr/>
        </p:nvSpPr>
        <p:spPr>
          <a:xfrm>
            <a:off x="6243687" y="4503480"/>
            <a:ext cx="543739" cy="523220"/>
          </a:xfrm>
          <a:prstGeom prst="rect">
            <a:avLst/>
          </a:prstGeom>
          <a:noFill/>
        </p:spPr>
        <p:txBody>
          <a:bodyPr wrap="none" rtlCol="0">
            <a:spAutoFit/>
          </a:bodyPr>
          <a:lstStyle/>
          <a:p>
            <a:r>
              <a:rPr lang="en-US" sz="2800" b="1" dirty="0" smtClean="0"/>
              <a:t>…</a:t>
            </a:r>
          </a:p>
        </p:txBody>
      </p:sp>
    </p:spTree>
    <p:extLst>
      <p:ext uri="{BB962C8B-B14F-4D97-AF65-F5344CB8AC3E}">
        <p14:creationId xmlns:p14="http://schemas.microsoft.com/office/powerpoint/2010/main" val="31419511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framework</a:t>
            </a:r>
            <a:endParaRPr lang="en-US" dirty="0"/>
          </a:p>
        </p:txBody>
      </p:sp>
      <p:sp>
        <p:nvSpPr>
          <p:cNvPr id="4" name="Slide Number Placeholder 3"/>
          <p:cNvSpPr>
            <a:spLocks noGrp="1"/>
          </p:cNvSpPr>
          <p:nvPr>
            <p:ph type="sldNum" sz="quarter" idx="12"/>
          </p:nvPr>
        </p:nvSpPr>
        <p:spPr/>
        <p:txBody>
          <a:bodyPr/>
          <a:lstStyle/>
          <a:p>
            <a:pPr>
              <a:defRPr/>
            </a:pPr>
            <a:fld id="{C89597AF-E6D4-4531-90EE-FF9C09EA5DF1}" type="slidenum">
              <a:rPr lang="en-US" smtClean="0"/>
              <a:pPr>
                <a:defRPr/>
              </a:pPr>
              <a:t>19</a:t>
            </a:fld>
            <a:endParaRPr lang="en-US" dirty="0"/>
          </a:p>
        </p:txBody>
      </p:sp>
      <p:sp>
        <p:nvSpPr>
          <p:cNvPr id="13" name="Rectangle 12"/>
          <p:cNvSpPr/>
          <p:nvPr/>
        </p:nvSpPr>
        <p:spPr>
          <a:xfrm>
            <a:off x="3570412" y="2281146"/>
            <a:ext cx="4765178" cy="1768996"/>
          </a:xfrm>
          <a:prstGeom prst="rect">
            <a:avLst/>
          </a:prstGeom>
        </p:spPr>
        <p:style>
          <a:lnRef idx="1">
            <a:schemeClr val="accent3"/>
          </a:lnRef>
          <a:fillRef idx="3">
            <a:schemeClr val="accent3"/>
          </a:fillRef>
          <a:effectRef idx="2">
            <a:schemeClr val="accent3"/>
          </a:effectRef>
          <a:fontRef idx="minor">
            <a:schemeClr val="lt1"/>
          </a:fontRef>
        </p:style>
        <p:txBody>
          <a:bodyPr rtlCol="0" anchor="t"/>
          <a:lstStyle/>
          <a:p>
            <a:r>
              <a:rPr lang="en-US" dirty="0" smtClean="0">
                <a:solidFill>
                  <a:schemeClr val="tx1"/>
                </a:solidFill>
              </a:rPr>
              <a:t>Fabric Interfaces</a:t>
            </a:r>
            <a:endParaRPr lang="en-US" dirty="0">
              <a:solidFill>
                <a:schemeClr val="tx1"/>
              </a:solidFill>
            </a:endParaRPr>
          </a:p>
        </p:txBody>
      </p:sp>
      <p:sp>
        <p:nvSpPr>
          <p:cNvPr id="14" name="Rectangle 13"/>
          <p:cNvSpPr/>
          <p:nvPr/>
        </p:nvSpPr>
        <p:spPr>
          <a:xfrm>
            <a:off x="5357354" y="2632967"/>
            <a:ext cx="1158203" cy="4870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I/F</a:t>
            </a:r>
            <a:endParaRPr lang="en-US" dirty="0">
              <a:solidFill>
                <a:schemeClr val="tx1"/>
              </a:solidFill>
            </a:endParaRPr>
          </a:p>
        </p:txBody>
      </p:sp>
      <p:sp>
        <p:nvSpPr>
          <p:cNvPr id="22" name="Rectangle 21"/>
          <p:cNvSpPr/>
          <p:nvPr/>
        </p:nvSpPr>
        <p:spPr>
          <a:xfrm>
            <a:off x="3835144" y="2621338"/>
            <a:ext cx="1158203" cy="4870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I/F</a:t>
            </a:r>
          </a:p>
        </p:txBody>
      </p:sp>
      <p:sp>
        <p:nvSpPr>
          <p:cNvPr id="25" name="Rectangle 24"/>
          <p:cNvSpPr/>
          <p:nvPr/>
        </p:nvSpPr>
        <p:spPr>
          <a:xfrm>
            <a:off x="6863889" y="2632969"/>
            <a:ext cx="1158203" cy="48701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I/F</a:t>
            </a:r>
            <a:endParaRPr lang="en-US" dirty="0">
              <a:solidFill>
                <a:schemeClr val="tx1"/>
              </a:solidFill>
            </a:endParaRPr>
          </a:p>
        </p:txBody>
      </p:sp>
      <p:sp>
        <p:nvSpPr>
          <p:cNvPr id="28" name="Rectangle 27"/>
          <p:cNvSpPr/>
          <p:nvPr/>
        </p:nvSpPr>
        <p:spPr>
          <a:xfrm>
            <a:off x="5357354" y="3362138"/>
            <a:ext cx="1158203" cy="48074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I/F</a:t>
            </a:r>
            <a:endParaRPr lang="en-US" dirty="0">
              <a:solidFill>
                <a:schemeClr val="tx1"/>
              </a:solidFill>
            </a:endParaRPr>
          </a:p>
        </p:txBody>
      </p:sp>
      <p:sp>
        <p:nvSpPr>
          <p:cNvPr id="34" name="Rectangle 33"/>
          <p:cNvSpPr/>
          <p:nvPr/>
        </p:nvSpPr>
        <p:spPr>
          <a:xfrm>
            <a:off x="3570412" y="4186218"/>
            <a:ext cx="4765178" cy="1331155"/>
          </a:xfrm>
          <a:prstGeom prst="rect">
            <a:avLst/>
          </a:prstGeom>
        </p:spPr>
        <p:style>
          <a:lnRef idx="1">
            <a:schemeClr val="accent4"/>
          </a:lnRef>
          <a:fillRef idx="3">
            <a:schemeClr val="accent4"/>
          </a:fillRef>
          <a:effectRef idx="2">
            <a:schemeClr val="accent4"/>
          </a:effectRef>
          <a:fontRef idx="minor">
            <a:schemeClr val="lt1"/>
          </a:fontRef>
        </p:style>
        <p:txBody>
          <a:bodyPr rtlCol="0" anchor="t"/>
          <a:lstStyle/>
          <a:p>
            <a:r>
              <a:rPr lang="en-US" dirty="0" smtClean="0">
                <a:solidFill>
                  <a:schemeClr val="tx1"/>
                </a:solidFill>
              </a:rPr>
              <a:t>Fabric Provider Implementation</a:t>
            </a:r>
            <a:endParaRPr lang="en-US" dirty="0">
              <a:solidFill>
                <a:schemeClr val="tx1"/>
              </a:solidFill>
            </a:endParaRPr>
          </a:p>
        </p:txBody>
      </p:sp>
      <p:sp>
        <p:nvSpPr>
          <p:cNvPr id="35" name="Rectangle 34"/>
          <p:cNvSpPr/>
          <p:nvPr/>
        </p:nvSpPr>
        <p:spPr>
          <a:xfrm>
            <a:off x="5084094" y="4667228"/>
            <a:ext cx="1158203" cy="48701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solidFill>
                  <a:schemeClr val="tx1"/>
                </a:solidFill>
              </a:rPr>
              <a:t>I/O service</a:t>
            </a:r>
            <a:endParaRPr lang="en-US" dirty="0">
              <a:solidFill>
                <a:schemeClr val="tx1"/>
              </a:solidFill>
            </a:endParaRPr>
          </a:p>
        </p:txBody>
      </p:sp>
      <p:sp>
        <p:nvSpPr>
          <p:cNvPr id="36" name="Rectangle 35"/>
          <p:cNvSpPr/>
          <p:nvPr/>
        </p:nvSpPr>
        <p:spPr>
          <a:xfrm>
            <a:off x="3835143" y="4667228"/>
            <a:ext cx="1158203" cy="48701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solidFill>
                  <a:schemeClr val="tx1"/>
                </a:solidFill>
              </a:rPr>
              <a:t>I/O service</a:t>
            </a:r>
            <a:endParaRPr lang="en-US" dirty="0">
              <a:solidFill>
                <a:schemeClr val="tx1"/>
              </a:solidFill>
            </a:endParaRPr>
          </a:p>
        </p:txBody>
      </p:sp>
      <p:sp>
        <p:nvSpPr>
          <p:cNvPr id="37" name="Rectangle 36"/>
          <p:cNvSpPr/>
          <p:nvPr/>
        </p:nvSpPr>
        <p:spPr>
          <a:xfrm>
            <a:off x="6863889" y="4667228"/>
            <a:ext cx="1158203" cy="487010"/>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dirty="0" smtClean="0">
                <a:solidFill>
                  <a:schemeClr val="tx1"/>
                </a:solidFill>
              </a:rPr>
              <a:t>I/O service</a:t>
            </a:r>
            <a:endParaRPr lang="en-US" dirty="0">
              <a:solidFill>
                <a:schemeClr val="tx1"/>
              </a:solidFill>
            </a:endParaRPr>
          </a:p>
        </p:txBody>
      </p:sp>
      <p:sp>
        <p:nvSpPr>
          <p:cNvPr id="20" name="Freeform 19"/>
          <p:cNvSpPr/>
          <p:nvPr/>
        </p:nvSpPr>
        <p:spPr>
          <a:xfrm>
            <a:off x="6436937" y="1569156"/>
            <a:ext cx="2571043" cy="505178"/>
          </a:xfrm>
          <a:custGeom>
            <a:avLst/>
            <a:gdLst>
              <a:gd name="connsiteX0" fmla="*/ 0 w 2864167"/>
              <a:gd name="connsiteY0" fmla="*/ 168423 h 1010518"/>
              <a:gd name="connsiteX1" fmla="*/ 168423 w 2864167"/>
              <a:gd name="connsiteY1" fmla="*/ 0 h 1010518"/>
              <a:gd name="connsiteX2" fmla="*/ 2695744 w 2864167"/>
              <a:gd name="connsiteY2" fmla="*/ 0 h 1010518"/>
              <a:gd name="connsiteX3" fmla="*/ 2864167 w 2864167"/>
              <a:gd name="connsiteY3" fmla="*/ 168423 h 1010518"/>
              <a:gd name="connsiteX4" fmla="*/ 2864167 w 2864167"/>
              <a:gd name="connsiteY4" fmla="*/ 842095 h 1010518"/>
              <a:gd name="connsiteX5" fmla="*/ 2695744 w 2864167"/>
              <a:gd name="connsiteY5" fmla="*/ 1010518 h 1010518"/>
              <a:gd name="connsiteX6" fmla="*/ 168423 w 2864167"/>
              <a:gd name="connsiteY6" fmla="*/ 1010518 h 1010518"/>
              <a:gd name="connsiteX7" fmla="*/ 0 w 2864167"/>
              <a:gd name="connsiteY7" fmla="*/ 842095 h 1010518"/>
              <a:gd name="connsiteX8" fmla="*/ 0 w 2864167"/>
              <a:gd name="connsiteY8" fmla="*/ 168423 h 1010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64167" h="1010518">
                <a:moveTo>
                  <a:pt x="0" y="168423"/>
                </a:moveTo>
                <a:cubicBezTo>
                  <a:pt x="0" y="75406"/>
                  <a:pt x="75406" y="0"/>
                  <a:pt x="168423" y="0"/>
                </a:cubicBezTo>
                <a:lnTo>
                  <a:pt x="2695744" y="0"/>
                </a:lnTo>
                <a:cubicBezTo>
                  <a:pt x="2788761" y="0"/>
                  <a:pt x="2864167" y="75406"/>
                  <a:pt x="2864167" y="168423"/>
                </a:cubicBezTo>
                <a:lnTo>
                  <a:pt x="2864167" y="842095"/>
                </a:lnTo>
                <a:cubicBezTo>
                  <a:pt x="2864167" y="935112"/>
                  <a:pt x="2788761" y="1010518"/>
                  <a:pt x="2695744" y="1010518"/>
                </a:cubicBezTo>
                <a:lnTo>
                  <a:pt x="168423" y="1010518"/>
                </a:lnTo>
                <a:cubicBezTo>
                  <a:pt x="75406" y="1010518"/>
                  <a:pt x="0" y="935112"/>
                  <a:pt x="0" y="842095"/>
                </a:cubicBezTo>
                <a:lnTo>
                  <a:pt x="0" y="168423"/>
                </a:lnTo>
                <a:close/>
              </a:path>
            </a:pathLst>
          </a:custGeom>
          <a:solidFill>
            <a:schemeClr val="bg1">
              <a:lumMod val="50000"/>
            </a:schemeClr>
          </a:solidFill>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144579" tIns="144579" rIns="144579" bIns="144579" numCol="1" spcCol="1270" anchor="ctr" anchorCtr="0">
            <a:noAutofit/>
          </a:bodyPr>
          <a:lstStyle/>
          <a:p>
            <a:pPr algn="ctr" defTabSz="1111250">
              <a:lnSpc>
                <a:spcPct val="90000"/>
              </a:lnSpc>
              <a:spcAft>
                <a:spcPct val="35000"/>
              </a:spcAft>
            </a:pPr>
            <a:r>
              <a:rPr lang="en-US" dirty="0"/>
              <a:t>Framework defines multiple interfaces</a:t>
            </a:r>
          </a:p>
        </p:txBody>
      </p:sp>
      <p:sp>
        <p:nvSpPr>
          <p:cNvPr id="21" name="Freeform 20"/>
          <p:cNvSpPr/>
          <p:nvPr/>
        </p:nvSpPr>
        <p:spPr>
          <a:xfrm>
            <a:off x="866706" y="5591085"/>
            <a:ext cx="2720252" cy="809991"/>
          </a:xfrm>
          <a:custGeom>
            <a:avLst/>
            <a:gdLst>
              <a:gd name="connsiteX0" fmla="*/ 0 w 2864167"/>
              <a:gd name="connsiteY0" fmla="*/ 168423 h 1010518"/>
              <a:gd name="connsiteX1" fmla="*/ 168423 w 2864167"/>
              <a:gd name="connsiteY1" fmla="*/ 0 h 1010518"/>
              <a:gd name="connsiteX2" fmla="*/ 2695744 w 2864167"/>
              <a:gd name="connsiteY2" fmla="*/ 0 h 1010518"/>
              <a:gd name="connsiteX3" fmla="*/ 2864167 w 2864167"/>
              <a:gd name="connsiteY3" fmla="*/ 168423 h 1010518"/>
              <a:gd name="connsiteX4" fmla="*/ 2864167 w 2864167"/>
              <a:gd name="connsiteY4" fmla="*/ 842095 h 1010518"/>
              <a:gd name="connsiteX5" fmla="*/ 2695744 w 2864167"/>
              <a:gd name="connsiteY5" fmla="*/ 1010518 h 1010518"/>
              <a:gd name="connsiteX6" fmla="*/ 168423 w 2864167"/>
              <a:gd name="connsiteY6" fmla="*/ 1010518 h 1010518"/>
              <a:gd name="connsiteX7" fmla="*/ 0 w 2864167"/>
              <a:gd name="connsiteY7" fmla="*/ 842095 h 1010518"/>
              <a:gd name="connsiteX8" fmla="*/ 0 w 2864167"/>
              <a:gd name="connsiteY8" fmla="*/ 168423 h 10105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64167" h="1010518">
                <a:moveTo>
                  <a:pt x="0" y="168423"/>
                </a:moveTo>
                <a:cubicBezTo>
                  <a:pt x="0" y="75406"/>
                  <a:pt x="75406" y="0"/>
                  <a:pt x="168423" y="0"/>
                </a:cubicBezTo>
                <a:lnTo>
                  <a:pt x="2695744" y="0"/>
                </a:lnTo>
                <a:cubicBezTo>
                  <a:pt x="2788761" y="0"/>
                  <a:pt x="2864167" y="75406"/>
                  <a:pt x="2864167" y="168423"/>
                </a:cubicBezTo>
                <a:lnTo>
                  <a:pt x="2864167" y="842095"/>
                </a:lnTo>
                <a:cubicBezTo>
                  <a:pt x="2864167" y="935112"/>
                  <a:pt x="2788761" y="1010518"/>
                  <a:pt x="2695744" y="1010518"/>
                </a:cubicBezTo>
                <a:lnTo>
                  <a:pt x="168423" y="1010518"/>
                </a:lnTo>
                <a:cubicBezTo>
                  <a:pt x="75406" y="1010518"/>
                  <a:pt x="0" y="935112"/>
                  <a:pt x="0" y="842095"/>
                </a:cubicBezTo>
                <a:lnTo>
                  <a:pt x="0" y="168423"/>
                </a:lnTo>
                <a:close/>
              </a:path>
            </a:pathLst>
          </a:custGeom>
          <a:solidFill>
            <a:schemeClr val="bg1">
              <a:lumMod val="50000"/>
            </a:schemeClr>
          </a:solidFill>
        </p:spPr>
        <p:style>
          <a:lnRef idx="2">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txBody>
          <a:bodyPr spcFirstLastPara="0" vert="horz" wrap="square" lIns="144579" tIns="144579" rIns="144579" bIns="144579" numCol="1" spcCol="1270" anchor="ctr" anchorCtr="0">
            <a:noAutofit/>
          </a:bodyPr>
          <a:lstStyle/>
          <a:p>
            <a:pPr lvl="0" algn="ctr" defTabSz="1111250">
              <a:lnSpc>
                <a:spcPct val="90000"/>
              </a:lnSpc>
              <a:spcBef>
                <a:spcPct val="0"/>
              </a:spcBef>
              <a:spcAft>
                <a:spcPct val="35000"/>
              </a:spcAft>
            </a:pPr>
            <a:r>
              <a:rPr lang="en-US" kern="1200" dirty="0" smtClean="0"/>
              <a:t>Vendors provide optimized implementations</a:t>
            </a:r>
            <a:endParaRPr lang="en-US" kern="1200" dirty="0"/>
          </a:p>
        </p:txBody>
      </p:sp>
      <p:sp>
        <p:nvSpPr>
          <p:cNvPr id="17" name="TextBox 16"/>
          <p:cNvSpPr txBox="1"/>
          <p:nvPr/>
        </p:nvSpPr>
        <p:spPr>
          <a:xfrm>
            <a:off x="5953001" y="5734470"/>
            <a:ext cx="2988123" cy="523220"/>
          </a:xfrm>
          <a:prstGeom prst="rect">
            <a:avLst/>
          </a:prstGeom>
          <a:noFill/>
          <a:ln w="19050">
            <a:solidFill>
              <a:schemeClr val="accent2"/>
            </a:solidFill>
          </a:ln>
        </p:spPr>
        <p:txBody>
          <a:bodyPr wrap="square" rtlCol="0">
            <a:spAutoFit/>
          </a:bodyPr>
          <a:lstStyle/>
          <a:p>
            <a:pPr algn="ctr"/>
            <a:r>
              <a:rPr lang="en-US" sz="1400" dirty="0" smtClean="0"/>
              <a:t>* Important point!  The framework does not define the fabric.</a:t>
            </a:r>
          </a:p>
        </p:txBody>
      </p:sp>
      <p:sp>
        <p:nvSpPr>
          <p:cNvPr id="3" name="TextBox 2"/>
          <p:cNvSpPr txBox="1"/>
          <p:nvPr/>
        </p:nvSpPr>
        <p:spPr>
          <a:xfrm>
            <a:off x="6243687" y="4503480"/>
            <a:ext cx="543739" cy="523220"/>
          </a:xfrm>
          <a:prstGeom prst="rect">
            <a:avLst/>
          </a:prstGeom>
          <a:noFill/>
        </p:spPr>
        <p:txBody>
          <a:bodyPr wrap="none" rtlCol="0">
            <a:spAutoFit/>
          </a:bodyPr>
          <a:lstStyle/>
          <a:p>
            <a:r>
              <a:rPr lang="en-US" sz="2800" b="1" dirty="0" smtClean="0"/>
              <a:t>…</a:t>
            </a:r>
          </a:p>
        </p:txBody>
      </p:sp>
      <p:sp>
        <p:nvSpPr>
          <p:cNvPr id="6" name="TextBox 5"/>
          <p:cNvSpPr txBox="1"/>
          <p:nvPr/>
        </p:nvSpPr>
        <p:spPr>
          <a:xfrm>
            <a:off x="345991" y="2598201"/>
            <a:ext cx="2817340" cy="646331"/>
          </a:xfrm>
          <a:prstGeom prst="rect">
            <a:avLst/>
          </a:prstGeom>
          <a:noFill/>
        </p:spPr>
        <p:txBody>
          <a:bodyPr wrap="square" rtlCol="0">
            <a:spAutoFit/>
          </a:bodyPr>
          <a:lstStyle/>
          <a:p>
            <a:r>
              <a:rPr lang="en-US" dirty="0" smtClean="0">
                <a:solidFill>
                  <a:srgbClr val="6D6E71"/>
                </a:solidFill>
              </a:rPr>
              <a:t>Each interface exports one or more I/O services</a:t>
            </a:r>
          </a:p>
        </p:txBody>
      </p:sp>
      <p:sp>
        <p:nvSpPr>
          <p:cNvPr id="19" name="TextBox 18"/>
          <p:cNvSpPr txBox="1"/>
          <p:nvPr/>
        </p:nvSpPr>
        <p:spPr>
          <a:xfrm>
            <a:off x="345991" y="4114116"/>
            <a:ext cx="2817340" cy="1200329"/>
          </a:xfrm>
          <a:prstGeom prst="rect">
            <a:avLst/>
          </a:prstGeom>
          <a:noFill/>
        </p:spPr>
        <p:txBody>
          <a:bodyPr wrap="square" rtlCol="0">
            <a:spAutoFit/>
          </a:bodyPr>
          <a:lstStyle/>
          <a:p>
            <a:r>
              <a:rPr lang="en-US" dirty="0" smtClean="0">
                <a:solidFill>
                  <a:srgbClr val="6D6E71"/>
                </a:solidFill>
              </a:rPr>
              <a:t>An I/O vendor chooses how to optimally implement the services he chooses to provide</a:t>
            </a:r>
          </a:p>
        </p:txBody>
      </p:sp>
    </p:spTree>
    <p:extLst>
      <p:ext uri="{BB962C8B-B14F-4D97-AF65-F5344CB8AC3E}">
        <p14:creationId xmlns:p14="http://schemas.microsoft.com/office/powerpoint/2010/main" val="4143714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defRPr/>
            </a:pPr>
            <a:r>
              <a:rPr lang="en-US" smtClean="0"/>
              <a:t>#OFADevWorkshop</a:t>
            </a:r>
            <a:endParaRPr lang="en-US"/>
          </a:p>
        </p:txBody>
      </p:sp>
      <p:sp>
        <p:nvSpPr>
          <p:cNvPr id="3" name="Slide Number Placeholder 2"/>
          <p:cNvSpPr>
            <a:spLocks noGrp="1"/>
          </p:cNvSpPr>
          <p:nvPr>
            <p:ph type="sldNum" sz="quarter" idx="12"/>
          </p:nvPr>
        </p:nvSpPr>
        <p:spPr/>
        <p:txBody>
          <a:bodyPr/>
          <a:lstStyle/>
          <a:p>
            <a:pPr>
              <a:defRPr/>
            </a:pPr>
            <a:fld id="{0F60492E-C288-45D3-BAC0-3385B67DD991}" type="slidenum">
              <a:rPr lang="en-US" smtClean="0"/>
              <a:pPr>
                <a:defRPr/>
              </a:pPr>
              <a:t>2</a:t>
            </a:fld>
            <a:endParaRPr lang="en-US"/>
          </a:p>
        </p:txBody>
      </p:sp>
      <p:sp>
        <p:nvSpPr>
          <p:cNvPr id="4" name="TextBox 3"/>
          <p:cNvSpPr txBox="1"/>
          <p:nvPr/>
        </p:nvSpPr>
        <p:spPr>
          <a:xfrm>
            <a:off x="463138" y="1546272"/>
            <a:ext cx="7837714" cy="5139869"/>
          </a:xfrm>
          <a:prstGeom prst="rect">
            <a:avLst/>
          </a:prstGeom>
          <a:noFill/>
        </p:spPr>
        <p:txBody>
          <a:bodyPr wrap="square" rtlCol="0">
            <a:spAutoFit/>
          </a:bodyPr>
          <a:lstStyle/>
          <a:p>
            <a:r>
              <a:rPr lang="en-US" sz="2000" dirty="0" smtClean="0"/>
              <a:t>The OpenFabrics Alliance has recently undertaken an effort to review the dominant paradigm for high performance I/O, beginning with the application interface.</a:t>
            </a:r>
          </a:p>
          <a:p>
            <a:endParaRPr lang="en-US" sz="2000" dirty="0"/>
          </a:p>
          <a:p>
            <a:r>
              <a:rPr lang="en-US" sz="2000" dirty="0" smtClean="0"/>
              <a:t>The existing paradigm is the Verbs API running over an RDMA network.</a:t>
            </a:r>
          </a:p>
          <a:p>
            <a:endParaRPr lang="en-US" sz="2000" dirty="0"/>
          </a:p>
          <a:p>
            <a:r>
              <a:rPr lang="en-US" sz="2000" dirty="0" smtClean="0"/>
              <a:t>The OFA chartered a new working group, the </a:t>
            </a:r>
            <a:r>
              <a:rPr lang="en-US" sz="2000" dirty="0" err="1" smtClean="0"/>
              <a:t>OpenFramework</a:t>
            </a:r>
            <a:r>
              <a:rPr lang="en-US" sz="2000" dirty="0" smtClean="0"/>
              <a:t> Working Group (OFWG) to:</a:t>
            </a:r>
          </a:p>
          <a:p>
            <a:endParaRPr lang="en-US" sz="2000" dirty="0"/>
          </a:p>
          <a:p>
            <a:pPr lvl="1"/>
            <a:r>
              <a:rPr lang="en-US" dirty="0"/>
              <a:t>Develop, test, and distribute:</a:t>
            </a:r>
          </a:p>
          <a:p>
            <a:pPr marL="1371600" lvl="2" indent="-457200">
              <a:buFont typeface="+mj-lt"/>
              <a:buAutoNum type="arabicPeriod"/>
            </a:pPr>
            <a:r>
              <a:rPr lang="en-US" dirty="0"/>
              <a:t>Extensible, open source interfaces aligned with application demands for high-performance fabric services.</a:t>
            </a:r>
          </a:p>
          <a:p>
            <a:pPr marL="1371600" lvl="2" indent="-457200">
              <a:buFont typeface="+mj-lt"/>
              <a:buAutoNum type="arabicPeriod"/>
            </a:pPr>
            <a:endParaRPr lang="en-US" dirty="0"/>
          </a:p>
          <a:p>
            <a:pPr marL="1371600" lvl="2" indent="-457200">
              <a:buFont typeface="+mj-lt"/>
              <a:buAutoNum type="arabicPeriod"/>
            </a:pPr>
            <a:r>
              <a:rPr lang="en-US" dirty="0"/>
              <a:t>An extensible, open source framework that provides access to high-performance fabric interfaces and services.</a:t>
            </a:r>
          </a:p>
          <a:p>
            <a:endParaRPr lang="en-US" sz="2000" dirty="0" smtClean="0"/>
          </a:p>
        </p:txBody>
      </p:sp>
    </p:spTree>
    <p:extLst>
      <p:ext uri="{BB962C8B-B14F-4D97-AF65-F5344CB8AC3E}">
        <p14:creationId xmlns:p14="http://schemas.microsoft.com/office/powerpoint/2010/main" val="28514374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Fabric Interfaces</a:t>
            </a:r>
            <a:endParaRPr lang="en-US" dirty="0"/>
          </a:p>
        </p:txBody>
      </p:sp>
      <p:sp>
        <p:nvSpPr>
          <p:cNvPr id="3" name="Footer Placeholder 2"/>
          <p:cNvSpPr>
            <a:spLocks noGrp="1"/>
          </p:cNvSpPr>
          <p:nvPr>
            <p:ph type="ftr" sz="quarter" idx="11"/>
          </p:nvPr>
        </p:nvSpPr>
        <p:spPr/>
        <p:txBody>
          <a:bodyPr/>
          <a:lstStyle/>
          <a:p>
            <a:pPr>
              <a:defRPr/>
            </a:pPr>
            <a:r>
              <a:rPr lang="en-US" smtClean="0"/>
              <a:t>#OFADevWorkshop</a:t>
            </a:r>
            <a:endParaRPr lang="en-US"/>
          </a:p>
        </p:txBody>
      </p:sp>
      <p:sp>
        <p:nvSpPr>
          <p:cNvPr id="4" name="Slide Number Placeholder 3"/>
          <p:cNvSpPr>
            <a:spLocks noGrp="1"/>
          </p:cNvSpPr>
          <p:nvPr>
            <p:ph type="sldNum" sz="quarter" idx="4294967295"/>
          </p:nvPr>
        </p:nvSpPr>
        <p:spPr>
          <a:xfrm>
            <a:off x="7010400" y="6416675"/>
            <a:ext cx="2133600" cy="365125"/>
          </a:xfrm>
        </p:spPr>
        <p:txBody>
          <a:bodyPr/>
          <a:lstStyle/>
          <a:p>
            <a:pPr>
              <a:defRPr/>
            </a:pPr>
            <a:fld id="{0D13EDDD-BBBD-49BF-8DB8-2A7972CE8935}" type="slidenum">
              <a:rPr lang="en-US" smtClean="0"/>
              <a:pPr>
                <a:defRPr/>
              </a:pPr>
              <a:t>20</a:t>
            </a:fld>
            <a:endParaRPr lang="en-US"/>
          </a:p>
        </p:txBody>
      </p:sp>
    </p:spTree>
    <p:extLst>
      <p:ext uri="{BB962C8B-B14F-4D97-AF65-F5344CB8AC3E}">
        <p14:creationId xmlns:p14="http://schemas.microsoft.com/office/powerpoint/2010/main" val="5437089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(Scalable) Fabric Interfaces</a:t>
            </a:r>
            <a:endParaRPr lang="en-US" dirty="0"/>
          </a:p>
        </p:txBody>
      </p:sp>
      <p:sp>
        <p:nvSpPr>
          <p:cNvPr id="6" name="Content Placeholder 5"/>
          <p:cNvSpPr>
            <a:spLocks noGrp="1"/>
          </p:cNvSpPr>
          <p:nvPr>
            <p:ph idx="1"/>
          </p:nvPr>
        </p:nvSpPr>
        <p:spPr>
          <a:xfrm>
            <a:off x="609600" y="3963987"/>
            <a:ext cx="8229600" cy="2513013"/>
          </a:xfrm>
        </p:spPr>
        <p:txBody>
          <a:bodyPr>
            <a:normAutofit/>
          </a:bodyPr>
          <a:lstStyle/>
          <a:p>
            <a:pPr marL="0" indent="0">
              <a:buNone/>
            </a:pPr>
            <a:r>
              <a:rPr lang="en-US" sz="2400" dirty="0" smtClean="0"/>
              <a:t>Q: What </a:t>
            </a:r>
            <a:r>
              <a:rPr lang="en-US" sz="2400" dirty="0"/>
              <a:t>is implied by incorporating interface sets under a single framework</a:t>
            </a:r>
            <a:r>
              <a:rPr lang="en-US" sz="2400" dirty="0" smtClean="0"/>
              <a:t>?</a:t>
            </a:r>
          </a:p>
          <a:p>
            <a:pPr marL="400050" lvl="1" indent="0">
              <a:buNone/>
            </a:pPr>
            <a:r>
              <a:rPr lang="en-US" dirty="0" smtClean="0"/>
              <a:t>Objects exist that are usable between the interfaces</a:t>
            </a:r>
          </a:p>
          <a:p>
            <a:pPr marL="857250" lvl="2" indent="0">
              <a:buNone/>
            </a:pPr>
            <a:r>
              <a:rPr lang="en-US" sz="1800" dirty="0" smtClean="0"/>
              <a:t>Isolated interfaces turn the framework into a complex </a:t>
            </a:r>
            <a:r>
              <a:rPr lang="en-US" sz="1800" dirty="0" err="1" smtClean="0"/>
              <a:t>dlopen</a:t>
            </a:r>
            <a:endParaRPr lang="en-US" sz="1800" dirty="0" smtClean="0"/>
          </a:p>
          <a:p>
            <a:pPr marL="400050" lvl="1" indent="0">
              <a:buNone/>
            </a:pPr>
            <a:r>
              <a:rPr lang="en-US" dirty="0" smtClean="0"/>
              <a:t>Interfaces are </a:t>
            </a:r>
            <a:r>
              <a:rPr lang="en-US" dirty="0" err="1" smtClean="0"/>
              <a:t>composable</a:t>
            </a:r>
            <a:endParaRPr lang="en-US" sz="2800" dirty="0" smtClean="0"/>
          </a:p>
          <a:p>
            <a:pPr marL="800100" lvl="2" indent="0">
              <a:buNone/>
            </a:pPr>
            <a:r>
              <a:rPr lang="en-US" sz="1800" dirty="0" smtClean="0"/>
              <a:t>May be used together</a:t>
            </a:r>
          </a:p>
        </p:txBody>
      </p:sp>
      <p:sp>
        <p:nvSpPr>
          <p:cNvPr id="3" name="Footer Placeholder 2"/>
          <p:cNvSpPr>
            <a:spLocks noGrp="1"/>
          </p:cNvSpPr>
          <p:nvPr>
            <p:ph type="ftr" sz="quarter" idx="11"/>
          </p:nvPr>
        </p:nvSpPr>
        <p:spPr/>
        <p:txBody>
          <a:bodyPr/>
          <a:lstStyle/>
          <a:p>
            <a:pPr>
              <a:defRPr/>
            </a:pPr>
            <a:r>
              <a:rPr lang="en-US" smtClean="0"/>
              <a:t>www.openfabrics.org</a:t>
            </a:r>
            <a:endParaRPr lang="en-US"/>
          </a:p>
        </p:txBody>
      </p:sp>
      <p:sp>
        <p:nvSpPr>
          <p:cNvPr id="4" name="Slide Number Placeholder 3"/>
          <p:cNvSpPr>
            <a:spLocks noGrp="1"/>
          </p:cNvSpPr>
          <p:nvPr>
            <p:ph type="sldNum" sz="quarter" idx="12"/>
          </p:nvPr>
        </p:nvSpPr>
        <p:spPr/>
        <p:txBody>
          <a:bodyPr/>
          <a:lstStyle/>
          <a:p>
            <a:pPr>
              <a:defRPr/>
            </a:pPr>
            <a:fld id="{C89597AF-E6D4-4531-90EE-FF9C09EA5DF1}" type="slidenum">
              <a:rPr lang="en-US" smtClean="0"/>
              <a:pPr>
                <a:defRPr/>
              </a:pPr>
              <a:t>21</a:t>
            </a:fld>
            <a:endParaRPr lang="en-US" dirty="0"/>
          </a:p>
        </p:txBody>
      </p:sp>
      <p:sp>
        <p:nvSpPr>
          <p:cNvPr id="13" name="Rectangle 12"/>
          <p:cNvSpPr/>
          <p:nvPr/>
        </p:nvSpPr>
        <p:spPr>
          <a:xfrm>
            <a:off x="914400" y="1676400"/>
            <a:ext cx="7315200" cy="1981200"/>
          </a:xfrm>
          <a:prstGeom prst="rect">
            <a:avLst/>
          </a:prstGeom>
        </p:spPr>
        <p:style>
          <a:lnRef idx="1">
            <a:schemeClr val="accent3"/>
          </a:lnRef>
          <a:fillRef idx="3">
            <a:schemeClr val="accent3"/>
          </a:fillRef>
          <a:effectRef idx="2">
            <a:schemeClr val="accent3"/>
          </a:effectRef>
          <a:fontRef idx="minor">
            <a:schemeClr val="lt1"/>
          </a:fontRef>
        </p:style>
        <p:txBody>
          <a:bodyPr rtlCol="0" anchor="t"/>
          <a:lstStyle/>
          <a:p>
            <a:r>
              <a:rPr lang="en-US" dirty="0" smtClean="0">
                <a:solidFill>
                  <a:schemeClr val="tx1"/>
                </a:solidFill>
              </a:rPr>
              <a:t>Fabric Interfaces</a:t>
            </a:r>
            <a:endParaRPr lang="en-US" dirty="0">
              <a:solidFill>
                <a:schemeClr val="tx1"/>
              </a:solidFill>
            </a:endParaRPr>
          </a:p>
        </p:txBody>
      </p:sp>
      <p:sp>
        <p:nvSpPr>
          <p:cNvPr id="14" name="Rectangle 13"/>
          <p:cNvSpPr/>
          <p:nvPr/>
        </p:nvSpPr>
        <p:spPr>
          <a:xfrm>
            <a:off x="2971800" y="2070425"/>
            <a:ext cx="1333500" cy="54543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Message Queue</a:t>
            </a:r>
            <a:endParaRPr lang="en-US" dirty="0">
              <a:solidFill>
                <a:schemeClr val="tx1"/>
              </a:solidFill>
            </a:endParaRPr>
          </a:p>
        </p:txBody>
      </p:sp>
      <p:sp>
        <p:nvSpPr>
          <p:cNvPr id="22" name="Rectangle 21"/>
          <p:cNvSpPr/>
          <p:nvPr/>
        </p:nvSpPr>
        <p:spPr>
          <a:xfrm>
            <a:off x="1219200" y="2057401"/>
            <a:ext cx="1333500" cy="54543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Control</a:t>
            </a:r>
          </a:p>
          <a:p>
            <a:pPr algn="ctr"/>
            <a:r>
              <a:rPr lang="en-US" dirty="0" smtClean="0">
                <a:solidFill>
                  <a:schemeClr val="tx1"/>
                </a:solidFill>
              </a:rPr>
              <a:t>Interface</a:t>
            </a:r>
            <a:endParaRPr lang="en-US" dirty="0">
              <a:solidFill>
                <a:schemeClr val="tx1"/>
              </a:solidFill>
            </a:endParaRPr>
          </a:p>
        </p:txBody>
      </p:sp>
      <p:sp>
        <p:nvSpPr>
          <p:cNvPr id="25" name="Rectangle 24"/>
          <p:cNvSpPr/>
          <p:nvPr/>
        </p:nvSpPr>
        <p:spPr>
          <a:xfrm>
            <a:off x="4706353" y="2070427"/>
            <a:ext cx="1333500" cy="54543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RDMA</a:t>
            </a:r>
            <a:endParaRPr lang="en-US" dirty="0">
              <a:solidFill>
                <a:schemeClr val="tx1"/>
              </a:solidFill>
            </a:endParaRPr>
          </a:p>
        </p:txBody>
      </p:sp>
      <p:sp>
        <p:nvSpPr>
          <p:cNvPr id="26" name="Rectangle 25"/>
          <p:cNvSpPr/>
          <p:nvPr/>
        </p:nvSpPr>
        <p:spPr>
          <a:xfrm>
            <a:off x="6477000" y="2067426"/>
            <a:ext cx="1333500" cy="545430"/>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Atomics</a:t>
            </a:r>
            <a:endParaRPr lang="en-US" dirty="0">
              <a:solidFill>
                <a:schemeClr val="tx1"/>
              </a:solidFill>
            </a:endParaRPr>
          </a:p>
        </p:txBody>
      </p:sp>
      <p:sp>
        <p:nvSpPr>
          <p:cNvPr id="28" name="Rectangle 27"/>
          <p:cNvSpPr/>
          <p:nvPr/>
        </p:nvSpPr>
        <p:spPr>
          <a:xfrm>
            <a:off x="2971800" y="2887065"/>
            <a:ext cx="1333500" cy="538408"/>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Active Messaging</a:t>
            </a:r>
            <a:endParaRPr lang="en-US" dirty="0">
              <a:solidFill>
                <a:schemeClr val="tx1"/>
              </a:solidFill>
            </a:endParaRPr>
          </a:p>
        </p:txBody>
      </p:sp>
      <p:sp>
        <p:nvSpPr>
          <p:cNvPr id="29" name="Rectangle 28"/>
          <p:cNvSpPr/>
          <p:nvPr/>
        </p:nvSpPr>
        <p:spPr>
          <a:xfrm>
            <a:off x="4706353" y="2888567"/>
            <a:ext cx="1333500" cy="538408"/>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Tag Matching</a:t>
            </a:r>
            <a:endParaRPr lang="en-US" dirty="0">
              <a:solidFill>
                <a:schemeClr val="tx1"/>
              </a:solidFill>
            </a:endParaRPr>
          </a:p>
        </p:txBody>
      </p:sp>
      <p:sp>
        <p:nvSpPr>
          <p:cNvPr id="30" name="Rectangle 29"/>
          <p:cNvSpPr/>
          <p:nvPr/>
        </p:nvSpPr>
        <p:spPr>
          <a:xfrm>
            <a:off x="6477000" y="2885564"/>
            <a:ext cx="1333500" cy="538408"/>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Collective Operations</a:t>
            </a:r>
            <a:endParaRPr lang="en-US" dirty="0">
              <a:solidFill>
                <a:schemeClr val="tx1"/>
              </a:solidFill>
            </a:endParaRPr>
          </a:p>
        </p:txBody>
      </p:sp>
      <p:sp>
        <p:nvSpPr>
          <p:cNvPr id="31" name="Rectangle 30"/>
          <p:cNvSpPr/>
          <p:nvPr/>
        </p:nvSpPr>
        <p:spPr>
          <a:xfrm>
            <a:off x="1203158" y="2888567"/>
            <a:ext cx="1333500" cy="535405"/>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CM Services</a:t>
            </a:r>
            <a:endParaRPr lang="en-US" dirty="0">
              <a:solidFill>
                <a:schemeClr val="tx1"/>
              </a:solidFill>
            </a:endParaRPr>
          </a:p>
        </p:txBody>
      </p:sp>
    </p:spTree>
    <p:extLst>
      <p:ext uri="{BB962C8B-B14F-4D97-AF65-F5344CB8AC3E}">
        <p14:creationId xmlns:p14="http://schemas.microsoft.com/office/powerpoint/2010/main" val="26777599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I/O service</a:t>
            </a:r>
            <a:endParaRPr lang="en-US" dirty="0"/>
          </a:p>
        </p:txBody>
      </p:sp>
      <p:sp>
        <p:nvSpPr>
          <p:cNvPr id="5" name="Slide Number Placeholder 4"/>
          <p:cNvSpPr>
            <a:spLocks noGrp="1"/>
          </p:cNvSpPr>
          <p:nvPr>
            <p:ph type="sldNum" sz="quarter" idx="4294967295"/>
          </p:nvPr>
        </p:nvSpPr>
        <p:spPr>
          <a:xfrm>
            <a:off x="7010400" y="6416675"/>
            <a:ext cx="2133600" cy="365125"/>
          </a:xfrm>
        </p:spPr>
        <p:txBody>
          <a:bodyPr/>
          <a:lstStyle/>
          <a:p>
            <a:pPr>
              <a:defRPr/>
            </a:pPr>
            <a:fld id="{2DC9411F-985C-4C31-9366-848682A48BDF}" type="slidenum">
              <a:rPr lang="en-US" smtClean="0"/>
              <a:pPr>
                <a:defRPr/>
              </a:pPr>
              <a:t>22</a:t>
            </a:fld>
            <a:endParaRPr lang="en-US"/>
          </a:p>
        </p:txBody>
      </p:sp>
    </p:spTree>
    <p:extLst>
      <p:ext uri="{BB962C8B-B14F-4D97-AF65-F5344CB8AC3E}">
        <p14:creationId xmlns:p14="http://schemas.microsoft.com/office/powerpoint/2010/main" val="11638481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User mode RDMA services</a:t>
            </a:r>
            <a:endParaRPr lang="en-US" dirty="0"/>
          </a:p>
        </p:txBody>
      </p:sp>
      <p:sp>
        <p:nvSpPr>
          <p:cNvPr id="5" name="Rectangle 4"/>
          <p:cNvSpPr/>
          <p:nvPr/>
        </p:nvSpPr>
        <p:spPr>
          <a:xfrm>
            <a:off x="317315" y="2452544"/>
            <a:ext cx="5903011" cy="532918"/>
          </a:xfrm>
          <a:prstGeom prst="rect">
            <a:avLst/>
          </a:prstGeom>
        </p:spPr>
        <p:style>
          <a:lnRef idx="1">
            <a:schemeClr val="accent3"/>
          </a:lnRef>
          <a:fillRef idx="3">
            <a:schemeClr val="accent3"/>
          </a:fillRef>
          <a:effectRef idx="2">
            <a:schemeClr val="accent3"/>
          </a:effectRef>
          <a:fontRef idx="minor">
            <a:schemeClr val="lt1"/>
          </a:fontRef>
        </p:style>
        <p:txBody>
          <a:bodyPr rtlCol="0" anchor="t"/>
          <a:lstStyle/>
          <a:p>
            <a:r>
              <a:rPr lang="en-US" dirty="0" smtClean="0">
                <a:solidFill>
                  <a:schemeClr val="tx1"/>
                </a:solidFill>
              </a:rPr>
              <a:t>Verbs function calls</a:t>
            </a:r>
            <a:endParaRPr lang="en-US" dirty="0">
              <a:solidFill>
                <a:schemeClr val="tx1"/>
              </a:solidFill>
            </a:endParaRPr>
          </a:p>
        </p:txBody>
      </p:sp>
      <p:sp>
        <p:nvSpPr>
          <p:cNvPr id="10" name="Rectangle 9"/>
          <p:cNvSpPr/>
          <p:nvPr/>
        </p:nvSpPr>
        <p:spPr>
          <a:xfrm>
            <a:off x="317315" y="3055032"/>
            <a:ext cx="5903011" cy="2802303"/>
          </a:xfrm>
          <a:prstGeom prst="rect">
            <a:avLst/>
          </a:prstGeom>
        </p:spPr>
        <p:style>
          <a:lnRef idx="1">
            <a:schemeClr val="accent4"/>
          </a:lnRef>
          <a:fillRef idx="3">
            <a:schemeClr val="accent4"/>
          </a:fillRef>
          <a:effectRef idx="2">
            <a:schemeClr val="accent4"/>
          </a:effectRef>
          <a:fontRef idx="minor">
            <a:schemeClr val="lt1"/>
          </a:fontRef>
        </p:style>
        <p:txBody>
          <a:bodyPr rtlCol="0" anchor="t"/>
          <a:lstStyle/>
          <a:p>
            <a:r>
              <a:rPr lang="en-US" dirty="0" smtClean="0">
                <a:solidFill>
                  <a:schemeClr val="tx1"/>
                </a:solidFill>
              </a:rPr>
              <a:t>RDMA service provider</a:t>
            </a:r>
            <a:endParaRPr lang="en-US" dirty="0">
              <a:solidFill>
                <a:schemeClr val="tx1"/>
              </a:solidFill>
            </a:endParaRPr>
          </a:p>
        </p:txBody>
      </p:sp>
      <p:grpSp>
        <p:nvGrpSpPr>
          <p:cNvPr id="58" name="Group 57"/>
          <p:cNvGrpSpPr/>
          <p:nvPr/>
        </p:nvGrpSpPr>
        <p:grpSpPr>
          <a:xfrm>
            <a:off x="2244525" y="6169164"/>
            <a:ext cx="2290119" cy="237410"/>
            <a:chOff x="2562157" y="6169164"/>
            <a:chExt cx="2290119" cy="237410"/>
          </a:xfrm>
        </p:grpSpPr>
        <p:sp>
          <p:nvSpPr>
            <p:cNvPr id="19" name="Rectangle 18"/>
            <p:cNvSpPr/>
            <p:nvPr/>
          </p:nvSpPr>
          <p:spPr>
            <a:xfrm>
              <a:off x="2562157" y="6169164"/>
              <a:ext cx="634314" cy="23741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IB</a:t>
              </a:r>
              <a:endParaRPr lang="en-US" sz="1400" dirty="0"/>
            </a:p>
          </p:txBody>
        </p:sp>
        <p:sp>
          <p:nvSpPr>
            <p:cNvPr id="20" name="Rectangle 19"/>
            <p:cNvSpPr/>
            <p:nvPr/>
          </p:nvSpPr>
          <p:spPr>
            <a:xfrm>
              <a:off x="3269382" y="6169164"/>
              <a:ext cx="634314" cy="23741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err="1" smtClean="0"/>
                <a:t>Enet</a:t>
              </a:r>
              <a:endParaRPr lang="en-US" sz="1400" dirty="0"/>
            </a:p>
          </p:txBody>
        </p:sp>
        <p:sp>
          <p:nvSpPr>
            <p:cNvPr id="21" name="Rectangle 20"/>
            <p:cNvSpPr/>
            <p:nvPr/>
          </p:nvSpPr>
          <p:spPr>
            <a:xfrm>
              <a:off x="3976606" y="6169164"/>
              <a:ext cx="875670" cy="23741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smtClean="0"/>
                <a:t>IP/</a:t>
              </a:r>
              <a:r>
                <a:rPr lang="en-US" sz="1400" dirty="0" err="1" smtClean="0"/>
                <a:t>Enet</a:t>
              </a:r>
              <a:endParaRPr lang="en-US" sz="1400" dirty="0"/>
            </a:p>
          </p:txBody>
        </p:sp>
      </p:grpSp>
      <p:grpSp>
        <p:nvGrpSpPr>
          <p:cNvPr id="14" name="Group 13"/>
          <p:cNvGrpSpPr/>
          <p:nvPr/>
        </p:nvGrpSpPr>
        <p:grpSpPr>
          <a:xfrm>
            <a:off x="1142950" y="5310381"/>
            <a:ext cx="4251740" cy="253658"/>
            <a:chOff x="1623602" y="4861629"/>
            <a:chExt cx="4251740" cy="337623"/>
          </a:xfrm>
        </p:grpSpPr>
        <p:sp>
          <p:nvSpPr>
            <p:cNvPr id="18" name="Rectangle 17"/>
            <p:cNvSpPr/>
            <p:nvPr/>
          </p:nvSpPr>
          <p:spPr>
            <a:xfrm>
              <a:off x="1623602" y="4861630"/>
              <a:ext cx="1859692" cy="33762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Reliable service</a:t>
              </a:r>
              <a:endParaRPr lang="en-US" sz="1600" dirty="0"/>
            </a:p>
          </p:txBody>
        </p:sp>
        <p:sp>
          <p:nvSpPr>
            <p:cNvPr id="22" name="Rectangle 21"/>
            <p:cNvSpPr/>
            <p:nvPr/>
          </p:nvSpPr>
          <p:spPr>
            <a:xfrm>
              <a:off x="3669451" y="4861629"/>
              <a:ext cx="2205891" cy="33762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Unreliable service</a:t>
              </a:r>
              <a:endParaRPr lang="en-US" sz="1600" dirty="0"/>
            </a:p>
          </p:txBody>
        </p:sp>
      </p:grpSp>
      <p:grpSp>
        <p:nvGrpSpPr>
          <p:cNvPr id="17" name="Group 16"/>
          <p:cNvGrpSpPr/>
          <p:nvPr/>
        </p:nvGrpSpPr>
        <p:grpSpPr>
          <a:xfrm>
            <a:off x="706543" y="4098650"/>
            <a:ext cx="5124554" cy="1116800"/>
            <a:chOff x="903223" y="3649899"/>
            <a:chExt cx="5124554" cy="1116800"/>
          </a:xfrm>
        </p:grpSpPr>
        <p:sp>
          <p:nvSpPr>
            <p:cNvPr id="16" name="Rectangle 15"/>
            <p:cNvSpPr/>
            <p:nvPr/>
          </p:nvSpPr>
          <p:spPr>
            <a:xfrm>
              <a:off x="903223" y="3649899"/>
              <a:ext cx="5124554" cy="11168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Rectangle 10"/>
            <p:cNvSpPr/>
            <p:nvPr/>
          </p:nvSpPr>
          <p:spPr>
            <a:xfrm>
              <a:off x="2249447" y="3772136"/>
              <a:ext cx="1158203" cy="918397"/>
            </a:xfrm>
            <a:prstGeom prst="rect">
              <a:avLst/>
            </a:prstGeom>
            <a:solidFill>
              <a:srgbClr val="FFFFFF">
                <a:alpha val="21961"/>
              </a:srgbClr>
            </a:solidFill>
          </p:spPr>
          <p:style>
            <a:lnRef idx="1">
              <a:schemeClr val="accent5"/>
            </a:lnRef>
            <a:fillRef idx="3">
              <a:schemeClr val="accent5"/>
            </a:fillRef>
            <a:effectRef idx="2">
              <a:schemeClr val="accent5"/>
            </a:effectRef>
            <a:fontRef idx="minor">
              <a:schemeClr val="lt1"/>
            </a:fontRef>
          </p:style>
          <p:txBody>
            <a:bodyPr rtlCol="0" anchor="t" anchorCtr="0"/>
            <a:lstStyle/>
            <a:p>
              <a:pPr algn="ctr"/>
              <a:r>
                <a:rPr lang="en-US" sz="1400" b="1" dirty="0">
                  <a:solidFill>
                    <a:schemeClr val="tx1"/>
                  </a:solidFill>
                </a:rPr>
                <a:t>remote memory access service</a:t>
              </a:r>
            </a:p>
          </p:txBody>
        </p:sp>
        <p:sp>
          <p:nvSpPr>
            <p:cNvPr id="12" name="Rectangle 11"/>
            <p:cNvSpPr/>
            <p:nvPr/>
          </p:nvSpPr>
          <p:spPr>
            <a:xfrm>
              <a:off x="1015600" y="3772136"/>
              <a:ext cx="1158203" cy="918397"/>
            </a:xfrm>
            <a:prstGeom prst="rect">
              <a:avLst/>
            </a:prstGeom>
            <a:solidFill>
              <a:srgbClr val="FFFFFF">
                <a:alpha val="21961"/>
              </a:srgbClr>
            </a:solidFill>
          </p:spPr>
          <p:style>
            <a:lnRef idx="1">
              <a:schemeClr val="accent5"/>
            </a:lnRef>
            <a:fillRef idx="3">
              <a:schemeClr val="accent5"/>
            </a:fillRef>
            <a:effectRef idx="2">
              <a:schemeClr val="accent5"/>
            </a:effectRef>
            <a:fontRef idx="minor">
              <a:schemeClr val="lt1"/>
            </a:fontRef>
          </p:style>
          <p:txBody>
            <a:bodyPr rtlCol="0" anchor="t" anchorCtr="0"/>
            <a:lstStyle/>
            <a:p>
              <a:pPr algn="ctr"/>
              <a:r>
                <a:rPr lang="en-US" sz="1400" b="1" dirty="0">
                  <a:solidFill>
                    <a:schemeClr val="tx1"/>
                  </a:solidFill>
                </a:rPr>
                <a:t>unicast </a:t>
              </a:r>
              <a:r>
                <a:rPr lang="en-US" sz="1400" b="1" dirty="0" err="1">
                  <a:solidFill>
                    <a:schemeClr val="tx1"/>
                  </a:solidFill>
                </a:rPr>
                <a:t>msg</a:t>
              </a:r>
              <a:r>
                <a:rPr lang="en-US" sz="1400" b="1" dirty="0">
                  <a:solidFill>
                    <a:schemeClr val="tx1"/>
                  </a:solidFill>
                </a:rPr>
                <a:t> service</a:t>
              </a:r>
            </a:p>
            <a:p>
              <a:pPr algn="ctr"/>
              <a:r>
                <a:rPr lang="en-US" sz="1400" b="1" dirty="0">
                  <a:solidFill>
                    <a:schemeClr val="tx1"/>
                  </a:solidFill>
                </a:rPr>
                <a:t>(send/</a:t>
              </a:r>
              <a:r>
                <a:rPr lang="en-US" sz="1400" b="1" dirty="0" err="1">
                  <a:solidFill>
                    <a:schemeClr val="tx1"/>
                  </a:solidFill>
                </a:rPr>
                <a:t>rcv</a:t>
              </a:r>
              <a:r>
                <a:rPr lang="en-US" sz="1400" b="1" dirty="0">
                  <a:solidFill>
                    <a:schemeClr val="tx1"/>
                  </a:solidFill>
                </a:rPr>
                <a:t>)</a:t>
              </a:r>
            </a:p>
          </p:txBody>
        </p:sp>
        <p:sp>
          <p:nvSpPr>
            <p:cNvPr id="13" name="Rectangle 12"/>
            <p:cNvSpPr/>
            <p:nvPr/>
          </p:nvSpPr>
          <p:spPr>
            <a:xfrm>
              <a:off x="3483294" y="3772136"/>
              <a:ext cx="1158203" cy="918397"/>
            </a:xfrm>
            <a:prstGeom prst="rect">
              <a:avLst/>
            </a:prstGeom>
            <a:solidFill>
              <a:srgbClr val="FFFFFF">
                <a:alpha val="21961"/>
              </a:srgbClr>
            </a:solidFill>
          </p:spPr>
          <p:style>
            <a:lnRef idx="1">
              <a:schemeClr val="accent5"/>
            </a:lnRef>
            <a:fillRef idx="3">
              <a:schemeClr val="accent5"/>
            </a:fillRef>
            <a:effectRef idx="2">
              <a:schemeClr val="accent5"/>
            </a:effectRef>
            <a:fontRef idx="minor">
              <a:schemeClr val="lt1"/>
            </a:fontRef>
          </p:style>
          <p:txBody>
            <a:bodyPr rtlCol="0" anchor="t" anchorCtr="0"/>
            <a:lstStyle/>
            <a:p>
              <a:pPr algn="ctr"/>
              <a:r>
                <a:rPr lang="en-US" sz="1400" b="1" dirty="0">
                  <a:solidFill>
                    <a:schemeClr val="tx1"/>
                  </a:solidFill>
                </a:rPr>
                <a:t>multicast </a:t>
              </a:r>
              <a:r>
                <a:rPr lang="en-US" sz="1400" b="1" dirty="0" err="1">
                  <a:solidFill>
                    <a:schemeClr val="tx1"/>
                  </a:solidFill>
                </a:rPr>
                <a:t>msg</a:t>
              </a:r>
              <a:r>
                <a:rPr lang="en-US" sz="1400" b="1" dirty="0">
                  <a:solidFill>
                    <a:schemeClr val="tx1"/>
                  </a:solidFill>
                </a:rPr>
                <a:t> service</a:t>
              </a:r>
            </a:p>
          </p:txBody>
        </p:sp>
        <p:sp>
          <p:nvSpPr>
            <p:cNvPr id="15" name="Rectangle 14"/>
            <p:cNvSpPr/>
            <p:nvPr/>
          </p:nvSpPr>
          <p:spPr>
            <a:xfrm>
              <a:off x="4717140" y="3772136"/>
              <a:ext cx="1158203" cy="918397"/>
            </a:xfrm>
            <a:prstGeom prst="rect">
              <a:avLst/>
            </a:prstGeom>
            <a:solidFill>
              <a:srgbClr val="FFFFFF">
                <a:alpha val="21961"/>
              </a:srgbClr>
            </a:solidFill>
          </p:spPr>
          <p:style>
            <a:lnRef idx="1">
              <a:schemeClr val="accent5"/>
            </a:lnRef>
            <a:fillRef idx="3">
              <a:schemeClr val="accent5"/>
            </a:fillRef>
            <a:effectRef idx="2">
              <a:schemeClr val="accent5"/>
            </a:effectRef>
            <a:fontRef idx="minor">
              <a:schemeClr val="lt1"/>
            </a:fontRef>
          </p:style>
          <p:txBody>
            <a:bodyPr rtlCol="0" anchor="t" anchorCtr="0"/>
            <a:lstStyle/>
            <a:p>
              <a:pPr algn="ctr"/>
              <a:r>
                <a:rPr lang="en-US" sz="1400" b="1" dirty="0">
                  <a:solidFill>
                    <a:schemeClr val="tx1"/>
                  </a:solidFill>
                </a:rPr>
                <a:t>atomic operation service</a:t>
              </a:r>
            </a:p>
          </p:txBody>
        </p:sp>
      </p:grpSp>
      <p:sp>
        <p:nvSpPr>
          <p:cNvPr id="23" name="Oval 22"/>
          <p:cNvSpPr/>
          <p:nvPr/>
        </p:nvSpPr>
        <p:spPr>
          <a:xfrm>
            <a:off x="2960078" y="3200087"/>
            <a:ext cx="617484" cy="589547"/>
          </a:xfrm>
          <a:prstGeom prst="ellips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smtClean="0"/>
              <a:t>QP</a:t>
            </a:r>
            <a:endParaRPr lang="en-US" sz="1600" dirty="0"/>
          </a:p>
        </p:txBody>
      </p:sp>
      <p:sp>
        <p:nvSpPr>
          <p:cNvPr id="24" name="TextBox 23"/>
          <p:cNvSpPr txBox="1"/>
          <p:nvPr/>
        </p:nvSpPr>
        <p:spPr>
          <a:xfrm>
            <a:off x="6312569" y="2576800"/>
            <a:ext cx="1418722" cy="307777"/>
          </a:xfrm>
          <a:prstGeom prst="rect">
            <a:avLst/>
          </a:prstGeom>
          <a:noFill/>
        </p:spPr>
        <p:txBody>
          <a:bodyPr wrap="none" rtlCol="0">
            <a:spAutoFit/>
          </a:bodyPr>
          <a:lstStyle/>
          <a:p>
            <a:r>
              <a:rPr lang="en-US" sz="1400" dirty="0">
                <a:solidFill>
                  <a:srgbClr val="6D6E71"/>
                </a:solidFill>
              </a:rPr>
              <a:t>o</a:t>
            </a:r>
            <a:r>
              <a:rPr lang="en-US" sz="1400" dirty="0" smtClean="0">
                <a:solidFill>
                  <a:srgbClr val="6D6E71"/>
                </a:solidFill>
              </a:rPr>
              <a:t>ne API (verbs)</a:t>
            </a:r>
          </a:p>
        </p:txBody>
      </p:sp>
      <p:sp>
        <p:nvSpPr>
          <p:cNvPr id="25" name="TextBox 24"/>
          <p:cNvSpPr txBox="1"/>
          <p:nvPr/>
        </p:nvSpPr>
        <p:spPr>
          <a:xfrm>
            <a:off x="6312569" y="4292120"/>
            <a:ext cx="2371840" cy="523220"/>
          </a:xfrm>
          <a:prstGeom prst="rect">
            <a:avLst/>
          </a:prstGeom>
          <a:noFill/>
        </p:spPr>
        <p:txBody>
          <a:bodyPr wrap="square" rtlCol="0">
            <a:spAutoFit/>
          </a:bodyPr>
          <a:lstStyle/>
          <a:p>
            <a:r>
              <a:rPr lang="en-US" sz="1400" dirty="0" smtClean="0">
                <a:solidFill>
                  <a:srgbClr val="6D6E71"/>
                </a:solidFill>
              </a:rPr>
              <a:t>Multiple services provided by each provider.</a:t>
            </a:r>
          </a:p>
        </p:txBody>
      </p:sp>
      <p:sp>
        <p:nvSpPr>
          <p:cNvPr id="26" name="TextBox 25"/>
          <p:cNvSpPr txBox="1"/>
          <p:nvPr/>
        </p:nvSpPr>
        <p:spPr>
          <a:xfrm>
            <a:off x="6312569" y="6015276"/>
            <a:ext cx="2303919" cy="307777"/>
          </a:xfrm>
          <a:prstGeom prst="rect">
            <a:avLst/>
          </a:prstGeom>
          <a:noFill/>
        </p:spPr>
        <p:txBody>
          <a:bodyPr wrap="square" rtlCol="0">
            <a:spAutoFit/>
          </a:bodyPr>
          <a:lstStyle/>
          <a:p>
            <a:r>
              <a:rPr lang="en-US" sz="1400" dirty="0" smtClean="0">
                <a:solidFill>
                  <a:srgbClr val="6D6E71"/>
                </a:solidFill>
              </a:rPr>
              <a:t>three wire protocols</a:t>
            </a:r>
          </a:p>
        </p:txBody>
      </p:sp>
      <p:cxnSp>
        <p:nvCxnSpPr>
          <p:cNvPr id="28" name="Elbow Connector 27"/>
          <p:cNvCxnSpPr>
            <a:stCxn id="23" idx="4"/>
            <a:endCxn id="12" idx="0"/>
          </p:cNvCxnSpPr>
          <p:nvPr/>
        </p:nvCxnSpPr>
        <p:spPr>
          <a:xfrm rot="5400000">
            <a:off x="2117795" y="3069861"/>
            <a:ext cx="431253" cy="1870798"/>
          </a:xfrm>
          <a:prstGeom prst="bentConnector3">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3" name="Elbow Connector 32"/>
          <p:cNvCxnSpPr>
            <a:stCxn id="23" idx="4"/>
            <a:endCxn id="11" idx="0"/>
          </p:cNvCxnSpPr>
          <p:nvPr/>
        </p:nvCxnSpPr>
        <p:spPr>
          <a:xfrm rot="5400000">
            <a:off x="2734719" y="3686785"/>
            <a:ext cx="431253" cy="636951"/>
          </a:xfrm>
          <a:prstGeom prst="bentConnector3">
            <a:avLst>
              <a:gd name="adj1" fmla="val 50000"/>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4" name="Elbow Connector 33"/>
          <p:cNvCxnSpPr>
            <a:stCxn id="23" idx="4"/>
            <a:endCxn id="13" idx="0"/>
          </p:cNvCxnSpPr>
          <p:nvPr/>
        </p:nvCxnSpPr>
        <p:spPr>
          <a:xfrm rot="16200000" flipH="1">
            <a:off x="3351642" y="3706812"/>
            <a:ext cx="431253" cy="596896"/>
          </a:xfrm>
          <a:prstGeom prst="bentConnector3">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5" name="Elbow Connector 34"/>
          <p:cNvCxnSpPr>
            <a:stCxn id="23" idx="4"/>
            <a:endCxn id="15" idx="0"/>
          </p:cNvCxnSpPr>
          <p:nvPr/>
        </p:nvCxnSpPr>
        <p:spPr>
          <a:xfrm rot="16200000" flipH="1">
            <a:off x="3968565" y="3089889"/>
            <a:ext cx="431253" cy="1830742"/>
          </a:xfrm>
          <a:prstGeom prst="bentConnector3">
            <a:avLst>
              <a:gd name="adj1" fmla="val 50000"/>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42" name="TextBox 41"/>
          <p:cNvSpPr txBox="1"/>
          <p:nvPr/>
        </p:nvSpPr>
        <p:spPr>
          <a:xfrm>
            <a:off x="6312569" y="3179141"/>
            <a:ext cx="2371840" cy="738664"/>
          </a:xfrm>
          <a:prstGeom prst="rect">
            <a:avLst/>
          </a:prstGeom>
          <a:noFill/>
        </p:spPr>
        <p:txBody>
          <a:bodyPr wrap="square" rtlCol="0">
            <a:spAutoFit/>
          </a:bodyPr>
          <a:lstStyle/>
          <a:p>
            <a:r>
              <a:rPr lang="en-US" sz="1400" dirty="0" smtClean="0">
                <a:solidFill>
                  <a:srgbClr val="6D6E71"/>
                </a:solidFill>
              </a:rPr>
              <a:t>QP is a h/w construct effectively representing one HCA (or NIC or RNIC) port</a:t>
            </a:r>
            <a:endParaRPr lang="en-US" sz="1400" dirty="0" smtClean="0">
              <a:solidFill>
                <a:srgbClr val="6D6E71"/>
              </a:solidFill>
            </a:endParaRPr>
          </a:p>
        </p:txBody>
      </p:sp>
      <p:sp>
        <p:nvSpPr>
          <p:cNvPr id="32" name="Oval 31"/>
          <p:cNvSpPr/>
          <p:nvPr/>
        </p:nvSpPr>
        <p:spPr>
          <a:xfrm>
            <a:off x="2663264" y="1659467"/>
            <a:ext cx="1211112" cy="542422"/>
          </a:xfrm>
          <a:prstGeom prst="ellipse">
            <a:avLst/>
          </a:prstGeo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18900000" scaled="1"/>
            <a:tileRect/>
          </a:gradFill>
        </p:spPr>
        <p:style>
          <a:lnRef idx="1">
            <a:schemeClr val="accent1"/>
          </a:lnRef>
          <a:fillRef idx="3">
            <a:schemeClr val="accent1"/>
          </a:fillRef>
          <a:effectRef idx="2">
            <a:schemeClr val="accent1"/>
          </a:effectRef>
          <a:fontRef idx="minor">
            <a:schemeClr val="lt1"/>
          </a:fontRef>
        </p:style>
        <p:txBody>
          <a:bodyPr anchor="ctr"/>
          <a:lstStyle/>
          <a:p>
            <a:pPr algn="ctr"/>
            <a:r>
              <a:rPr lang="en-US" dirty="0">
                <a:solidFill>
                  <a:schemeClr val="tx1"/>
                </a:solidFill>
              </a:rPr>
              <a:t>app</a:t>
            </a:r>
          </a:p>
        </p:txBody>
      </p:sp>
      <p:cxnSp>
        <p:nvCxnSpPr>
          <p:cNvPr id="29" name="Straight Arrow Connector 28"/>
          <p:cNvCxnSpPr>
            <a:stCxn id="6" idx="2"/>
            <a:endCxn id="23" idx="0"/>
          </p:cNvCxnSpPr>
          <p:nvPr/>
        </p:nvCxnSpPr>
        <p:spPr>
          <a:xfrm flipH="1">
            <a:off x="3268820" y="2883219"/>
            <a:ext cx="1" cy="316868"/>
          </a:xfrm>
          <a:prstGeom prst="straightConnector1">
            <a:avLst/>
          </a:prstGeom>
          <a:ln>
            <a:headEnd type="none" w="med" len="med"/>
            <a:tailEnd type="arrow" w="med" len="med"/>
          </a:ln>
        </p:spPr>
        <p:style>
          <a:lnRef idx="2">
            <a:schemeClr val="accent1"/>
          </a:lnRef>
          <a:fillRef idx="0">
            <a:schemeClr val="accent1"/>
          </a:fillRef>
          <a:effectRef idx="1">
            <a:schemeClr val="accent1"/>
          </a:effectRef>
          <a:fontRef idx="minor">
            <a:schemeClr val="tx1"/>
          </a:fontRef>
        </p:style>
      </p:cxnSp>
      <p:cxnSp>
        <p:nvCxnSpPr>
          <p:cNvPr id="36" name="Straight Arrow Connector 35"/>
          <p:cNvCxnSpPr>
            <a:stCxn id="32" idx="4"/>
            <a:endCxn id="6" idx="2"/>
          </p:cNvCxnSpPr>
          <p:nvPr/>
        </p:nvCxnSpPr>
        <p:spPr>
          <a:xfrm>
            <a:off x="3268820" y="2201889"/>
            <a:ext cx="1" cy="681330"/>
          </a:xfrm>
          <a:prstGeom prst="straightConnector1">
            <a:avLst/>
          </a:prstGeom>
          <a:ln>
            <a:prstDash val="dash"/>
            <a:headEnd type="arrow" w="med" len="med"/>
            <a:tailEnd type="none" w="med" len="med"/>
          </a:ln>
        </p:spPr>
        <p:style>
          <a:lnRef idx="2">
            <a:schemeClr val="accent1"/>
          </a:lnRef>
          <a:fillRef idx="0">
            <a:schemeClr val="accent1"/>
          </a:fillRef>
          <a:effectRef idx="1">
            <a:schemeClr val="accent1"/>
          </a:effectRef>
          <a:fontRef idx="minor">
            <a:schemeClr val="tx1"/>
          </a:fontRef>
        </p:style>
      </p:cxnSp>
      <p:sp>
        <p:nvSpPr>
          <p:cNvPr id="6" name="Rectangle 5"/>
          <p:cNvSpPr/>
          <p:nvPr/>
        </p:nvSpPr>
        <p:spPr>
          <a:xfrm>
            <a:off x="2689719" y="2639714"/>
            <a:ext cx="1158203" cy="243505"/>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smtClean="0">
                <a:solidFill>
                  <a:schemeClr val="tx1"/>
                </a:solidFill>
              </a:rPr>
              <a:t>I/F</a:t>
            </a:r>
            <a:endParaRPr lang="en-US" dirty="0">
              <a:solidFill>
                <a:schemeClr val="tx1"/>
              </a:solidFill>
            </a:endParaRPr>
          </a:p>
        </p:txBody>
      </p:sp>
      <p:sp>
        <p:nvSpPr>
          <p:cNvPr id="37" name="TextBox 36"/>
          <p:cNvSpPr txBox="1"/>
          <p:nvPr/>
        </p:nvSpPr>
        <p:spPr>
          <a:xfrm>
            <a:off x="4002135" y="1561346"/>
            <a:ext cx="4934831" cy="738664"/>
          </a:xfrm>
          <a:prstGeom prst="rect">
            <a:avLst/>
          </a:prstGeom>
          <a:noFill/>
        </p:spPr>
        <p:txBody>
          <a:bodyPr wrap="square" rtlCol="0">
            <a:spAutoFit/>
          </a:bodyPr>
          <a:lstStyle/>
          <a:p>
            <a:pPr marL="112713" indent="-112713">
              <a:buFontTx/>
              <a:buChar char="-"/>
            </a:pPr>
            <a:r>
              <a:rPr lang="en-US" sz="1400" dirty="0" smtClean="0">
                <a:solidFill>
                  <a:srgbClr val="6D6E71"/>
                </a:solidFill>
              </a:rPr>
              <a:t>Characteristics of the QP ‘bleed through’ the </a:t>
            </a:r>
            <a:r>
              <a:rPr lang="en-US" sz="1400" dirty="0" err="1" smtClean="0">
                <a:solidFill>
                  <a:srgbClr val="6D6E71"/>
                </a:solidFill>
              </a:rPr>
              <a:t>i</a:t>
            </a:r>
            <a:r>
              <a:rPr lang="en-US" sz="1400" dirty="0" smtClean="0">
                <a:solidFill>
                  <a:srgbClr val="6D6E71"/>
                </a:solidFill>
              </a:rPr>
              <a:t>/f to the app</a:t>
            </a:r>
          </a:p>
          <a:p>
            <a:pPr marL="112713" indent="-112713">
              <a:buFontTx/>
              <a:buChar char="-"/>
            </a:pPr>
            <a:r>
              <a:rPr lang="en-US" sz="1400" dirty="0" smtClean="0">
                <a:solidFill>
                  <a:srgbClr val="6D6E71"/>
                </a:solidFill>
              </a:rPr>
              <a:t>QP abstracts the entire set of services, whether they are needed or not</a:t>
            </a:r>
          </a:p>
        </p:txBody>
      </p:sp>
      <p:cxnSp>
        <p:nvCxnSpPr>
          <p:cNvPr id="39" name="Elbow Connector 38"/>
          <p:cNvCxnSpPr>
            <a:stCxn id="18" idx="2"/>
            <a:endCxn id="10" idx="2"/>
          </p:cNvCxnSpPr>
          <p:nvPr/>
        </p:nvCxnSpPr>
        <p:spPr>
          <a:xfrm rot="16200000" flipH="1">
            <a:off x="2524160" y="5112674"/>
            <a:ext cx="293296" cy="1196025"/>
          </a:xfrm>
          <a:prstGeom prst="bentConnector3">
            <a:avLst>
              <a:gd name="adj1" fmla="val 57353"/>
            </a:avLst>
          </a:prstGeom>
          <a:ln w="12700">
            <a:solidFill>
              <a:schemeClr val="tx1"/>
            </a:solidFill>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43" name="Elbow Connector 42"/>
          <p:cNvCxnSpPr>
            <a:stCxn id="22" idx="2"/>
            <a:endCxn id="10" idx="2"/>
          </p:cNvCxnSpPr>
          <p:nvPr/>
        </p:nvCxnSpPr>
        <p:spPr>
          <a:xfrm rot="5400000">
            <a:off x="3633635" y="5199224"/>
            <a:ext cx="293297" cy="1022924"/>
          </a:xfrm>
          <a:prstGeom prst="bentConnector3">
            <a:avLst>
              <a:gd name="adj1" fmla="val 57352"/>
            </a:avLst>
          </a:prstGeom>
          <a:ln w="12700">
            <a:solidFill>
              <a:schemeClr val="tx1"/>
            </a:solidFill>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60" name="Elbow Connector 59"/>
          <p:cNvCxnSpPr>
            <a:stCxn id="10" idx="2"/>
            <a:endCxn id="19" idx="0"/>
          </p:cNvCxnSpPr>
          <p:nvPr/>
        </p:nvCxnSpPr>
        <p:spPr>
          <a:xfrm rot="5400000">
            <a:off x="2759338" y="5659680"/>
            <a:ext cx="311829" cy="707139"/>
          </a:xfrm>
          <a:prstGeom prst="bentConnector3">
            <a:avLst/>
          </a:prstGeom>
          <a:ln w="12700">
            <a:solidFill>
              <a:schemeClr val="tx1"/>
            </a:solidFill>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62" name="Elbow Connector 61"/>
          <p:cNvCxnSpPr>
            <a:stCxn id="10" idx="2"/>
            <a:endCxn id="21" idx="0"/>
          </p:cNvCxnSpPr>
          <p:nvPr/>
        </p:nvCxnSpPr>
        <p:spPr>
          <a:xfrm rot="16200000" flipH="1">
            <a:off x="3526901" y="5599255"/>
            <a:ext cx="311829" cy="827988"/>
          </a:xfrm>
          <a:prstGeom prst="bentConnector3">
            <a:avLst/>
          </a:prstGeom>
          <a:ln w="12700">
            <a:solidFill>
              <a:schemeClr val="tx1"/>
            </a:solidFill>
            <a:headEnd type="none" w="med" len="med"/>
            <a:tailEnd type="none" w="med" len="med"/>
          </a:ln>
        </p:spPr>
        <p:style>
          <a:lnRef idx="2">
            <a:schemeClr val="accent1"/>
          </a:lnRef>
          <a:fillRef idx="0">
            <a:schemeClr val="accent1"/>
          </a:fillRef>
          <a:effectRef idx="1">
            <a:schemeClr val="accent1"/>
          </a:effectRef>
          <a:fontRef idx="minor">
            <a:schemeClr val="tx1"/>
          </a:fontRef>
        </p:style>
      </p:cxnSp>
      <p:cxnSp>
        <p:nvCxnSpPr>
          <p:cNvPr id="66" name="Straight Connector 65"/>
          <p:cNvCxnSpPr>
            <a:endCxn id="20" idx="0"/>
          </p:cNvCxnSpPr>
          <p:nvPr/>
        </p:nvCxnSpPr>
        <p:spPr>
          <a:xfrm>
            <a:off x="3268821" y="5944685"/>
            <a:ext cx="86" cy="224479"/>
          </a:xfrm>
          <a:prstGeom prst="line">
            <a:avLst/>
          </a:prstGeom>
          <a:ln w="12700">
            <a:solidFill>
              <a:schemeClr val="tx1"/>
            </a:solidFill>
            <a:headEnd type="none" w="med" len="med"/>
            <a:tailEnd type="none" w="med" len="med"/>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572176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I/O services</a:t>
            </a:r>
            <a:endParaRPr lang="en-US" dirty="0"/>
          </a:p>
        </p:txBody>
      </p:sp>
      <p:sp>
        <p:nvSpPr>
          <p:cNvPr id="5" name="Rectangle 4"/>
          <p:cNvSpPr/>
          <p:nvPr/>
        </p:nvSpPr>
        <p:spPr>
          <a:xfrm>
            <a:off x="317315" y="1725495"/>
            <a:ext cx="6275934" cy="993642"/>
          </a:xfrm>
          <a:prstGeom prst="rect">
            <a:avLst/>
          </a:prstGeom>
        </p:spPr>
        <p:style>
          <a:lnRef idx="1">
            <a:schemeClr val="accent3"/>
          </a:lnRef>
          <a:fillRef idx="3">
            <a:schemeClr val="accent3"/>
          </a:fillRef>
          <a:effectRef idx="2">
            <a:schemeClr val="accent3"/>
          </a:effectRef>
          <a:fontRef idx="minor">
            <a:schemeClr val="lt1"/>
          </a:fontRef>
        </p:style>
        <p:txBody>
          <a:bodyPr rtlCol="0" anchor="t"/>
          <a:lstStyle/>
          <a:p>
            <a:r>
              <a:rPr lang="en-US" dirty="0" smtClean="0">
                <a:solidFill>
                  <a:schemeClr val="tx1"/>
                </a:solidFill>
              </a:rPr>
              <a:t>Fabric interface</a:t>
            </a:r>
            <a:endParaRPr lang="en-US" dirty="0">
              <a:solidFill>
                <a:schemeClr val="tx1"/>
              </a:solidFill>
            </a:endParaRPr>
          </a:p>
        </p:txBody>
      </p:sp>
      <p:sp>
        <p:nvSpPr>
          <p:cNvPr id="6" name="Rectangle 5"/>
          <p:cNvSpPr/>
          <p:nvPr/>
        </p:nvSpPr>
        <p:spPr>
          <a:xfrm>
            <a:off x="1813028" y="2306122"/>
            <a:ext cx="1158203" cy="243505"/>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err="1" smtClean="0">
                <a:solidFill>
                  <a:schemeClr val="tx1"/>
                </a:solidFill>
              </a:rPr>
              <a:t>i</a:t>
            </a:r>
            <a:r>
              <a:rPr lang="en-US" dirty="0" smtClean="0">
                <a:solidFill>
                  <a:schemeClr val="tx1"/>
                </a:solidFill>
              </a:rPr>
              <a:t>/f</a:t>
            </a:r>
            <a:endParaRPr lang="en-US" dirty="0">
              <a:solidFill>
                <a:schemeClr val="tx1"/>
              </a:solidFill>
            </a:endParaRPr>
          </a:p>
        </p:txBody>
      </p:sp>
      <p:sp>
        <p:nvSpPr>
          <p:cNvPr id="10" name="Rectangle 9"/>
          <p:cNvSpPr/>
          <p:nvPr/>
        </p:nvSpPr>
        <p:spPr>
          <a:xfrm>
            <a:off x="317315" y="2863516"/>
            <a:ext cx="6275934" cy="2984575"/>
          </a:xfrm>
          <a:prstGeom prst="rect">
            <a:avLst/>
          </a:prstGeom>
        </p:spPr>
        <p:style>
          <a:lnRef idx="1">
            <a:schemeClr val="accent4"/>
          </a:lnRef>
          <a:fillRef idx="3">
            <a:schemeClr val="accent4"/>
          </a:fillRef>
          <a:effectRef idx="2">
            <a:schemeClr val="accent4"/>
          </a:effectRef>
          <a:fontRef idx="minor">
            <a:schemeClr val="lt1"/>
          </a:fontRef>
        </p:style>
        <p:txBody>
          <a:bodyPr rtlCol="0" anchor="t"/>
          <a:lstStyle/>
          <a:p>
            <a:r>
              <a:rPr lang="en-US" dirty="0" smtClean="0">
                <a:solidFill>
                  <a:schemeClr val="tx1"/>
                </a:solidFill>
              </a:rPr>
              <a:t>Fabric service</a:t>
            </a:r>
            <a:endParaRPr lang="en-US" dirty="0">
              <a:solidFill>
                <a:schemeClr val="tx1"/>
              </a:solidFill>
            </a:endParaRPr>
          </a:p>
        </p:txBody>
      </p:sp>
      <p:sp>
        <p:nvSpPr>
          <p:cNvPr id="18" name="Rectangle 17"/>
          <p:cNvSpPr/>
          <p:nvPr/>
        </p:nvSpPr>
        <p:spPr>
          <a:xfrm>
            <a:off x="1726847" y="5003837"/>
            <a:ext cx="1859692" cy="33762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Reliable service</a:t>
            </a:r>
            <a:endParaRPr lang="en-US" dirty="0"/>
          </a:p>
        </p:txBody>
      </p:sp>
      <p:sp>
        <p:nvSpPr>
          <p:cNvPr id="19" name="Rectangle 18"/>
          <p:cNvSpPr/>
          <p:nvPr/>
        </p:nvSpPr>
        <p:spPr>
          <a:xfrm>
            <a:off x="2562157" y="6025715"/>
            <a:ext cx="634314" cy="39129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IB</a:t>
            </a:r>
            <a:endParaRPr lang="en-US" dirty="0"/>
          </a:p>
        </p:txBody>
      </p:sp>
      <p:sp>
        <p:nvSpPr>
          <p:cNvPr id="20" name="Rectangle 19"/>
          <p:cNvSpPr/>
          <p:nvPr/>
        </p:nvSpPr>
        <p:spPr>
          <a:xfrm>
            <a:off x="3269382" y="6025715"/>
            <a:ext cx="634314" cy="39129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t>Enet</a:t>
            </a:r>
            <a:endParaRPr lang="en-US" dirty="0"/>
          </a:p>
        </p:txBody>
      </p:sp>
      <p:sp>
        <p:nvSpPr>
          <p:cNvPr id="21" name="Rectangle 20"/>
          <p:cNvSpPr/>
          <p:nvPr/>
        </p:nvSpPr>
        <p:spPr>
          <a:xfrm>
            <a:off x="4777500" y="6025715"/>
            <a:ext cx="875670" cy="391298"/>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IP/</a:t>
            </a:r>
            <a:r>
              <a:rPr lang="en-US" dirty="0" err="1" smtClean="0"/>
              <a:t>Enet</a:t>
            </a:r>
            <a:endParaRPr lang="en-US" dirty="0"/>
          </a:p>
        </p:txBody>
      </p:sp>
      <p:sp>
        <p:nvSpPr>
          <p:cNvPr id="22" name="Rectangle 21"/>
          <p:cNvSpPr/>
          <p:nvPr/>
        </p:nvSpPr>
        <p:spPr>
          <a:xfrm>
            <a:off x="3671996" y="5002167"/>
            <a:ext cx="2205891" cy="337622"/>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Unreliable service</a:t>
            </a:r>
            <a:endParaRPr lang="en-US" dirty="0"/>
          </a:p>
        </p:txBody>
      </p:sp>
      <p:sp>
        <p:nvSpPr>
          <p:cNvPr id="11" name="Rectangle 10"/>
          <p:cNvSpPr/>
          <p:nvPr/>
        </p:nvSpPr>
        <p:spPr>
          <a:xfrm>
            <a:off x="2249447" y="3772136"/>
            <a:ext cx="1158203" cy="1065796"/>
          </a:xfrm>
          <a:prstGeom prst="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t>remote memory access service</a:t>
            </a:r>
          </a:p>
        </p:txBody>
      </p:sp>
      <p:sp>
        <p:nvSpPr>
          <p:cNvPr id="12" name="Rectangle 11"/>
          <p:cNvSpPr/>
          <p:nvPr/>
        </p:nvSpPr>
        <p:spPr>
          <a:xfrm>
            <a:off x="1015600" y="3772136"/>
            <a:ext cx="1158203" cy="1065796"/>
          </a:xfrm>
          <a:prstGeom prst="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t>unicast </a:t>
            </a:r>
            <a:r>
              <a:rPr lang="en-US" dirty="0" err="1"/>
              <a:t>msg</a:t>
            </a:r>
            <a:r>
              <a:rPr lang="en-US" dirty="0"/>
              <a:t> </a:t>
            </a:r>
            <a:r>
              <a:rPr lang="en-US" dirty="0" smtClean="0"/>
              <a:t>service</a:t>
            </a:r>
            <a:endParaRPr lang="en-US" dirty="0"/>
          </a:p>
        </p:txBody>
      </p:sp>
      <p:sp>
        <p:nvSpPr>
          <p:cNvPr id="13" name="Rectangle 12"/>
          <p:cNvSpPr/>
          <p:nvPr/>
        </p:nvSpPr>
        <p:spPr>
          <a:xfrm>
            <a:off x="3483294" y="3772136"/>
            <a:ext cx="1158203" cy="1065796"/>
          </a:xfrm>
          <a:prstGeom prst="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t>multicast </a:t>
            </a:r>
            <a:r>
              <a:rPr lang="en-US" dirty="0" err="1"/>
              <a:t>msg</a:t>
            </a:r>
            <a:r>
              <a:rPr lang="en-US" dirty="0"/>
              <a:t> service</a:t>
            </a:r>
          </a:p>
        </p:txBody>
      </p:sp>
      <p:sp>
        <p:nvSpPr>
          <p:cNvPr id="15" name="Rectangle 14"/>
          <p:cNvSpPr/>
          <p:nvPr/>
        </p:nvSpPr>
        <p:spPr>
          <a:xfrm>
            <a:off x="4717140" y="3772136"/>
            <a:ext cx="1158203" cy="1065796"/>
          </a:xfrm>
          <a:prstGeom prst="rect">
            <a:avLst/>
          </a:prstGeom>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t>atomic operation service</a:t>
            </a:r>
          </a:p>
        </p:txBody>
      </p:sp>
      <p:sp>
        <p:nvSpPr>
          <p:cNvPr id="24" name="TextBox 23"/>
          <p:cNvSpPr txBox="1"/>
          <p:nvPr/>
        </p:nvSpPr>
        <p:spPr>
          <a:xfrm>
            <a:off x="6797842" y="1705957"/>
            <a:ext cx="2167360" cy="1200329"/>
          </a:xfrm>
          <a:prstGeom prst="rect">
            <a:avLst/>
          </a:prstGeom>
          <a:noFill/>
        </p:spPr>
        <p:txBody>
          <a:bodyPr wrap="square" rtlCol="0">
            <a:spAutoFit/>
          </a:bodyPr>
          <a:lstStyle/>
          <a:p>
            <a:r>
              <a:rPr lang="en-US" dirty="0" smtClean="0">
                <a:solidFill>
                  <a:srgbClr val="6D6E71"/>
                </a:solidFill>
              </a:rPr>
              <a:t>APIs expose the semantics of the underlying fabric service(s) directly</a:t>
            </a:r>
          </a:p>
        </p:txBody>
      </p:sp>
      <p:sp>
        <p:nvSpPr>
          <p:cNvPr id="25" name="TextBox 24"/>
          <p:cNvSpPr txBox="1"/>
          <p:nvPr/>
        </p:nvSpPr>
        <p:spPr>
          <a:xfrm>
            <a:off x="6763578" y="3585463"/>
            <a:ext cx="2099325" cy="1754326"/>
          </a:xfrm>
          <a:prstGeom prst="rect">
            <a:avLst/>
          </a:prstGeom>
          <a:noFill/>
        </p:spPr>
        <p:txBody>
          <a:bodyPr wrap="square" rtlCol="0">
            <a:spAutoFit/>
          </a:bodyPr>
          <a:lstStyle/>
          <a:p>
            <a:r>
              <a:rPr lang="en-US" dirty="0" smtClean="0">
                <a:solidFill>
                  <a:srgbClr val="6D6E71"/>
                </a:solidFill>
              </a:rPr>
              <a:t>Multiple service providers.</a:t>
            </a:r>
          </a:p>
          <a:p>
            <a:r>
              <a:rPr lang="en-US" dirty="0" smtClean="0">
                <a:solidFill>
                  <a:srgbClr val="6D6E71"/>
                </a:solidFill>
              </a:rPr>
              <a:t>Vendors innovate in implementing and optimizing services</a:t>
            </a:r>
          </a:p>
        </p:txBody>
      </p:sp>
      <p:sp>
        <p:nvSpPr>
          <p:cNvPr id="26" name="TextBox 25"/>
          <p:cNvSpPr txBox="1"/>
          <p:nvPr/>
        </p:nvSpPr>
        <p:spPr>
          <a:xfrm>
            <a:off x="6989079" y="6015276"/>
            <a:ext cx="1784885" cy="369332"/>
          </a:xfrm>
          <a:prstGeom prst="rect">
            <a:avLst/>
          </a:prstGeom>
          <a:noFill/>
        </p:spPr>
        <p:txBody>
          <a:bodyPr wrap="square" rtlCol="0">
            <a:spAutoFit/>
          </a:bodyPr>
          <a:lstStyle/>
          <a:p>
            <a:r>
              <a:rPr lang="en-US" dirty="0" smtClean="0">
                <a:solidFill>
                  <a:srgbClr val="6D6E71"/>
                </a:solidFill>
              </a:rPr>
              <a:t>wire protocols</a:t>
            </a:r>
          </a:p>
        </p:txBody>
      </p:sp>
      <p:cxnSp>
        <p:nvCxnSpPr>
          <p:cNvPr id="28" name="Elbow Connector 27"/>
          <p:cNvCxnSpPr>
            <a:stCxn id="27" idx="2"/>
            <a:endCxn id="13" idx="0"/>
          </p:cNvCxnSpPr>
          <p:nvPr/>
        </p:nvCxnSpPr>
        <p:spPr>
          <a:xfrm rot="16200000" flipH="1">
            <a:off x="3339189" y="3048928"/>
            <a:ext cx="1287715" cy="158700"/>
          </a:xfrm>
          <a:prstGeom prst="bentConnector3">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3" name="Elbow Connector 32"/>
          <p:cNvCxnSpPr>
            <a:stCxn id="6" idx="2"/>
            <a:endCxn id="11" idx="0"/>
          </p:cNvCxnSpPr>
          <p:nvPr/>
        </p:nvCxnSpPr>
        <p:spPr>
          <a:xfrm rot="16200000" flipH="1">
            <a:off x="1999085" y="2942671"/>
            <a:ext cx="1222509" cy="436419"/>
          </a:xfrm>
          <a:prstGeom prst="bentConnector3">
            <a:avLst>
              <a:gd name="adj1" fmla="val 50000"/>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4" name="Elbow Connector 33"/>
          <p:cNvCxnSpPr>
            <a:stCxn id="29" idx="2"/>
            <a:endCxn id="12" idx="0"/>
          </p:cNvCxnSpPr>
          <p:nvPr/>
        </p:nvCxnSpPr>
        <p:spPr>
          <a:xfrm rot="16200000" flipH="1">
            <a:off x="688102" y="2865535"/>
            <a:ext cx="1262999" cy="550201"/>
          </a:xfrm>
          <a:prstGeom prst="bentConnector3">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35" name="Elbow Connector 34"/>
          <p:cNvCxnSpPr>
            <a:stCxn id="30" idx="2"/>
            <a:endCxn id="15" idx="0"/>
          </p:cNvCxnSpPr>
          <p:nvPr/>
        </p:nvCxnSpPr>
        <p:spPr>
          <a:xfrm rot="5400000">
            <a:off x="4758457" y="3048743"/>
            <a:ext cx="1261178" cy="185608"/>
          </a:xfrm>
          <a:prstGeom prst="bentConnector3">
            <a:avLst>
              <a:gd name="adj1" fmla="val 50000"/>
            </a:avLst>
          </a:prstGeom>
          <a:ln w="12700">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7" name="Rectangle 26"/>
          <p:cNvSpPr/>
          <p:nvPr/>
        </p:nvSpPr>
        <p:spPr>
          <a:xfrm>
            <a:off x="3324594" y="2240916"/>
            <a:ext cx="1158203" cy="243505"/>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err="1" smtClean="0">
                <a:solidFill>
                  <a:schemeClr val="tx1"/>
                </a:solidFill>
              </a:rPr>
              <a:t>i</a:t>
            </a:r>
            <a:r>
              <a:rPr lang="en-US" dirty="0" smtClean="0">
                <a:solidFill>
                  <a:schemeClr val="tx1"/>
                </a:solidFill>
              </a:rPr>
              <a:t>/f</a:t>
            </a:r>
            <a:endParaRPr lang="en-US" dirty="0">
              <a:solidFill>
                <a:schemeClr val="tx1"/>
              </a:solidFill>
            </a:endParaRPr>
          </a:p>
        </p:txBody>
      </p:sp>
      <p:sp>
        <p:nvSpPr>
          <p:cNvPr id="29" name="Rectangle 28"/>
          <p:cNvSpPr/>
          <p:nvPr/>
        </p:nvSpPr>
        <p:spPr>
          <a:xfrm>
            <a:off x="465399" y="2265632"/>
            <a:ext cx="1158203" cy="243505"/>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err="1" smtClean="0">
                <a:solidFill>
                  <a:schemeClr val="tx1"/>
                </a:solidFill>
              </a:rPr>
              <a:t>i</a:t>
            </a:r>
            <a:r>
              <a:rPr lang="en-US" dirty="0" smtClean="0">
                <a:solidFill>
                  <a:schemeClr val="tx1"/>
                </a:solidFill>
              </a:rPr>
              <a:t>/f</a:t>
            </a:r>
            <a:endParaRPr lang="en-US" dirty="0">
              <a:solidFill>
                <a:schemeClr val="tx1"/>
              </a:solidFill>
            </a:endParaRPr>
          </a:p>
        </p:txBody>
      </p:sp>
      <p:sp>
        <p:nvSpPr>
          <p:cNvPr id="30" name="Rectangle 29"/>
          <p:cNvSpPr/>
          <p:nvPr/>
        </p:nvSpPr>
        <p:spPr>
          <a:xfrm>
            <a:off x="4902748" y="2267453"/>
            <a:ext cx="1158203" cy="243505"/>
          </a:xfrm>
          <a:prstGeom prst="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en-US" dirty="0" err="1" smtClean="0">
                <a:solidFill>
                  <a:schemeClr val="tx1"/>
                </a:solidFill>
              </a:rPr>
              <a:t>i</a:t>
            </a:r>
            <a:r>
              <a:rPr lang="en-US" dirty="0" smtClean="0">
                <a:solidFill>
                  <a:schemeClr val="tx1"/>
                </a:solidFill>
              </a:rPr>
              <a:t>/f</a:t>
            </a:r>
            <a:endParaRPr lang="en-US" dirty="0">
              <a:solidFill>
                <a:schemeClr val="tx1"/>
              </a:solidFill>
            </a:endParaRPr>
          </a:p>
        </p:txBody>
      </p:sp>
      <p:sp>
        <p:nvSpPr>
          <p:cNvPr id="36" name="TextBox 35"/>
          <p:cNvSpPr txBox="1"/>
          <p:nvPr/>
        </p:nvSpPr>
        <p:spPr>
          <a:xfrm>
            <a:off x="4062397" y="5799833"/>
            <a:ext cx="595035" cy="584775"/>
          </a:xfrm>
          <a:prstGeom prst="rect">
            <a:avLst/>
          </a:prstGeom>
          <a:noFill/>
        </p:spPr>
        <p:txBody>
          <a:bodyPr wrap="none" rtlCol="0">
            <a:spAutoFit/>
          </a:bodyPr>
          <a:lstStyle/>
          <a:p>
            <a:r>
              <a:rPr lang="en-US" sz="3200" b="1" dirty="0" smtClean="0">
                <a:solidFill>
                  <a:srgbClr val="6D6E71"/>
                </a:solidFill>
              </a:rPr>
              <a:t>…</a:t>
            </a:r>
          </a:p>
        </p:txBody>
      </p:sp>
    </p:spTree>
    <p:extLst>
      <p:ext uri="{BB962C8B-B14F-4D97-AF65-F5344CB8AC3E}">
        <p14:creationId xmlns:p14="http://schemas.microsoft.com/office/powerpoint/2010/main" val="34922640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 Interface</a:t>
            </a:r>
            <a:endParaRPr lang="en-US" dirty="0"/>
          </a:p>
        </p:txBody>
      </p:sp>
      <p:graphicFrame>
        <p:nvGraphicFramePr>
          <p:cNvPr id="18" name="Content Placeholder 17"/>
          <p:cNvGraphicFramePr>
            <a:graphicFrameLocks noGrp="1"/>
          </p:cNvGraphicFramePr>
          <p:nvPr>
            <p:ph sz="half" idx="2"/>
            <p:extLst>
              <p:ext uri="{D42A27DB-BD31-4B8C-83A1-F6EECF244321}">
                <p14:modId xmlns:p14="http://schemas.microsoft.com/office/powerpoint/2010/main" val="3856063994"/>
              </p:ext>
            </p:extLst>
          </p:nvPr>
        </p:nvGraphicFramePr>
        <p:xfrm>
          <a:off x="4191000" y="1600200"/>
          <a:ext cx="4572000" cy="4816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ooter Placeholder 3"/>
          <p:cNvSpPr>
            <a:spLocks noGrp="1"/>
          </p:cNvSpPr>
          <p:nvPr>
            <p:ph type="ftr" sz="quarter" idx="11"/>
          </p:nvPr>
        </p:nvSpPr>
        <p:spPr/>
        <p:txBody>
          <a:bodyPr/>
          <a:lstStyle/>
          <a:p>
            <a:pPr>
              <a:defRPr/>
            </a:pPr>
            <a:r>
              <a:rPr lang="en-US" smtClean="0"/>
              <a:t>www.openfabrics.org</a:t>
            </a:r>
            <a:endParaRPr lang="en-US"/>
          </a:p>
        </p:txBody>
      </p:sp>
      <p:sp>
        <p:nvSpPr>
          <p:cNvPr id="5" name="Slide Number Placeholder 4"/>
          <p:cNvSpPr>
            <a:spLocks noGrp="1"/>
          </p:cNvSpPr>
          <p:nvPr>
            <p:ph type="sldNum" sz="quarter" idx="12"/>
          </p:nvPr>
        </p:nvSpPr>
        <p:spPr/>
        <p:txBody>
          <a:bodyPr/>
          <a:lstStyle/>
          <a:p>
            <a:pPr>
              <a:defRPr/>
            </a:pPr>
            <a:fld id="{4743D33A-93A5-4BFF-80F7-CA11B1D5A4D3}" type="slidenum">
              <a:rPr lang="en-US" smtClean="0"/>
              <a:pPr>
                <a:defRPr/>
              </a:pPr>
              <a:t>25</a:t>
            </a:fld>
            <a:endParaRPr lang="en-US" dirty="0"/>
          </a:p>
        </p:txBody>
      </p:sp>
      <p:sp>
        <p:nvSpPr>
          <p:cNvPr id="8" name="Rectangle 7"/>
          <p:cNvSpPr/>
          <p:nvPr/>
        </p:nvSpPr>
        <p:spPr>
          <a:xfrm>
            <a:off x="364958" y="3477126"/>
            <a:ext cx="3216442" cy="629486"/>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dirty="0" smtClean="0">
                <a:solidFill>
                  <a:schemeClr val="tx1"/>
                </a:solidFill>
              </a:rPr>
              <a:t>FI Framework</a:t>
            </a:r>
            <a:endParaRPr lang="en-US" dirty="0">
              <a:solidFill>
                <a:schemeClr val="tx1"/>
              </a:solidFill>
            </a:endParaRPr>
          </a:p>
        </p:txBody>
      </p:sp>
      <p:sp>
        <p:nvSpPr>
          <p:cNvPr id="3" name="Trapezoid 2"/>
          <p:cNvSpPr/>
          <p:nvPr/>
        </p:nvSpPr>
        <p:spPr>
          <a:xfrm flipV="1">
            <a:off x="533400" y="2919664"/>
            <a:ext cx="2895600" cy="465054"/>
          </a:xfrm>
          <a:prstGeom prst="trapezoid">
            <a:avLst>
              <a:gd name="adj" fmla="val 81842"/>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0" name="Trapezoid 19"/>
          <p:cNvSpPr/>
          <p:nvPr/>
        </p:nvSpPr>
        <p:spPr>
          <a:xfrm>
            <a:off x="1275346" y="4191000"/>
            <a:ext cx="1395663" cy="457200"/>
          </a:xfrm>
          <a:prstGeom prst="trapezoid">
            <a:avLst>
              <a:gd name="adj" fmla="val 81842"/>
            </a:avLst>
          </a:prstGeom>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1" name="Rectangle 20"/>
          <p:cNvSpPr/>
          <p:nvPr/>
        </p:nvSpPr>
        <p:spPr>
          <a:xfrm>
            <a:off x="533400" y="2133600"/>
            <a:ext cx="1395663" cy="705686"/>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err="1" smtClean="0">
                <a:solidFill>
                  <a:schemeClr val="tx1"/>
                </a:solidFill>
              </a:rPr>
              <a:t>fi_getinfo</a:t>
            </a:r>
            <a:r>
              <a:rPr lang="en-US" dirty="0" smtClean="0">
                <a:solidFill>
                  <a:schemeClr val="tx1"/>
                </a:solidFill>
              </a:rPr>
              <a:t/>
            </a:r>
            <a:br>
              <a:rPr lang="en-US" dirty="0" smtClean="0">
                <a:solidFill>
                  <a:schemeClr val="tx1"/>
                </a:solidFill>
              </a:rPr>
            </a:br>
            <a:r>
              <a:rPr lang="en-US" dirty="0" err="1" smtClean="0">
                <a:solidFill>
                  <a:schemeClr val="tx1"/>
                </a:solidFill>
              </a:rPr>
              <a:t>fi_freeinfo</a:t>
            </a:r>
            <a:endParaRPr lang="en-US" dirty="0">
              <a:solidFill>
                <a:schemeClr val="tx1"/>
              </a:solidFill>
            </a:endParaRPr>
          </a:p>
        </p:txBody>
      </p:sp>
      <p:sp>
        <p:nvSpPr>
          <p:cNvPr id="22" name="Rectangle 21"/>
          <p:cNvSpPr/>
          <p:nvPr/>
        </p:nvSpPr>
        <p:spPr>
          <a:xfrm>
            <a:off x="2033337" y="2133600"/>
            <a:ext cx="1395663" cy="705686"/>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err="1" smtClean="0">
                <a:solidFill>
                  <a:schemeClr val="tx1"/>
                </a:solidFill>
              </a:rPr>
              <a:t>fi_socket</a:t>
            </a:r>
            <a:r>
              <a:rPr lang="en-US" dirty="0" smtClean="0">
                <a:solidFill>
                  <a:schemeClr val="tx1"/>
                </a:solidFill>
              </a:rPr>
              <a:t/>
            </a:r>
            <a:br>
              <a:rPr lang="en-US" dirty="0" smtClean="0">
                <a:solidFill>
                  <a:schemeClr val="tx1"/>
                </a:solidFill>
              </a:rPr>
            </a:br>
            <a:r>
              <a:rPr lang="en-US" dirty="0" err="1" smtClean="0">
                <a:solidFill>
                  <a:schemeClr val="tx1"/>
                </a:solidFill>
              </a:rPr>
              <a:t>fi_open</a:t>
            </a:r>
            <a:endParaRPr lang="en-US" dirty="0">
              <a:solidFill>
                <a:schemeClr val="tx1"/>
              </a:solidFill>
            </a:endParaRPr>
          </a:p>
        </p:txBody>
      </p:sp>
      <p:sp>
        <p:nvSpPr>
          <p:cNvPr id="23" name="Rectangle 22"/>
          <p:cNvSpPr/>
          <p:nvPr/>
        </p:nvSpPr>
        <p:spPr>
          <a:xfrm>
            <a:off x="1275347" y="4724400"/>
            <a:ext cx="1395663" cy="45720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dirty="0" err="1" smtClean="0">
                <a:solidFill>
                  <a:schemeClr val="tx1"/>
                </a:solidFill>
              </a:rPr>
              <a:t>fi_register</a:t>
            </a:r>
            <a:endParaRPr lang="en-US" dirty="0">
              <a:solidFill>
                <a:schemeClr val="tx1"/>
              </a:solidFill>
            </a:endParaRPr>
          </a:p>
        </p:txBody>
      </p:sp>
    </p:spTree>
    <p:extLst>
      <p:ext uri="{BB962C8B-B14F-4D97-AF65-F5344CB8AC3E}">
        <p14:creationId xmlns:p14="http://schemas.microsoft.com/office/powerpoint/2010/main" val="40183727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Verbs compatibility</a:t>
            </a:r>
            <a:endParaRPr lang="en-US" dirty="0"/>
          </a:p>
        </p:txBody>
      </p:sp>
      <p:sp>
        <p:nvSpPr>
          <p:cNvPr id="3" name="Footer Placeholder 2"/>
          <p:cNvSpPr>
            <a:spLocks noGrp="1"/>
          </p:cNvSpPr>
          <p:nvPr>
            <p:ph type="ftr" sz="quarter" idx="11"/>
          </p:nvPr>
        </p:nvSpPr>
        <p:spPr/>
        <p:txBody>
          <a:bodyPr/>
          <a:lstStyle/>
          <a:p>
            <a:pPr>
              <a:defRPr/>
            </a:pPr>
            <a:r>
              <a:rPr lang="en-US" smtClean="0"/>
              <a:t>#OFADevWorkshop</a:t>
            </a:r>
            <a:endParaRPr lang="en-US"/>
          </a:p>
        </p:txBody>
      </p:sp>
      <p:sp>
        <p:nvSpPr>
          <p:cNvPr id="4" name="Slide Number Placeholder 3"/>
          <p:cNvSpPr>
            <a:spLocks noGrp="1"/>
          </p:cNvSpPr>
          <p:nvPr>
            <p:ph type="sldNum" sz="quarter" idx="4294967295"/>
          </p:nvPr>
        </p:nvSpPr>
        <p:spPr>
          <a:xfrm>
            <a:off x="7010400" y="6416675"/>
            <a:ext cx="2133600" cy="365125"/>
          </a:xfrm>
        </p:spPr>
        <p:txBody>
          <a:bodyPr/>
          <a:lstStyle/>
          <a:p>
            <a:pPr>
              <a:defRPr/>
            </a:pPr>
            <a:fld id="{0D13EDDD-BBBD-49BF-8DB8-2A7972CE8935}" type="slidenum">
              <a:rPr lang="en-US" smtClean="0"/>
              <a:pPr>
                <a:defRPr/>
              </a:pPr>
              <a:t>26</a:t>
            </a:fld>
            <a:endParaRPr lang="en-US"/>
          </a:p>
        </p:txBody>
      </p:sp>
    </p:spTree>
    <p:extLst>
      <p:ext uri="{BB962C8B-B14F-4D97-AF65-F5344CB8AC3E}">
        <p14:creationId xmlns:p14="http://schemas.microsoft.com/office/powerpoint/2010/main" val="8389288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What is compatibility?</a:t>
            </a:r>
            <a:endParaRPr lang="en-US" dirty="0"/>
          </a:p>
        </p:txBody>
      </p:sp>
      <p:sp>
        <p:nvSpPr>
          <p:cNvPr id="3" name="Footer Placeholder 2"/>
          <p:cNvSpPr>
            <a:spLocks noGrp="1"/>
          </p:cNvSpPr>
          <p:nvPr>
            <p:ph type="ftr" sz="quarter" idx="11"/>
          </p:nvPr>
        </p:nvSpPr>
        <p:spPr/>
        <p:txBody>
          <a:bodyPr/>
          <a:lstStyle/>
          <a:p>
            <a:pPr>
              <a:defRPr/>
            </a:pPr>
            <a:r>
              <a:rPr lang="en-US" smtClean="0"/>
              <a:t>#OFADevWorkshop</a:t>
            </a:r>
            <a:endParaRPr lang="en-US"/>
          </a:p>
        </p:txBody>
      </p:sp>
      <p:sp>
        <p:nvSpPr>
          <p:cNvPr id="6" name="TextBox 5"/>
          <p:cNvSpPr txBox="1"/>
          <p:nvPr/>
        </p:nvSpPr>
        <p:spPr>
          <a:xfrm>
            <a:off x="926431" y="2032350"/>
            <a:ext cx="7856621" cy="3693319"/>
          </a:xfrm>
          <a:prstGeom prst="rect">
            <a:avLst/>
          </a:prstGeom>
          <a:noFill/>
        </p:spPr>
        <p:txBody>
          <a:bodyPr wrap="square" rtlCol="0">
            <a:spAutoFit/>
          </a:bodyPr>
          <a:lstStyle/>
          <a:p>
            <a:r>
              <a:rPr lang="en-US" b="1" dirty="0"/>
              <a:t>Assertion - the </a:t>
            </a:r>
            <a:r>
              <a:rPr lang="en-US" b="1" dirty="0" err="1"/>
              <a:t>libibverbs</a:t>
            </a:r>
            <a:r>
              <a:rPr lang="en-US" b="1" dirty="0"/>
              <a:t> library continues to exist</a:t>
            </a:r>
          </a:p>
          <a:p>
            <a:endParaRPr lang="en-US" dirty="0"/>
          </a:p>
          <a:p>
            <a:r>
              <a:rPr lang="en-US" dirty="0" smtClean="0"/>
              <a:t>How important is it to retain compatibility with verbs?</a:t>
            </a:r>
          </a:p>
          <a:p>
            <a:endParaRPr lang="en-US" dirty="0" smtClean="0"/>
          </a:p>
          <a:p>
            <a:r>
              <a:rPr lang="en-US" dirty="0" smtClean="0"/>
              <a:t>If it is, what does compatibility mean?</a:t>
            </a:r>
          </a:p>
          <a:p>
            <a:endParaRPr lang="en-US" dirty="0" smtClean="0"/>
          </a:p>
          <a:p>
            <a:r>
              <a:rPr lang="en-US" dirty="0" smtClean="0"/>
              <a:t>- Binary compatibility – applications continue to run exactly as today</a:t>
            </a:r>
          </a:p>
          <a:p>
            <a:r>
              <a:rPr lang="en-US" dirty="0" smtClean="0"/>
              <a:t>(too limiting?)</a:t>
            </a:r>
          </a:p>
          <a:p>
            <a:endParaRPr lang="en-US" dirty="0"/>
          </a:p>
          <a:p>
            <a:r>
              <a:rPr lang="en-US" dirty="0" smtClean="0"/>
              <a:t>- Recompile the application targeting a new library</a:t>
            </a:r>
          </a:p>
          <a:p>
            <a:endParaRPr lang="en-US" dirty="0"/>
          </a:p>
          <a:p>
            <a:r>
              <a:rPr lang="en-US" dirty="0" smtClean="0"/>
              <a:t>- Retain existing services, but not the same function calls</a:t>
            </a:r>
          </a:p>
          <a:p>
            <a:r>
              <a:rPr lang="en-US" dirty="0"/>
              <a:t>	</a:t>
            </a:r>
            <a:r>
              <a:rPr lang="en-US" dirty="0" smtClean="0"/>
              <a:t>- </a:t>
            </a:r>
            <a:r>
              <a:rPr lang="en-US" sz="1600" dirty="0"/>
              <a:t>Provide migration paths for both applications and </a:t>
            </a:r>
            <a:r>
              <a:rPr lang="en-US" sz="1600" dirty="0" smtClean="0"/>
              <a:t>providers</a:t>
            </a:r>
            <a:endParaRPr lang="en-US" dirty="0" smtClean="0"/>
          </a:p>
        </p:txBody>
      </p:sp>
    </p:spTree>
    <p:extLst>
      <p:ext uri="{BB962C8B-B14F-4D97-AF65-F5344CB8AC3E}">
        <p14:creationId xmlns:p14="http://schemas.microsoft.com/office/powerpoint/2010/main" val="39448178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Proposal (for discussion)</a:t>
            </a:r>
            <a:endParaRPr lang="en-US" dirty="0"/>
          </a:p>
        </p:txBody>
      </p:sp>
      <p:sp>
        <p:nvSpPr>
          <p:cNvPr id="4" name="Slide Number Placeholder 3"/>
          <p:cNvSpPr>
            <a:spLocks noGrp="1"/>
          </p:cNvSpPr>
          <p:nvPr>
            <p:ph type="sldNum" sz="quarter" idx="12"/>
          </p:nvPr>
        </p:nvSpPr>
        <p:spPr/>
        <p:txBody>
          <a:bodyPr/>
          <a:lstStyle/>
          <a:p>
            <a:pPr>
              <a:defRPr/>
            </a:pPr>
            <a:fld id="{0D13EDDD-BBBD-49BF-8DB8-2A7972CE8935}" type="slidenum">
              <a:rPr lang="en-US" smtClean="0"/>
              <a:pPr>
                <a:defRPr/>
              </a:pPr>
              <a:t>28</a:t>
            </a:fld>
            <a:endParaRPr lang="en-US"/>
          </a:p>
        </p:txBody>
      </p:sp>
      <p:grpSp>
        <p:nvGrpSpPr>
          <p:cNvPr id="5" name="Group 4"/>
          <p:cNvGrpSpPr/>
          <p:nvPr/>
        </p:nvGrpSpPr>
        <p:grpSpPr>
          <a:xfrm>
            <a:off x="4620125" y="1836369"/>
            <a:ext cx="3840979" cy="2528237"/>
            <a:chOff x="171450" y="1465263"/>
            <a:chExt cx="8818382" cy="4965425"/>
          </a:xfrm>
        </p:grpSpPr>
        <p:sp>
          <p:nvSpPr>
            <p:cNvPr id="6" name="Rectangle 50"/>
            <p:cNvSpPr>
              <a:spLocks noChangeArrowheads="1"/>
            </p:cNvSpPr>
            <p:nvPr/>
          </p:nvSpPr>
          <p:spPr bwMode="auto">
            <a:xfrm>
              <a:off x="171450" y="1479552"/>
              <a:ext cx="8818382" cy="762000"/>
            </a:xfrm>
            <a:prstGeom prst="rect">
              <a:avLst/>
            </a:prstGeom>
            <a:gradFill rotWithShape="1">
              <a:gsLst>
                <a:gs pos="0">
                  <a:srgbClr val="6600CC">
                    <a:alpha val="20000"/>
                  </a:srgbClr>
                </a:gs>
                <a:gs pos="100000">
                  <a:srgbClr val="2F005E">
                    <a:alpha val="20000"/>
                  </a:srgbClr>
                </a:gs>
              </a:gsLst>
              <a:lin ang="5400000" scaled="1"/>
            </a:gradFill>
            <a:ln w="9525">
              <a:noFill/>
              <a:miter lim="800000"/>
              <a:headEnd/>
              <a:tailEnd/>
            </a:ln>
          </p:spPr>
          <p:txBody>
            <a:bodyPr wrap="none" anchor="ctr"/>
            <a:lstStyle/>
            <a:p>
              <a:endParaRPr lang="en-US" sz="1050"/>
            </a:p>
          </p:txBody>
        </p:sp>
        <p:sp>
          <p:nvSpPr>
            <p:cNvPr id="7" name="Rectangle 52"/>
            <p:cNvSpPr>
              <a:spLocks noChangeArrowheads="1"/>
            </p:cNvSpPr>
            <p:nvPr/>
          </p:nvSpPr>
          <p:spPr bwMode="auto">
            <a:xfrm>
              <a:off x="3504859" y="6037263"/>
              <a:ext cx="2181868" cy="304800"/>
            </a:xfrm>
            <a:prstGeom prst="rect">
              <a:avLst/>
            </a:prstGeom>
            <a:solidFill>
              <a:srgbClr val="FF9900"/>
            </a:solidFill>
            <a:ln w="9525">
              <a:solidFill>
                <a:schemeClr val="tx1"/>
              </a:solidFill>
              <a:miter lim="800000"/>
              <a:headEnd/>
              <a:tailEnd/>
            </a:ln>
          </p:spPr>
          <p:txBody>
            <a:bodyPr wrap="none" anchor="ctr"/>
            <a:lstStyle/>
            <a:p>
              <a:pPr algn="ctr" eaLnBrk="0" hangingPunct="0"/>
              <a:r>
                <a:rPr lang="en-US" sz="500" b="1" dirty="0" smtClean="0"/>
                <a:t>Device(s)</a:t>
              </a:r>
              <a:endParaRPr lang="en-US" sz="500" b="1" dirty="0">
                <a:solidFill>
                  <a:schemeClr val="tx1"/>
                </a:solidFill>
              </a:endParaRPr>
            </a:p>
          </p:txBody>
        </p:sp>
        <p:sp>
          <p:nvSpPr>
            <p:cNvPr id="8" name="Rectangle 58"/>
            <p:cNvSpPr>
              <a:spLocks noChangeArrowheads="1"/>
            </p:cNvSpPr>
            <p:nvPr/>
          </p:nvSpPr>
          <p:spPr bwMode="auto">
            <a:xfrm>
              <a:off x="3504859" y="5503863"/>
              <a:ext cx="2181868" cy="381000"/>
            </a:xfrm>
            <a:prstGeom prst="rect">
              <a:avLst/>
            </a:prstGeom>
            <a:solidFill>
              <a:srgbClr val="FFCC00"/>
            </a:solidFill>
            <a:ln w="9525">
              <a:solidFill>
                <a:schemeClr val="tx1"/>
              </a:solidFill>
              <a:miter lim="800000"/>
              <a:headEnd/>
              <a:tailEnd/>
            </a:ln>
          </p:spPr>
          <p:txBody>
            <a:bodyPr wrap="none" anchor="ctr"/>
            <a:lstStyle/>
            <a:p>
              <a:pPr algn="ctr" eaLnBrk="0" hangingPunct="0"/>
              <a:r>
                <a:rPr lang="en-US" sz="500">
                  <a:solidFill>
                    <a:schemeClr val="tx1"/>
                  </a:solidFill>
                </a:rPr>
                <a:t>Hardware</a:t>
              </a:r>
            </a:p>
            <a:p>
              <a:pPr algn="ctr" eaLnBrk="0" hangingPunct="0"/>
              <a:r>
                <a:rPr lang="en-US" sz="500">
                  <a:solidFill>
                    <a:schemeClr val="tx1"/>
                  </a:solidFill>
                </a:rPr>
                <a:t>Specific Driver</a:t>
              </a:r>
            </a:p>
          </p:txBody>
        </p:sp>
        <p:sp>
          <p:nvSpPr>
            <p:cNvPr id="9" name="Rectangle 64"/>
            <p:cNvSpPr>
              <a:spLocks noChangeArrowheads="1"/>
            </p:cNvSpPr>
            <p:nvPr/>
          </p:nvSpPr>
          <p:spPr bwMode="auto">
            <a:xfrm>
              <a:off x="3641226" y="4541838"/>
              <a:ext cx="1090934" cy="352425"/>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500">
                  <a:solidFill>
                    <a:schemeClr val="tx1"/>
                  </a:solidFill>
                </a:rPr>
                <a:t>Connection</a:t>
              </a:r>
              <a:br>
                <a:rPr lang="en-US" sz="500">
                  <a:solidFill>
                    <a:schemeClr val="tx1"/>
                  </a:solidFill>
                </a:rPr>
              </a:br>
              <a:r>
                <a:rPr lang="en-US" sz="500">
                  <a:solidFill>
                    <a:schemeClr val="tx1"/>
                  </a:solidFill>
                </a:rPr>
                <a:t>Manager</a:t>
              </a:r>
            </a:p>
          </p:txBody>
        </p:sp>
        <p:sp>
          <p:nvSpPr>
            <p:cNvPr id="10" name="Rectangle 69"/>
            <p:cNvSpPr>
              <a:spLocks noChangeArrowheads="1"/>
            </p:cNvSpPr>
            <p:nvPr/>
          </p:nvSpPr>
          <p:spPr bwMode="auto">
            <a:xfrm>
              <a:off x="2065432" y="4437063"/>
              <a:ext cx="621226" cy="4572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500">
                  <a:solidFill>
                    <a:schemeClr val="tx1"/>
                  </a:solidFill>
                </a:rPr>
                <a:t>MAD</a:t>
              </a:r>
            </a:p>
          </p:txBody>
        </p:sp>
        <p:sp>
          <p:nvSpPr>
            <p:cNvPr id="11" name="Rectangle 70"/>
            <p:cNvSpPr>
              <a:spLocks noChangeArrowheads="1"/>
            </p:cNvSpPr>
            <p:nvPr/>
          </p:nvSpPr>
          <p:spPr bwMode="auto">
            <a:xfrm>
              <a:off x="1413901" y="4970463"/>
              <a:ext cx="7424413" cy="304800"/>
            </a:xfrm>
            <a:prstGeom prst="rect">
              <a:avLst/>
            </a:prstGeom>
            <a:gradFill rotWithShape="1">
              <a:gsLst>
                <a:gs pos="0">
                  <a:srgbClr val="FFFF66"/>
                </a:gs>
                <a:gs pos="100000">
                  <a:schemeClr val="accent1"/>
                </a:gs>
              </a:gsLst>
              <a:lin ang="0" scaled="1"/>
            </a:gradFill>
            <a:ln w="9525">
              <a:solidFill>
                <a:schemeClr val="tx1"/>
              </a:solidFill>
              <a:miter lim="800000"/>
              <a:headEnd/>
              <a:tailEnd/>
            </a:ln>
          </p:spPr>
          <p:txBody>
            <a:bodyPr wrap="none" anchor="ctr"/>
            <a:lstStyle/>
            <a:p>
              <a:pPr algn="ctr" eaLnBrk="0" hangingPunct="0"/>
              <a:r>
                <a:rPr lang="en-US" sz="500" dirty="0" smtClean="0"/>
                <a:t>Kernel verbs</a:t>
              </a:r>
              <a:endParaRPr lang="en-US" sz="500" dirty="0">
                <a:solidFill>
                  <a:schemeClr val="tx1"/>
                </a:solidFill>
              </a:endParaRPr>
            </a:p>
          </p:txBody>
        </p:sp>
        <p:sp>
          <p:nvSpPr>
            <p:cNvPr id="12" name="Rectangle 71"/>
            <p:cNvSpPr>
              <a:spLocks noChangeArrowheads="1"/>
            </p:cNvSpPr>
            <p:nvPr/>
          </p:nvSpPr>
          <p:spPr bwMode="auto">
            <a:xfrm>
              <a:off x="1444206" y="4437063"/>
              <a:ext cx="575771" cy="4572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500">
                  <a:solidFill>
                    <a:schemeClr val="tx1"/>
                  </a:solidFill>
                </a:rPr>
                <a:t>SA </a:t>
              </a:r>
              <a:br>
                <a:rPr lang="en-US" sz="500">
                  <a:solidFill>
                    <a:schemeClr val="tx1"/>
                  </a:solidFill>
                </a:rPr>
              </a:br>
              <a:r>
                <a:rPr lang="en-US" sz="500">
                  <a:solidFill>
                    <a:schemeClr val="tx1"/>
                  </a:solidFill>
                </a:rPr>
                <a:t>Client</a:t>
              </a:r>
            </a:p>
          </p:txBody>
        </p:sp>
        <p:sp>
          <p:nvSpPr>
            <p:cNvPr id="13" name="Rectangle 72"/>
            <p:cNvSpPr>
              <a:spLocks noChangeArrowheads="1"/>
            </p:cNvSpPr>
            <p:nvPr/>
          </p:nvSpPr>
          <p:spPr bwMode="auto">
            <a:xfrm>
              <a:off x="5823093" y="4532313"/>
              <a:ext cx="1212149" cy="361950"/>
            </a:xfrm>
            <a:prstGeom prst="rect">
              <a:avLst/>
            </a:prstGeom>
            <a:solidFill>
              <a:srgbClr val="CCECFF"/>
            </a:solidFill>
            <a:ln w="9525">
              <a:solidFill>
                <a:schemeClr val="tx1"/>
              </a:solidFill>
              <a:miter lim="800000"/>
              <a:headEnd/>
              <a:tailEnd/>
            </a:ln>
          </p:spPr>
          <p:txBody>
            <a:bodyPr wrap="none" anchor="ctr"/>
            <a:lstStyle/>
            <a:p>
              <a:pPr algn="ctr" eaLnBrk="0" hangingPunct="0"/>
              <a:r>
                <a:rPr lang="en-US" sz="500">
                  <a:solidFill>
                    <a:schemeClr val="tx1"/>
                  </a:solidFill>
                </a:rPr>
                <a:t>Connection</a:t>
              </a:r>
            </a:p>
            <a:p>
              <a:pPr algn="ctr" eaLnBrk="0" hangingPunct="0"/>
              <a:r>
                <a:rPr lang="en-US" sz="500">
                  <a:solidFill>
                    <a:schemeClr val="tx1"/>
                  </a:solidFill>
                </a:rPr>
                <a:t>Manager</a:t>
              </a:r>
            </a:p>
          </p:txBody>
        </p:sp>
        <p:sp>
          <p:nvSpPr>
            <p:cNvPr id="14" name="Rectangle 73"/>
            <p:cNvSpPr>
              <a:spLocks noChangeArrowheads="1"/>
            </p:cNvSpPr>
            <p:nvPr/>
          </p:nvSpPr>
          <p:spPr bwMode="auto">
            <a:xfrm>
              <a:off x="3944263" y="4084638"/>
              <a:ext cx="2666727"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500">
                  <a:solidFill>
                    <a:schemeClr val="tx1"/>
                  </a:solidFill>
                </a:rPr>
                <a:t>Connection Manager</a:t>
              </a:r>
            </a:p>
            <a:p>
              <a:pPr algn="ctr" eaLnBrk="0" hangingPunct="0"/>
              <a:r>
                <a:rPr lang="en-US" sz="500">
                  <a:solidFill>
                    <a:schemeClr val="tx1"/>
                  </a:solidFill>
                </a:rPr>
                <a:t>Abstraction (CMA)</a:t>
              </a:r>
            </a:p>
          </p:txBody>
        </p:sp>
        <p:sp>
          <p:nvSpPr>
            <p:cNvPr id="15" name="Rectangle 82"/>
            <p:cNvSpPr>
              <a:spLocks noChangeArrowheads="1"/>
            </p:cNvSpPr>
            <p:nvPr/>
          </p:nvSpPr>
          <p:spPr bwMode="auto">
            <a:xfrm>
              <a:off x="2050281" y="1898651"/>
              <a:ext cx="696986" cy="3048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500">
                  <a:solidFill>
                    <a:schemeClr val="tx1"/>
                  </a:solidFill>
                </a:rPr>
                <a:t>Open </a:t>
              </a:r>
              <a:br>
                <a:rPr lang="en-US" sz="500">
                  <a:solidFill>
                    <a:schemeClr val="tx1"/>
                  </a:solidFill>
                </a:rPr>
              </a:br>
              <a:r>
                <a:rPr lang="en-US" sz="500">
                  <a:solidFill>
                    <a:schemeClr val="tx1"/>
                  </a:solidFill>
                </a:rPr>
                <a:t>SM</a:t>
              </a:r>
            </a:p>
          </p:txBody>
        </p:sp>
        <p:sp>
          <p:nvSpPr>
            <p:cNvPr id="16" name="Rectangle 83"/>
            <p:cNvSpPr>
              <a:spLocks noChangeArrowheads="1"/>
            </p:cNvSpPr>
            <p:nvPr/>
          </p:nvSpPr>
          <p:spPr bwMode="auto">
            <a:xfrm>
              <a:off x="1413902" y="1898651"/>
              <a:ext cx="545467" cy="3048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500">
                  <a:solidFill>
                    <a:schemeClr val="tx1"/>
                  </a:solidFill>
                </a:rPr>
                <a:t>Diag</a:t>
              </a:r>
            </a:p>
            <a:p>
              <a:pPr algn="ctr" eaLnBrk="0" hangingPunct="0"/>
              <a:r>
                <a:rPr lang="en-US" sz="500">
                  <a:solidFill>
                    <a:schemeClr val="tx1"/>
                  </a:solidFill>
                </a:rPr>
                <a:t>Tools</a:t>
              </a:r>
            </a:p>
          </p:txBody>
        </p:sp>
        <p:sp>
          <p:nvSpPr>
            <p:cNvPr id="17" name="Line 84"/>
            <p:cNvSpPr>
              <a:spLocks noChangeShapeType="1"/>
            </p:cNvSpPr>
            <p:nvPr/>
          </p:nvSpPr>
          <p:spPr bwMode="auto">
            <a:xfrm>
              <a:off x="171450" y="5961063"/>
              <a:ext cx="8818382" cy="0"/>
            </a:xfrm>
            <a:prstGeom prst="line">
              <a:avLst/>
            </a:prstGeom>
            <a:noFill/>
            <a:ln w="28575">
              <a:solidFill>
                <a:schemeClr val="tx1"/>
              </a:solidFill>
              <a:round/>
              <a:headEnd/>
              <a:tailEnd/>
            </a:ln>
          </p:spPr>
          <p:txBody>
            <a:bodyPr/>
            <a:lstStyle/>
            <a:p>
              <a:endParaRPr lang="en-US" sz="1050"/>
            </a:p>
          </p:txBody>
        </p:sp>
        <p:sp>
          <p:nvSpPr>
            <p:cNvPr id="18" name="Line 85"/>
            <p:cNvSpPr>
              <a:spLocks noChangeShapeType="1"/>
            </p:cNvSpPr>
            <p:nvPr/>
          </p:nvSpPr>
          <p:spPr bwMode="auto">
            <a:xfrm>
              <a:off x="171450" y="5389563"/>
              <a:ext cx="8818382" cy="0"/>
            </a:xfrm>
            <a:prstGeom prst="line">
              <a:avLst/>
            </a:prstGeom>
            <a:noFill/>
            <a:ln w="9525">
              <a:solidFill>
                <a:schemeClr val="tx1"/>
              </a:solidFill>
              <a:prstDash val="dash"/>
              <a:round/>
              <a:headEnd/>
              <a:tailEnd/>
            </a:ln>
          </p:spPr>
          <p:txBody>
            <a:bodyPr/>
            <a:lstStyle/>
            <a:p>
              <a:endParaRPr lang="en-US" sz="1050"/>
            </a:p>
          </p:txBody>
        </p:sp>
        <p:sp>
          <p:nvSpPr>
            <p:cNvPr id="19" name="Line 86"/>
            <p:cNvSpPr>
              <a:spLocks noChangeShapeType="1"/>
            </p:cNvSpPr>
            <p:nvPr/>
          </p:nvSpPr>
          <p:spPr bwMode="auto">
            <a:xfrm>
              <a:off x="171450" y="3998913"/>
              <a:ext cx="8818382" cy="0"/>
            </a:xfrm>
            <a:prstGeom prst="line">
              <a:avLst/>
            </a:prstGeom>
            <a:noFill/>
            <a:ln w="9525">
              <a:solidFill>
                <a:schemeClr val="tx1"/>
              </a:solidFill>
              <a:prstDash val="dash"/>
              <a:round/>
              <a:headEnd/>
              <a:tailEnd/>
            </a:ln>
          </p:spPr>
          <p:txBody>
            <a:bodyPr/>
            <a:lstStyle/>
            <a:p>
              <a:endParaRPr lang="en-US" sz="1050"/>
            </a:p>
          </p:txBody>
        </p:sp>
        <p:sp>
          <p:nvSpPr>
            <p:cNvPr id="20" name="Line 87"/>
            <p:cNvSpPr>
              <a:spLocks noChangeShapeType="1"/>
            </p:cNvSpPr>
            <p:nvPr/>
          </p:nvSpPr>
          <p:spPr bwMode="auto">
            <a:xfrm>
              <a:off x="171450" y="3241676"/>
              <a:ext cx="8818382" cy="0"/>
            </a:xfrm>
            <a:prstGeom prst="line">
              <a:avLst/>
            </a:prstGeom>
            <a:noFill/>
            <a:ln w="9525">
              <a:solidFill>
                <a:schemeClr val="tx1"/>
              </a:solidFill>
              <a:prstDash val="dash"/>
              <a:round/>
              <a:headEnd/>
              <a:tailEnd/>
            </a:ln>
          </p:spPr>
          <p:txBody>
            <a:bodyPr/>
            <a:lstStyle/>
            <a:p>
              <a:endParaRPr lang="en-US" sz="1050"/>
            </a:p>
          </p:txBody>
        </p:sp>
        <p:sp>
          <p:nvSpPr>
            <p:cNvPr id="21" name="Text Box 88"/>
            <p:cNvSpPr txBox="1">
              <a:spLocks noChangeArrowheads="1"/>
            </p:cNvSpPr>
            <p:nvPr/>
          </p:nvSpPr>
          <p:spPr bwMode="auto">
            <a:xfrm>
              <a:off x="171450" y="6037263"/>
              <a:ext cx="1575793" cy="393425"/>
            </a:xfrm>
            <a:prstGeom prst="rect">
              <a:avLst/>
            </a:prstGeom>
            <a:noFill/>
            <a:ln w="9525">
              <a:noFill/>
              <a:miter lim="800000"/>
              <a:headEnd/>
              <a:tailEnd/>
            </a:ln>
          </p:spPr>
          <p:txBody>
            <a:bodyPr>
              <a:spAutoFit/>
            </a:bodyPr>
            <a:lstStyle/>
            <a:p>
              <a:pPr eaLnBrk="0" hangingPunct="0">
                <a:spcBef>
                  <a:spcPct val="50000"/>
                </a:spcBef>
              </a:pPr>
              <a:r>
                <a:rPr lang="en-US" sz="800" b="1" dirty="0">
                  <a:solidFill>
                    <a:schemeClr val="tx1"/>
                  </a:solidFill>
                </a:rPr>
                <a:t>Hardware</a:t>
              </a:r>
            </a:p>
          </p:txBody>
        </p:sp>
        <p:sp>
          <p:nvSpPr>
            <p:cNvPr id="22" name="Text Box 89"/>
            <p:cNvSpPr txBox="1">
              <a:spLocks noChangeArrowheads="1"/>
            </p:cNvSpPr>
            <p:nvPr/>
          </p:nvSpPr>
          <p:spPr bwMode="auto">
            <a:xfrm>
              <a:off x="171450" y="5503864"/>
              <a:ext cx="1575793" cy="393425"/>
            </a:xfrm>
            <a:prstGeom prst="rect">
              <a:avLst/>
            </a:prstGeom>
            <a:noFill/>
            <a:ln w="9525">
              <a:noFill/>
              <a:miter lim="800000"/>
              <a:headEnd/>
              <a:tailEnd/>
            </a:ln>
          </p:spPr>
          <p:txBody>
            <a:bodyPr>
              <a:spAutoFit/>
            </a:bodyPr>
            <a:lstStyle/>
            <a:p>
              <a:pPr eaLnBrk="0" hangingPunct="0">
                <a:spcBef>
                  <a:spcPct val="50000"/>
                </a:spcBef>
              </a:pPr>
              <a:r>
                <a:rPr lang="en-US" sz="800" b="1" dirty="0">
                  <a:solidFill>
                    <a:schemeClr val="tx1"/>
                  </a:solidFill>
                </a:rPr>
                <a:t>Provider</a:t>
              </a:r>
            </a:p>
          </p:txBody>
        </p:sp>
        <p:sp>
          <p:nvSpPr>
            <p:cNvPr id="23" name="Text Box 90"/>
            <p:cNvSpPr txBox="1">
              <a:spLocks noChangeArrowheads="1"/>
            </p:cNvSpPr>
            <p:nvPr/>
          </p:nvSpPr>
          <p:spPr bwMode="auto">
            <a:xfrm>
              <a:off x="171450" y="4360863"/>
              <a:ext cx="1575793" cy="393425"/>
            </a:xfrm>
            <a:prstGeom prst="rect">
              <a:avLst/>
            </a:prstGeom>
            <a:noFill/>
            <a:ln w="9525">
              <a:noFill/>
              <a:miter lim="800000"/>
              <a:headEnd/>
              <a:tailEnd/>
            </a:ln>
          </p:spPr>
          <p:txBody>
            <a:bodyPr>
              <a:spAutoFit/>
            </a:bodyPr>
            <a:lstStyle/>
            <a:p>
              <a:pPr eaLnBrk="0" hangingPunct="0">
                <a:spcBef>
                  <a:spcPct val="50000"/>
                </a:spcBef>
              </a:pPr>
              <a:r>
                <a:rPr lang="en-US" sz="800" b="1" dirty="0">
                  <a:solidFill>
                    <a:schemeClr val="tx1"/>
                  </a:solidFill>
                </a:rPr>
                <a:t>Mid-Layer</a:t>
              </a:r>
            </a:p>
          </p:txBody>
        </p:sp>
        <p:grpSp>
          <p:nvGrpSpPr>
            <p:cNvPr id="24" name="Group 23"/>
            <p:cNvGrpSpPr/>
            <p:nvPr/>
          </p:nvGrpSpPr>
          <p:grpSpPr>
            <a:xfrm>
              <a:off x="307817" y="3443288"/>
              <a:ext cx="8545649" cy="618239"/>
              <a:chOff x="247650" y="2546351"/>
              <a:chExt cx="5372100" cy="618239"/>
            </a:xfrm>
          </p:grpSpPr>
          <p:sp>
            <p:nvSpPr>
              <p:cNvPr id="44" name="Rectangle 74"/>
              <p:cNvSpPr>
                <a:spLocks noChangeArrowheads="1"/>
              </p:cNvSpPr>
              <p:nvPr/>
            </p:nvSpPr>
            <p:spPr bwMode="auto">
              <a:xfrm>
                <a:off x="952499" y="2608264"/>
                <a:ext cx="4667251" cy="245507"/>
              </a:xfrm>
              <a:prstGeom prst="rect">
                <a:avLst/>
              </a:prstGeom>
              <a:gradFill rotWithShape="1">
                <a:gsLst>
                  <a:gs pos="0">
                    <a:srgbClr val="FFFF00"/>
                  </a:gs>
                  <a:gs pos="100000">
                    <a:schemeClr val="accent1"/>
                  </a:gs>
                </a:gsLst>
                <a:lin ang="0" scaled="1"/>
              </a:gradFill>
              <a:ln w="9525">
                <a:solidFill>
                  <a:schemeClr val="tx1"/>
                </a:solidFill>
                <a:miter lim="800000"/>
                <a:headEnd/>
                <a:tailEnd/>
              </a:ln>
            </p:spPr>
            <p:txBody>
              <a:bodyPr wrap="none" anchor="ctr"/>
              <a:lstStyle/>
              <a:p>
                <a:pPr algn="ctr" eaLnBrk="0" hangingPunct="0"/>
                <a:r>
                  <a:rPr lang="en-US" sz="500" dirty="0" smtClean="0">
                    <a:solidFill>
                      <a:schemeClr val="tx1"/>
                    </a:solidFill>
                  </a:rPr>
                  <a:t>User verbs</a:t>
                </a:r>
                <a:endParaRPr lang="en-US" sz="500" dirty="0">
                  <a:solidFill>
                    <a:schemeClr val="tx1"/>
                  </a:solidFill>
                </a:endParaRPr>
              </a:p>
            </p:txBody>
          </p:sp>
          <p:sp>
            <p:nvSpPr>
              <p:cNvPr id="45" name="Text Box 92"/>
              <p:cNvSpPr txBox="1">
                <a:spLocks noChangeArrowheads="1"/>
              </p:cNvSpPr>
              <p:nvPr/>
            </p:nvSpPr>
            <p:spPr bwMode="auto">
              <a:xfrm>
                <a:off x="247650" y="2546351"/>
                <a:ext cx="1295401" cy="618239"/>
              </a:xfrm>
              <a:prstGeom prst="rect">
                <a:avLst/>
              </a:prstGeom>
              <a:noFill/>
              <a:ln w="9525">
                <a:noFill/>
                <a:miter lim="800000"/>
                <a:headEnd/>
                <a:tailEnd/>
              </a:ln>
            </p:spPr>
            <p:txBody>
              <a:bodyPr wrap="square">
                <a:spAutoFit/>
              </a:bodyPr>
              <a:lstStyle/>
              <a:p>
                <a:pPr eaLnBrk="0" hangingPunct="0">
                  <a:spcBef>
                    <a:spcPct val="50000"/>
                  </a:spcBef>
                </a:pPr>
                <a:r>
                  <a:rPr lang="en-US" sz="800" b="1" dirty="0">
                    <a:solidFill>
                      <a:schemeClr val="tx1"/>
                    </a:solidFill>
                  </a:rPr>
                  <a:t>User </a:t>
                </a:r>
                <a:br>
                  <a:rPr lang="en-US" sz="800" b="1" dirty="0">
                    <a:solidFill>
                      <a:schemeClr val="tx1"/>
                    </a:solidFill>
                  </a:rPr>
                </a:br>
                <a:r>
                  <a:rPr lang="en-US" sz="800" b="1" dirty="0">
                    <a:solidFill>
                      <a:schemeClr val="tx1"/>
                    </a:solidFill>
                  </a:rPr>
                  <a:t>APIs</a:t>
                </a:r>
              </a:p>
            </p:txBody>
          </p:sp>
        </p:grpSp>
        <p:grpSp>
          <p:nvGrpSpPr>
            <p:cNvPr id="25" name="Group 24"/>
            <p:cNvGrpSpPr/>
            <p:nvPr/>
          </p:nvGrpSpPr>
          <p:grpSpPr>
            <a:xfrm>
              <a:off x="216906" y="2514600"/>
              <a:ext cx="8621408" cy="630938"/>
              <a:chOff x="200025" y="2490788"/>
              <a:chExt cx="5419725" cy="630938"/>
            </a:xfrm>
          </p:grpSpPr>
          <p:sp>
            <p:nvSpPr>
              <p:cNvPr id="36" name="Rectangle 75"/>
              <p:cNvSpPr>
                <a:spLocks noChangeArrowheads="1"/>
              </p:cNvSpPr>
              <p:nvPr/>
            </p:nvSpPr>
            <p:spPr bwMode="auto">
              <a:xfrm>
                <a:off x="2457450" y="2490788"/>
                <a:ext cx="381000"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500">
                    <a:solidFill>
                      <a:schemeClr val="tx1"/>
                    </a:solidFill>
                  </a:rPr>
                  <a:t>SDP</a:t>
                </a:r>
              </a:p>
            </p:txBody>
          </p:sp>
          <p:sp>
            <p:nvSpPr>
              <p:cNvPr id="37" name="Rectangle 76"/>
              <p:cNvSpPr>
                <a:spLocks noChangeArrowheads="1"/>
              </p:cNvSpPr>
              <p:nvPr/>
            </p:nvSpPr>
            <p:spPr bwMode="auto">
              <a:xfrm>
                <a:off x="1971675" y="2490788"/>
                <a:ext cx="457200" cy="3810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500" dirty="0" err="1">
                    <a:solidFill>
                      <a:schemeClr val="tx1"/>
                    </a:solidFill>
                  </a:rPr>
                  <a:t>IPoIB</a:t>
                </a:r>
                <a:endParaRPr lang="en-US" sz="500" dirty="0">
                  <a:solidFill>
                    <a:schemeClr val="tx1"/>
                  </a:solidFill>
                </a:endParaRPr>
              </a:p>
            </p:txBody>
          </p:sp>
          <p:sp>
            <p:nvSpPr>
              <p:cNvPr id="38" name="Rectangle 77"/>
              <p:cNvSpPr>
                <a:spLocks noChangeArrowheads="1"/>
              </p:cNvSpPr>
              <p:nvPr/>
            </p:nvSpPr>
            <p:spPr bwMode="auto">
              <a:xfrm>
                <a:off x="2876550" y="2490788"/>
                <a:ext cx="381000"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500">
                    <a:solidFill>
                      <a:schemeClr val="tx1"/>
                    </a:solidFill>
                  </a:rPr>
                  <a:t>SRP</a:t>
                </a:r>
              </a:p>
            </p:txBody>
          </p:sp>
          <p:sp>
            <p:nvSpPr>
              <p:cNvPr id="39" name="Rectangle 78"/>
              <p:cNvSpPr>
                <a:spLocks noChangeArrowheads="1"/>
              </p:cNvSpPr>
              <p:nvPr/>
            </p:nvSpPr>
            <p:spPr bwMode="auto">
              <a:xfrm>
                <a:off x="3333750" y="2490788"/>
                <a:ext cx="381000"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500">
                    <a:solidFill>
                      <a:schemeClr val="tx1"/>
                    </a:solidFill>
                  </a:rPr>
                  <a:t>iSER</a:t>
                </a:r>
              </a:p>
            </p:txBody>
          </p:sp>
          <p:sp>
            <p:nvSpPr>
              <p:cNvPr id="40" name="Rectangle 79"/>
              <p:cNvSpPr>
                <a:spLocks noChangeArrowheads="1"/>
              </p:cNvSpPr>
              <p:nvPr/>
            </p:nvSpPr>
            <p:spPr bwMode="auto">
              <a:xfrm>
                <a:off x="3790950" y="2490788"/>
                <a:ext cx="457200"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500">
                    <a:solidFill>
                      <a:schemeClr val="tx1"/>
                    </a:solidFill>
                  </a:rPr>
                  <a:t>RDS</a:t>
                </a:r>
              </a:p>
            </p:txBody>
          </p:sp>
          <p:sp>
            <p:nvSpPr>
              <p:cNvPr id="41" name="Text Box 91"/>
              <p:cNvSpPr txBox="1">
                <a:spLocks noChangeArrowheads="1"/>
              </p:cNvSpPr>
              <p:nvPr/>
            </p:nvSpPr>
            <p:spPr bwMode="auto">
              <a:xfrm>
                <a:off x="200025" y="2503489"/>
                <a:ext cx="1258434" cy="618237"/>
              </a:xfrm>
              <a:prstGeom prst="rect">
                <a:avLst/>
              </a:prstGeom>
              <a:noFill/>
              <a:ln w="9525">
                <a:noFill/>
                <a:miter lim="800000"/>
                <a:headEnd/>
                <a:tailEnd/>
              </a:ln>
            </p:spPr>
            <p:txBody>
              <a:bodyPr wrap="square">
                <a:spAutoFit/>
              </a:bodyPr>
              <a:lstStyle/>
              <a:p>
                <a:pPr eaLnBrk="0" hangingPunct="0">
                  <a:spcBef>
                    <a:spcPct val="50000"/>
                  </a:spcBef>
                </a:pPr>
                <a:r>
                  <a:rPr lang="en-US" sz="800" b="1" dirty="0">
                    <a:solidFill>
                      <a:schemeClr val="tx1"/>
                    </a:solidFill>
                  </a:rPr>
                  <a:t>Upper Layer </a:t>
                </a:r>
                <a:r>
                  <a:rPr lang="en-US" sz="800" b="1" dirty="0" smtClean="0">
                    <a:solidFill>
                      <a:schemeClr val="tx1"/>
                    </a:solidFill>
                  </a:rPr>
                  <a:t>Protocols</a:t>
                </a:r>
                <a:endParaRPr lang="en-US" sz="800" b="1" dirty="0">
                  <a:solidFill>
                    <a:schemeClr val="tx1"/>
                  </a:solidFill>
                </a:endParaRPr>
              </a:p>
            </p:txBody>
          </p:sp>
          <p:sp>
            <p:nvSpPr>
              <p:cNvPr id="42" name="Rectangle 95"/>
              <p:cNvSpPr>
                <a:spLocks noChangeArrowheads="1"/>
              </p:cNvSpPr>
              <p:nvPr/>
            </p:nvSpPr>
            <p:spPr bwMode="auto">
              <a:xfrm>
                <a:off x="4286250" y="2490788"/>
                <a:ext cx="685800" cy="3810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400">
                    <a:solidFill>
                      <a:schemeClr val="tx1"/>
                    </a:solidFill>
                  </a:rPr>
                  <a:t>NFS-RDMA</a:t>
                </a:r>
              </a:p>
              <a:p>
                <a:pPr algn="ctr" eaLnBrk="0" hangingPunct="0"/>
                <a:r>
                  <a:rPr lang="en-US" sz="400">
                    <a:solidFill>
                      <a:schemeClr val="tx1"/>
                    </a:solidFill>
                  </a:rPr>
                  <a:t>RPC</a:t>
                </a:r>
              </a:p>
            </p:txBody>
          </p:sp>
          <p:sp>
            <p:nvSpPr>
              <p:cNvPr id="43" name="Rectangle 96"/>
              <p:cNvSpPr>
                <a:spLocks noChangeArrowheads="1"/>
              </p:cNvSpPr>
              <p:nvPr/>
            </p:nvSpPr>
            <p:spPr bwMode="auto">
              <a:xfrm>
                <a:off x="5010150" y="2490788"/>
                <a:ext cx="609600" cy="3810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400">
                    <a:solidFill>
                      <a:schemeClr val="tx1"/>
                    </a:solidFill>
                  </a:rPr>
                  <a:t>Cluster</a:t>
                </a:r>
              </a:p>
              <a:p>
                <a:pPr algn="ctr" eaLnBrk="0" hangingPunct="0"/>
                <a:r>
                  <a:rPr lang="en-US" sz="400">
                    <a:solidFill>
                      <a:schemeClr val="tx1"/>
                    </a:solidFill>
                  </a:rPr>
                  <a:t>File Sys</a:t>
                </a:r>
              </a:p>
            </p:txBody>
          </p:sp>
        </p:grpSp>
        <p:sp>
          <p:nvSpPr>
            <p:cNvPr id="26" name="Text Box 100"/>
            <p:cNvSpPr txBox="1">
              <a:spLocks noChangeArrowheads="1"/>
            </p:cNvSpPr>
            <p:nvPr/>
          </p:nvSpPr>
          <p:spPr bwMode="auto">
            <a:xfrm>
              <a:off x="292666" y="1571627"/>
              <a:ext cx="1757616" cy="618238"/>
            </a:xfrm>
            <a:prstGeom prst="rect">
              <a:avLst/>
            </a:prstGeom>
            <a:noFill/>
            <a:ln w="9525">
              <a:noFill/>
              <a:miter lim="800000"/>
              <a:headEnd/>
              <a:tailEnd/>
            </a:ln>
          </p:spPr>
          <p:txBody>
            <a:bodyPr>
              <a:spAutoFit/>
            </a:bodyPr>
            <a:lstStyle/>
            <a:p>
              <a:pPr eaLnBrk="0" hangingPunct="0">
                <a:spcBef>
                  <a:spcPct val="50000"/>
                </a:spcBef>
              </a:pPr>
              <a:r>
                <a:rPr lang="en-US" sz="800" b="1" dirty="0">
                  <a:solidFill>
                    <a:schemeClr val="tx1"/>
                  </a:solidFill>
                </a:rPr>
                <a:t>Application </a:t>
              </a:r>
              <a:br>
                <a:rPr lang="en-US" sz="800" b="1" dirty="0">
                  <a:solidFill>
                    <a:schemeClr val="tx1"/>
                  </a:solidFill>
                </a:rPr>
              </a:br>
              <a:r>
                <a:rPr lang="en-US" sz="800" b="1" dirty="0">
                  <a:solidFill>
                    <a:schemeClr val="tx1"/>
                  </a:solidFill>
                </a:rPr>
                <a:t>Level </a:t>
              </a:r>
            </a:p>
          </p:txBody>
        </p:sp>
        <p:sp>
          <p:nvSpPr>
            <p:cNvPr id="27" name="Rectangle 109"/>
            <p:cNvSpPr>
              <a:spLocks noChangeArrowheads="1"/>
            </p:cNvSpPr>
            <p:nvPr/>
          </p:nvSpPr>
          <p:spPr bwMode="auto">
            <a:xfrm>
              <a:off x="2747266" y="4437063"/>
              <a:ext cx="606074" cy="447675"/>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500">
                  <a:solidFill>
                    <a:schemeClr val="tx1"/>
                  </a:solidFill>
                </a:rPr>
                <a:t>SMA</a:t>
              </a:r>
            </a:p>
          </p:txBody>
        </p:sp>
        <p:sp>
          <p:nvSpPr>
            <p:cNvPr id="28" name="Rectangle 112"/>
            <p:cNvSpPr>
              <a:spLocks noChangeArrowheads="1"/>
            </p:cNvSpPr>
            <p:nvPr/>
          </p:nvSpPr>
          <p:spPr bwMode="auto">
            <a:xfrm>
              <a:off x="6732205" y="1555751"/>
              <a:ext cx="1090934"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400">
                  <a:solidFill>
                    <a:schemeClr val="tx1"/>
                  </a:solidFill>
                </a:rPr>
                <a:t>Clustered</a:t>
              </a:r>
            </a:p>
            <a:p>
              <a:pPr algn="ctr" eaLnBrk="0" hangingPunct="0"/>
              <a:r>
                <a:rPr lang="en-US" sz="400">
                  <a:solidFill>
                    <a:schemeClr val="tx1"/>
                  </a:solidFill>
                </a:rPr>
                <a:t>DB Access</a:t>
              </a:r>
            </a:p>
          </p:txBody>
        </p:sp>
        <p:sp>
          <p:nvSpPr>
            <p:cNvPr id="29" name="Rectangle 113"/>
            <p:cNvSpPr>
              <a:spLocks noChangeArrowheads="1"/>
            </p:cNvSpPr>
            <p:nvPr/>
          </p:nvSpPr>
          <p:spPr bwMode="auto">
            <a:xfrm>
              <a:off x="3807896" y="1555751"/>
              <a:ext cx="969719"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400">
                  <a:solidFill>
                    <a:schemeClr val="tx1"/>
                  </a:solidFill>
                </a:rPr>
                <a:t>Sockets</a:t>
              </a:r>
            </a:p>
            <a:p>
              <a:pPr algn="ctr" eaLnBrk="0" hangingPunct="0"/>
              <a:r>
                <a:rPr lang="en-US" sz="400">
                  <a:solidFill>
                    <a:schemeClr val="tx1"/>
                  </a:solidFill>
                </a:rPr>
                <a:t>Based</a:t>
              </a:r>
              <a:br>
                <a:rPr lang="en-US" sz="400">
                  <a:solidFill>
                    <a:schemeClr val="tx1"/>
                  </a:solidFill>
                </a:rPr>
              </a:br>
              <a:r>
                <a:rPr lang="en-US" sz="400">
                  <a:solidFill>
                    <a:schemeClr val="tx1"/>
                  </a:solidFill>
                </a:rPr>
                <a:t>Access</a:t>
              </a:r>
            </a:p>
          </p:txBody>
        </p:sp>
        <p:sp>
          <p:nvSpPr>
            <p:cNvPr id="30" name="Rectangle 114"/>
            <p:cNvSpPr>
              <a:spLocks noChangeArrowheads="1"/>
            </p:cNvSpPr>
            <p:nvPr/>
          </p:nvSpPr>
          <p:spPr bwMode="auto">
            <a:xfrm>
              <a:off x="4823071" y="1555751"/>
              <a:ext cx="848504"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400">
                  <a:solidFill>
                    <a:schemeClr val="tx1"/>
                  </a:solidFill>
                </a:rPr>
                <a:t>Various</a:t>
              </a:r>
            </a:p>
            <a:p>
              <a:pPr algn="ctr" eaLnBrk="0" hangingPunct="0"/>
              <a:r>
                <a:rPr lang="en-US" sz="400">
                  <a:solidFill>
                    <a:schemeClr val="tx1"/>
                  </a:solidFill>
                </a:rPr>
                <a:t>MPIs</a:t>
              </a:r>
            </a:p>
          </p:txBody>
        </p:sp>
        <p:sp>
          <p:nvSpPr>
            <p:cNvPr id="31" name="Rectangle 115"/>
            <p:cNvSpPr>
              <a:spLocks noChangeArrowheads="1"/>
            </p:cNvSpPr>
            <p:nvPr/>
          </p:nvSpPr>
          <p:spPr bwMode="auto">
            <a:xfrm>
              <a:off x="7868594" y="1555751"/>
              <a:ext cx="969719"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400">
                  <a:solidFill>
                    <a:schemeClr val="tx1"/>
                  </a:solidFill>
                </a:rPr>
                <a:t>Access to</a:t>
              </a:r>
            </a:p>
            <a:p>
              <a:pPr algn="ctr" eaLnBrk="0" hangingPunct="0"/>
              <a:r>
                <a:rPr lang="en-US" sz="400">
                  <a:solidFill>
                    <a:schemeClr val="tx1"/>
                  </a:solidFill>
                </a:rPr>
                <a:t> File</a:t>
              </a:r>
            </a:p>
            <a:p>
              <a:pPr algn="ctr" eaLnBrk="0" hangingPunct="0"/>
              <a:r>
                <a:rPr lang="en-US" sz="400">
                  <a:solidFill>
                    <a:schemeClr val="tx1"/>
                  </a:solidFill>
                </a:rPr>
                <a:t>Systems</a:t>
              </a:r>
            </a:p>
          </p:txBody>
        </p:sp>
        <p:sp>
          <p:nvSpPr>
            <p:cNvPr id="32" name="Rectangle 116"/>
            <p:cNvSpPr>
              <a:spLocks noChangeArrowheads="1"/>
            </p:cNvSpPr>
            <p:nvPr/>
          </p:nvSpPr>
          <p:spPr bwMode="auto">
            <a:xfrm>
              <a:off x="5717030" y="1555751"/>
              <a:ext cx="969719"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400">
                  <a:solidFill>
                    <a:schemeClr val="tx1"/>
                  </a:solidFill>
                </a:rPr>
                <a:t>Block</a:t>
              </a:r>
            </a:p>
            <a:p>
              <a:pPr algn="ctr" eaLnBrk="0" hangingPunct="0"/>
              <a:r>
                <a:rPr lang="en-US" sz="400">
                  <a:solidFill>
                    <a:schemeClr val="tx1"/>
                  </a:solidFill>
                </a:rPr>
                <a:t>Storage</a:t>
              </a:r>
            </a:p>
            <a:p>
              <a:pPr algn="ctr" eaLnBrk="0" hangingPunct="0"/>
              <a:r>
                <a:rPr lang="en-US" sz="400">
                  <a:solidFill>
                    <a:schemeClr val="tx1"/>
                  </a:solidFill>
                </a:rPr>
                <a:t>Access</a:t>
              </a:r>
            </a:p>
          </p:txBody>
        </p:sp>
        <p:sp>
          <p:nvSpPr>
            <p:cNvPr id="33" name="Rectangle 117"/>
            <p:cNvSpPr>
              <a:spLocks noChangeArrowheads="1"/>
            </p:cNvSpPr>
            <p:nvPr/>
          </p:nvSpPr>
          <p:spPr bwMode="auto">
            <a:xfrm>
              <a:off x="2807873" y="1555751"/>
              <a:ext cx="969719"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400" dirty="0">
                  <a:solidFill>
                    <a:schemeClr val="tx1"/>
                  </a:solidFill>
                </a:rPr>
                <a:t>IP Based</a:t>
              </a:r>
            </a:p>
            <a:p>
              <a:pPr algn="ctr" eaLnBrk="0" hangingPunct="0"/>
              <a:r>
                <a:rPr lang="en-US" sz="400" dirty="0">
                  <a:solidFill>
                    <a:schemeClr val="tx1"/>
                  </a:solidFill>
                </a:rPr>
                <a:t>App</a:t>
              </a:r>
            </a:p>
            <a:p>
              <a:pPr algn="ctr" eaLnBrk="0" hangingPunct="0"/>
              <a:r>
                <a:rPr lang="en-US" sz="400" dirty="0">
                  <a:solidFill>
                    <a:schemeClr val="tx1"/>
                  </a:solidFill>
                </a:rPr>
                <a:t>Access</a:t>
              </a:r>
            </a:p>
          </p:txBody>
        </p:sp>
        <p:sp>
          <p:nvSpPr>
            <p:cNvPr id="34" name="Rectangle 118"/>
            <p:cNvSpPr>
              <a:spLocks noChangeArrowheads="1"/>
            </p:cNvSpPr>
            <p:nvPr/>
          </p:nvSpPr>
          <p:spPr bwMode="auto">
            <a:xfrm>
              <a:off x="171450" y="1465263"/>
              <a:ext cx="8818382" cy="4953000"/>
            </a:xfrm>
            <a:prstGeom prst="rect">
              <a:avLst/>
            </a:prstGeom>
            <a:noFill/>
            <a:ln w="19050">
              <a:solidFill>
                <a:schemeClr val="tx1">
                  <a:lumMod val="50000"/>
                  <a:lumOff val="50000"/>
                </a:schemeClr>
              </a:solidFill>
              <a:miter lim="800000"/>
              <a:headEnd/>
              <a:tailEnd/>
            </a:ln>
          </p:spPr>
          <p:txBody>
            <a:bodyPr wrap="none" anchor="ctr"/>
            <a:lstStyle/>
            <a:p>
              <a:endParaRPr lang="en-US" sz="1050"/>
            </a:p>
          </p:txBody>
        </p:sp>
        <p:sp>
          <p:nvSpPr>
            <p:cNvPr id="35" name="Line 119"/>
            <p:cNvSpPr>
              <a:spLocks noChangeShapeType="1"/>
            </p:cNvSpPr>
            <p:nvPr/>
          </p:nvSpPr>
          <p:spPr bwMode="auto">
            <a:xfrm>
              <a:off x="171450" y="2241551"/>
              <a:ext cx="8818382" cy="0"/>
            </a:xfrm>
            <a:prstGeom prst="line">
              <a:avLst/>
            </a:prstGeom>
            <a:noFill/>
            <a:ln w="9525">
              <a:solidFill>
                <a:schemeClr val="tx1"/>
              </a:solidFill>
              <a:prstDash val="dash"/>
              <a:round/>
              <a:headEnd/>
              <a:tailEnd/>
            </a:ln>
          </p:spPr>
          <p:txBody>
            <a:bodyPr/>
            <a:lstStyle/>
            <a:p>
              <a:endParaRPr lang="en-US" sz="1050"/>
            </a:p>
          </p:txBody>
        </p:sp>
      </p:grpSp>
      <p:sp>
        <p:nvSpPr>
          <p:cNvPr id="46" name="Rectangle 45"/>
          <p:cNvSpPr/>
          <p:nvPr/>
        </p:nvSpPr>
        <p:spPr>
          <a:xfrm>
            <a:off x="310631" y="2896975"/>
            <a:ext cx="3707816" cy="2308324"/>
          </a:xfrm>
          <a:prstGeom prst="rect">
            <a:avLst/>
          </a:prstGeom>
        </p:spPr>
        <p:txBody>
          <a:bodyPr wrap="square">
            <a:spAutoFit/>
          </a:bodyPr>
          <a:lstStyle/>
          <a:p>
            <a:pPr algn="r"/>
            <a:r>
              <a:rPr lang="en-US" dirty="0" smtClean="0"/>
              <a:t>The verbs framework goes away,</a:t>
            </a:r>
          </a:p>
          <a:p>
            <a:pPr algn="r"/>
            <a:endParaRPr lang="en-US" dirty="0"/>
          </a:p>
          <a:p>
            <a:pPr algn="r"/>
            <a:endParaRPr lang="en-US" dirty="0" smtClean="0"/>
          </a:p>
          <a:p>
            <a:pPr algn="r"/>
            <a:endParaRPr lang="en-US" dirty="0"/>
          </a:p>
          <a:p>
            <a:pPr algn="r"/>
            <a:endParaRPr lang="en-US" dirty="0" smtClean="0"/>
          </a:p>
          <a:p>
            <a:pPr algn="r"/>
            <a:endParaRPr lang="en-US" dirty="0" smtClean="0"/>
          </a:p>
          <a:p>
            <a:pPr algn="r"/>
            <a:endParaRPr lang="en-US" dirty="0"/>
          </a:p>
          <a:p>
            <a:pPr algn="r"/>
            <a:r>
              <a:rPr lang="en-US" dirty="0" smtClean="0"/>
              <a:t>But verbs functionality remains</a:t>
            </a:r>
            <a:endParaRPr lang="en-US" dirty="0"/>
          </a:p>
        </p:txBody>
      </p:sp>
      <p:grpSp>
        <p:nvGrpSpPr>
          <p:cNvPr id="55" name="Group 54"/>
          <p:cNvGrpSpPr/>
          <p:nvPr/>
        </p:nvGrpSpPr>
        <p:grpSpPr>
          <a:xfrm>
            <a:off x="4835207" y="5025380"/>
            <a:ext cx="3625897" cy="1065796"/>
            <a:chOff x="1015600" y="3772136"/>
            <a:chExt cx="4862287" cy="1569323"/>
          </a:xfrm>
        </p:grpSpPr>
        <p:sp>
          <p:nvSpPr>
            <p:cNvPr id="49" name="Rectangle 48"/>
            <p:cNvSpPr/>
            <p:nvPr/>
          </p:nvSpPr>
          <p:spPr>
            <a:xfrm>
              <a:off x="1726847" y="5003837"/>
              <a:ext cx="1859692" cy="33762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Reliable service</a:t>
              </a:r>
              <a:endParaRPr lang="en-US" sz="1200" dirty="0"/>
            </a:p>
          </p:txBody>
        </p:sp>
        <p:sp>
          <p:nvSpPr>
            <p:cNvPr id="50" name="Rectangle 49"/>
            <p:cNvSpPr/>
            <p:nvPr/>
          </p:nvSpPr>
          <p:spPr>
            <a:xfrm>
              <a:off x="3671996" y="5002167"/>
              <a:ext cx="2205891" cy="33762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smtClean="0"/>
                <a:t>Unreliable service</a:t>
              </a:r>
              <a:endParaRPr lang="en-US" sz="1200" dirty="0"/>
            </a:p>
          </p:txBody>
        </p:sp>
        <p:sp>
          <p:nvSpPr>
            <p:cNvPr id="51" name="Rectangle 50"/>
            <p:cNvSpPr/>
            <p:nvPr/>
          </p:nvSpPr>
          <p:spPr>
            <a:xfrm>
              <a:off x="2249447" y="3772136"/>
              <a:ext cx="1158203" cy="1065796"/>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t>remote memory access service</a:t>
              </a:r>
            </a:p>
          </p:txBody>
        </p:sp>
        <p:sp>
          <p:nvSpPr>
            <p:cNvPr id="52" name="Rectangle 51"/>
            <p:cNvSpPr/>
            <p:nvPr/>
          </p:nvSpPr>
          <p:spPr>
            <a:xfrm>
              <a:off x="1015600" y="3772136"/>
              <a:ext cx="1158203" cy="1065796"/>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t>unicast </a:t>
              </a:r>
              <a:r>
                <a:rPr lang="en-US" sz="1200" dirty="0" err="1"/>
                <a:t>msg</a:t>
              </a:r>
              <a:r>
                <a:rPr lang="en-US" sz="1200" dirty="0"/>
                <a:t> </a:t>
              </a:r>
              <a:r>
                <a:rPr lang="en-US" sz="1200" dirty="0" smtClean="0"/>
                <a:t>service</a:t>
              </a:r>
              <a:endParaRPr lang="en-US" sz="1200" dirty="0"/>
            </a:p>
          </p:txBody>
        </p:sp>
        <p:sp>
          <p:nvSpPr>
            <p:cNvPr id="53" name="Rectangle 52"/>
            <p:cNvSpPr/>
            <p:nvPr/>
          </p:nvSpPr>
          <p:spPr>
            <a:xfrm>
              <a:off x="3483294" y="3772136"/>
              <a:ext cx="1158203" cy="1065796"/>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t>multicast </a:t>
              </a:r>
              <a:r>
                <a:rPr lang="en-US" sz="1200" dirty="0" err="1"/>
                <a:t>msg</a:t>
              </a:r>
              <a:r>
                <a:rPr lang="en-US" sz="1200" dirty="0"/>
                <a:t> service</a:t>
              </a:r>
            </a:p>
          </p:txBody>
        </p:sp>
        <p:sp>
          <p:nvSpPr>
            <p:cNvPr id="54" name="Rectangle 53"/>
            <p:cNvSpPr/>
            <p:nvPr/>
          </p:nvSpPr>
          <p:spPr>
            <a:xfrm>
              <a:off x="4717140" y="3772136"/>
              <a:ext cx="1158203" cy="1065796"/>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200" dirty="0"/>
                <a:t>atomic operation service</a:t>
              </a:r>
            </a:p>
          </p:txBody>
        </p:sp>
      </p:grpSp>
    </p:spTree>
    <p:extLst>
      <p:ext uri="{BB962C8B-B14F-4D97-AF65-F5344CB8AC3E}">
        <p14:creationId xmlns:p14="http://schemas.microsoft.com/office/powerpoint/2010/main" val="2921403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Application-centric I/O</a:t>
            </a:r>
            <a:endParaRPr lang="en-US" dirty="0"/>
          </a:p>
        </p:txBody>
      </p:sp>
      <p:sp>
        <p:nvSpPr>
          <p:cNvPr id="4" name="Slide Number Placeholder 3"/>
          <p:cNvSpPr>
            <a:spLocks noGrp="1"/>
          </p:cNvSpPr>
          <p:nvPr>
            <p:ph type="sldNum" sz="quarter" idx="4294967295"/>
          </p:nvPr>
        </p:nvSpPr>
        <p:spPr>
          <a:xfrm>
            <a:off x="7010400" y="6416675"/>
            <a:ext cx="2133600" cy="365125"/>
          </a:xfrm>
        </p:spPr>
        <p:txBody>
          <a:bodyPr/>
          <a:lstStyle/>
          <a:p>
            <a:pPr>
              <a:defRPr/>
            </a:pPr>
            <a:fld id="{0D13EDDD-BBBD-49BF-8DB8-2A7972CE8935}" type="slidenum">
              <a:rPr lang="en-US" smtClean="0"/>
              <a:pPr>
                <a:defRPr/>
              </a:pPr>
              <a:t>29</a:t>
            </a:fld>
            <a:endParaRPr lang="en-US"/>
          </a:p>
        </p:txBody>
      </p:sp>
    </p:spTree>
    <p:extLst>
      <p:ext uri="{BB962C8B-B14F-4D97-AF65-F5344CB8AC3E}">
        <p14:creationId xmlns:p14="http://schemas.microsoft.com/office/powerpoint/2010/main" val="21433707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smtClean="0"/>
              <a:t>(potential) objectives for the </a:t>
            </a:r>
            <a:r>
              <a:rPr lang="en-US" sz="3600" dirty="0" err="1" smtClean="0"/>
              <a:t>BoF</a:t>
            </a:r>
            <a:endParaRPr lang="en-US" sz="3600" dirty="0"/>
          </a:p>
        </p:txBody>
      </p:sp>
      <p:sp>
        <p:nvSpPr>
          <p:cNvPr id="2" name="Footer Placeholder 1"/>
          <p:cNvSpPr>
            <a:spLocks noGrp="1"/>
          </p:cNvSpPr>
          <p:nvPr>
            <p:ph type="ftr" sz="quarter" idx="11"/>
          </p:nvPr>
        </p:nvSpPr>
        <p:spPr/>
        <p:txBody>
          <a:bodyPr/>
          <a:lstStyle/>
          <a:p>
            <a:pPr>
              <a:defRPr/>
            </a:pPr>
            <a:r>
              <a:rPr lang="en-US" smtClean="0"/>
              <a:t>#OFADevWorkshop</a:t>
            </a:r>
            <a:endParaRPr lang="en-US"/>
          </a:p>
        </p:txBody>
      </p:sp>
      <p:sp>
        <p:nvSpPr>
          <p:cNvPr id="3" name="Slide Number Placeholder 2"/>
          <p:cNvSpPr>
            <a:spLocks noGrp="1"/>
          </p:cNvSpPr>
          <p:nvPr>
            <p:ph type="sldNum" sz="quarter" idx="12"/>
          </p:nvPr>
        </p:nvSpPr>
        <p:spPr/>
        <p:txBody>
          <a:bodyPr/>
          <a:lstStyle/>
          <a:p>
            <a:pPr>
              <a:defRPr/>
            </a:pPr>
            <a:fld id="{0F60492E-C288-45D3-BAC0-3385B67DD991}" type="slidenum">
              <a:rPr lang="en-US" smtClean="0"/>
              <a:pPr>
                <a:defRPr/>
              </a:pPr>
              <a:t>3</a:t>
            </a:fld>
            <a:endParaRPr lang="en-US"/>
          </a:p>
        </p:txBody>
      </p:sp>
      <p:sp>
        <p:nvSpPr>
          <p:cNvPr id="5" name="TextBox 4"/>
          <p:cNvSpPr txBox="1"/>
          <p:nvPr/>
        </p:nvSpPr>
        <p:spPr>
          <a:xfrm>
            <a:off x="721896" y="2048199"/>
            <a:ext cx="7760368" cy="3693319"/>
          </a:xfrm>
          <a:prstGeom prst="rect">
            <a:avLst/>
          </a:prstGeom>
          <a:noFill/>
        </p:spPr>
        <p:txBody>
          <a:bodyPr wrap="square" rtlCol="0">
            <a:spAutoFit/>
          </a:bodyPr>
          <a:lstStyle/>
          <a:p>
            <a:r>
              <a:rPr lang="en-US" dirty="0" smtClean="0">
                <a:solidFill>
                  <a:srgbClr val="6D6E71"/>
                </a:solidFill>
              </a:rPr>
              <a:t>This is a pretty new effort, so we’re not sure what color feathers the birds will be wearing.</a:t>
            </a:r>
          </a:p>
          <a:p>
            <a:endParaRPr lang="en-US" dirty="0">
              <a:solidFill>
                <a:srgbClr val="6D6E71"/>
              </a:solidFill>
            </a:endParaRPr>
          </a:p>
          <a:p>
            <a:r>
              <a:rPr lang="en-US" dirty="0" smtClean="0">
                <a:solidFill>
                  <a:srgbClr val="6D6E71"/>
                </a:solidFill>
              </a:rPr>
              <a:t>We want to keep this </a:t>
            </a:r>
            <a:r>
              <a:rPr lang="en-US" dirty="0" err="1" smtClean="0">
                <a:solidFill>
                  <a:srgbClr val="6D6E71"/>
                </a:solidFill>
              </a:rPr>
              <a:t>BoF</a:t>
            </a:r>
            <a:r>
              <a:rPr lang="en-US" dirty="0" smtClean="0">
                <a:solidFill>
                  <a:srgbClr val="6D6E71"/>
                </a:solidFill>
              </a:rPr>
              <a:t> very interactive, but also responsive to attendees needs.</a:t>
            </a:r>
          </a:p>
          <a:p>
            <a:endParaRPr lang="en-US" dirty="0">
              <a:solidFill>
                <a:srgbClr val="6D6E71"/>
              </a:solidFill>
            </a:endParaRPr>
          </a:p>
          <a:p>
            <a:r>
              <a:rPr lang="en-US" dirty="0" smtClean="0">
                <a:solidFill>
                  <a:srgbClr val="6D6E71"/>
                </a:solidFill>
              </a:rPr>
              <a:t>Couple of directions we could take today </a:t>
            </a:r>
          </a:p>
          <a:p>
            <a:pPr marL="342900" indent="-342900">
              <a:buAutoNum type="arabicPeriod"/>
            </a:pPr>
            <a:endParaRPr lang="en-US" dirty="0">
              <a:solidFill>
                <a:srgbClr val="6D6E71"/>
              </a:solidFill>
            </a:endParaRPr>
          </a:p>
          <a:p>
            <a:pPr marL="342900" indent="-342900">
              <a:buAutoNum type="arabicPeriod"/>
            </a:pPr>
            <a:r>
              <a:rPr lang="en-US" dirty="0" smtClean="0">
                <a:solidFill>
                  <a:srgbClr val="6D6E71"/>
                </a:solidFill>
              </a:rPr>
              <a:t>Introduce the basic concepts and familiarize us all with the background behind this new effort, or</a:t>
            </a:r>
          </a:p>
          <a:p>
            <a:pPr marL="342900" indent="-342900">
              <a:buAutoNum type="arabicPeriod"/>
            </a:pPr>
            <a:endParaRPr lang="en-US" dirty="0" smtClean="0">
              <a:solidFill>
                <a:srgbClr val="6D6E71"/>
              </a:solidFill>
            </a:endParaRPr>
          </a:p>
          <a:p>
            <a:pPr marL="342900" indent="-342900">
              <a:buAutoNum type="arabicPeriod"/>
            </a:pPr>
            <a:r>
              <a:rPr lang="en-US" dirty="0" smtClean="0">
                <a:solidFill>
                  <a:srgbClr val="6D6E71"/>
                </a:solidFill>
              </a:rPr>
              <a:t>Dive into details by picking up the discussion where we left off at our last meeting</a:t>
            </a:r>
          </a:p>
        </p:txBody>
      </p:sp>
    </p:spTree>
    <p:extLst>
      <p:ext uri="{BB962C8B-B14F-4D97-AF65-F5344CB8AC3E}">
        <p14:creationId xmlns:p14="http://schemas.microsoft.com/office/powerpoint/2010/main" val="36704180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Application-centric I/O</a:t>
            </a:r>
            <a:endParaRPr lang="en-US" dirty="0"/>
          </a:p>
        </p:txBody>
      </p:sp>
      <p:sp>
        <p:nvSpPr>
          <p:cNvPr id="4" name="Slide Number Placeholder 3"/>
          <p:cNvSpPr>
            <a:spLocks noGrp="1"/>
          </p:cNvSpPr>
          <p:nvPr>
            <p:ph type="sldNum" sz="quarter" idx="12"/>
          </p:nvPr>
        </p:nvSpPr>
        <p:spPr/>
        <p:txBody>
          <a:bodyPr/>
          <a:lstStyle/>
          <a:p>
            <a:pPr>
              <a:defRPr/>
            </a:pPr>
            <a:fld id="{0D13EDDD-BBBD-49BF-8DB8-2A7972CE8935}" type="slidenum">
              <a:rPr lang="en-US" smtClean="0"/>
              <a:pPr>
                <a:defRPr/>
              </a:pPr>
              <a:t>30</a:t>
            </a:fld>
            <a:endParaRPr lang="en-US"/>
          </a:p>
        </p:txBody>
      </p:sp>
      <p:sp>
        <p:nvSpPr>
          <p:cNvPr id="6" name="Oval 5"/>
          <p:cNvSpPr/>
          <p:nvPr/>
        </p:nvSpPr>
        <p:spPr>
          <a:xfrm>
            <a:off x="3931700" y="2257735"/>
            <a:ext cx="1617785" cy="886820"/>
          </a:xfrm>
          <a:prstGeom prst="ellipse">
            <a:avLst/>
          </a:prstGeo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18900000" scaled="1"/>
            <a:tileRect/>
          </a:gradFill>
        </p:spPr>
        <p:style>
          <a:lnRef idx="1">
            <a:schemeClr val="accent1"/>
          </a:lnRef>
          <a:fillRef idx="3">
            <a:schemeClr val="accent1"/>
          </a:fillRef>
          <a:effectRef idx="2">
            <a:schemeClr val="accent1"/>
          </a:effectRef>
          <a:fontRef idx="minor">
            <a:schemeClr val="lt1"/>
          </a:fontRef>
        </p:style>
        <p:txBody>
          <a:bodyPr anchor="ctr"/>
          <a:lstStyle/>
          <a:p>
            <a:pPr algn="ctr"/>
            <a:r>
              <a:rPr lang="en-US" dirty="0">
                <a:solidFill>
                  <a:schemeClr val="tx1"/>
                </a:solidFill>
              </a:rPr>
              <a:t>app</a:t>
            </a:r>
          </a:p>
        </p:txBody>
      </p:sp>
      <p:sp>
        <p:nvSpPr>
          <p:cNvPr id="8" name="Oval 7"/>
          <p:cNvSpPr/>
          <p:nvPr/>
        </p:nvSpPr>
        <p:spPr>
          <a:xfrm>
            <a:off x="7134201" y="2257735"/>
            <a:ext cx="1617785" cy="886820"/>
          </a:xfrm>
          <a:prstGeom prst="ellipse">
            <a:avLst/>
          </a:prstGeo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18900000" scaled="1"/>
            <a:tileRect/>
          </a:gradFill>
        </p:spPr>
        <p:style>
          <a:lnRef idx="1">
            <a:schemeClr val="accent1"/>
          </a:lnRef>
          <a:fillRef idx="3">
            <a:schemeClr val="accent1"/>
          </a:fillRef>
          <a:effectRef idx="2">
            <a:schemeClr val="accent1"/>
          </a:effectRef>
          <a:fontRef idx="minor">
            <a:schemeClr val="lt1"/>
          </a:fontRef>
        </p:style>
        <p:txBody>
          <a:bodyPr anchor="ctr"/>
          <a:lstStyle/>
          <a:p>
            <a:pPr algn="ctr"/>
            <a:r>
              <a:rPr lang="en-US" dirty="0">
                <a:solidFill>
                  <a:schemeClr val="tx1"/>
                </a:solidFill>
              </a:rPr>
              <a:t>app</a:t>
            </a:r>
          </a:p>
        </p:txBody>
      </p:sp>
      <p:sp>
        <p:nvSpPr>
          <p:cNvPr id="9" name="Rectangle 8"/>
          <p:cNvSpPr/>
          <p:nvPr/>
        </p:nvSpPr>
        <p:spPr>
          <a:xfrm>
            <a:off x="4201331" y="3398669"/>
            <a:ext cx="1078522" cy="222738"/>
          </a:xfrm>
          <a:prstGeom prst="rect">
            <a:avLst/>
          </a:prstGeom>
          <a:gradFill>
            <a:gsLst>
              <a:gs pos="0">
                <a:schemeClr val="accent1">
                  <a:tint val="100000"/>
                  <a:shade val="100000"/>
                  <a:satMod val="130000"/>
                  <a:alpha val="43000"/>
                </a:schemeClr>
              </a:gs>
              <a:gs pos="76000">
                <a:schemeClr val="accent1">
                  <a:tint val="50000"/>
                  <a:shade val="100000"/>
                  <a:satMod val="350000"/>
                  <a:alpha val="25000"/>
                </a:schemeClr>
              </a:gs>
            </a:gsLst>
          </a:grad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solidFill>
                  <a:schemeClr val="tx1">
                    <a:lumMod val="75000"/>
                    <a:lumOff val="25000"/>
                  </a:schemeClr>
                </a:solidFill>
              </a:rPr>
              <a:t>i</a:t>
            </a:r>
            <a:r>
              <a:rPr lang="en-US" dirty="0" smtClean="0">
                <a:solidFill>
                  <a:schemeClr val="tx1">
                    <a:lumMod val="75000"/>
                    <a:lumOff val="25000"/>
                  </a:schemeClr>
                </a:solidFill>
              </a:rPr>
              <a:t>/f</a:t>
            </a:r>
            <a:endParaRPr lang="en-US" dirty="0">
              <a:solidFill>
                <a:schemeClr val="tx1">
                  <a:lumMod val="75000"/>
                  <a:lumOff val="25000"/>
                </a:schemeClr>
              </a:solidFill>
            </a:endParaRPr>
          </a:p>
        </p:txBody>
      </p:sp>
      <p:sp>
        <p:nvSpPr>
          <p:cNvPr id="10" name="Rectangle 9"/>
          <p:cNvSpPr/>
          <p:nvPr/>
        </p:nvSpPr>
        <p:spPr>
          <a:xfrm>
            <a:off x="4201331" y="3855307"/>
            <a:ext cx="1078522" cy="658781"/>
          </a:xfrm>
          <a:prstGeom prst="rect">
            <a:avLst/>
          </a:prstGeom>
          <a:gradFill>
            <a:gsLst>
              <a:gs pos="0">
                <a:schemeClr val="accent1">
                  <a:tint val="100000"/>
                  <a:shade val="100000"/>
                  <a:satMod val="130000"/>
                  <a:alpha val="43000"/>
                </a:schemeClr>
              </a:gs>
              <a:gs pos="76000">
                <a:schemeClr val="accent1">
                  <a:tint val="50000"/>
                  <a:shade val="100000"/>
                  <a:satMod val="350000"/>
                  <a:alpha val="25000"/>
                </a:schemeClr>
              </a:gs>
            </a:gsLst>
          </a:grad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lumMod val="75000"/>
                    <a:lumOff val="25000"/>
                  </a:schemeClr>
                </a:solidFill>
              </a:rPr>
              <a:t>Fabric provider</a:t>
            </a:r>
            <a:endParaRPr lang="en-US" dirty="0">
              <a:solidFill>
                <a:schemeClr val="tx1">
                  <a:lumMod val="75000"/>
                  <a:lumOff val="25000"/>
                </a:schemeClr>
              </a:solidFill>
            </a:endParaRPr>
          </a:p>
        </p:txBody>
      </p:sp>
      <p:sp>
        <p:nvSpPr>
          <p:cNvPr id="11" name="Rectangle 10"/>
          <p:cNvSpPr/>
          <p:nvPr/>
        </p:nvSpPr>
        <p:spPr>
          <a:xfrm>
            <a:off x="7403832" y="3398668"/>
            <a:ext cx="1078522" cy="222738"/>
          </a:xfrm>
          <a:prstGeom prst="rect">
            <a:avLst/>
          </a:prstGeom>
          <a:gradFill>
            <a:gsLst>
              <a:gs pos="0">
                <a:schemeClr val="accent1">
                  <a:tint val="100000"/>
                  <a:shade val="100000"/>
                  <a:satMod val="130000"/>
                  <a:alpha val="43000"/>
                </a:schemeClr>
              </a:gs>
              <a:gs pos="76000">
                <a:schemeClr val="accent1">
                  <a:tint val="50000"/>
                  <a:shade val="100000"/>
                  <a:satMod val="350000"/>
                  <a:alpha val="25000"/>
                </a:schemeClr>
              </a:gs>
            </a:gsLst>
          </a:grad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err="1" smtClean="0">
                <a:solidFill>
                  <a:schemeClr val="tx1">
                    <a:lumMod val="75000"/>
                    <a:lumOff val="25000"/>
                  </a:schemeClr>
                </a:solidFill>
              </a:rPr>
              <a:t>i</a:t>
            </a:r>
            <a:r>
              <a:rPr lang="en-US" dirty="0" smtClean="0">
                <a:solidFill>
                  <a:schemeClr val="tx1">
                    <a:lumMod val="75000"/>
                    <a:lumOff val="25000"/>
                  </a:schemeClr>
                </a:solidFill>
              </a:rPr>
              <a:t>/f</a:t>
            </a:r>
            <a:endParaRPr lang="en-US" dirty="0">
              <a:solidFill>
                <a:schemeClr val="tx1">
                  <a:lumMod val="75000"/>
                  <a:lumOff val="25000"/>
                </a:schemeClr>
              </a:solidFill>
            </a:endParaRPr>
          </a:p>
        </p:txBody>
      </p:sp>
      <p:sp>
        <p:nvSpPr>
          <p:cNvPr id="12" name="Rectangle 11"/>
          <p:cNvSpPr/>
          <p:nvPr/>
        </p:nvSpPr>
        <p:spPr>
          <a:xfrm>
            <a:off x="7403832" y="3855306"/>
            <a:ext cx="1078522" cy="658781"/>
          </a:xfrm>
          <a:prstGeom prst="rect">
            <a:avLst/>
          </a:prstGeom>
          <a:gradFill>
            <a:gsLst>
              <a:gs pos="0">
                <a:schemeClr val="accent1">
                  <a:tint val="100000"/>
                  <a:shade val="100000"/>
                  <a:satMod val="130000"/>
                  <a:alpha val="43000"/>
                </a:schemeClr>
              </a:gs>
              <a:gs pos="76000">
                <a:schemeClr val="accent1">
                  <a:tint val="50000"/>
                  <a:shade val="100000"/>
                  <a:satMod val="350000"/>
                  <a:alpha val="25000"/>
                </a:schemeClr>
              </a:gs>
            </a:gsLst>
          </a:gradFill>
          <a:ln>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lumMod val="75000"/>
                    <a:lumOff val="25000"/>
                  </a:schemeClr>
                </a:solidFill>
              </a:rPr>
              <a:t>Fabric provider</a:t>
            </a:r>
            <a:endParaRPr lang="en-US" dirty="0">
              <a:solidFill>
                <a:schemeClr val="tx1">
                  <a:lumMod val="75000"/>
                  <a:lumOff val="25000"/>
                </a:schemeClr>
              </a:solidFill>
            </a:endParaRPr>
          </a:p>
        </p:txBody>
      </p:sp>
      <p:cxnSp>
        <p:nvCxnSpPr>
          <p:cNvPr id="14" name="Elbow Connector 13"/>
          <p:cNvCxnSpPr>
            <a:stCxn id="10" idx="2"/>
            <a:endCxn id="12" idx="2"/>
          </p:cNvCxnSpPr>
          <p:nvPr/>
        </p:nvCxnSpPr>
        <p:spPr>
          <a:xfrm rot="5400000" flipH="1" flipV="1">
            <a:off x="6341841" y="2912837"/>
            <a:ext cx="1" cy="3202501"/>
          </a:xfrm>
          <a:prstGeom prst="bentConnector3">
            <a:avLst>
              <a:gd name="adj1" fmla="val -22860000000"/>
            </a:avLst>
          </a:prstGeom>
          <a:ln w="12700">
            <a:solidFill>
              <a:schemeClr val="tx1">
                <a:lumMod val="50000"/>
                <a:lumOff val="50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a:stCxn id="6" idx="6"/>
            <a:endCxn id="8" idx="2"/>
          </p:cNvCxnSpPr>
          <p:nvPr/>
        </p:nvCxnSpPr>
        <p:spPr>
          <a:xfrm>
            <a:off x="5549485" y="2701145"/>
            <a:ext cx="1584716" cy="0"/>
          </a:xfrm>
          <a:prstGeom prst="straightConnector1">
            <a:avLst/>
          </a:prstGeom>
          <a:ln w="57150" cmpd="tri">
            <a:solidFill>
              <a:schemeClr val="tx1"/>
            </a:solidFill>
            <a:headEnd type="triangle" w="sm" len="sm"/>
            <a:tailEnd type="triangle" w="sm" len="med"/>
          </a:ln>
        </p:spPr>
        <p:style>
          <a:lnRef idx="2">
            <a:schemeClr val="accent1"/>
          </a:lnRef>
          <a:fillRef idx="0">
            <a:schemeClr val="accent1"/>
          </a:fillRef>
          <a:effectRef idx="1">
            <a:schemeClr val="accent1"/>
          </a:effectRef>
          <a:fontRef idx="minor">
            <a:schemeClr val="tx1"/>
          </a:fontRef>
        </p:style>
      </p:cxnSp>
      <p:sp>
        <p:nvSpPr>
          <p:cNvPr id="2" name="Rectangle 1"/>
          <p:cNvSpPr/>
          <p:nvPr/>
        </p:nvSpPr>
        <p:spPr>
          <a:xfrm>
            <a:off x="1096887" y="5383157"/>
            <a:ext cx="6208888" cy="584775"/>
          </a:xfrm>
          <a:prstGeom prst="rect">
            <a:avLst/>
          </a:prstGeom>
        </p:spPr>
        <p:txBody>
          <a:bodyPr wrap="square">
            <a:spAutoFit/>
          </a:bodyPr>
          <a:lstStyle/>
          <a:p>
            <a:pPr algn="ctr"/>
            <a:r>
              <a:rPr lang="en-US" sz="1600" i="1" dirty="0"/>
              <a:t>“Application-centric I/O” is the art and science of defining an I/O </a:t>
            </a:r>
            <a:r>
              <a:rPr lang="en-US" sz="1600" i="1" dirty="0" smtClean="0"/>
              <a:t>system </a:t>
            </a:r>
            <a:r>
              <a:rPr lang="en-US" sz="1600" i="1" dirty="0"/>
              <a:t>that maximizes application effectiveness</a:t>
            </a:r>
            <a:r>
              <a:rPr lang="en-US" sz="1600" i="1" dirty="0" smtClean="0"/>
              <a:t>.”</a:t>
            </a:r>
            <a:endParaRPr lang="en-US" sz="1600" i="1" dirty="0"/>
          </a:p>
        </p:txBody>
      </p:sp>
    </p:spTree>
    <p:extLst>
      <p:ext uri="{BB962C8B-B14F-4D97-AF65-F5344CB8AC3E}">
        <p14:creationId xmlns:p14="http://schemas.microsoft.com/office/powerpoint/2010/main" val="19198887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p:cNvSpPr/>
          <p:nvPr/>
        </p:nvSpPr>
        <p:spPr>
          <a:xfrm>
            <a:off x="4320832" y="3348807"/>
            <a:ext cx="3749040" cy="1863274"/>
          </a:xfrm>
          <a:prstGeom prst="roundRect">
            <a:avLst>
              <a:gd name="adj" fmla="val 9906"/>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7" name="Title 6"/>
          <p:cNvSpPr>
            <a:spLocks noGrp="1"/>
          </p:cNvSpPr>
          <p:nvPr>
            <p:ph type="title"/>
          </p:nvPr>
        </p:nvSpPr>
        <p:spPr/>
        <p:txBody>
          <a:bodyPr/>
          <a:lstStyle/>
          <a:p>
            <a:r>
              <a:rPr lang="en-US" dirty="0" smtClean="0"/>
              <a:t>Historical RDMA design flow</a:t>
            </a:r>
            <a:endParaRPr lang="en-US" dirty="0"/>
          </a:p>
        </p:txBody>
      </p:sp>
      <p:sp>
        <p:nvSpPr>
          <p:cNvPr id="4" name="Slide Number Placeholder 3"/>
          <p:cNvSpPr>
            <a:spLocks noGrp="1"/>
          </p:cNvSpPr>
          <p:nvPr>
            <p:ph type="sldNum" sz="quarter" idx="12"/>
          </p:nvPr>
        </p:nvSpPr>
        <p:spPr/>
        <p:txBody>
          <a:bodyPr/>
          <a:lstStyle/>
          <a:p>
            <a:pPr>
              <a:defRPr/>
            </a:pPr>
            <a:fld id="{0D13EDDD-BBBD-49BF-8DB8-2A7972CE8935}" type="slidenum">
              <a:rPr lang="en-US" smtClean="0"/>
              <a:pPr>
                <a:defRPr/>
              </a:pPr>
              <a:t>31</a:t>
            </a:fld>
            <a:endParaRPr lang="en-US"/>
          </a:p>
        </p:txBody>
      </p:sp>
      <p:sp>
        <p:nvSpPr>
          <p:cNvPr id="36" name="Rounded Rectangle 35"/>
          <p:cNvSpPr/>
          <p:nvPr/>
        </p:nvSpPr>
        <p:spPr>
          <a:xfrm>
            <a:off x="4497850" y="4354231"/>
            <a:ext cx="3411710" cy="634457"/>
          </a:xfrm>
          <a:prstGeom prst="roundRect">
            <a:avLst>
              <a:gd name="adj" fmla="val 9906"/>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5" name="Straight Connector 44"/>
          <p:cNvCxnSpPr/>
          <p:nvPr/>
        </p:nvCxnSpPr>
        <p:spPr>
          <a:xfrm>
            <a:off x="577799" y="5403928"/>
            <a:ext cx="7492073" cy="0"/>
          </a:xfrm>
          <a:prstGeom prst="line">
            <a:avLst/>
          </a:prstGeom>
          <a:ln w="3175"/>
        </p:spPr>
        <p:style>
          <a:lnRef idx="2">
            <a:schemeClr val="accent1"/>
          </a:lnRef>
          <a:fillRef idx="0">
            <a:schemeClr val="accent1"/>
          </a:fillRef>
          <a:effectRef idx="1">
            <a:schemeClr val="accent1"/>
          </a:effectRef>
          <a:fontRef idx="minor">
            <a:schemeClr val="tx1"/>
          </a:fontRef>
        </p:style>
      </p:cxnSp>
      <p:sp>
        <p:nvSpPr>
          <p:cNvPr id="46" name="TextBox 45"/>
          <p:cNvSpPr txBox="1"/>
          <p:nvPr/>
        </p:nvSpPr>
        <p:spPr>
          <a:xfrm>
            <a:off x="675023" y="1686687"/>
            <a:ext cx="3648812" cy="646331"/>
          </a:xfrm>
          <a:prstGeom prst="rect">
            <a:avLst/>
          </a:prstGeom>
          <a:noFill/>
        </p:spPr>
        <p:txBody>
          <a:bodyPr wrap="square" rtlCol="0">
            <a:spAutoFit/>
          </a:bodyPr>
          <a:lstStyle/>
          <a:p>
            <a:r>
              <a:rPr lang="en-US" dirty="0" smtClean="0"/>
              <a:t>App </a:t>
            </a:r>
            <a:r>
              <a:rPr lang="en-US" dirty="0" err="1" smtClean="0"/>
              <a:t>reqmts</a:t>
            </a:r>
            <a:r>
              <a:rPr lang="en-US" dirty="0" smtClean="0"/>
              <a:t> (e.g. low latency) drove fabric characteristics</a:t>
            </a:r>
          </a:p>
        </p:txBody>
      </p:sp>
      <p:sp>
        <p:nvSpPr>
          <p:cNvPr id="47" name="TextBox 46"/>
          <p:cNvSpPr txBox="1"/>
          <p:nvPr/>
        </p:nvSpPr>
        <p:spPr>
          <a:xfrm>
            <a:off x="675023" y="3818779"/>
            <a:ext cx="3645810" cy="923330"/>
          </a:xfrm>
          <a:prstGeom prst="rect">
            <a:avLst/>
          </a:prstGeom>
          <a:noFill/>
        </p:spPr>
        <p:txBody>
          <a:bodyPr wrap="square" rtlCol="0">
            <a:spAutoFit/>
          </a:bodyPr>
          <a:lstStyle/>
          <a:p>
            <a:r>
              <a:rPr lang="en-US" dirty="0" smtClean="0"/>
              <a:t>IBTA specified an RDMA service:</a:t>
            </a:r>
          </a:p>
          <a:p>
            <a:pPr marL="742950" lvl="1" indent="-285750">
              <a:buFontTx/>
              <a:buChar char="-"/>
            </a:pPr>
            <a:r>
              <a:rPr lang="en-US" dirty="0" smtClean="0"/>
              <a:t>send/receive,</a:t>
            </a:r>
          </a:p>
          <a:p>
            <a:pPr marL="742950" lvl="1" indent="-285750">
              <a:buFontTx/>
              <a:buChar char="-"/>
            </a:pPr>
            <a:r>
              <a:rPr lang="en-US" dirty="0" smtClean="0"/>
              <a:t>RDMA RD. RDMA WRT…</a:t>
            </a:r>
          </a:p>
        </p:txBody>
      </p:sp>
      <p:sp>
        <p:nvSpPr>
          <p:cNvPr id="48" name="TextBox 47"/>
          <p:cNvSpPr txBox="1"/>
          <p:nvPr/>
        </p:nvSpPr>
        <p:spPr>
          <a:xfrm>
            <a:off x="3207191" y="2659618"/>
            <a:ext cx="3252205" cy="369332"/>
          </a:xfrm>
          <a:prstGeom prst="rect">
            <a:avLst/>
          </a:prstGeom>
          <a:noFill/>
        </p:spPr>
        <p:txBody>
          <a:bodyPr wrap="square" rtlCol="0">
            <a:spAutoFit/>
          </a:bodyPr>
          <a:lstStyle/>
          <a:p>
            <a:r>
              <a:rPr lang="en-US" dirty="0" smtClean="0"/>
              <a:t>OFA implemented the API</a:t>
            </a:r>
          </a:p>
        </p:txBody>
      </p:sp>
      <p:sp>
        <p:nvSpPr>
          <p:cNvPr id="20" name="Oval 19"/>
          <p:cNvSpPr/>
          <p:nvPr/>
        </p:nvSpPr>
        <p:spPr>
          <a:xfrm>
            <a:off x="6489600" y="1720105"/>
            <a:ext cx="1263747" cy="628076"/>
          </a:xfrm>
          <a:prstGeom prst="ellipse">
            <a:avLst/>
          </a:prstGeom>
          <a:gradFill flip="none" rotWithShape="1">
            <a:gsLst>
              <a:gs pos="0">
                <a:schemeClr val="bg2">
                  <a:lumMod val="90000"/>
                  <a:shade val="30000"/>
                  <a:satMod val="115000"/>
                </a:schemeClr>
              </a:gs>
              <a:gs pos="50000">
                <a:schemeClr val="bg2">
                  <a:lumMod val="90000"/>
                  <a:shade val="67500"/>
                  <a:satMod val="115000"/>
                </a:schemeClr>
              </a:gs>
              <a:gs pos="100000">
                <a:schemeClr val="bg2">
                  <a:lumMod val="90000"/>
                  <a:shade val="100000"/>
                  <a:satMod val="115000"/>
                </a:schemeClr>
              </a:gs>
            </a:gsLst>
            <a:lin ang="18900000" scaled="1"/>
            <a:tileRect/>
          </a:gradFill>
        </p:spPr>
        <p:style>
          <a:lnRef idx="1">
            <a:schemeClr val="accent1"/>
          </a:lnRef>
          <a:fillRef idx="3">
            <a:schemeClr val="accent1"/>
          </a:fillRef>
          <a:effectRef idx="2">
            <a:schemeClr val="accent1"/>
          </a:effectRef>
          <a:fontRef idx="minor">
            <a:schemeClr val="lt1"/>
          </a:fontRef>
        </p:style>
        <p:txBody>
          <a:bodyPr anchor="ctr"/>
          <a:lstStyle/>
          <a:p>
            <a:pPr algn="ctr"/>
            <a:r>
              <a:rPr lang="en-US" dirty="0">
                <a:solidFill>
                  <a:schemeClr val="tx1"/>
                </a:solidFill>
              </a:rPr>
              <a:t>app</a:t>
            </a:r>
          </a:p>
        </p:txBody>
      </p:sp>
      <p:sp>
        <p:nvSpPr>
          <p:cNvPr id="23" name="Rectangle 22"/>
          <p:cNvSpPr/>
          <p:nvPr/>
        </p:nvSpPr>
        <p:spPr>
          <a:xfrm>
            <a:off x="6312582" y="3474192"/>
            <a:ext cx="1617785" cy="65878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rPr>
              <a:t>RDMA</a:t>
            </a:r>
          </a:p>
          <a:p>
            <a:pPr algn="ctr"/>
            <a:r>
              <a:rPr lang="en-US" dirty="0" smtClean="0">
                <a:solidFill>
                  <a:schemeClr val="bg1"/>
                </a:solidFill>
              </a:rPr>
              <a:t>Service</a:t>
            </a:r>
            <a:endParaRPr lang="en-US" dirty="0">
              <a:solidFill>
                <a:schemeClr val="bg1"/>
              </a:solidFill>
            </a:endParaRPr>
          </a:p>
        </p:txBody>
      </p:sp>
      <p:sp>
        <p:nvSpPr>
          <p:cNvPr id="24" name="Rectangle 23"/>
          <p:cNvSpPr/>
          <p:nvPr/>
        </p:nvSpPr>
        <p:spPr>
          <a:xfrm>
            <a:off x="6312582" y="2697187"/>
            <a:ext cx="1617785" cy="320040"/>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dirty="0" smtClean="0">
                <a:solidFill>
                  <a:schemeClr val="tx1"/>
                </a:solidFill>
              </a:rPr>
              <a:t>Verbs API</a:t>
            </a:r>
            <a:endParaRPr lang="en-US" dirty="0">
              <a:solidFill>
                <a:schemeClr val="tx1"/>
              </a:solidFill>
            </a:endParaRPr>
          </a:p>
        </p:txBody>
      </p:sp>
      <p:cxnSp>
        <p:nvCxnSpPr>
          <p:cNvPr id="25" name="Straight Arrow Connector 24"/>
          <p:cNvCxnSpPr>
            <a:stCxn id="20" idx="4"/>
            <a:endCxn id="24" idx="0"/>
          </p:cNvCxnSpPr>
          <p:nvPr/>
        </p:nvCxnSpPr>
        <p:spPr>
          <a:xfrm>
            <a:off x="7121474" y="2348181"/>
            <a:ext cx="1" cy="349006"/>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p:cNvCxnSpPr>
            <a:stCxn id="24" idx="2"/>
            <a:endCxn id="23" idx="0"/>
          </p:cNvCxnSpPr>
          <p:nvPr/>
        </p:nvCxnSpPr>
        <p:spPr>
          <a:xfrm>
            <a:off x="7121475" y="3017227"/>
            <a:ext cx="0" cy="456965"/>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5" name="Oval 4"/>
          <p:cNvSpPr/>
          <p:nvPr/>
        </p:nvSpPr>
        <p:spPr>
          <a:xfrm>
            <a:off x="203709" y="1788052"/>
            <a:ext cx="471313" cy="445289"/>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tx1"/>
                </a:solidFill>
              </a:rPr>
              <a:t>1</a:t>
            </a:r>
            <a:endParaRPr lang="en-US" dirty="0">
              <a:solidFill>
                <a:schemeClr val="tx1"/>
              </a:solidFill>
            </a:endParaRPr>
          </a:p>
        </p:txBody>
      </p:sp>
      <p:sp>
        <p:nvSpPr>
          <p:cNvPr id="27" name="Oval 26"/>
          <p:cNvSpPr/>
          <p:nvPr/>
        </p:nvSpPr>
        <p:spPr>
          <a:xfrm>
            <a:off x="163625" y="3803582"/>
            <a:ext cx="471313" cy="445289"/>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2</a:t>
            </a:r>
          </a:p>
        </p:txBody>
      </p:sp>
      <p:sp>
        <p:nvSpPr>
          <p:cNvPr id="28" name="Oval 27"/>
          <p:cNvSpPr/>
          <p:nvPr/>
        </p:nvSpPr>
        <p:spPr>
          <a:xfrm>
            <a:off x="2735878" y="2634562"/>
            <a:ext cx="471313" cy="445289"/>
          </a:xfrm>
          <a:prstGeom prst="ellipse">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3</a:t>
            </a:r>
          </a:p>
        </p:txBody>
      </p:sp>
      <p:cxnSp>
        <p:nvCxnSpPr>
          <p:cNvPr id="9" name="Straight Arrow Connector 8"/>
          <p:cNvCxnSpPr/>
          <p:nvPr/>
        </p:nvCxnSpPr>
        <p:spPr>
          <a:xfrm>
            <a:off x="399281" y="2522684"/>
            <a:ext cx="0" cy="1099747"/>
          </a:xfrm>
          <a:prstGeom prst="straightConnector1">
            <a:avLst/>
          </a:prstGeom>
          <a:ln w="3175">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flipV="1">
            <a:off x="675023" y="3017227"/>
            <a:ext cx="1974392" cy="786356"/>
          </a:xfrm>
          <a:prstGeom prst="straightConnector1">
            <a:avLst/>
          </a:prstGeom>
          <a:ln w="3175">
            <a:tailEnd type="arrow"/>
          </a:ln>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303816" y="5501939"/>
            <a:ext cx="8528458" cy="923330"/>
          </a:xfrm>
          <a:prstGeom prst="rect">
            <a:avLst/>
          </a:prstGeom>
          <a:noFill/>
        </p:spPr>
        <p:txBody>
          <a:bodyPr wrap="square" rtlCol="0">
            <a:spAutoFit/>
          </a:bodyPr>
          <a:lstStyle/>
          <a:p>
            <a:r>
              <a:rPr lang="en-US" dirty="0" smtClean="0">
                <a:solidFill>
                  <a:srgbClr val="6D6E71"/>
                </a:solidFill>
              </a:rPr>
              <a:t>In the case of OFA, the RDMA Service was designed first (including the Verbs specification), followed by the Verbs API.  This is still an application-centric approach to I/O.</a:t>
            </a:r>
          </a:p>
        </p:txBody>
      </p:sp>
      <p:sp>
        <p:nvSpPr>
          <p:cNvPr id="29" name="Rectangle 28"/>
          <p:cNvSpPr/>
          <p:nvPr/>
        </p:nvSpPr>
        <p:spPr>
          <a:xfrm>
            <a:off x="4605703" y="3450746"/>
            <a:ext cx="1078522" cy="658781"/>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chemeClr val="bg1"/>
                </a:solidFill>
              </a:rPr>
              <a:t>other</a:t>
            </a:r>
          </a:p>
          <a:p>
            <a:pPr algn="ctr"/>
            <a:r>
              <a:rPr lang="en-US" dirty="0" smtClean="0">
                <a:solidFill>
                  <a:schemeClr val="bg1"/>
                </a:solidFill>
              </a:rPr>
              <a:t>services</a:t>
            </a:r>
            <a:endParaRPr lang="en-US" dirty="0">
              <a:solidFill>
                <a:schemeClr val="bg1"/>
              </a:solidFill>
            </a:endParaRPr>
          </a:p>
        </p:txBody>
      </p:sp>
      <p:sp>
        <p:nvSpPr>
          <p:cNvPr id="30" name="TextBox 29"/>
          <p:cNvSpPr txBox="1"/>
          <p:nvPr/>
        </p:nvSpPr>
        <p:spPr>
          <a:xfrm>
            <a:off x="5219975" y="4524283"/>
            <a:ext cx="2255746" cy="307777"/>
          </a:xfrm>
          <a:prstGeom prst="rect">
            <a:avLst/>
          </a:prstGeom>
          <a:noFill/>
        </p:spPr>
        <p:txBody>
          <a:bodyPr wrap="none" rtlCol="0">
            <a:spAutoFit/>
          </a:bodyPr>
          <a:lstStyle/>
          <a:p>
            <a:r>
              <a:rPr lang="en-US" sz="1400" dirty="0"/>
              <a:t>t</a:t>
            </a:r>
            <a:r>
              <a:rPr lang="en-US" sz="1400" dirty="0" smtClean="0"/>
              <a:t>echnology specific fabric*</a:t>
            </a:r>
          </a:p>
        </p:txBody>
      </p:sp>
    </p:spTree>
    <p:extLst>
      <p:ext uri="{BB962C8B-B14F-4D97-AF65-F5344CB8AC3E}">
        <p14:creationId xmlns:p14="http://schemas.microsoft.com/office/powerpoint/2010/main" val="12522299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63131" y="1901443"/>
            <a:ext cx="1927995" cy="854802"/>
          </a:xfrm>
          <a:prstGeom prst="rect">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82" name="TextBox 181"/>
          <p:cNvSpPr txBox="1"/>
          <p:nvPr/>
        </p:nvSpPr>
        <p:spPr>
          <a:xfrm>
            <a:off x="1013689" y="5568267"/>
            <a:ext cx="1658018" cy="369332"/>
          </a:xfrm>
          <a:prstGeom prst="rect">
            <a:avLst/>
          </a:prstGeom>
          <a:noFill/>
        </p:spPr>
        <p:txBody>
          <a:bodyPr wrap="none" rtlCol="0">
            <a:spAutoFit/>
          </a:bodyPr>
          <a:lstStyle>
            <a:defPPr>
              <a:defRPr lang="en-US"/>
            </a:defPPr>
          </a:lstStyle>
          <a:p>
            <a:r>
              <a:rPr lang="en-US" dirty="0">
                <a:solidFill>
                  <a:prstClr val="black">
                    <a:lumMod val="50000"/>
                    <a:lumOff val="50000"/>
                  </a:prstClr>
                </a:solidFill>
              </a:rPr>
              <a:t>Hardware Layer</a:t>
            </a:r>
          </a:p>
        </p:txBody>
      </p:sp>
      <p:sp>
        <p:nvSpPr>
          <p:cNvPr id="183" name="Rectangle 182"/>
          <p:cNvSpPr/>
          <p:nvPr/>
        </p:nvSpPr>
        <p:spPr>
          <a:xfrm>
            <a:off x="963131" y="5334000"/>
            <a:ext cx="1927995" cy="837867"/>
          </a:xfrm>
          <a:prstGeom prst="rect">
            <a:avLst/>
          </a:prstGeom>
          <a:ln w="190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9" name="Rectangle 218"/>
          <p:cNvSpPr/>
          <p:nvPr/>
        </p:nvSpPr>
        <p:spPr>
          <a:xfrm>
            <a:off x="963131" y="3028836"/>
            <a:ext cx="1927995" cy="837867"/>
          </a:xfrm>
          <a:prstGeom prst="rect">
            <a:avLst/>
          </a:prstGeom>
          <a:ln w="190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ctr"/>
          <a:lstStyle/>
          <a:p>
            <a:pPr algn="ctr"/>
            <a:r>
              <a:rPr lang="en-US" dirty="0">
                <a:solidFill>
                  <a:prstClr val="black"/>
                </a:solidFill>
              </a:rPr>
              <a:t>Application Interface</a:t>
            </a:r>
          </a:p>
        </p:txBody>
      </p:sp>
      <p:sp>
        <p:nvSpPr>
          <p:cNvPr id="2" name="TextBox 1"/>
          <p:cNvSpPr txBox="1"/>
          <p:nvPr/>
        </p:nvSpPr>
        <p:spPr>
          <a:xfrm>
            <a:off x="1013689" y="2144177"/>
            <a:ext cx="1877437" cy="369332"/>
          </a:xfrm>
          <a:prstGeom prst="rect">
            <a:avLst/>
          </a:prstGeom>
          <a:noFill/>
        </p:spPr>
        <p:txBody>
          <a:bodyPr wrap="none" rtlCol="0">
            <a:spAutoFit/>
          </a:bodyPr>
          <a:lstStyle/>
          <a:p>
            <a:r>
              <a:rPr lang="en-US" dirty="0" smtClean="0">
                <a:solidFill>
                  <a:prstClr val="black"/>
                </a:solidFill>
              </a:rPr>
              <a:t>Application layer</a:t>
            </a:r>
            <a:endParaRPr lang="en-US" dirty="0">
              <a:solidFill>
                <a:prstClr val="black"/>
              </a:solidFill>
            </a:endParaRPr>
          </a:p>
        </p:txBody>
      </p:sp>
      <p:sp>
        <p:nvSpPr>
          <p:cNvPr id="48" name="Rectangle 47"/>
          <p:cNvSpPr/>
          <p:nvPr/>
        </p:nvSpPr>
        <p:spPr>
          <a:xfrm>
            <a:off x="963131" y="4164330"/>
            <a:ext cx="1927995" cy="837867"/>
          </a:xfrm>
          <a:prstGeom prst="rect">
            <a:avLst/>
          </a:prstGeom>
          <a:ln w="1905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31" name="TextBox 30"/>
          <p:cNvSpPr txBox="1"/>
          <p:nvPr/>
        </p:nvSpPr>
        <p:spPr>
          <a:xfrm>
            <a:off x="1003057" y="4398597"/>
            <a:ext cx="1685077" cy="369332"/>
          </a:xfrm>
          <a:prstGeom prst="rect">
            <a:avLst/>
          </a:prstGeom>
          <a:noFill/>
        </p:spPr>
        <p:txBody>
          <a:bodyPr wrap="none" rtlCol="0">
            <a:spAutoFit/>
          </a:bodyPr>
          <a:lstStyle/>
          <a:p>
            <a:r>
              <a:rPr lang="en-US" dirty="0">
                <a:solidFill>
                  <a:prstClr val="black">
                    <a:lumMod val="50000"/>
                    <a:lumOff val="50000"/>
                  </a:prstClr>
                </a:solidFill>
              </a:rPr>
              <a:t>Provider Layer</a:t>
            </a:r>
          </a:p>
        </p:txBody>
      </p:sp>
      <p:sp>
        <p:nvSpPr>
          <p:cNvPr id="226" name="Title 225"/>
          <p:cNvSpPr>
            <a:spLocks noGrp="1"/>
          </p:cNvSpPr>
          <p:nvPr>
            <p:ph type="title"/>
          </p:nvPr>
        </p:nvSpPr>
        <p:spPr/>
        <p:txBody>
          <a:bodyPr/>
          <a:lstStyle/>
          <a:p>
            <a:r>
              <a:rPr lang="en-US" dirty="0" smtClean="0"/>
              <a:t>Application interfaces</a:t>
            </a:r>
            <a:endParaRPr lang="en-US" dirty="0"/>
          </a:p>
        </p:txBody>
      </p:sp>
      <p:sp>
        <p:nvSpPr>
          <p:cNvPr id="11" name="Freeform 10"/>
          <p:cNvSpPr/>
          <p:nvPr/>
        </p:nvSpPr>
        <p:spPr>
          <a:xfrm>
            <a:off x="3104707" y="2307261"/>
            <a:ext cx="404351" cy="914400"/>
          </a:xfrm>
          <a:custGeom>
            <a:avLst/>
            <a:gdLst>
              <a:gd name="connsiteX0" fmla="*/ 53163 w 404351"/>
              <a:gd name="connsiteY0" fmla="*/ 0 h 914400"/>
              <a:gd name="connsiteX1" fmla="*/ 404037 w 404351"/>
              <a:gd name="connsiteY1" fmla="*/ 457200 h 914400"/>
              <a:gd name="connsiteX2" fmla="*/ 0 w 404351"/>
              <a:gd name="connsiteY2" fmla="*/ 914400 h 914400"/>
              <a:gd name="connsiteX3" fmla="*/ 0 w 404351"/>
              <a:gd name="connsiteY3" fmla="*/ 914400 h 914400"/>
            </a:gdLst>
            <a:ahLst/>
            <a:cxnLst>
              <a:cxn ang="0">
                <a:pos x="connsiteX0" y="connsiteY0"/>
              </a:cxn>
              <a:cxn ang="0">
                <a:pos x="connsiteX1" y="connsiteY1"/>
              </a:cxn>
              <a:cxn ang="0">
                <a:pos x="connsiteX2" y="connsiteY2"/>
              </a:cxn>
              <a:cxn ang="0">
                <a:pos x="connsiteX3" y="connsiteY3"/>
              </a:cxn>
            </a:cxnLst>
            <a:rect l="l" t="t" r="r" b="b"/>
            <a:pathLst>
              <a:path w="404351" h="914400">
                <a:moveTo>
                  <a:pt x="53163" y="0"/>
                </a:moveTo>
                <a:cubicBezTo>
                  <a:pt x="233030" y="152400"/>
                  <a:pt x="412898" y="304800"/>
                  <a:pt x="404037" y="457200"/>
                </a:cubicBezTo>
                <a:cubicBezTo>
                  <a:pt x="395176" y="609600"/>
                  <a:pt x="0" y="914400"/>
                  <a:pt x="0" y="914400"/>
                </a:cubicBezTo>
                <a:lnTo>
                  <a:pt x="0" y="914400"/>
                </a:lnTo>
              </a:path>
            </a:pathLst>
          </a:custGeom>
          <a:noFill/>
          <a:ln>
            <a:headEnd type="none" w="med" len="med"/>
            <a:tailEnd type="triangl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1" name="Freeform 20"/>
          <p:cNvSpPr/>
          <p:nvPr/>
        </p:nvSpPr>
        <p:spPr>
          <a:xfrm>
            <a:off x="3104707" y="3647087"/>
            <a:ext cx="404351" cy="914400"/>
          </a:xfrm>
          <a:custGeom>
            <a:avLst/>
            <a:gdLst>
              <a:gd name="connsiteX0" fmla="*/ 53163 w 404351"/>
              <a:gd name="connsiteY0" fmla="*/ 0 h 914400"/>
              <a:gd name="connsiteX1" fmla="*/ 404037 w 404351"/>
              <a:gd name="connsiteY1" fmla="*/ 457200 h 914400"/>
              <a:gd name="connsiteX2" fmla="*/ 0 w 404351"/>
              <a:gd name="connsiteY2" fmla="*/ 914400 h 914400"/>
              <a:gd name="connsiteX3" fmla="*/ 0 w 404351"/>
              <a:gd name="connsiteY3" fmla="*/ 914400 h 914400"/>
            </a:gdLst>
            <a:ahLst/>
            <a:cxnLst>
              <a:cxn ang="0">
                <a:pos x="connsiteX0" y="connsiteY0"/>
              </a:cxn>
              <a:cxn ang="0">
                <a:pos x="connsiteX1" y="connsiteY1"/>
              </a:cxn>
              <a:cxn ang="0">
                <a:pos x="connsiteX2" y="connsiteY2"/>
              </a:cxn>
              <a:cxn ang="0">
                <a:pos x="connsiteX3" y="connsiteY3"/>
              </a:cxn>
            </a:cxnLst>
            <a:rect l="l" t="t" r="r" b="b"/>
            <a:pathLst>
              <a:path w="404351" h="914400">
                <a:moveTo>
                  <a:pt x="53163" y="0"/>
                </a:moveTo>
                <a:cubicBezTo>
                  <a:pt x="233030" y="152400"/>
                  <a:pt x="412898" y="304800"/>
                  <a:pt x="404037" y="457200"/>
                </a:cubicBezTo>
                <a:cubicBezTo>
                  <a:pt x="395176" y="609600"/>
                  <a:pt x="0" y="914400"/>
                  <a:pt x="0" y="914400"/>
                </a:cubicBezTo>
                <a:lnTo>
                  <a:pt x="0" y="914400"/>
                </a:lnTo>
              </a:path>
            </a:pathLst>
          </a:custGeom>
          <a:noFill/>
          <a:ln>
            <a:headEnd type="none" w="med" len="med"/>
            <a:tailEnd type="triangl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22" name="Freeform 21"/>
          <p:cNvSpPr/>
          <p:nvPr/>
        </p:nvSpPr>
        <p:spPr>
          <a:xfrm>
            <a:off x="3104707" y="4832362"/>
            <a:ext cx="404351" cy="914400"/>
          </a:xfrm>
          <a:custGeom>
            <a:avLst/>
            <a:gdLst>
              <a:gd name="connsiteX0" fmla="*/ 53163 w 404351"/>
              <a:gd name="connsiteY0" fmla="*/ 0 h 914400"/>
              <a:gd name="connsiteX1" fmla="*/ 404037 w 404351"/>
              <a:gd name="connsiteY1" fmla="*/ 457200 h 914400"/>
              <a:gd name="connsiteX2" fmla="*/ 0 w 404351"/>
              <a:gd name="connsiteY2" fmla="*/ 914400 h 914400"/>
              <a:gd name="connsiteX3" fmla="*/ 0 w 404351"/>
              <a:gd name="connsiteY3" fmla="*/ 914400 h 914400"/>
            </a:gdLst>
            <a:ahLst/>
            <a:cxnLst>
              <a:cxn ang="0">
                <a:pos x="connsiteX0" y="connsiteY0"/>
              </a:cxn>
              <a:cxn ang="0">
                <a:pos x="connsiteX1" y="connsiteY1"/>
              </a:cxn>
              <a:cxn ang="0">
                <a:pos x="connsiteX2" y="connsiteY2"/>
              </a:cxn>
              <a:cxn ang="0">
                <a:pos x="connsiteX3" y="connsiteY3"/>
              </a:cxn>
            </a:cxnLst>
            <a:rect l="l" t="t" r="r" b="b"/>
            <a:pathLst>
              <a:path w="404351" h="914400">
                <a:moveTo>
                  <a:pt x="53163" y="0"/>
                </a:moveTo>
                <a:cubicBezTo>
                  <a:pt x="233030" y="152400"/>
                  <a:pt x="412898" y="304800"/>
                  <a:pt x="404037" y="457200"/>
                </a:cubicBezTo>
                <a:cubicBezTo>
                  <a:pt x="395176" y="609600"/>
                  <a:pt x="0" y="914400"/>
                  <a:pt x="0" y="914400"/>
                </a:cubicBezTo>
                <a:lnTo>
                  <a:pt x="0" y="914400"/>
                </a:lnTo>
              </a:path>
            </a:pathLst>
          </a:custGeom>
          <a:noFill/>
          <a:ln>
            <a:headEnd type="none" w="med" len="med"/>
            <a:tailEnd type="triangle" w="med" len="med"/>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3" name="TextBox 2"/>
          <p:cNvSpPr txBox="1"/>
          <p:nvPr/>
        </p:nvSpPr>
        <p:spPr>
          <a:xfrm>
            <a:off x="4965734" y="2513509"/>
            <a:ext cx="3784370" cy="2308324"/>
          </a:xfrm>
          <a:prstGeom prst="rect">
            <a:avLst/>
          </a:prstGeom>
          <a:noFill/>
        </p:spPr>
        <p:txBody>
          <a:bodyPr wrap="square" rtlCol="0">
            <a:spAutoFit/>
          </a:bodyPr>
          <a:lstStyle/>
          <a:p>
            <a:r>
              <a:rPr lang="en-US" dirty="0" smtClean="0">
                <a:solidFill>
                  <a:prstClr val="black"/>
                </a:solidFill>
              </a:rPr>
              <a:t>Understand I/O characteristics of the applications of interest</a:t>
            </a:r>
          </a:p>
          <a:p>
            <a:endParaRPr lang="en-US" dirty="0">
              <a:solidFill>
                <a:prstClr val="black"/>
              </a:solidFill>
            </a:endParaRPr>
          </a:p>
          <a:p>
            <a:r>
              <a:rPr lang="en-US" dirty="0">
                <a:solidFill>
                  <a:prstClr val="black"/>
                </a:solidFill>
              </a:rPr>
              <a:t>L</a:t>
            </a:r>
            <a:r>
              <a:rPr lang="en-US" dirty="0" smtClean="0">
                <a:solidFill>
                  <a:prstClr val="black"/>
                </a:solidFill>
              </a:rPr>
              <a:t>et those characteristics drive the interface definition(s)</a:t>
            </a:r>
          </a:p>
          <a:p>
            <a:endParaRPr lang="en-US" dirty="0">
              <a:solidFill>
                <a:prstClr val="black"/>
              </a:solidFill>
            </a:endParaRPr>
          </a:p>
          <a:p>
            <a:r>
              <a:rPr lang="en-US" dirty="0" smtClean="0">
                <a:solidFill>
                  <a:prstClr val="black"/>
                </a:solidFill>
              </a:rPr>
              <a:t>Which ultimately drives the fabric feature set(s)</a:t>
            </a:r>
          </a:p>
        </p:txBody>
      </p:sp>
      <p:sp>
        <p:nvSpPr>
          <p:cNvPr id="15" name="Down Arrow 14"/>
          <p:cNvSpPr/>
          <p:nvPr/>
        </p:nvSpPr>
        <p:spPr>
          <a:xfrm>
            <a:off x="3915508" y="2423448"/>
            <a:ext cx="804528" cy="2982270"/>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black"/>
              </a:solidFill>
            </a:endParaRPr>
          </a:p>
        </p:txBody>
      </p:sp>
      <p:sp>
        <p:nvSpPr>
          <p:cNvPr id="5" name="TextBox 4"/>
          <p:cNvSpPr txBox="1"/>
          <p:nvPr/>
        </p:nvSpPr>
        <p:spPr>
          <a:xfrm>
            <a:off x="4965734" y="5334000"/>
            <a:ext cx="3621974" cy="923330"/>
          </a:xfrm>
          <a:prstGeom prst="rect">
            <a:avLst/>
          </a:prstGeom>
          <a:noFill/>
        </p:spPr>
        <p:txBody>
          <a:bodyPr wrap="square" rtlCol="0">
            <a:spAutoFit/>
          </a:bodyPr>
          <a:lstStyle/>
          <a:p>
            <a:r>
              <a:rPr lang="en-US" dirty="0" smtClean="0">
                <a:solidFill>
                  <a:srgbClr val="6D6E71"/>
                </a:solidFill>
              </a:rPr>
              <a:t>“Application-centric I/O” means that application </a:t>
            </a:r>
            <a:r>
              <a:rPr lang="en-US" dirty="0" err="1" smtClean="0">
                <a:solidFill>
                  <a:srgbClr val="6D6E71"/>
                </a:solidFill>
              </a:rPr>
              <a:t>reqmts</a:t>
            </a:r>
            <a:r>
              <a:rPr lang="en-US" dirty="0" smtClean="0">
                <a:solidFill>
                  <a:srgbClr val="6D6E71"/>
                </a:solidFill>
              </a:rPr>
              <a:t> drive the I/O system design</a:t>
            </a:r>
          </a:p>
        </p:txBody>
      </p:sp>
    </p:spTree>
    <p:extLst>
      <p:ext uri="{BB962C8B-B14F-4D97-AF65-F5344CB8AC3E}">
        <p14:creationId xmlns:p14="http://schemas.microsoft.com/office/powerpoint/2010/main" val="106836705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38" name="Rectangle 50"/>
          <p:cNvSpPr>
            <a:spLocks noChangeArrowheads="1"/>
          </p:cNvSpPr>
          <p:nvPr/>
        </p:nvSpPr>
        <p:spPr bwMode="auto">
          <a:xfrm>
            <a:off x="171450" y="1479552"/>
            <a:ext cx="8818382" cy="762000"/>
          </a:xfrm>
          <a:prstGeom prst="rect">
            <a:avLst/>
          </a:prstGeom>
          <a:gradFill rotWithShape="1">
            <a:gsLst>
              <a:gs pos="0">
                <a:srgbClr val="6600CC">
                  <a:alpha val="20000"/>
                </a:srgbClr>
              </a:gs>
              <a:gs pos="100000">
                <a:srgbClr val="2F005E">
                  <a:alpha val="20000"/>
                </a:srgbClr>
              </a:gs>
            </a:gsLst>
            <a:lin ang="5400000" scaled="1"/>
          </a:gradFill>
          <a:ln w="9525">
            <a:noFill/>
            <a:miter lim="800000"/>
            <a:headEnd/>
            <a:tailEnd/>
          </a:ln>
        </p:spPr>
        <p:txBody>
          <a:bodyPr wrap="none" anchor="ctr"/>
          <a:lstStyle/>
          <a:p>
            <a:endParaRPr lang="en-US" sz="2800"/>
          </a:p>
        </p:txBody>
      </p:sp>
      <p:sp>
        <p:nvSpPr>
          <p:cNvPr id="12340" name="Rectangle 52"/>
          <p:cNvSpPr>
            <a:spLocks noChangeArrowheads="1"/>
          </p:cNvSpPr>
          <p:nvPr/>
        </p:nvSpPr>
        <p:spPr bwMode="auto">
          <a:xfrm>
            <a:off x="3504859" y="6037263"/>
            <a:ext cx="2181868" cy="304800"/>
          </a:xfrm>
          <a:prstGeom prst="rect">
            <a:avLst/>
          </a:prstGeom>
          <a:solidFill>
            <a:srgbClr val="FF9900"/>
          </a:solidFill>
          <a:ln w="9525">
            <a:solidFill>
              <a:schemeClr val="tx1"/>
            </a:solidFill>
            <a:miter lim="800000"/>
            <a:headEnd/>
            <a:tailEnd/>
          </a:ln>
        </p:spPr>
        <p:txBody>
          <a:bodyPr wrap="none" anchor="ctr"/>
          <a:lstStyle/>
          <a:p>
            <a:pPr algn="ctr" eaLnBrk="0" hangingPunct="0"/>
            <a:r>
              <a:rPr lang="en-US" sz="1200" b="1" dirty="0" smtClean="0"/>
              <a:t>Device</a:t>
            </a:r>
            <a:endParaRPr lang="en-US" sz="1200" b="1" dirty="0">
              <a:solidFill>
                <a:schemeClr val="tx1"/>
              </a:solidFill>
            </a:endParaRPr>
          </a:p>
        </p:txBody>
      </p:sp>
      <p:sp>
        <p:nvSpPr>
          <p:cNvPr id="12346" name="Rectangle 58"/>
          <p:cNvSpPr>
            <a:spLocks noChangeArrowheads="1"/>
          </p:cNvSpPr>
          <p:nvPr/>
        </p:nvSpPr>
        <p:spPr bwMode="auto">
          <a:xfrm>
            <a:off x="3504859" y="5503863"/>
            <a:ext cx="2181868" cy="381000"/>
          </a:xfrm>
          <a:prstGeom prst="rect">
            <a:avLst/>
          </a:prstGeom>
          <a:solidFill>
            <a:srgbClr val="FFCC00"/>
          </a:solidFill>
          <a:ln w="9525">
            <a:solidFill>
              <a:schemeClr val="tx1"/>
            </a:solidFill>
            <a:miter lim="800000"/>
            <a:headEnd/>
            <a:tailEnd/>
          </a:ln>
        </p:spPr>
        <p:txBody>
          <a:bodyPr wrap="none" anchor="ctr"/>
          <a:lstStyle/>
          <a:p>
            <a:pPr algn="ctr" eaLnBrk="0" hangingPunct="0"/>
            <a:r>
              <a:rPr lang="en-US" sz="1200">
                <a:solidFill>
                  <a:schemeClr val="tx1"/>
                </a:solidFill>
              </a:rPr>
              <a:t>Hardware</a:t>
            </a:r>
          </a:p>
          <a:p>
            <a:pPr algn="ctr" eaLnBrk="0" hangingPunct="0"/>
            <a:r>
              <a:rPr lang="en-US" sz="1200">
                <a:solidFill>
                  <a:schemeClr val="tx1"/>
                </a:solidFill>
              </a:rPr>
              <a:t>Specific Driver</a:t>
            </a:r>
          </a:p>
        </p:txBody>
      </p:sp>
      <p:sp>
        <p:nvSpPr>
          <p:cNvPr id="12352" name="Rectangle 64"/>
          <p:cNvSpPr>
            <a:spLocks noChangeArrowheads="1"/>
          </p:cNvSpPr>
          <p:nvPr/>
        </p:nvSpPr>
        <p:spPr bwMode="auto">
          <a:xfrm>
            <a:off x="3641226" y="4541838"/>
            <a:ext cx="1090934" cy="352425"/>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1200">
                <a:solidFill>
                  <a:schemeClr val="tx1"/>
                </a:solidFill>
              </a:rPr>
              <a:t>Connection</a:t>
            </a:r>
            <a:br>
              <a:rPr lang="en-US" sz="1200">
                <a:solidFill>
                  <a:schemeClr val="tx1"/>
                </a:solidFill>
              </a:rPr>
            </a:br>
            <a:r>
              <a:rPr lang="en-US" sz="1200">
                <a:solidFill>
                  <a:schemeClr val="tx1"/>
                </a:solidFill>
              </a:rPr>
              <a:t>Manager</a:t>
            </a:r>
          </a:p>
        </p:txBody>
      </p:sp>
      <p:sp>
        <p:nvSpPr>
          <p:cNvPr id="12357" name="Rectangle 69"/>
          <p:cNvSpPr>
            <a:spLocks noChangeArrowheads="1"/>
          </p:cNvSpPr>
          <p:nvPr/>
        </p:nvSpPr>
        <p:spPr bwMode="auto">
          <a:xfrm>
            <a:off x="2065432" y="4437063"/>
            <a:ext cx="621226" cy="4572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1200">
                <a:solidFill>
                  <a:schemeClr val="tx1"/>
                </a:solidFill>
              </a:rPr>
              <a:t>MAD</a:t>
            </a:r>
          </a:p>
        </p:txBody>
      </p:sp>
      <p:sp>
        <p:nvSpPr>
          <p:cNvPr id="12358" name="Rectangle 70"/>
          <p:cNvSpPr>
            <a:spLocks noChangeArrowheads="1"/>
          </p:cNvSpPr>
          <p:nvPr/>
        </p:nvSpPr>
        <p:spPr bwMode="auto">
          <a:xfrm>
            <a:off x="1413901" y="4970463"/>
            <a:ext cx="7424413" cy="304800"/>
          </a:xfrm>
          <a:prstGeom prst="rect">
            <a:avLst/>
          </a:prstGeom>
          <a:gradFill rotWithShape="1">
            <a:gsLst>
              <a:gs pos="0">
                <a:srgbClr val="FFFF66"/>
              </a:gs>
              <a:gs pos="100000">
                <a:schemeClr val="accent1"/>
              </a:gs>
            </a:gsLst>
            <a:lin ang="0" scaled="1"/>
          </a:gradFill>
          <a:ln w="9525">
            <a:solidFill>
              <a:schemeClr val="tx1"/>
            </a:solidFill>
            <a:miter lim="800000"/>
            <a:headEnd/>
            <a:tailEnd/>
          </a:ln>
        </p:spPr>
        <p:txBody>
          <a:bodyPr wrap="none" anchor="ctr"/>
          <a:lstStyle/>
          <a:p>
            <a:pPr algn="ctr" eaLnBrk="0" hangingPunct="0"/>
            <a:r>
              <a:rPr lang="en-US" sz="1200" dirty="0" smtClean="0"/>
              <a:t>Kernel verbs</a:t>
            </a:r>
            <a:endParaRPr lang="en-US" sz="1200" dirty="0">
              <a:solidFill>
                <a:schemeClr val="tx1"/>
              </a:solidFill>
            </a:endParaRPr>
          </a:p>
        </p:txBody>
      </p:sp>
      <p:sp>
        <p:nvSpPr>
          <p:cNvPr id="12359" name="Rectangle 71"/>
          <p:cNvSpPr>
            <a:spLocks noChangeArrowheads="1"/>
          </p:cNvSpPr>
          <p:nvPr/>
        </p:nvSpPr>
        <p:spPr bwMode="auto">
          <a:xfrm>
            <a:off x="1444206" y="4437063"/>
            <a:ext cx="575771" cy="4572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1200">
                <a:solidFill>
                  <a:schemeClr val="tx1"/>
                </a:solidFill>
              </a:rPr>
              <a:t>SA </a:t>
            </a:r>
            <a:br>
              <a:rPr lang="en-US" sz="1200">
                <a:solidFill>
                  <a:schemeClr val="tx1"/>
                </a:solidFill>
              </a:rPr>
            </a:br>
            <a:r>
              <a:rPr lang="en-US" sz="1200">
                <a:solidFill>
                  <a:schemeClr val="tx1"/>
                </a:solidFill>
              </a:rPr>
              <a:t>Client</a:t>
            </a:r>
          </a:p>
        </p:txBody>
      </p:sp>
      <p:sp>
        <p:nvSpPr>
          <p:cNvPr id="12360" name="Rectangle 72"/>
          <p:cNvSpPr>
            <a:spLocks noChangeArrowheads="1"/>
          </p:cNvSpPr>
          <p:nvPr/>
        </p:nvSpPr>
        <p:spPr bwMode="auto">
          <a:xfrm>
            <a:off x="5823093" y="4532313"/>
            <a:ext cx="1212149" cy="361950"/>
          </a:xfrm>
          <a:prstGeom prst="rect">
            <a:avLst/>
          </a:prstGeom>
          <a:solidFill>
            <a:srgbClr val="CCECFF"/>
          </a:solidFill>
          <a:ln w="9525">
            <a:solidFill>
              <a:schemeClr val="tx1"/>
            </a:solidFill>
            <a:miter lim="800000"/>
            <a:headEnd/>
            <a:tailEnd/>
          </a:ln>
        </p:spPr>
        <p:txBody>
          <a:bodyPr wrap="none" anchor="ctr"/>
          <a:lstStyle/>
          <a:p>
            <a:pPr algn="ctr" eaLnBrk="0" hangingPunct="0"/>
            <a:r>
              <a:rPr lang="en-US" sz="1200">
                <a:solidFill>
                  <a:schemeClr val="tx1"/>
                </a:solidFill>
              </a:rPr>
              <a:t>Connection</a:t>
            </a:r>
          </a:p>
          <a:p>
            <a:pPr algn="ctr" eaLnBrk="0" hangingPunct="0"/>
            <a:r>
              <a:rPr lang="en-US" sz="1200">
                <a:solidFill>
                  <a:schemeClr val="tx1"/>
                </a:solidFill>
              </a:rPr>
              <a:t>Manager</a:t>
            </a:r>
          </a:p>
        </p:txBody>
      </p:sp>
      <p:sp>
        <p:nvSpPr>
          <p:cNvPr id="12361" name="Rectangle 73"/>
          <p:cNvSpPr>
            <a:spLocks noChangeArrowheads="1"/>
          </p:cNvSpPr>
          <p:nvPr/>
        </p:nvSpPr>
        <p:spPr bwMode="auto">
          <a:xfrm>
            <a:off x="3944263" y="4084638"/>
            <a:ext cx="2666727"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200">
                <a:solidFill>
                  <a:schemeClr val="tx1"/>
                </a:solidFill>
              </a:rPr>
              <a:t>Connection Manager</a:t>
            </a:r>
          </a:p>
          <a:p>
            <a:pPr algn="ctr" eaLnBrk="0" hangingPunct="0"/>
            <a:r>
              <a:rPr lang="en-US" sz="1200">
                <a:solidFill>
                  <a:schemeClr val="tx1"/>
                </a:solidFill>
              </a:rPr>
              <a:t>Abstraction (CMA)</a:t>
            </a:r>
          </a:p>
        </p:txBody>
      </p:sp>
      <p:sp>
        <p:nvSpPr>
          <p:cNvPr id="12370" name="Rectangle 82"/>
          <p:cNvSpPr>
            <a:spLocks noChangeArrowheads="1"/>
          </p:cNvSpPr>
          <p:nvPr/>
        </p:nvSpPr>
        <p:spPr bwMode="auto">
          <a:xfrm>
            <a:off x="2050281" y="1898651"/>
            <a:ext cx="696986" cy="3048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1200">
                <a:solidFill>
                  <a:schemeClr val="tx1"/>
                </a:solidFill>
              </a:rPr>
              <a:t>Open </a:t>
            </a:r>
            <a:br>
              <a:rPr lang="en-US" sz="1200">
                <a:solidFill>
                  <a:schemeClr val="tx1"/>
                </a:solidFill>
              </a:rPr>
            </a:br>
            <a:r>
              <a:rPr lang="en-US" sz="1200">
                <a:solidFill>
                  <a:schemeClr val="tx1"/>
                </a:solidFill>
              </a:rPr>
              <a:t>SM</a:t>
            </a:r>
          </a:p>
        </p:txBody>
      </p:sp>
      <p:sp>
        <p:nvSpPr>
          <p:cNvPr id="12371" name="Rectangle 83"/>
          <p:cNvSpPr>
            <a:spLocks noChangeArrowheads="1"/>
          </p:cNvSpPr>
          <p:nvPr/>
        </p:nvSpPr>
        <p:spPr bwMode="auto">
          <a:xfrm>
            <a:off x="1413902" y="1898651"/>
            <a:ext cx="545467" cy="3048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1200">
                <a:solidFill>
                  <a:schemeClr val="tx1"/>
                </a:solidFill>
              </a:rPr>
              <a:t>Diag</a:t>
            </a:r>
          </a:p>
          <a:p>
            <a:pPr algn="ctr" eaLnBrk="0" hangingPunct="0"/>
            <a:r>
              <a:rPr lang="en-US" sz="1200">
                <a:solidFill>
                  <a:schemeClr val="tx1"/>
                </a:solidFill>
              </a:rPr>
              <a:t>Tools</a:t>
            </a:r>
          </a:p>
        </p:txBody>
      </p:sp>
      <p:sp>
        <p:nvSpPr>
          <p:cNvPr id="12372" name="Line 84"/>
          <p:cNvSpPr>
            <a:spLocks noChangeShapeType="1"/>
          </p:cNvSpPr>
          <p:nvPr/>
        </p:nvSpPr>
        <p:spPr bwMode="auto">
          <a:xfrm>
            <a:off x="171450" y="5961063"/>
            <a:ext cx="8818382" cy="0"/>
          </a:xfrm>
          <a:prstGeom prst="line">
            <a:avLst/>
          </a:prstGeom>
          <a:noFill/>
          <a:ln w="28575">
            <a:solidFill>
              <a:schemeClr val="tx1"/>
            </a:solidFill>
            <a:round/>
            <a:headEnd/>
            <a:tailEnd/>
          </a:ln>
        </p:spPr>
        <p:txBody>
          <a:bodyPr/>
          <a:lstStyle/>
          <a:p>
            <a:endParaRPr lang="en-US" sz="2800"/>
          </a:p>
        </p:txBody>
      </p:sp>
      <p:sp>
        <p:nvSpPr>
          <p:cNvPr id="12373" name="Line 85"/>
          <p:cNvSpPr>
            <a:spLocks noChangeShapeType="1"/>
          </p:cNvSpPr>
          <p:nvPr/>
        </p:nvSpPr>
        <p:spPr bwMode="auto">
          <a:xfrm>
            <a:off x="171450" y="5389563"/>
            <a:ext cx="8818382" cy="0"/>
          </a:xfrm>
          <a:prstGeom prst="line">
            <a:avLst/>
          </a:prstGeom>
          <a:noFill/>
          <a:ln w="9525">
            <a:solidFill>
              <a:schemeClr val="tx1"/>
            </a:solidFill>
            <a:prstDash val="dash"/>
            <a:round/>
            <a:headEnd/>
            <a:tailEnd/>
          </a:ln>
        </p:spPr>
        <p:txBody>
          <a:bodyPr/>
          <a:lstStyle/>
          <a:p>
            <a:endParaRPr lang="en-US" sz="2800"/>
          </a:p>
        </p:txBody>
      </p:sp>
      <p:sp>
        <p:nvSpPr>
          <p:cNvPr id="12374" name="Line 86"/>
          <p:cNvSpPr>
            <a:spLocks noChangeShapeType="1"/>
          </p:cNvSpPr>
          <p:nvPr/>
        </p:nvSpPr>
        <p:spPr bwMode="auto">
          <a:xfrm>
            <a:off x="171450" y="3998913"/>
            <a:ext cx="8818382" cy="0"/>
          </a:xfrm>
          <a:prstGeom prst="line">
            <a:avLst/>
          </a:prstGeom>
          <a:noFill/>
          <a:ln w="9525">
            <a:solidFill>
              <a:schemeClr val="tx1"/>
            </a:solidFill>
            <a:prstDash val="dash"/>
            <a:round/>
            <a:headEnd/>
            <a:tailEnd/>
          </a:ln>
        </p:spPr>
        <p:txBody>
          <a:bodyPr/>
          <a:lstStyle/>
          <a:p>
            <a:endParaRPr lang="en-US" sz="2800"/>
          </a:p>
        </p:txBody>
      </p:sp>
      <p:sp>
        <p:nvSpPr>
          <p:cNvPr id="12375" name="Line 87"/>
          <p:cNvSpPr>
            <a:spLocks noChangeShapeType="1"/>
          </p:cNvSpPr>
          <p:nvPr/>
        </p:nvSpPr>
        <p:spPr bwMode="auto">
          <a:xfrm>
            <a:off x="171450" y="3241676"/>
            <a:ext cx="8818382" cy="0"/>
          </a:xfrm>
          <a:prstGeom prst="line">
            <a:avLst/>
          </a:prstGeom>
          <a:noFill/>
          <a:ln w="9525">
            <a:solidFill>
              <a:schemeClr val="tx1"/>
            </a:solidFill>
            <a:prstDash val="dash"/>
            <a:round/>
            <a:headEnd/>
            <a:tailEnd/>
          </a:ln>
        </p:spPr>
        <p:txBody>
          <a:bodyPr/>
          <a:lstStyle/>
          <a:p>
            <a:endParaRPr lang="en-US" sz="2800"/>
          </a:p>
        </p:txBody>
      </p:sp>
      <p:sp>
        <p:nvSpPr>
          <p:cNvPr id="12376" name="Text Box 88"/>
          <p:cNvSpPr txBox="1">
            <a:spLocks noChangeArrowheads="1"/>
          </p:cNvSpPr>
          <p:nvPr/>
        </p:nvSpPr>
        <p:spPr bwMode="auto">
          <a:xfrm>
            <a:off x="171450" y="6037263"/>
            <a:ext cx="1575793" cy="369332"/>
          </a:xfrm>
          <a:prstGeom prst="rect">
            <a:avLst/>
          </a:prstGeom>
          <a:noFill/>
          <a:ln w="9525">
            <a:noFill/>
            <a:miter lim="800000"/>
            <a:headEnd/>
            <a:tailEnd/>
          </a:ln>
        </p:spPr>
        <p:txBody>
          <a:bodyPr>
            <a:spAutoFit/>
          </a:bodyPr>
          <a:lstStyle/>
          <a:p>
            <a:pPr eaLnBrk="0" hangingPunct="0">
              <a:spcBef>
                <a:spcPct val="50000"/>
              </a:spcBef>
            </a:pPr>
            <a:r>
              <a:rPr lang="en-US" b="1" dirty="0">
                <a:solidFill>
                  <a:schemeClr val="tx1"/>
                </a:solidFill>
              </a:rPr>
              <a:t>Hardware</a:t>
            </a:r>
          </a:p>
        </p:txBody>
      </p:sp>
      <p:sp>
        <p:nvSpPr>
          <p:cNvPr id="12377" name="Text Box 89"/>
          <p:cNvSpPr txBox="1">
            <a:spLocks noChangeArrowheads="1"/>
          </p:cNvSpPr>
          <p:nvPr/>
        </p:nvSpPr>
        <p:spPr bwMode="auto">
          <a:xfrm>
            <a:off x="171450" y="5503863"/>
            <a:ext cx="1575793" cy="369332"/>
          </a:xfrm>
          <a:prstGeom prst="rect">
            <a:avLst/>
          </a:prstGeom>
          <a:noFill/>
          <a:ln w="9525">
            <a:noFill/>
            <a:miter lim="800000"/>
            <a:headEnd/>
            <a:tailEnd/>
          </a:ln>
        </p:spPr>
        <p:txBody>
          <a:bodyPr>
            <a:spAutoFit/>
          </a:bodyPr>
          <a:lstStyle/>
          <a:p>
            <a:pPr eaLnBrk="0" hangingPunct="0">
              <a:spcBef>
                <a:spcPct val="50000"/>
              </a:spcBef>
            </a:pPr>
            <a:r>
              <a:rPr lang="en-US" b="1" dirty="0">
                <a:solidFill>
                  <a:schemeClr val="tx1"/>
                </a:solidFill>
              </a:rPr>
              <a:t>Provider</a:t>
            </a:r>
          </a:p>
        </p:txBody>
      </p:sp>
      <p:sp>
        <p:nvSpPr>
          <p:cNvPr id="12378" name="Text Box 90"/>
          <p:cNvSpPr txBox="1">
            <a:spLocks noChangeArrowheads="1"/>
          </p:cNvSpPr>
          <p:nvPr/>
        </p:nvSpPr>
        <p:spPr bwMode="auto">
          <a:xfrm>
            <a:off x="171450" y="4360863"/>
            <a:ext cx="1575793" cy="369332"/>
          </a:xfrm>
          <a:prstGeom prst="rect">
            <a:avLst/>
          </a:prstGeom>
          <a:noFill/>
          <a:ln w="9525">
            <a:noFill/>
            <a:miter lim="800000"/>
            <a:headEnd/>
            <a:tailEnd/>
          </a:ln>
        </p:spPr>
        <p:txBody>
          <a:bodyPr>
            <a:spAutoFit/>
          </a:bodyPr>
          <a:lstStyle/>
          <a:p>
            <a:pPr eaLnBrk="0" hangingPunct="0">
              <a:spcBef>
                <a:spcPct val="50000"/>
              </a:spcBef>
            </a:pPr>
            <a:r>
              <a:rPr lang="en-US" b="1" dirty="0">
                <a:solidFill>
                  <a:schemeClr val="tx1"/>
                </a:solidFill>
              </a:rPr>
              <a:t>Mid-Layer</a:t>
            </a:r>
          </a:p>
        </p:txBody>
      </p:sp>
      <p:grpSp>
        <p:nvGrpSpPr>
          <p:cNvPr id="5" name="Group 4"/>
          <p:cNvGrpSpPr/>
          <p:nvPr/>
        </p:nvGrpSpPr>
        <p:grpSpPr>
          <a:xfrm>
            <a:off x="307817" y="3443288"/>
            <a:ext cx="8545649" cy="646331"/>
            <a:chOff x="247650" y="2546351"/>
            <a:chExt cx="5372100" cy="646331"/>
          </a:xfrm>
        </p:grpSpPr>
        <p:sp>
          <p:nvSpPr>
            <p:cNvPr id="12362" name="Rectangle 74"/>
            <p:cNvSpPr>
              <a:spLocks noChangeArrowheads="1"/>
            </p:cNvSpPr>
            <p:nvPr/>
          </p:nvSpPr>
          <p:spPr bwMode="auto">
            <a:xfrm>
              <a:off x="952499" y="2608264"/>
              <a:ext cx="4667251" cy="245507"/>
            </a:xfrm>
            <a:prstGeom prst="rect">
              <a:avLst/>
            </a:prstGeom>
            <a:gradFill rotWithShape="1">
              <a:gsLst>
                <a:gs pos="0">
                  <a:srgbClr val="FFFF00"/>
                </a:gs>
                <a:gs pos="100000">
                  <a:schemeClr val="accent1"/>
                </a:gs>
              </a:gsLst>
              <a:lin ang="0" scaled="1"/>
            </a:gradFill>
            <a:ln w="9525">
              <a:solidFill>
                <a:schemeClr val="tx1"/>
              </a:solidFill>
              <a:miter lim="800000"/>
              <a:headEnd/>
              <a:tailEnd/>
            </a:ln>
          </p:spPr>
          <p:txBody>
            <a:bodyPr wrap="none" anchor="ctr"/>
            <a:lstStyle/>
            <a:p>
              <a:pPr algn="ctr" eaLnBrk="0" hangingPunct="0"/>
              <a:r>
                <a:rPr lang="en-US" sz="1200" dirty="0" smtClean="0">
                  <a:solidFill>
                    <a:schemeClr val="tx1"/>
                  </a:solidFill>
                </a:rPr>
                <a:t>User verbs</a:t>
              </a:r>
              <a:endParaRPr lang="en-US" sz="1200" dirty="0">
                <a:solidFill>
                  <a:schemeClr val="tx1"/>
                </a:solidFill>
              </a:endParaRPr>
            </a:p>
          </p:txBody>
        </p:sp>
        <p:sp>
          <p:nvSpPr>
            <p:cNvPr id="12380" name="Text Box 92"/>
            <p:cNvSpPr txBox="1">
              <a:spLocks noChangeArrowheads="1"/>
            </p:cNvSpPr>
            <p:nvPr/>
          </p:nvSpPr>
          <p:spPr bwMode="auto">
            <a:xfrm>
              <a:off x="247650" y="2546351"/>
              <a:ext cx="1295400" cy="646331"/>
            </a:xfrm>
            <a:prstGeom prst="rect">
              <a:avLst/>
            </a:prstGeom>
            <a:noFill/>
            <a:ln w="9525">
              <a:noFill/>
              <a:miter lim="800000"/>
              <a:headEnd/>
              <a:tailEnd/>
            </a:ln>
          </p:spPr>
          <p:txBody>
            <a:bodyPr wrap="square">
              <a:spAutoFit/>
            </a:bodyPr>
            <a:lstStyle/>
            <a:p>
              <a:pPr eaLnBrk="0" hangingPunct="0">
                <a:spcBef>
                  <a:spcPct val="50000"/>
                </a:spcBef>
              </a:pPr>
              <a:r>
                <a:rPr lang="en-US" b="1" dirty="0">
                  <a:solidFill>
                    <a:schemeClr val="tx1"/>
                  </a:solidFill>
                </a:rPr>
                <a:t>User </a:t>
              </a:r>
              <a:br>
                <a:rPr lang="en-US" b="1" dirty="0">
                  <a:solidFill>
                    <a:schemeClr val="tx1"/>
                  </a:solidFill>
                </a:rPr>
              </a:br>
              <a:r>
                <a:rPr lang="en-US" b="1" dirty="0">
                  <a:solidFill>
                    <a:schemeClr val="tx1"/>
                  </a:solidFill>
                </a:rPr>
                <a:t>APIs</a:t>
              </a:r>
            </a:p>
          </p:txBody>
        </p:sp>
      </p:grpSp>
      <p:grpSp>
        <p:nvGrpSpPr>
          <p:cNvPr id="6" name="Group 5"/>
          <p:cNvGrpSpPr/>
          <p:nvPr/>
        </p:nvGrpSpPr>
        <p:grpSpPr>
          <a:xfrm>
            <a:off x="216906" y="2514600"/>
            <a:ext cx="8621408" cy="659031"/>
            <a:chOff x="200025" y="2490788"/>
            <a:chExt cx="5419725" cy="659031"/>
          </a:xfrm>
        </p:grpSpPr>
        <p:sp>
          <p:nvSpPr>
            <p:cNvPr id="12363" name="Rectangle 75"/>
            <p:cNvSpPr>
              <a:spLocks noChangeArrowheads="1"/>
            </p:cNvSpPr>
            <p:nvPr/>
          </p:nvSpPr>
          <p:spPr bwMode="auto">
            <a:xfrm>
              <a:off x="2457450" y="2490788"/>
              <a:ext cx="381000"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200">
                  <a:solidFill>
                    <a:schemeClr val="tx1"/>
                  </a:solidFill>
                </a:rPr>
                <a:t>SDP</a:t>
              </a:r>
            </a:p>
          </p:txBody>
        </p:sp>
        <p:sp>
          <p:nvSpPr>
            <p:cNvPr id="12364" name="Rectangle 76"/>
            <p:cNvSpPr>
              <a:spLocks noChangeArrowheads="1"/>
            </p:cNvSpPr>
            <p:nvPr/>
          </p:nvSpPr>
          <p:spPr bwMode="auto">
            <a:xfrm>
              <a:off x="1971675" y="2490788"/>
              <a:ext cx="457200" cy="3810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1200" dirty="0" err="1">
                  <a:solidFill>
                    <a:schemeClr val="tx1"/>
                  </a:solidFill>
                </a:rPr>
                <a:t>IPoIB</a:t>
              </a:r>
              <a:endParaRPr lang="en-US" sz="1200" dirty="0">
                <a:solidFill>
                  <a:schemeClr val="tx1"/>
                </a:solidFill>
              </a:endParaRPr>
            </a:p>
          </p:txBody>
        </p:sp>
        <p:sp>
          <p:nvSpPr>
            <p:cNvPr id="12365" name="Rectangle 77"/>
            <p:cNvSpPr>
              <a:spLocks noChangeArrowheads="1"/>
            </p:cNvSpPr>
            <p:nvPr/>
          </p:nvSpPr>
          <p:spPr bwMode="auto">
            <a:xfrm>
              <a:off x="2876550" y="2490788"/>
              <a:ext cx="381000"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200">
                  <a:solidFill>
                    <a:schemeClr val="tx1"/>
                  </a:solidFill>
                </a:rPr>
                <a:t>SRP</a:t>
              </a:r>
            </a:p>
          </p:txBody>
        </p:sp>
        <p:sp>
          <p:nvSpPr>
            <p:cNvPr id="12366" name="Rectangle 78"/>
            <p:cNvSpPr>
              <a:spLocks noChangeArrowheads="1"/>
            </p:cNvSpPr>
            <p:nvPr/>
          </p:nvSpPr>
          <p:spPr bwMode="auto">
            <a:xfrm>
              <a:off x="3333750" y="2490788"/>
              <a:ext cx="381000"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200">
                  <a:solidFill>
                    <a:schemeClr val="tx1"/>
                  </a:solidFill>
                </a:rPr>
                <a:t>iSER</a:t>
              </a:r>
            </a:p>
          </p:txBody>
        </p:sp>
        <p:sp>
          <p:nvSpPr>
            <p:cNvPr id="12367" name="Rectangle 79"/>
            <p:cNvSpPr>
              <a:spLocks noChangeArrowheads="1"/>
            </p:cNvSpPr>
            <p:nvPr/>
          </p:nvSpPr>
          <p:spPr bwMode="auto">
            <a:xfrm>
              <a:off x="3790950" y="2490788"/>
              <a:ext cx="457200"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200">
                  <a:solidFill>
                    <a:schemeClr val="tx1"/>
                  </a:solidFill>
                </a:rPr>
                <a:t>RDS</a:t>
              </a:r>
            </a:p>
          </p:txBody>
        </p:sp>
        <p:sp>
          <p:nvSpPr>
            <p:cNvPr id="12379" name="Text Box 91"/>
            <p:cNvSpPr txBox="1">
              <a:spLocks noChangeArrowheads="1"/>
            </p:cNvSpPr>
            <p:nvPr/>
          </p:nvSpPr>
          <p:spPr bwMode="auto">
            <a:xfrm>
              <a:off x="200025" y="2503488"/>
              <a:ext cx="990600" cy="646331"/>
            </a:xfrm>
            <a:prstGeom prst="rect">
              <a:avLst/>
            </a:prstGeom>
            <a:noFill/>
            <a:ln w="9525">
              <a:noFill/>
              <a:miter lim="800000"/>
              <a:headEnd/>
              <a:tailEnd/>
            </a:ln>
          </p:spPr>
          <p:txBody>
            <a:bodyPr>
              <a:spAutoFit/>
            </a:bodyPr>
            <a:lstStyle/>
            <a:p>
              <a:pPr eaLnBrk="0" hangingPunct="0">
                <a:spcBef>
                  <a:spcPct val="50000"/>
                </a:spcBef>
              </a:pPr>
              <a:r>
                <a:rPr lang="en-US" b="1" dirty="0">
                  <a:solidFill>
                    <a:schemeClr val="tx1"/>
                  </a:solidFill>
                </a:rPr>
                <a:t>Upper Layer Protocol</a:t>
              </a:r>
            </a:p>
          </p:txBody>
        </p:sp>
        <p:sp>
          <p:nvSpPr>
            <p:cNvPr id="12383" name="Rectangle 95"/>
            <p:cNvSpPr>
              <a:spLocks noChangeArrowheads="1"/>
            </p:cNvSpPr>
            <p:nvPr/>
          </p:nvSpPr>
          <p:spPr bwMode="auto">
            <a:xfrm>
              <a:off x="4286250" y="2490788"/>
              <a:ext cx="685800" cy="3810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100">
                  <a:solidFill>
                    <a:schemeClr val="tx1"/>
                  </a:solidFill>
                </a:rPr>
                <a:t>NFS-RDMA</a:t>
              </a:r>
            </a:p>
            <a:p>
              <a:pPr algn="ctr" eaLnBrk="0" hangingPunct="0"/>
              <a:r>
                <a:rPr lang="en-US" sz="1100">
                  <a:solidFill>
                    <a:schemeClr val="tx1"/>
                  </a:solidFill>
                </a:rPr>
                <a:t>RPC</a:t>
              </a:r>
            </a:p>
          </p:txBody>
        </p:sp>
        <p:sp>
          <p:nvSpPr>
            <p:cNvPr id="12384" name="Rectangle 96"/>
            <p:cNvSpPr>
              <a:spLocks noChangeArrowheads="1"/>
            </p:cNvSpPr>
            <p:nvPr/>
          </p:nvSpPr>
          <p:spPr bwMode="auto">
            <a:xfrm>
              <a:off x="5010150" y="2490788"/>
              <a:ext cx="609600" cy="3810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100">
                  <a:solidFill>
                    <a:schemeClr val="tx1"/>
                  </a:solidFill>
                </a:rPr>
                <a:t>Cluster</a:t>
              </a:r>
            </a:p>
            <a:p>
              <a:pPr algn="ctr" eaLnBrk="0" hangingPunct="0"/>
              <a:r>
                <a:rPr lang="en-US" sz="1100">
                  <a:solidFill>
                    <a:schemeClr val="tx1"/>
                  </a:solidFill>
                </a:rPr>
                <a:t>File Sys</a:t>
              </a:r>
            </a:p>
          </p:txBody>
        </p:sp>
      </p:grpSp>
      <p:sp>
        <p:nvSpPr>
          <p:cNvPr id="12388" name="Text Box 100"/>
          <p:cNvSpPr txBox="1">
            <a:spLocks noChangeArrowheads="1"/>
          </p:cNvSpPr>
          <p:nvPr/>
        </p:nvSpPr>
        <p:spPr bwMode="auto">
          <a:xfrm>
            <a:off x="292665" y="1571626"/>
            <a:ext cx="1757616" cy="646331"/>
          </a:xfrm>
          <a:prstGeom prst="rect">
            <a:avLst/>
          </a:prstGeom>
          <a:noFill/>
          <a:ln w="9525">
            <a:noFill/>
            <a:miter lim="800000"/>
            <a:headEnd/>
            <a:tailEnd/>
          </a:ln>
        </p:spPr>
        <p:txBody>
          <a:bodyPr>
            <a:spAutoFit/>
          </a:bodyPr>
          <a:lstStyle/>
          <a:p>
            <a:pPr eaLnBrk="0" hangingPunct="0">
              <a:spcBef>
                <a:spcPct val="50000"/>
              </a:spcBef>
            </a:pPr>
            <a:r>
              <a:rPr lang="en-US" b="1" dirty="0">
                <a:solidFill>
                  <a:schemeClr val="tx1"/>
                </a:solidFill>
              </a:rPr>
              <a:t>Application </a:t>
            </a:r>
            <a:br>
              <a:rPr lang="en-US" b="1" dirty="0">
                <a:solidFill>
                  <a:schemeClr val="tx1"/>
                </a:solidFill>
              </a:rPr>
            </a:br>
            <a:r>
              <a:rPr lang="en-US" b="1" dirty="0">
                <a:solidFill>
                  <a:schemeClr val="tx1"/>
                </a:solidFill>
              </a:rPr>
              <a:t>Level </a:t>
            </a:r>
          </a:p>
        </p:txBody>
      </p:sp>
      <p:sp>
        <p:nvSpPr>
          <p:cNvPr id="12397" name="Rectangle 109"/>
          <p:cNvSpPr>
            <a:spLocks noChangeArrowheads="1"/>
          </p:cNvSpPr>
          <p:nvPr/>
        </p:nvSpPr>
        <p:spPr bwMode="auto">
          <a:xfrm>
            <a:off x="2747266" y="4437063"/>
            <a:ext cx="606074" cy="447675"/>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1200">
                <a:solidFill>
                  <a:schemeClr val="tx1"/>
                </a:solidFill>
              </a:rPr>
              <a:t>SMA</a:t>
            </a:r>
          </a:p>
        </p:txBody>
      </p:sp>
      <p:sp>
        <p:nvSpPr>
          <p:cNvPr id="12400" name="Rectangle 112"/>
          <p:cNvSpPr>
            <a:spLocks noChangeArrowheads="1"/>
          </p:cNvSpPr>
          <p:nvPr/>
        </p:nvSpPr>
        <p:spPr bwMode="auto">
          <a:xfrm>
            <a:off x="6732205" y="1555751"/>
            <a:ext cx="1090934"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100">
                <a:solidFill>
                  <a:schemeClr val="tx1"/>
                </a:solidFill>
              </a:rPr>
              <a:t>Clustered</a:t>
            </a:r>
          </a:p>
          <a:p>
            <a:pPr algn="ctr" eaLnBrk="0" hangingPunct="0"/>
            <a:r>
              <a:rPr lang="en-US" sz="1100">
                <a:solidFill>
                  <a:schemeClr val="tx1"/>
                </a:solidFill>
              </a:rPr>
              <a:t>DB Access</a:t>
            </a:r>
          </a:p>
        </p:txBody>
      </p:sp>
      <p:sp>
        <p:nvSpPr>
          <p:cNvPr id="12401" name="Rectangle 113"/>
          <p:cNvSpPr>
            <a:spLocks noChangeArrowheads="1"/>
          </p:cNvSpPr>
          <p:nvPr/>
        </p:nvSpPr>
        <p:spPr bwMode="auto">
          <a:xfrm>
            <a:off x="3807896" y="1555751"/>
            <a:ext cx="969719"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100">
                <a:solidFill>
                  <a:schemeClr val="tx1"/>
                </a:solidFill>
              </a:rPr>
              <a:t>Sockets</a:t>
            </a:r>
          </a:p>
          <a:p>
            <a:pPr algn="ctr" eaLnBrk="0" hangingPunct="0"/>
            <a:r>
              <a:rPr lang="en-US" sz="1100">
                <a:solidFill>
                  <a:schemeClr val="tx1"/>
                </a:solidFill>
              </a:rPr>
              <a:t>Based</a:t>
            </a:r>
            <a:br>
              <a:rPr lang="en-US" sz="1100">
                <a:solidFill>
                  <a:schemeClr val="tx1"/>
                </a:solidFill>
              </a:rPr>
            </a:br>
            <a:r>
              <a:rPr lang="en-US" sz="1100">
                <a:solidFill>
                  <a:schemeClr val="tx1"/>
                </a:solidFill>
              </a:rPr>
              <a:t>Access</a:t>
            </a:r>
          </a:p>
        </p:txBody>
      </p:sp>
      <p:sp>
        <p:nvSpPr>
          <p:cNvPr id="12402" name="Rectangle 114"/>
          <p:cNvSpPr>
            <a:spLocks noChangeArrowheads="1"/>
          </p:cNvSpPr>
          <p:nvPr/>
        </p:nvSpPr>
        <p:spPr bwMode="auto">
          <a:xfrm>
            <a:off x="4823071" y="1555751"/>
            <a:ext cx="848504"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100">
                <a:solidFill>
                  <a:schemeClr val="tx1"/>
                </a:solidFill>
              </a:rPr>
              <a:t>Various</a:t>
            </a:r>
          </a:p>
          <a:p>
            <a:pPr algn="ctr" eaLnBrk="0" hangingPunct="0"/>
            <a:r>
              <a:rPr lang="en-US" sz="1100">
                <a:solidFill>
                  <a:schemeClr val="tx1"/>
                </a:solidFill>
              </a:rPr>
              <a:t>MPIs</a:t>
            </a:r>
          </a:p>
        </p:txBody>
      </p:sp>
      <p:sp>
        <p:nvSpPr>
          <p:cNvPr id="12403" name="Rectangle 115"/>
          <p:cNvSpPr>
            <a:spLocks noChangeArrowheads="1"/>
          </p:cNvSpPr>
          <p:nvPr/>
        </p:nvSpPr>
        <p:spPr bwMode="auto">
          <a:xfrm>
            <a:off x="7868594" y="1555751"/>
            <a:ext cx="969719"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100">
                <a:solidFill>
                  <a:schemeClr val="tx1"/>
                </a:solidFill>
              </a:rPr>
              <a:t>Access to</a:t>
            </a:r>
          </a:p>
          <a:p>
            <a:pPr algn="ctr" eaLnBrk="0" hangingPunct="0"/>
            <a:r>
              <a:rPr lang="en-US" sz="1100">
                <a:solidFill>
                  <a:schemeClr val="tx1"/>
                </a:solidFill>
              </a:rPr>
              <a:t> File</a:t>
            </a:r>
          </a:p>
          <a:p>
            <a:pPr algn="ctr" eaLnBrk="0" hangingPunct="0"/>
            <a:r>
              <a:rPr lang="en-US" sz="1100">
                <a:solidFill>
                  <a:schemeClr val="tx1"/>
                </a:solidFill>
              </a:rPr>
              <a:t>Systems</a:t>
            </a:r>
          </a:p>
        </p:txBody>
      </p:sp>
      <p:sp>
        <p:nvSpPr>
          <p:cNvPr id="12404" name="Rectangle 116"/>
          <p:cNvSpPr>
            <a:spLocks noChangeArrowheads="1"/>
          </p:cNvSpPr>
          <p:nvPr/>
        </p:nvSpPr>
        <p:spPr bwMode="auto">
          <a:xfrm>
            <a:off x="5717030" y="1555751"/>
            <a:ext cx="969719"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100">
                <a:solidFill>
                  <a:schemeClr val="tx1"/>
                </a:solidFill>
              </a:rPr>
              <a:t>Block</a:t>
            </a:r>
          </a:p>
          <a:p>
            <a:pPr algn="ctr" eaLnBrk="0" hangingPunct="0"/>
            <a:r>
              <a:rPr lang="en-US" sz="1100">
                <a:solidFill>
                  <a:schemeClr val="tx1"/>
                </a:solidFill>
              </a:rPr>
              <a:t>Storage</a:t>
            </a:r>
          </a:p>
          <a:p>
            <a:pPr algn="ctr" eaLnBrk="0" hangingPunct="0"/>
            <a:r>
              <a:rPr lang="en-US" sz="1100">
                <a:solidFill>
                  <a:schemeClr val="tx1"/>
                </a:solidFill>
              </a:rPr>
              <a:t>Access</a:t>
            </a:r>
          </a:p>
        </p:txBody>
      </p:sp>
      <p:sp>
        <p:nvSpPr>
          <p:cNvPr id="12405" name="Rectangle 117"/>
          <p:cNvSpPr>
            <a:spLocks noChangeArrowheads="1"/>
          </p:cNvSpPr>
          <p:nvPr/>
        </p:nvSpPr>
        <p:spPr bwMode="auto">
          <a:xfrm>
            <a:off x="2807873" y="1555751"/>
            <a:ext cx="969719"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100" dirty="0">
                <a:solidFill>
                  <a:schemeClr val="tx1"/>
                </a:solidFill>
              </a:rPr>
              <a:t>IP Based</a:t>
            </a:r>
          </a:p>
          <a:p>
            <a:pPr algn="ctr" eaLnBrk="0" hangingPunct="0"/>
            <a:r>
              <a:rPr lang="en-US" sz="1100" dirty="0">
                <a:solidFill>
                  <a:schemeClr val="tx1"/>
                </a:solidFill>
              </a:rPr>
              <a:t>App</a:t>
            </a:r>
          </a:p>
          <a:p>
            <a:pPr algn="ctr" eaLnBrk="0" hangingPunct="0"/>
            <a:r>
              <a:rPr lang="en-US" sz="1100" dirty="0">
                <a:solidFill>
                  <a:schemeClr val="tx1"/>
                </a:solidFill>
              </a:rPr>
              <a:t>Access</a:t>
            </a:r>
          </a:p>
        </p:txBody>
      </p:sp>
      <p:sp>
        <p:nvSpPr>
          <p:cNvPr id="12406" name="Rectangle 118"/>
          <p:cNvSpPr>
            <a:spLocks noChangeArrowheads="1"/>
          </p:cNvSpPr>
          <p:nvPr/>
        </p:nvSpPr>
        <p:spPr bwMode="auto">
          <a:xfrm>
            <a:off x="171450" y="1465263"/>
            <a:ext cx="8818382" cy="4953000"/>
          </a:xfrm>
          <a:prstGeom prst="rect">
            <a:avLst/>
          </a:prstGeom>
          <a:noFill/>
          <a:ln w="19050">
            <a:solidFill>
              <a:schemeClr val="tx1">
                <a:lumMod val="50000"/>
                <a:lumOff val="50000"/>
              </a:schemeClr>
            </a:solidFill>
            <a:miter lim="800000"/>
            <a:headEnd/>
            <a:tailEnd/>
          </a:ln>
        </p:spPr>
        <p:txBody>
          <a:bodyPr wrap="none" anchor="ctr"/>
          <a:lstStyle/>
          <a:p>
            <a:endParaRPr lang="en-US" sz="2800"/>
          </a:p>
        </p:txBody>
      </p:sp>
      <p:sp>
        <p:nvSpPr>
          <p:cNvPr id="12407" name="Line 119"/>
          <p:cNvSpPr>
            <a:spLocks noChangeShapeType="1"/>
          </p:cNvSpPr>
          <p:nvPr/>
        </p:nvSpPr>
        <p:spPr bwMode="auto">
          <a:xfrm>
            <a:off x="171450" y="2241551"/>
            <a:ext cx="8818382" cy="0"/>
          </a:xfrm>
          <a:prstGeom prst="line">
            <a:avLst/>
          </a:prstGeom>
          <a:noFill/>
          <a:ln w="9525">
            <a:solidFill>
              <a:schemeClr val="tx1"/>
            </a:solidFill>
            <a:prstDash val="dash"/>
            <a:round/>
            <a:headEnd/>
            <a:tailEnd/>
          </a:ln>
        </p:spPr>
        <p:txBody>
          <a:bodyPr/>
          <a:lstStyle/>
          <a:p>
            <a:endParaRPr lang="en-US" sz="2800"/>
          </a:p>
        </p:txBody>
      </p:sp>
      <p:sp>
        <p:nvSpPr>
          <p:cNvPr id="2" name="Title 1"/>
          <p:cNvSpPr>
            <a:spLocks noGrp="1"/>
          </p:cNvSpPr>
          <p:nvPr>
            <p:ph type="title"/>
          </p:nvPr>
        </p:nvSpPr>
        <p:spPr/>
        <p:txBody>
          <a:bodyPr/>
          <a:lstStyle/>
          <a:p>
            <a:r>
              <a:rPr lang="en-US" dirty="0" smtClean="0"/>
              <a:t>Classic OFS Architecture </a:t>
            </a:r>
            <a:r>
              <a:rPr lang="en-US" sz="2400" dirty="0" smtClean="0"/>
              <a:t>(simplified)</a:t>
            </a:r>
            <a:endParaRPr lang="en-US" sz="2400" dirty="0"/>
          </a:p>
        </p:txBody>
      </p:sp>
    </p:spTree>
    <p:extLst>
      <p:ext uri="{BB962C8B-B14F-4D97-AF65-F5344CB8AC3E}">
        <p14:creationId xmlns:p14="http://schemas.microsoft.com/office/powerpoint/2010/main" val="40215693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Classic OFS Architecture </a:t>
            </a:r>
            <a:r>
              <a:rPr lang="en-US" sz="2400" dirty="0" smtClean="0"/>
              <a:t>(simplified)</a:t>
            </a:r>
            <a:endParaRPr lang="en-US" sz="2400" dirty="0"/>
          </a:p>
        </p:txBody>
      </p:sp>
      <p:grpSp>
        <p:nvGrpSpPr>
          <p:cNvPr id="13" name="Group 12"/>
          <p:cNvGrpSpPr/>
          <p:nvPr/>
        </p:nvGrpSpPr>
        <p:grpSpPr>
          <a:xfrm>
            <a:off x="171450" y="1465263"/>
            <a:ext cx="8818382" cy="4953000"/>
            <a:chOff x="171450" y="1465263"/>
            <a:chExt cx="8818382" cy="4953000"/>
          </a:xfrm>
        </p:grpSpPr>
        <p:sp>
          <p:nvSpPr>
            <p:cNvPr id="12338" name="Rectangle 50"/>
            <p:cNvSpPr>
              <a:spLocks noChangeArrowheads="1"/>
            </p:cNvSpPr>
            <p:nvPr/>
          </p:nvSpPr>
          <p:spPr bwMode="auto">
            <a:xfrm>
              <a:off x="171450" y="1479552"/>
              <a:ext cx="8818382" cy="762000"/>
            </a:xfrm>
            <a:prstGeom prst="rect">
              <a:avLst/>
            </a:prstGeom>
            <a:gradFill rotWithShape="1">
              <a:gsLst>
                <a:gs pos="0">
                  <a:srgbClr val="6600CC">
                    <a:alpha val="20000"/>
                  </a:srgbClr>
                </a:gs>
                <a:gs pos="100000">
                  <a:srgbClr val="2F005E">
                    <a:alpha val="20000"/>
                  </a:srgbClr>
                </a:gs>
              </a:gsLst>
              <a:lin ang="5400000" scaled="1"/>
            </a:gradFill>
            <a:ln w="9525">
              <a:noFill/>
              <a:miter lim="800000"/>
              <a:headEnd/>
              <a:tailEnd/>
            </a:ln>
          </p:spPr>
          <p:txBody>
            <a:bodyPr wrap="none" anchor="ctr"/>
            <a:lstStyle/>
            <a:p>
              <a:endParaRPr lang="en-US" sz="2800"/>
            </a:p>
          </p:txBody>
        </p:sp>
        <p:sp>
          <p:nvSpPr>
            <p:cNvPr id="12340" name="Rectangle 52"/>
            <p:cNvSpPr>
              <a:spLocks noChangeArrowheads="1"/>
            </p:cNvSpPr>
            <p:nvPr/>
          </p:nvSpPr>
          <p:spPr bwMode="auto">
            <a:xfrm>
              <a:off x="3504859" y="6037263"/>
              <a:ext cx="2181868" cy="304800"/>
            </a:xfrm>
            <a:prstGeom prst="rect">
              <a:avLst/>
            </a:prstGeom>
            <a:solidFill>
              <a:srgbClr val="FF9900"/>
            </a:solidFill>
            <a:ln w="9525">
              <a:solidFill>
                <a:schemeClr val="tx1"/>
              </a:solidFill>
              <a:miter lim="800000"/>
              <a:headEnd/>
              <a:tailEnd/>
            </a:ln>
          </p:spPr>
          <p:txBody>
            <a:bodyPr wrap="none" anchor="ctr"/>
            <a:lstStyle/>
            <a:p>
              <a:pPr algn="ctr" eaLnBrk="0" hangingPunct="0"/>
              <a:r>
                <a:rPr lang="en-US" sz="1200" b="1" dirty="0" smtClean="0"/>
                <a:t>Device</a:t>
              </a:r>
              <a:endParaRPr lang="en-US" sz="1200" b="1" dirty="0">
                <a:solidFill>
                  <a:schemeClr val="tx1"/>
                </a:solidFill>
              </a:endParaRPr>
            </a:p>
          </p:txBody>
        </p:sp>
        <p:sp>
          <p:nvSpPr>
            <p:cNvPr id="12346" name="Rectangle 58"/>
            <p:cNvSpPr>
              <a:spLocks noChangeArrowheads="1"/>
            </p:cNvSpPr>
            <p:nvPr/>
          </p:nvSpPr>
          <p:spPr bwMode="auto">
            <a:xfrm>
              <a:off x="3504859" y="5503863"/>
              <a:ext cx="2181868" cy="381000"/>
            </a:xfrm>
            <a:prstGeom prst="rect">
              <a:avLst/>
            </a:prstGeom>
            <a:solidFill>
              <a:srgbClr val="FFCC00"/>
            </a:solidFill>
            <a:ln w="9525">
              <a:solidFill>
                <a:schemeClr val="tx1"/>
              </a:solidFill>
              <a:miter lim="800000"/>
              <a:headEnd/>
              <a:tailEnd/>
            </a:ln>
          </p:spPr>
          <p:txBody>
            <a:bodyPr wrap="none" anchor="ctr"/>
            <a:lstStyle/>
            <a:p>
              <a:pPr algn="ctr" eaLnBrk="0" hangingPunct="0"/>
              <a:r>
                <a:rPr lang="en-US" sz="1200">
                  <a:solidFill>
                    <a:schemeClr val="tx1"/>
                  </a:solidFill>
                </a:rPr>
                <a:t>Hardware</a:t>
              </a:r>
            </a:p>
            <a:p>
              <a:pPr algn="ctr" eaLnBrk="0" hangingPunct="0"/>
              <a:r>
                <a:rPr lang="en-US" sz="1200">
                  <a:solidFill>
                    <a:schemeClr val="tx1"/>
                  </a:solidFill>
                </a:rPr>
                <a:t>Specific Driver</a:t>
              </a:r>
            </a:p>
          </p:txBody>
        </p:sp>
        <p:sp>
          <p:nvSpPr>
            <p:cNvPr id="12352" name="Rectangle 64"/>
            <p:cNvSpPr>
              <a:spLocks noChangeArrowheads="1"/>
            </p:cNvSpPr>
            <p:nvPr/>
          </p:nvSpPr>
          <p:spPr bwMode="auto">
            <a:xfrm>
              <a:off x="3641226" y="4541838"/>
              <a:ext cx="1090934" cy="352425"/>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1200">
                  <a:solidFill>
                    <a:schemeClr val="tx1"/>
                  </a:solidFill>
                </a:rPr>
                <a:t>Connection</a:t>
              </a:r>
              <a:br>
                <a:rPr lang="en-US" sz="1200">
                  <a:solidFill>
                    <a:schemeClr val="tx1"/>
                  </a:solidFill>
                </a:rPr>
              </a:br>
              <a:r>
                <a:rPr lang="en-US" sz="1200">
                  <a:solidFill>
                    <a:schemeClr val="tx1"/>
                  </a:solidFill>
                </a:rPr>
                <a:t>Manager</a:t>
              </a:r>
            </a:p>
          </p:txBody>
        </p:sp>
        <p:sp>
          <p:nvSpPr>
            <p:cNvPr id="12357" name="Rectangle 69"/>
            <p:cNvSpPr>
              <a:spLocks noChangeArrowheads="1"/>
            </p:cNvSpPr>
            <p:nvPr/>
          </p:nvSpPr>
          <p:spPr bwMode="auto">
            <a:xfrm>
              <a:off x="2065432" y="4437063"/>
              <a:ext cx="621226" cy="4572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1200">
                  <a:solidFill>
                    <a:schemeClr val="tx1"/>
                  </a:solidFill>
                </a:rPr>
                <a:t>MAD</a:t>
              </a:r>
            </a:p>
          </p:txBody>
        </p:sp>
        <p:sp>
          <p:nvSpPr>
            <p:cNvPr id="12358" name="Rectangle 70"/>
            <p:cNvSpPr>
              <a:spLocks noChangeArrowheads="1"/>
            </p:cNvSpPr>
            <p:nvPr/>
          </p:nvSpPr>
          <p:spPr bwMode="auto">
            <a:xfrm>
              <a:off x="1413901" y="4970463"/>
              <a:ext cx="7424413" cy="304800"/>
            </a:xfrm>
            <a:prstGeom prst="rect">
              <a:avLst/>
            </a:prstGeom>
            <a:gradFill rotWithShape="1">
              <a:gsLst>
                <a:gs pos="0">
                  <a:srgbClr val="FFFF66"/>
                </a:gs>
                <a:gs pos="100000">
                  <a:schemeClr val="accent1"/>
                </a:gs>
              </a:gsLst>
              <a:lin ang="0" scaled="1"/>
            </a:gradFill>
            <a:ln w="9525">
              <a:solidFill>
                <a:schemeClr val="tx1"/>
              </a:solidFill>
              <a:miter lim="800000"/>
              <a:headEnd/>
              <a:tailEnd/>
            </a:ln>
          </p:spPr>
          <p:txBody>
            <a:bodyPr wrap="none" anchor="ctr"/>
            <a:lstStyle/>
            <a:p>
              <a:pPr algn="ctr" eaLnBrk="0" hangingPunct="0"/>
              <a:r>
                <a:rPr lang="en-US" sz="1200" dirty="0" smtClean="0"/>
                <a:t>Kernel verbs</a:t>
              </a:r>
              <a:endParaRPr lang="en-US" sz="1200" dirty="0">
                <a:solidFill>
                  <a:schemeClr val="tx1"/>
                </a:solidFill>
              </a:endParaRPr>
            </a:p>
          </p:txBody>
        </p:sp>
        <p:sp>
          <p:nvSpPr>
            <p:cNvPr id="12359" name="Rectangle 71"/>
            <p:cNvSpPr>
              <a:spLocks noChangeArrowheads="1"/>
            </p:cNvSpPr>
            <p:nvPr/>
          </p:nvSpPr>
          <p:spPr bwMode="auto">
            <a:xfrm>
              <a:off x="1444206" y="4437063"/>
              <a:ext cx="575771" cy="4572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1200">
                  <a:solidFill>
                    <a:schemeClr val="tx1"/>
                  </a:solidFill>
                </a:rPr>
                <a:t>SA </a:t>
              </a:r>
              <a:br>
                <a:rPr lang="en-US" sz="1200">
                  <a:solidFill>
                    <a:schemeClr val="tx1"/>
                  </a:solidFill>
                </a:rPr>
              </a:br>
              <a:r>
                <a:rPr lang="en-US" sz="1200">
                  <a:solidFill>
                    <a:schemeClr val="tx1"/>
                  </a:solidFill>
                </a:rPr>
                <a:t>Client</a:t>
              </a:r>
            </a:p>
          </p:txBody>
        </p:sp>
        <p:sp>
          <p:nvSpPr>
            <p:cNvPr id="12360" name="Rectangle 72"/>
            <p:cNvSpPr>
              <a:spLocks noChangeArrowheads="1"/>
            </p:cNvSpPr>
            <p:nvPr/>
          </p:nvSpPr>
          <p:spPr bwMode="auto">
            <a:xfrm>
              <a:off x="5823093" y="4532313"/>
              <a:ext cx="1212149" cy="361950"/>
            </a:xfrm>
            <a:prstGeom prst="rect">
              <a:avLst/>
            </a:prstGeom>
            <a:solidFill>
              <a:srgbClr val="CCECFF"/>
            </a:solidFill>
            <a:ln w="9525">
              <a:solidFill>
                <a:schemeClr val="tx1"/>
              </a:solidFill>
              <a:miter lim="800000"/>
              <a:headEnd/>
              <a:tailEnd/>
            </a:ln>
          </p:spPr>
          <p:txBody>
            <a:bodyPr wrap="none" anchor="ctr"/>
            <a:lstStyle/>
            <a:p>
              <a:pPr algn="ctr" eaLnBrk="0" hangingPunct="0"/>
              <a:r>
                <a:rPr lang="en-US" sz="1200">
                  <a:solidFill>
                    <a:schemeClr val="tx1"/>
                  </a:solidFill>
                </a:rPr>
                <a:t>Connection</a:t>
              </a:r>
            </a:p>
            <a:p>
              <a:pPr algn="ctr" eaLnBrk="0" hangingPunct="0"/>
              <a:r>
                <a:rPr lang="en-US" sz="1200">
                  <a:solidFill>
                    <a:schemeClr val="tx1"/>
                  </a:solidFill>
                </a:rPr>
                <a:t>Manager</a:t>
              </a:r>
            </a:p>
          </p:txBody>
        </p:sp>
        <p:sp>
          <p:nvSpPr>
            <p:cNvPr id="12361" name="Rectangle 73"/>
            <p:cNvSpPr>
              <a:spLocks noChangeArrowheads="1"/>
            </p:cNvSpPr>
            <p:nvPr/>
          </p:nvSpPr>
          <p:spPr bwMode="auto">
            <a:xfrm>
              <a:off x="3944263" y="4084638"/>
              <a:ext cx="2666727"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200">
                  <a:solidFill>
                    <a:schemeClr val="tx1"/>
                  </a:solidFill>
                </a:rPr>
                <a:t>Connection Manager</a:t>
              </a:r>
            </a:p>
            <a:p>
              <a:pPr algn="ctr" eaLnBrk="0" hangingPunct="0"/>
              <a:r>
                <a:rPr lang="en-US" sz="1200">
                  <a:solidFill>
                    <a:schemeClr val="tx1"/>
                  </a:solidFill>
                </a:rPr>
                <a:t>Abstraction (CMA)</a:t>
              </a:r>
            </a:p>
          </p:txBody>
        </p:sp>
        <p:sp>
          <p:nvSpPr>
            <p:cNvPr id="12370" name="Rectangle 82"/>
            <p:cNvSpPr>
              <a:spLocks noChangeArrowheads="1"/>
            </p:cNvSpPr>
            <p:nvPr/>
          </p:nvSpPr>
          <p:spPr bwMode="auto">
            <a:xfrm>
              <a:off x="2050281" y="1898651"/>
              <a:ext cx="696986" cy="3048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1200">
                  <a:solidFill>
                    <a:schemeClr val="tx1"/>
                  </a:solidFill>
                </a:rPr>
                <a:t>Open </a:t>
              </a:r>
              <a:br>
                <a:rPr lang="en-US" sz="1200">
                  <a:solidFill>
                    <a:schemeClr val="tx1"/>
                  </a:solidFill>
                </a:rPr>
              </a:br>
              <a:r>
                <a:rPr lang="en-US" sz="1200">
                  <a:solidFill>
                    <a:schemeClr val="tx1"/>
                  </a:solidFill>
                </a:rPr>
                <a:t>SM</a:t>
              </a:r>
            </a:p>
          </p:txBody>
        </p:sp>
        <p:sp>
          <p:nvSpPr>
            <p:cNvPr id="12371" name="Rectangle 83"/>
            <p:cNvSpPr>
              <a:spLocks noChangeArrowheads="1"/>
            </p:cNvSpPr>
            <p:nvPr/>
          </p:nvSpPr>
          <p:spPr bwMode="auto">
            <a:xfrm>
              <a:off x="1413902" y="1898651"/>
              <a:ext cx="545467" cy="3048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1200">
                  <a:solidFill>
                    <a:schemeClr val="tx1"/>
                  </a:solidFill>
                </a:rPr>
                <a:t>Diag</a:t>
              </a:r>
            </a:p>
            <a:p>
              <a:pPr algn="ctr" eaLnBrk="0" hangingPunct="0"/>
              <a:r>
                <a:rPr lang="en-US" sz="1200">
                  <a:solidFill>
                    <a:schemeClr val="tx1"/>
                  </a:solidFill>
                </a:rPr>
                <a:t>Tools</a:t>
              </a:r>
            </a:p>
          </p:txBody>
        </p:sp>
        <p:sp>
          <p:nvSpPr>
            <p:cNvPr id="12372" name="Line 84"/>
            <p:cNvSpPr>
              <a:spLocks noChangeShapeType="1"/>
            </p:cNvSpPr>
            <p:nvPr/>
          </p:nvSpPr>
          <p:spPr bwMode="auto">
            <a:xfrm>
              <a:off x="171450" y="5961063"/>
              <a:ext cx="8818382" cy="0"/>
            </a:xfrm>
            <a:prstGeom prst="line">
              <a:avLst/>
            </a:prstGeom>
            <a:noFill/>
            <a:ln w="28575">
              <a:solidFill>
                <a:schemeClr val="tx1"/>
              </a:solidFill>
              <a:round/>
              <a:headEnd/>
              <a:tailEnd/>
            </a:ln>
          </p:spPr>
          <p:txBody>
            <a:bodyPr/>
            <a:lstStyle/>
            <a:p>
              <a:endParaRPr lang="en-US" sz="2800"/>
            </a:p>
          </p:txBody>
        </p:sp>
        <p:sp>
          <p:nvSpPr>
            <p:cNvPr id="12373" name="Line 85"/>
            <p:cNvSpPr>
              <a:spLocks noChangeShapeType="1"/>
            </p:cNvSpPr>
            <p:nvPr/>
          </p:nvSpPr>
          <p:spPr bwMode="auto">
            <a:xfrm>
              <a:off x="171450" y="5389563"/>
              <a:ext cx="8818382" cy="0"/>
            </a:xfrm>
            <a:prstGeom prst="line">
              <a:avLst/>
            </a:prstGeom>
            <a:noFill/>
            <a:ln w="9525">
              <a:solidFill>
                <a:schemeClr val="tx1"/>
              </a:solidFill>
              <a:prstDash val="dash"/>
              <a:round/>
              <a:headEnd/>
              <a:tailEnd/>
            </a:ln>
          </p:spPr>
          <p:txBody>
            <a:bodyPr/>
            <a:lstStyle/>
            <a:p>
              <a:endParaRPr lang="en-US" sz="2800"/>
            </a:p>
          </p:txBody>
        </p:sp>
        <p:sp>
          <p:nvSpPr>
            <p:cNvPr id="12374" name="Line 86"/>
            <p:cNvSpPr>
              <a:spLocks noChangeShapeType="1"/>
            </p:cNvSpPr>
            <p:nvPr/>
          </p:nvSpPr>
          <p:spPr bwMode="auto">
            <a:xfrm>
              <a:off x="171450" y="3998913"/>
              <a:ext cx="8818382" cy="0"/>
            </a:xfrm>
            <a:prstGeom prst="line">
              <a:avLst/>
            </a:prstGeom>
            <a:noFill/>
            <a:ln w="9525">
              <a:solidFill>
                <a:schemeClr val="tx1"/>
              </a:solidFill>
              <a:prstDash val="dash"/>
              <a:round/>
              <a:headEnd/>
              <a:tailEnd/>
            </a:ln>
          </p:spPr>
          <p:txBody>
            <a:bodyPr/>
            <a:lstStyle/>
            <a:p>
              <a:endParaRPr lang="en-US" sz="2800"/>
            </a:p>
          </p:txBody>
        </p:sp>
        <p:sp>
          <p:nvSpPr>
            <p:cNvPr id="12375" name="Line 87"/>
            <p:cNvSpPr>
              <a:spLocks noChangeShapeType="1"/>
            </p:cNvSpPr>
            <p:nvPr/>
          </p:nvSpPr>
          <p:spPr bwMode="auto">
            <a:xfrm>
              <a:off x="171450" y="3241676"/>
              <a:ext cx="8818382" cy="0"/>
            </a:xfrm>
            <a:prstGeom prst="line">
              <a:avLst/>
            </a:prstGeom>
            <a:noFill/>
            <a:ln w="9525">
              <a:solidFill>
                <a:schemeClr val="tx1"/>
              </a:solidFill>
              <a:prstDash val="dash"/>
              <a:round/>
              <a:headEnd/>
              <a:tailEnd/>
            </a:ln>
          </p:spPr>
          <p:txBody>
            <a:bodyPr/>
            <a:lstStyle/>
            <a:p>
              <a:endParaRPr lang="en-US" sz="2800"/>
            </a:p>
          </p:txBody>
        </p:sp>
        <p:sp>
          <p:nvSpPr>
            <p:cNvPr id="12376" name="Text Box 88"/>
            <p:cNvSpPr txBox="1">
              <a:spLocks noChangeArrowheads="1"/>
            </p:cNvSpPr>
            <p:nvPr/>
          </p:nvSpPr>
          <p:spPr bwMode="auto">
            <a:xfrm>
              <a:off x="171450" y="6037263"/>
              <a:ext cx="1575793" cy="369332"/>
            </a:xfrm>
            <a:prstGeom prst="rect">
              <a:avLst/>
            </a:prstGeom>
            <a:noFill/>
            <a:ln w="9525">
              <a:noFill/>
              <a:miter lim="800000"/>
              <a:headEnd/>
              <a:tailEnd/>
            </a:ln>
          </p:spPr>
          <p:txBody>
            <a:bodyPr>
              <a:spAutoFit/>
            </a:bodyPr>
            <a:lstStyle/>
            <a:p>
              <a:pPr eaLnBrk="0" hangingPunct="0">
                <a:spcBef>
                  <a:spcPct val="50000"/>
                </a:spcBef>
              </a:pPr>
              <a:r>
                <a:rPr lang="en-US" b="1" dirty="0">
                  <a:solidFill>
                    <a:schemeClr val="tx1"/>
                  </a:solidFill>
                </a:rPr>
                <a:t>Hardware</a:t>
              </a:r>
            </a:p>
          </p:txBody>
        </p:sp>
        <p:sp>
          <p:nvSpPr>
            <p:cNvPr id="12377" name="Text Box 89"/>
            <p:cNvSpPr txBox="1">
              <a:spLocks noChangeArrowheads="1"/>
            </p:cNvSpPr>
            <p:nvPr/>
          </p:nvSpPr>
          <p:spPr bwMode="auto">
            <a:xfrm>
              <a:off x="171450" y="5503863"/>
              <a:ext cx="1575793" cy="369332"/>
            </a:xfrm>
            <a:prstGeom prst="rect">
              <a:avLst/>
            </a:prstGeom>
            <a:noFill/>
            <a:ln w="9525">
              <a:noFill/>
              <a:miter lim="800000"/>
              <a:headEnd/>
              <a:tailEnd/>
            </a:ln>
          </p:spPr>
          <p:txBody>
            <a:bodyPr>
              <a:spAutoFit/>
            </a:bodyPr>
            <a:lstStyle/>
            <a:p>
              <a:pPr eaLnBrk="0" hangingPunct="0">
                <a:spcBef>
                  <a:spcPct val="50000"/>
                </a:spcBef>
              </a:pPr>
              <a:r>
                <a:rPr lang="en-US" b="1" dirty="0">
                  <a:solidFill>
                    <a:schemeClr val="tx1"/>
                  </a:solidFill>
                </a:rPr>
                <a:t>Provider</a:t>
              </a:r>
            </a:p>
          </p:txBody>
        </p:sp>
        <p:sp>
          <p:nvSpPr>
            <p:cNvPr id="12378" name="Text Box 90"/>
            <p:cNvSpPr txBox="1">
              <a:spLocks noChangeArrowheads="1"/>
            </p:cNvSpPr>
            <p:nvPr/>
          </p:nvSpPr>
          <p:spPr bwMode="auto">
            <a:xfrm>
              <a:off x="171450" y="4360863"/>
              <a:ext cx="1575793" cy="369332"/>
            </a:xfrm>
            <a:prstGeom prst="rect">
              <a:avLst/>
            </a:prstGeom>
            <a:noFill/>
            <a:ln w="9525">
              <a:noFill/>
              <a:miter lim="800000"/>
              <a:headEnd/>
              <a:tailEnd/>
            </a:ln>
          </p:spPr>
          <p:txBody>
            <a:bodyPr>
              <a:spAutoFit/>
            </a:bodyPr>
            <a:lstStyle/>
            <a:p>
              <a:pPr eaLnBrk="0" hangingPunct="0">
                <a:spcBef>
                  <a:spcPct val="50000"/>
                </a:spcBef>
              </a:pPr>
              <a:r>
                <a:rPr lang="en-US" b="1" dirty="0">
                  <a:solidFill>
                    <a:schemeClr val="tx1"/>
                  </a:solidFill>
                </a:rPr>
                <a:t>Mid-Layer</a:t>
              </a:r>
            </a:p>
          </p:txBody>
        </p:sp>
        <p:grpSp>
          <p:nvGrpSpPr>
            <p:cNvPr id="5" name="Group 4"/>
            <p:cNvGrpSpPr/>
            <p:nvPr/>
          </p:nvGrpSpPr>
          <p:grpSpPr>
            <a:xfrm>
              <a:off x="307817" y="3443288"/>
              <a:ext cx="8545649" cy="646331"/>
              <a:chOff x="247650" y="2546351"/>
              <a:chExt cx="5372100" cy="646331"/>
            </a:xfrm>
          </p:grpSpPr>
          <p:sp>
            <p:nvSpPr>
              <p:cNvPr id="12362" name="Rectangle 74"/>
              <p:cNvSpPr>
                <a:spLocks noChangeArrowheads="1"/>
              </p:cNvSpPr>
              <p:nvPr/>
            </p:nvSpPr>
            <p:spPr bwMode="auto">
              <a:xfrm>
                <a:off x="952499" y="2608264"/>
                <a:ext cx="4667251" cy="245507"/>
              </a:xfrm>
              <a:prstGeom prst="rect">
                <a:avLst/>
              </a:prstGeom>
              <a:gradFill rotWithShape="1">
                <a:gsLst>
                  <a:gs pos="0">
                    <a:srgbClr val="FFFF00"/>
                  </a:gs>
                  <a:gs pos="100000">
                    <a:schemeClr val="accent1"/>
                  </a:gs>
                </a:gsLst>
                <a:lin ang="0" scaled="1"/>
              </a:gradFill>
              <a:ln w="9525">
                <a:solidFill>
                  <a:schemeClr val="tx1"/>
                </a:solidFill>
                <a:miter lim="800000"/>
                <a:headEnd/>
                <a:tailEnd/>
              </a:ln>
            </p:spPr>
            <p:txBody>
              <a:bodyPr wrap="none" anchor="ctr"/>
              <a:lstStyle/>
              <a:p>
                <a:pPr algn="ctr" eaLnBrk="0" hangingPunct="0"/>
                <a:r>
                  <a:rPr lang="en-US" sz="1200" dirty="0" smtClean="0">
                    <a:solidFill>
                      <a:schemeClr val="tx1"/>
                    </a:solidFill>
                  </a:rPr>
                  <a:t>User verbs</a:t>
                </a:r>
                <a:endParaRPr lang="en-US" sz="1200" dirty="0">
                  <a:solidFill>
                    <a:schemeClr val="tx1"/>
                  </a:solidFill>
                </a:endParaRPr>
              </a:p>
            </p:txBody>
          </p:sp>
          <p:sp>
            <p:nvSpPr>
              <p:cNvPr id="12380" name="Text Box 92"/>
              <p:cNvSpPr txBox="1">
                <a:spLocks noChangeArrowheads="1"/>
              </p:cNvSpPr>
              <p:nvPr/>
            </p:nvSpPr>
            <p:spPr bwMode="auto">
              <a:xfrm>
                <a:off x="247650" y="2546351"/>
                <a:ext cx="1295400" cy="646331"/>
              </a:xfrm>
              <a:prstGeom prst="rect">
                <a:avLst/>
              </a:prstGeom>
              <a:noFill/>
              <a:ln w="9525">
                <a:noFill/>
                <a:miter lim="800000"/>
                <a:headEnd/>
                <a:tailEnd/>
              </a:ln>
            </p:spPr>
            <p:txBody>
              <a:bodyPr wrap="square">
                <a:spAutoFit/>
              </a:bodyPr>
              <a:lstStyle/>
              <a:p>
                <a:pPr eaLnBrk="0" hangingPunct="0">
                  <a:spcBef>
                    <a:spcPct val="50000"/>
                  </a:spcBef>
                </a:pPr>
                <a:r>
                  <a:rPr lang="en-US" b="1" dirty="0">
                    <a:solidFill>
                      <a:schemeClr val="tx1"/>
                    </a:solidFill>
                  </a:rPr>
                  <a:t>User </a:t>
                </a:r>
                <a:br>
                  <a:rPr lang="en-US" b="1" dirty="0">
                    <a:solidFill>
                      <a:schemeClr val="tx1"/>
                    </a:solidFill>
                  </a:rPr>
                </a:br>
                <a:r>
                  <a:rPr lang="en-US" b="1" dirty="0">
                    <a:solidFill>
                      <a:schemeClr val="tx1"/>
                    </a:solidFill>
                  </a:rPr>
                  <a:t>APIs</a:t>
                </a:r>
              </a:p>
            </p:txBody>
          </p:sp>
        </p:grpSp>
        <p:grpSp>
          <p:nvGrpSpPr>
            <p:cNvPr id="6" name="Group 5"/>
            <p:cNvGrpSpPr/>
            <p:nvPr/>
          </p:nvGrpSpPr>
          <p:grpSpPr>
            <a:xfrm>
              <a:off x="216906" y="2514600"/>
              <a:ext cx="8621408" cy="659031"/>
              <a:chOff x="200025" y="2490788"/>
              <a:chExt cx="5419725" cy="659031"/>
            </a:xfrm>
          </p:grpSpPr>
          <p:sp>
            <p:nvSpPr>
              <p:cNvPr id="12363" name="Rectangle 75"/>
              <p:cNvSpPr>
                <a:spLocks noChangeArrowheads="1"/>
              </p:cNvSpPr>
              <p:nvPr/>
            </p:nvSpPr>
            <p:spPr bwMode="auto">
              <a:xfrm>
                <a:off x="2457450" y="2490788"/>
                <a:ext cx="381000"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200">
                    <a:solidFill>
                      <a:schemeClr val="tx1"/>
                    </a:solidFill>
                  </a:rPr>
                  <a:t>SDP</a:t>
                </a:r>
              </a:p>
            </p:txBody>
          </p:sp>
          <p:sp>
            <p:nvSpPr>
              <p:cNvPr id="12364" name="Rectangle 76"/>
              <p:cNvSpPr>
                <a:spLocks noChangeArrowheads="1"/>
              </p:cNvSpPr>
              <p:nvPr/>
            </p:nvSpPr>
            <p:spPr bwMode="auto">
              <a:xfrm>
                <a:off x="1971675" y="2490788"/>
                <a:ext cx="457200" cy="381000"/>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1200" dirty="0" err="1">
                    <a:solidFill>
                      <a:schemeClr val="tx1"/>
                    </a:solidFill>
                  </a:rPr>
                  <a:t>IPoIB</a:t>
                </a:r>
                <a:endParaRPr lang="en-US" sz="1200" dirty="0">
                  <a:solidFill>
                    <a:schemeClr val="tx1"/>
                  </a:solidFill>
                </a:endParaRPr>
              </a:p>
            </p:txBody>
          </p:sp>
          <p:sp>
            <p:nvSpPr>
              <p:cNvPr id="12365" name="Rectangle 77"/>
              <p:cNvSpPr>
                <a:spLocks noChangeArrowheads="1"/>
              </p:cNvSpPr>
              <p:nvPr/>
            </p:nvSpPr>
            <p:spPr bwMode="auto">
              <a:xfrm>
                <a:off x="2876550" y="2490788"/>
                <a:ext cx="381000"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200">
                    <a:solidFill>
                      <a:schemeClr val="tx1"/>
                    </a:solidFill>
                  </a:rPr>
                  <a:t>SRP</a:t>
                </a:r>
              </a:p>
            </p:txBody>
          </p:sp>
          <p:sp>
            <p:nvSpPr>
              <p:cNvPr id="12366" name="Rectangle 78"/>
              <p:cNvSpPr>
                <a:spLocks noChangeArrowheads="1"/>
              </p:cNvSpPr>
              <p:nvPr/>
            </p:nvSpPr>
            <p:spPr bwMode="auto">
              <a:xfrm>
                <a:off x="3333750" y="2490788"/>
                <a:ext cx="381000"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200">
                    <a:solidFill>
                      <a:schemeClr val="tx1"/>
                    </a:solidFill>
                  </a:rPr>
                  <a:t>iSER</a:t>
                </a:r>
              </a:p>
            </p:txBody>
          </p:sp>
          <p:sp>
            <p:nvSpPr>
              <p:cNvPr id="12367" name="Rectangle 79"/>
              <p:cNvSpPr>
                <a:spLocks noChangeArrowheads="1"/>
              </p:cNvSpPr>
              <p:nvPr/>
            </p:nvSpPr>
            <p:spPr bwMode="auto">
              <a:xfrm>
                <a:off x="3790950" y="2490788"/>
                <a:ext cx="457200" cy="381000"/>
              </a:xfrm>
              <a:prstGeom prst="rect">
                <a:avLst/>
              </a:prstGeom>
              <a:solidFill>
                <a:schemeClr val="bg1"/>
              </a:solidFill>
              <a:ln w="9525">
                <a:solidFill>
                  <a:schemeClr val="tx1"/>
                </a:solidFill>
                <a:miter lim="800000"/>
                <a:headEnd/>
                <a:tailEnd/>
              </a:ln>
            </p:spPr>
            <p:txBody>
              <a:bodyPr wrap="none" anchor="ctr"/>
              <a:lstStyle/>
              <a:p>
                <a:pPr algn="ctr" eaLnBrk="0" hangingPunct="0"/>
                <a:r>
                  <a:rPr lang="en-US" sz="1200">
                    <a:solidFill>
                      <a:schemeClr val="tx1"/>
                    </a:solidFill>
                  </a:rPr>
                  <a:t>RDS</a:t>
                </a:r>
              </a:p>
            </p:txBody>
          </p:sp>
          <p:sp>
            <p:nvSpPr>
              <p:cNvPr id="12379" name="Text Box 91"/>
              <p:cNvSpPr txBox="1">
                <a:spLocks noChangeArrowheads="1"/>
              </p:cNvSpPr>
              <p:nvPr/>
            </p:nvSpPr>
            <p:spPr bwMode="auto">
              <a:xfrm>
                <a:off x="200025" y="2503488"/>
                <a:ext cx="990600" cy="646331"/>
              </a:xfrm>
              <a:prstGeom prst="rect">
                <a:avLst/>
              </a:prstGeom>
              <a:noFill/>
              <a:ln w="9525">
                <a:noFill/>
                <a:miter lim="800000"/>
                <a:headEnd/>
                <a:tailEnd/>
              </a:ln>
            </p:spPr>
            <p:txBody>
              <a:bodyPr>
                <a:spAutoFit/>
              </a:bodyPr>
              <a:lstStyle/>
              <a:p>
                <a:pPr eaLnBrk="0" hangingPunct="0">
                  <a:spcBef>
                    <a:spcPct val="50000"/>
                  </a:spcBef>
                </a:pPr>
                <a:r>
                  <a:rPr lang="en-US" b="1" dirty="0">
                    <a:solidFill>
                      <a:schemeClr val="tx1"/>
                    </a:solidFill>
                  </a:rPr>
                  <a:t>Upper Layer Protocol</a:t>
                </a:r>
              </a:p>
            </p:txBody>
          </p:sp>
          <p:sp>
            <p:nvSpPr>
              <p:cNvPr id="12383" name="Rectangle 95"/>
              <p:cNvSpPr>
                <a:spLocks noChangeArrowheads="1"/>
              </p:cNvSpPr>
              <p:nvPr/>
            </p:nvSpPr>
            <p:spPr bwMode="auto">
              <a:xfrm>
                <a:off x="4286250" y="2490788"/>
                <a:ext cx="685800" cy="3810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100">
                    <a:solidFill>
                      <a:schemeClr val="tx1"/>
                    </a:solidFill>
                  </a:rPr>
                  <a:t>NFS-RDMA</a:t>
                </a:r>
              </a:p>
              <a:p>
                <a:pPr algn="ctr" eaLnBrk="0" hangingPunct="0"/>
                <a:r>
                  <a:rPr lang="en-US" sz="1100">
                    <a:solidFill>
                      <a:schemeClr val="tx1"/>
                    </a:solidFill>
                  </a:rPr>
                  <a:t>RPC</a:t>
                </a:r>
              </a:p>
            </p:txBody>
          </p:sp>
          <p:sp>
            <p:nvSpPr>
              <p:cNvPr id="12384" name="Rectangle 96"/>
              <p:cNvSpPr>
                <a:spLocks noChangeArrowheads="1"/>
              </p:cNvSpPr>
              <p:nvPr/>
            </p:nvSpPr>
            <p:spPr bwMode="auto">
              <a:xfrm>
                <a:off x="5010150" y="2490788"/>
                <a:ext cx="609600" cy="3810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100">
                    <a:solidFill>
                      <a:schemeClr val="tx1"/>
                    </a:solidFill>
                  </a:rPr>
                  <a:t>Cluster</a:t>
                </a:r>
              </a:p>
              <a:p>
                <a:pPr algn="ctr" eaLnBrk="0" hangingPunct="0"/>
                <a:r>
                  <a:rPr lang="en-US" sz="1100">
                    <a:solidFill>
                      <a:schemeClr val="tx1"/>
                    </a:solidFill>
                  </a:rPr>
                  <a:t>File Sys</a:t>
                </a:r>
              </a:p>
            </p:txBody>
          </p:sp>
        </p:grpSp>
        <p:sp>
          <p:nvSpPr>
            <p:cNvPr id="12388" name="Text Box 100"/>
            <p:cNvSpPr txBox="1">
              <a:spLocks noChangeArrowheads="1"/>
            </p:cNvSpPr>
            <p:nvPr/>
          </p:nvSpPr>
          <p:spPr bwMode="auto">
            <a:xfrm>
              <a:off x="292665" y="1571626"/>
              <a:ext cx="1757616" cy="646331"/>
            </a:xfrm>
            <a:prstGeom prst="rect">
              <a:avLst/>
            </a:prstGeom>
            <a:noFill/>
            <a:ln w="9525">
              <a:noFill/>
              <a:miter lim="800000"/>
              <a:headEnd/>
              <a:tailEnd/>
            </a:ln>
          </p:spPr>
          <p:txBody>
            <a:bodyPr>
              <a:spAutoFit/>
            </a:bodyPr>
            <a:lstStyle/>
            <a:p>
              <a:pPr eaLnBrk="0" hangingPunct="0">
                <a:spcBef>
                  <a:spcPct val="50000"/>
                </a:spcBef>
              </a:pPr>
              <a:r>
                <a:rPr lang="en-US" b="1" dirty="0">
                  <a:solidFill>
                    <a:schemeClr val="tx1"/>
                  </a:solidFill>
                </a:rPr>
                <a:t>Application </a:t>
              </a:r>
              <a:br>
                <a:rPr lang="en-US" b="1" dirty="0">
                  <a:solidFill>
                    <a:schemeClr val="tx1"/>
                  </a:solidFill>
                </a:rPr>
              </a:br>
              <a:r>
                <a:rPr lang="en-US" b="1" dirty="0">
                  <a:solidFill>
                    <a:schemeClr val="tx1"/>
                  </a:solidFill>
                </a:rPr>
                <a:t>Level </a:t>
              </a:r>
            </a:p>
          </p:txBody>
        </p:sp>
        <p:sp>
          <p:nvSpPr>
            <p:cNvPr id="12397" name="Rectangle 109"/>
            <p:cNvSpPr>
              <a:spLocks noChangeArrowheads="1"/>
            </p:cNvSpPr>
            <p:nvPr/>
          </p:nvSpPr>
          <p:spPr bwMode="auto">
            <a:xfrm>
              <a:off x="2747266" y="4437063"/>
              <a:ext cx="606074" cy="447675"/>
            </a:xfrm>
            <a:prstGeom prst="rect">
              <a:avLst/>
            </a:prstGeom>
            <a:solidFill>
              <a:srgbClr val="FFFF66"/>
            </a:solidFill>
            <a:ln w="9525">
              <a:solidFill>
                <a:schemeClr val="tx1"/>
              </a:solidFill>
              <a:miter lim="800000"/>
              <a:headEnd/>
              <a:tailEnd/>
            </a:ln>
          </p:spPr>
          <p:txBody>
            <a:bodyPr wrap="none" anchor="ctr"/>
            <a:lstStyle/>
            <a:p>
              <a:pPr algn="ctr" eaLnBrk="0" hangingPunct="0"/>
              <a:r>
                <a:rPr lang="en-US" sz="1200">
                  <a:solidFill>
                    <a:schemeClr val="tx1"/>
                  </a:solidFill>
                </a:rPr>
                <a:t>SMA</a:t>
              </a:r>
            </a:p>
          </p:txBody>
        </p:sp>
        <p:sp>
          <p:nvSpPr>
            <p:cNvPr id="12400" name="Rectangle 112"/>
            <p:cNvSpPr>
              <a:spLocks noChangeArrowheads="1"/>
            </p:cNvSpPr>
            <p:nvPr/>
          </p:nvSpPr>
          <p:spPr bwMode="auto">
            <a:xfrm>
              <a:off x="6732205" y="1555751"/>
              <a:ext cx="1090934"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100">
                  <a:solidFill>
                    <a:schemeClr val="tx1"/>
                  </a:solidFill>
                </a:rPr>
                <a:t>Clustered</a:t>
              </a:r>
            </a:p>
            <a:p>
              <a:pPr algn="ctr" eaLnBrk="0" hangingPunct="0"/>
              <a:r>
                <a:rPr lang="en-US" sz="1100">
                  <a:solidFill>
                    <a:schemeClr val="tx1"/>
                  </a:solidFill>
                </a:rPr>
                <a:t>DB Access</a:t>
              </a:r>
            </a:p>
          </p:txBody>
        </p:sp>
        <p:sp>
          <p:nvSpPr>
            <p:cNvPr id="12401" name="Rectangle 113"/>
            <p:cNvSpPr>
              <a:spLocks noChangeArrowheads="1"/>
            </p:cNvSpPr>
            <p:nvPr/>
          </p:nvSpPr>
          <p:spPr bwMode="auto">
            <a:xfrm>
              <a:off x="3807896" y="1555751"/>
              <a:ext cx="969719"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100">
                  <a:solidFill>
                    <a:schemeClr val="tx1"/>
                  </a:solidFill>
                </a:rPr>
                <a:t>Sockets</a:t>
              </a:r>
            </a:p>
            <a:p>
              <a:pPr algn="ctr" eaLnBrk="0" hangingPunct="0"/>
              <a:r>
                <a:rPr lang="en-US" sz="1100">
                  <a:solidFill>
                    <a:schemeClr val="tx1"/>
                  </a:solidFill>
                </a:rPr>
                <a:t>Based</a:t>
              </a:r>
              <a:br>
                <a:rPr lang="en-US" sz="1100">
                  <a:solidFill>
                    <a:schemeClr val="tx1"/>
                  </a:solidFill>
                </a:rPr>
              </a:br>
              <a:r>
                <a:rPr lang="en-US" sz="1100">
                  <a:solidFill>
                    <a:schemeClr val="tx1"/>
                  </a:solidFill>
                </a:rPr>
                <a:t>Access</a:t>
              </a:r>
            </a:p>
          </p:txBody>
        </p:sp>
        <p:sp>
          <p:nvSpPr>
            <p:cNvPr id="12402" name="Rectangle 114"/>
            <p:cNvSpPr>
              <a:spLocks noChangeArrowheads="1"/>
            </p:cNvSpPr>
            <p:nvPr/>
          </p:nvSpPr>
          <p:spPr bwMode="auto">
            <a:xfrm>
              <a:off x="4823071" y="1555751"/>
              <a:ext cx="848504"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100">
                  <a:solidFill>
                    <a:schemeClr val="tx1"/>
                  </a:solidFill>
                </a:rPr>
                <a:t>Various</a:t>
              </a:r>
            </a:p>
            <a:p>
              <a:pPr algn="ctr" eaLnBrk="0" hangingPunct="0"/>
              <a:r>
                <a:rPr lang="en-US" sz="1100">
                  <a:solidFill>
                    <a:schemeClr val="tx1"/>
                  </a:solidFill>
                </a:rPr>
                <a:t>MPIs</a:t>
              </a:r>
            </a:p>
          </p:txBody>
        </p:sp>
        <p:sp>
          <p:nvSpPr>
            <p:cNvPr id="12403" name="Rectangle 115"/>
            <p:cNvSpPr>
              <a:spLocks noChangeArrowheads="1"/>
            </p:cNvSpPr>
            <p:nvPr/>
          </p:nvSpPr>
          <p:spPr bwMode="auto">
            <a:xfrm>
              <a:off x="7868594" y="1555751"/>
              <a:ext cx="969719"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100">
                  <a:solidFill>
                    <a:schemeClr val="tx1"/>
                  </a:solidFill>
                </a:rPr>
                <a:t>Access to</a:t>
              </a:r>
            </a:p>
            <a:p>
              <a:pPr algn="ctr" eaLnBrk="0" hangingPunct="0"/>
              <a:r>
                <a:rPr lang="en-US" sz="1100">
                  <a:solidFill>
                    <a:schemeClr val="tx1"/>
                  </a:solidFill>
                </a:rPr>
                <a:t> File</a:t>
              </a:r>
            </a:p>
            <a:p>
              <a:pPr algn="ctr" eaLnBrk="0" hangingPunct="0"/>
              <a:r>
                <a:rPr lang="en-US" sz="1100">
                  <a:solidFill>
                    <a:schemeClr val="tx1"/>
                  </a:solidFill>
                </a:rPr>
                <a:t>Systems</a:t>
              </a:r>
            </a:p>
          </p:txBody>
        </p:sp>
        <p:sp>
          <p:nvSpPr>
            <p:cNvPr id="12404" name="Rectangle 116"/>
            <p:cNvSpPr>
              <a:spLocks noChangeArrowheads="1"/>
            </p:cNvSpPr>
            <p:nvPr/>
          </p:nvSpPr>
          <p:spPr bwMode="auto">
            <a:xfrm>
              <a:off x="5717030" y="1555751"/>
              <a:ext cx="969719"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100">
                  <a:solidFill>
                    <a:schemeClr val="tx1"/>
                  </a:solidFill>
                </a:rPr>
                <a:t>Block</a:t>
              </a:r>
            </a:p>
            <a:p>
              <a:pPr algn="ctr" eaLnBrk="0" hangingPunct="0"/>
              <a:r>
                <a:rPr lang="en-US" sz="1100">
                  <a:solidFill>
                    <a:schemeClr val="tx1"/>
                  </a:solidFill>
                </a:rPr>
                <a:t>Storage</a:t>
              </a:r>
            </a:p>
            <a:p>
              <a:pPr algn="ctr" eaLnBrk="0" hangingPunct="0"/>
              <a:r>
                <a:rPr lang="en-US" sz="1100">
                  <a:solidFill>
                    <a:schemeClr val="tx1"/>
                  </a:solidFill>
                </a:rPr>
                <a:t>Access</a:t>
              </a:r>
            </a:p>
          </p:txBody>
        </p:sp>
        <p:sp>
          <p:nvSpPr>
            <p:cNvPr id="12405" name="Rectangle 117"/>
            <p:cNvSpPr>
              <a:spLocks noChangeArrowheads="1"/>
            </p:cNvSpPr>
            <p:nvPr/>
          </p:nvSpPr>
          <p:spPr bwMode="auto">
            <a:xfrm>
              <a:off x="2807873" y="1555751"/>
              <a:ext cx="969719" cy="609600"/>
            </a:xfrm>
            <a:prstGeom prst="rect">
              <a:avLst/>
            </a:prstGeom>
            <a:solidFill>
              <a:srgbClr val="DDDDDD"/>
            </a:solidFill>
            <a:ln w="9525">
              <a:solidFill>
                <a:schemeClr val="tx1"/>
              </a:solidFill>
              <a:miter lim="800000"/>
              <a:headEnd/>
              <a:tailEnd/>
            </a:ln>
          </p:spPr>
          <p:txBody>
            <a:bodyPr wrap="none" anchor="ctr"/>
            <a:lstStyle/>
            <a:p>
              <a:pPr algn="ctr" eaLnBrk="0" hangingPunct="0"/>
              <a:r>
                <a:rPr lang="en-US" sz="1100" dirty="0">
                  <a:solidFill>
                    <a:schemeClr val="tx1"/>
                  </a:solidFill>
                </a:rPr>
                <a:t>IP Based</a:t>
              </a:r>
            </a:p>
            <a:p>
              <a:pPr algn="ctr" eaLnBrk="0" hangingPunct="0"/>
              <a:r>
                <a:rPr lang="en-US" sz="1100" dirty="0">
                  <a:solidFill>
                    <a:schemeClr val="tx1"/>
                  </a:solidFill>
                </a:rPr>
                <a:t>App</a:t>
              </a:r>
            </a:p>
            <a:p>
              <a:pPr algn="ctr" eaLnBrk="0" hangingPunct="0"/>
              <a:r>
                <a:rPr lang="en-US" sz="1100" dirty="0">
                  <a:solidFill>
                    <a:schemeClr val="tx1"/>
                  </a:solidFill>
                </a:rPr>
                <a:t>Access</a:t>
              </a:r>
            </a:p>
          </p:txBody>
        </p:sp>
        <p:sp>
          <p:nvSpPr>
            <p:cNvPr id="12406" name="Rectangle 118"/>
            <p:cNvSpPr>
              <a:spLocks noChangeArrowheads="1"/>
            </p:cNvSpPr>
            <p:nvPr/>
          </p:nvSpPr>
          <p:spPr bwMode="auto">
            <a:xfrm>
              <a:off x="171450" y="1465263"/>
              <a:ext cx="8818382" cy="4953000"/>
            </a:xfrm>
            <a:prstGeom prst="rect">
              <a:avLst/>
            </a:prstGeom>
            <a:noFill/>
            <a:ln w="19050">
              <a:solidFill>
                <a:schemeClr val="tx1">
                  <a:lumMod val="50000"/>
                  <a:lumOff val="50000"/>
                </a:schemeClr>
              </a:solidFill>
              <a:miter lim="800000"/>
              <a:headEnd/>
              <a:tailEnd/>
            </a:ln>
          </p:spPr>
          <p:txBody>
            <a:bodyPr wrap="none" anchor="ctr"/>
            <a:lstStyle/>
            <a:p>
              <a:endParaRPr lang="en-US" sz="2800"/>
            </a:p>
          </p:txBody>
        </p:sp>
        <p:sp>
          <p:nvSpPr>
            <p:cNvPr id="12407" name="Line 119"/>
            <p:cNvSpPr>
              <a:spLocks noChangeShapeType="1"/>
            </p:cNvSpPr>
            <p:nvPr/>
          </p:nvSpPr>
          <p:spPr bwMode="auto">
            <a:xfrm>
              <a:off x="171450" y="2241551"/>
              <a:ext cx="8818382" cy="0"/>
            </a:xfrm>
            <a:prstGeom prst="line">
              <a:avLst/>
            </a:prstGeom>
            <a:noFill/>
            <a:ln w="9525">
              <a:solidFill>
                <a:schemeClr val="tx1"/>
              </a:solidFill>
              <a:prstDash val="dash"/>
              <a:round/>
              <a:headEnd/>
              <a:tailEnd/>
            </a:ln>
          </p:spPr>
          <p:txBody>
            <a:bodyPr/>
            <a:lstStyle/>
            <a:p>
              <a:endParaRPr lang="en-US" sz="2800"/>
            </a:p>
          </p:txBody>
        </p:sp>
        <p:sp>
          <p:nvSpPr>
            <p:cNvPr id="76" name="Rounded Rectangle 75"/>
            <p:cNvSpPr/>
            <p:nvPr/>
          </p:nvSpPr>
          <p:spPr>
            <a:xfrm>
              <a:off x="171450" y="2392327"/>
              <a:ext cx="8818382" cy="4025936"/>
            </a:xfrm>
            <a:prstGeom prst="roundRect">
              <a:avLst/>
            </a:prstGeom>
            <a:solidFill>
              <a:srgbClr val="DDD9C3">
                <a:alpha val="56078"/>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7" name="Rectangle 76"/>
            <p:cNvSpPr/>
            <p:nvPr/>
          </p:nvSpPr>
          <p:spPr>
            <a:xfrm>
              <a:off x="280990" y="4123070"/>
              <a:ext cx="1318905" cy="1662017"/>
            </a:xfrm>
            <a:prstGeom prst="rect">
              <a:avLst/>
            </a:prstGeom>
            <a:solidFill>
              <a:schemeClr val="bg1"/>
            </a:solidFill>
            <a:ln w="190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t" anchorCtr="0"/>
            <a:lstStyle/>
            <a:p>
              <a:pPr algn="ctr"/>
              <a:r>
                <a:rPr lang="en-US" sz="1400" b="1" dirty="0" smtClean="0"/>
                <a:t>Legacy apps (</a:t>
              </a:r>
              <a:r>
                <a:rPr lang="en-US" sz="1400" b="1" dirty="0" err="1" smtClean="0"/>
                <a:t>skts</a:t>
              </a:r>
              <a:r>
                <a:rPr lang="en-US" sz="1400" b="1" dirty="0" smtClean="0"/>
                <a:t>, IP)</a:t>
              </a:r>
              <a:endParaRPr lang="en-US" sz="1400" b="1" dirty="0"/>
            </a:p>
          </p:txBody>
        </p:sp>
        <p:sp>
          <p:nvSpPr>
            <p:cNvPr id="78" name="Rectangle 77"/>
            <p:cNvSpPr/>
            <p:nvPr/>
          </p:nvSpPr>
          <p:spPr>
            <a:xfrm>
              <a:off x="1685396" y="4123070"/>
              <a:ext cx="1721761" cy="1662017"/>
            </a:xfrm>
            <a:prstGeom prst="rect">
              <a:avLst/>
            </a:prstGeom>
            <a:solidFill>
              <a:schemeClr val="bg1"/>
            </a:solidFill>
            <a:ln w="190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t" anchorCtr="0"/>
            <a:lstStyle/>
            <a:p>
              <a:pPr algn="ctr"/>
              <a:r>
                <a:rPr lang="en-US" sz="1400" b="1" dirty="0"/>
                <a:t>Data Analysis</a:t>
              </a:r>
            </a:p>
          </p:txBody>
        </p:sp>
        <p:sp>
          <p:nvSpPr>
            <p:cNvPr id="79" name="Rectangle 78"/>
            <p:cNvSpPr/>
            <p:nvPr/>
          </p:nvSpPr>
          <p:spPr>
            <a:xfrm>
              <a:off x="3480483" y="4123070"/>
              <a:ext cx="1994457" cy="1662017"/>
            </a:xfrm>
            <a:prstGeom prst="rect">
              <a:avLst/>
            </a:prstGeom>
            <a:solidFill>
              <a:schemeClr val="bg1"/>
            </a:solidFill>
            <a:ln w="190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t" anchorCtr="0"/>
            <a:lstStyle/>
            <a:p>
              <a:pPr algn="ctr"/>
              <a:r>
                <a:rPr lang="en-US" sz="1400" b="1" dirty="0"/>
                <a:t>Data Storage, Data Access</a:t>
              </a:r>
            </a:p>
          </p:txBody>
        </p:sp>
        <p:sp>
          <p:nvSpPr>
            <p:cNvPr id="80" name="Rectangle 79"/>
            <p:cNvSpPr/>
            <p:nvPr/>
          </p:nvSpPr>
          <p:spPr>
            <a:xfrm>
              <a:off x="5559964" y="4122312"/>
              <a:ext cx="3303213" cy="1663532"/>
            </a:xfrm>
            <a:prstGeom prst="rect">
              <a:avLst/>
            </a:prstGeom>
            <a:solidFill>
              <a:schemeClr val="bg1"/>
            </a:solidFill>
            <a:ln w="1905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rtlCol="0" anchor="t" anchorCtr="0"/>
            <a:lstStyle/>
            <a:p>
              <a:pPr algn="ctr"/>
              <a:r>
                <a:rPr lang="en-US" sz="1400" b="1" dirty="0"/>
                <a:t>Distributed Computing</a:t>
              </a:r>
            </a:p>
          </p:txBody>
        </p:sp>
        <p:sp>
          <p:nvSpPr>
            <p:cNvPr id="81" name="TextBox 80"/>
            <p:cNvSpPr txBox="1"/>
            <p:nvPr/>
          </p:nvSpPr>
          <p:spPr>
            <a:xfrm>
              <a:off x="3480484" y="4593223"/>
              <a:ext cx="1994456" cy="1169551"/>
            </a:xfrm>
            <a:prstGeom prst="rect">
              <a:avLst/>
            </a:prstGeom>
            <a:noFill/>
            <a:ln>
              <a:noFill/>
            </a:ln>
          </p:spPr>
          <p:txBody>
            <a:bodyPr wrap="square" rtlCol="0">
              <a:spAutoFit/>
            </a:bodyPr>
            <a:lstStyle>
              <a:defPPr>
                <a:defRPr lang="en-US"/>
              </a:defPPr>
              <a:lvl1pPr marL="117475" indent="-117475">
                <a:buFontTx/>
                <a:buChar char="-"/>
                <a:defRPr sz="1400">
                  <a:solidFill>
                    <a:schemeClr val="bg1">
                      <a:lumMod val="65000"/>
                    </a:schemeClr>
                  </a:solidFill>
                </a:defRPr>
              </a:lvl1pPr>
            </a:lstStyle>
            <a:p>
              <a:r>
                <a:rPr lang="en-US" dirty="0">
                  <a:solidFill>
                    <a:schemeClr val="tx1"/>
                  </a:solidFill>
                </a:rPr>
                <a:t>Filesystems</a:t>
              </a:r>
            </a:p>
            <a:p>
              <a:r>
                <a:rPr lang="en-US" dirty="0">
                  <a:solidFill>
                    <a:schemeClr val="tx1"/>
                  </a:solidFill>
                </a:rPr>
                <a:t>Object storage</a:t>
              </a:r>
            </a:p>
            <a:p>
              <a:r>
                <a:rPr lang="en-US" dirty="0">
                  <a:solidFill>
                    <a:schemeClr val="tx1"/>
                  </a:solidFill>
                </a:rPr>
                <a:t>Block storage</a:t>
              </a:r>
            </a:p>
            <a:p>
              <a:r>
                <a:rPr lang="en-US" dirty="0">
                  <a:solidFill>
                    <a:schemeClr val="tx1"/>
                  </a:solidFill>
                </a:rPr>
                <a:t>Distributed storage</a:t>
              </a:r>
            </a:p>
            <a:p>
              <a:r>
                <a:rPr lang="en-US" dirty="0">
                  <a:solidFill>
                    <a:schemeClr val="tx1"/>
                  </a:solidFill>
                </a:rPr>
                <a:t>Storage at a distance</a:t>
              </a:r>
            </a:p>
          </p:txBody>
        </p:sp>
        <p:sp>
          <p:nvSpPr>
            <p:cNvPr id="82" name="TextBox 81"/>
            <p:cNvSpPr txBox="1"/>
            <p:nvPr/>
          </p:nvSpPr>
          <p:spPr>
            <a:xfrm>
              <a:off x="5559965" y="4593223"/>
              <a:ext cx="1636987" cy="523220"/>
            </a:xfrm>
            <a:prstGeom prst="rect">
              <a:avLst/>
            </a:prstGeom>
            <a:noFill/>
            <a:ln>
              <a:noFill/>
            </a:ln>
          </p:spPr>
          <p:txBody>
            <a:bodyPr wrap="square" rtlCol="0">
              <a:spAutoFit/>
            </a:bodyPr>
            <a:lstStyle/>
            <a:p>
              <a:r>
                <a:rPr lang="en-US" sz="1400" dirty="0" smtClean="0"/>
                <a:t>Via </a:t>
              </a:r>
              <a:r>
                <a:rPr lang="en-US" sz="1400" dirty="0" err="1" smtClean="0"/>
                <a:t>msg</a:t>
              </a:r>
              <a:r>
                <a:rPr lang="en-US" sz="1400" dirty="0" smtClean="0"/>
                <a:t> passing</a:t>
              </a:r>
            </a:p>
            <a:p>
              <a:pPr marL="117475" indent="-117475">
                <a:buFontTx/>
                <a:buChar char="-"/>
              </a:pPr>
              <a:r>
                <a:rPr lang="en-US" sz="1400" dirty="0" smtClean="0"/>
                <a:t>MPI </a:t>
              </a:r>
              <a:r>
                <a:rPr lang="en-US" sz="1400" dirty="0"/>
                <a:t>applications</a:t>
              </a:r>
            </a:p>
          </p:txBody>
        </p:sp>
        <p:sp>
          <p:nvSpPr>
            <p:cNvPr id="83" name="TextBox 82"/>
            <p:cNvSpPr txBox="1"/>
            <p:nvPr/>
          </p:nvSpPr>
          <p:spPr>
            <a:xfrm>
              <a:off x="1685397" y="4593223"/>
              <a:ext cx="1721760" cy="738664"/>
            </a:xfrm>
            <a:prstGeom prst="rect">
              <a:avLst/>
            </a:prstGeom>
            <a:noFill/>
            <a:ln>
              <a:noFill/>
            </a:ln>
          </p:spPr>
          <p:txBody>
            <a:bodyPr wrap="square" rtlCol="0">
              <a:spAutoFit/>
            </a:bodyPr>
            <a:lstStyle>
              <a:defPPr>
                <a:defRPr lang="en-US"/>
              </a:defPPr>
              <a:lvl1pPr marL="117475" indent="-117475">
                <a:buFontTx/>
                <a:buChar char="-"/>
                <a:defRPr sz="1400">
                  <a:solidFill>
                    <a:schemeClr val="bg1">
                      <a:lumMod val="65000"/>
                    </a:schemeClr>
                  </a:solidFill>
                </a:defRPr>
              </a:lvl1pPr>
            </a:lstStyle>
            <a:p>
              <a:r>
                <a:rPr lang="en-US" dirty="0">
                  <a:solidFill>
                    <a:schemeClr val="tx1"/>
                  </a:solidFill>
                </a:rPr>
                <a:t>Structured data</a:t>
              </a:r>
            </a:p>
            <a:p>
              <a:r>
                <a:rPr lang="en-US" dirty="0">
                  <a:solidFill>
                    <a:schemeClr val="tx1"/>
                  </a:solidFill>
                </a:rPr>
                <a:t>Unstructured data</a:t>
              </a:r>
            </a:p>
            <a:p>
              <a:endParaRPr lang="en-US" dirty="0">
                <a:solidFill>
                  <a:schemeClr val="tx1"/>
                </a:solidFill>
              </a:endParaRPr>
            </a:p>
          </p:txBody>
        </p:sp>
        <p:sp>
          <p:nvSpPr>
            <p:cNvPr id="84" name="TextBox 83"/>
            <p:cNvSpPr txBox="1"/>
            <p:nvPr/>
          </p:nvSpPr>
          <p:spPr>
            <a:xfrm>
              <a:off x="280990" y="4593223"/>
              <a:ext cx="1318905" cy="523220"/>
            </a:xfrm>
            <a:prstGeom prst="rect">
              <a:avLst/>
            </a:prstGeom>
            <a:noFill/>
            <a:ln>
              <a:noFill/>
            </a:ln>
          </p:spPr>
          <p:txBody>
            <a:bodyPr wrap="square" rtlCol="0">
              <a:spAutoFit/>
            </a:bodyPr>
            <a:lstStyle/>
            <a:p>
              <a:pPr marL="117475" indent="-117475">
                <a:buFontTx/>
                <a:buChar char="-"/>
              </a:pPr>
              <a:r>
                <a:rPr lang="en-US" sz="1400" dirty="0" err="1"/>
                <a:t>Skts</a:t>
              </a:r>
              <a:r>
                <a:rPr lang="en-US" sz="1400" dirty="0"/>
                <a:t> apps</a:t>
              </a:r>
            </a:p>
            <a:p>
              <a:pPr marL="117475" indent="-117475">
                <a:buFontTx/>
                <a:buChar char="-"/>
              </a:pPr>
              <a:r>
                <a:rPr lang="en-US" sz="1400" dirty="0"/>
                <a:t>IP apps</a:t>
              </a:r>
            </a:p>
          </p:txBody>
        </p:sp>
        <p:sp>
          <p:nvSpPr>
            <p:cNvPr id="85" name="TextBox 84"/>
            <p:cNvSpPr txBox="1"/>
            <p:nvPr/>
          </p:nvSpPr>
          <p:spPr>
            <a:xfrm>
              <a:off x="7145783" y="4593223"/>
              <a:ext cx="1812398" cy="523220"/>
            </a:xfrm>
            <a:prstGeom prst="rect">
              <a:avLst/>
            </a:prstGeom>
            <a:noFill/>
            <a:ln>
              <a:noFill/>
            </a:ln>
          </p:spPr>
          <p:txBody>
            <a:bodyPr wrap="square" rtlCol="0">
              <a:spAutoFit/>
            </a:bodyPr>
            <a:lstStyle/>
            <a:p>
              <a:r>
                <a:rPr lang="en-US" sz="1400" dirty="0" smtClean="0"/>
                <a:t>Via shared memory</a:t>
              </a:r>
            </a:p>
            <a:p>
              <a:r>
                <a:rPr lang="en-US" sz="1400" dirty="0" smtClean="0"/>
                <a:t>- PGAS languages</a:t>
              </a:r>
              <a:endParaRPr lang="en-US" sz="1400" dirty="0"/>
            </a:p>
          </p:txBody>
        </p:sp>
        <p:cxnSp>
          <p:nvCxnSpPr>
            <p:cNvPr id="86" name="Straight Arrow Connector 85"/>
            <p:cNvCxnSpPr>
              <a:stCxn id="12405" idx="2"/>
              <a:endCxn id="77" idx="0"/>
            </p:cNvCxnSpPr>
            <p:nvPr/>
          </p:nvCxnSpPr>
          <p:spPr>
            <a:xfrm flipH="1">
              <a:off x="940443" y="2165351"/>
              <a:ext cx="2352290" cy="195771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7" name="Straight Arrow Connector 86"/>
            <p:cNvCxnSpPr>
              <a:stCxn id="12401" idx="2"/>
              <a:endCxn id="77" idx="0"/>
            </p:cNvCxnSpPr>
            <p:nvPr/>
          </p:nvCxnSpPr>
          <p:spPr>
            <a:xfrm flipH="1">
              <a:off x="940443" y="2165351"/>
              <a:ext cx="3352313" cy="195771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8" name="Straight Arrow Connector 87"/>
            <p:cNvCxnSpPr>
              <a:stCxn id="12402" idx="2"/>
              <a:endCxn id="80" idx="0"/>
            </p:cNvCxnSpPr>
            <p:nvPr/>
          </p:nvCxnSpPr>
          <p:spPr>
            <a:xfrm>
              <a:off x="5247323" y="2165351"/>
              <a:ext cx="1964248" cy="195696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9" name="Straight Arrow Connector 88"/>
            <p:cNvCxnSpPr>
              <a:stCxn id="12404" idx="2"/>
              <a:endCxn id="79" idx="0"/>
            </p:cNvCxnSpPr>
            <p:nvPr/>
          </p:nvCxnSpPr>
          <p:spPr>
            <a:xfrm flipH="1">
              <a:off x="4477712" y="2165351"/>
              <a:ext cx="1724178" cy="195771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0" name="Straight Arrow Connector 89"/>
            <p:cNvCxnSpPr>
              <a:stCxn id="12400" idx="2"/>
              <a:endCxn id="78" idx="0"/>
            </p:cNvCxnSpPr>
            <p:nvPr/>
          </p:nvCxnSpPr>
          <p:spPr>
            <a:xfrm flipH="1">
              <a:off x="2546277" y="2165351"/>
              <a:ext cx="4731395" cy="195771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1" name="Straight Arrow Connector 90"/>
            <p:cNvCxnSpPr>
              <a:stCxn id="12403" idx="2"/>
              <a:endCxn id="79" idx="0"/>
            </p:cNvCxnSpPr>
            <p:nvPr/>
          </p:nvCxnSpPr>
          <p:spPr>
            <a:xfrm flipH="1">
              <a:off x="4477712" y="2165351"/>
              <a:ext cx="3875742" cy="1957719"/>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315375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Useful contacts</a:t>
            </a:r>
            <a:endParaRPr lang="en-US" dirty="0"/>
          </a:p>
        </p:txBody>
      </p:sp>
      <p:sp>
        <p:nvSpPr>
          <p:cNvPr id="3" name="Slide Number Placeholder 2"/>
          <p:cNvSpPr>
            <a:spLocks noGrp="1"/>
          </p:cNvSpPr>
          <p:nvPr>
            <p:ph type="sldNum" sz="quarter" idx="12"/>
          </p:nvPr>
        </p:nvSpPr>
        <p:spPr/>
        <p:txBody>
          <a:bodyPr/>
          <a:lstStyle/>
          <a:p>
            <a:pPr>
              <a:defRPr/>
            </a:pPr>
            <a:fld id="{0D13EDDD-BBBD-49BF-8DB8-2A7972CE8935}" type="slidenum">
              <a:rPr lang="en-US" smtClean="0"/>
              <a:pPr>
                <a:defRPr/>
              </a:pPr>
              <a:t>35</a:t>
            </a:fld>
            <a:endParaRPr lang="en-US"/>
          </a:p>
        </p:txBody>
      </p:sp>
      <p:sp>
        <p:nvSpPr>
          <p:cNvPr id="4" name="TextBox 3"/>
          <p:cNvSpPr txBox="1"/>
          <p:nvPr/>
        </p:nvSpPr>
        <p:spPr>
          <a:xfrm>
            <a:off x="237066" y="2427111"/>
            <a:ext cx="8746946" cy="2585323"/>
          </a:xfrm>
          <a:prstGeom prst="rect">
            <a:avLst/>
          </a:prstGeom>
          <a:noFill/>
        </p:spPr>
        <p:txBody>
          <a:bodyPr wrap="none" rtlCol="0">
            <a:spAutoFit/>
          </a:bodyPr>
          <a:lstStyle/>
          <a:p>
            <a:r>
              <a:rPr lang="en-US" dirty="0" smtClean="0">
                <a:solidFill>
                  <a:srgbClr val="6D6E71"/>
                </a:solidFill>
              </a:rPr>
              <a:t>OpenFabrics Alliance – </a:t>
            </a:r>
            <a:r>
              <a:rPr lang="en-US" dirty="0" smtClean="0">
                <a:solidFill>
                  <a:srgbClr val="6D6E71"/>
                </a:solidFill>
                <a:hlinkClick r:id="rId2"/>
              </a:rPr>
              <a:t>www.openfabrics.org</a:t>
            </a:r>
            <a:endParaRPr lang="en-US" dirty="0" smtClean="0">
              <a:solidFill>
                <a:srgbClr val="6D6E71"/>
              </a:solidFill>
            </a:endParaRPr>
          </a:p>
          <a:p>
            <a:endParaRPr lang="en-US" dirty="0">
              <a:solidFill>
                <a:srgbClr val="6D6E71"/>
              </a:solidFill>
            </a:endParaRPr>
          </a:p>
          <a:p>
            <a:r>
              <a:rPr lang="en-US" dirty="0" smtClean="0">
                <a:solidFill>
                  <a:srgbClr val="6D6E71"/>
                </a:solidFill>
              </a:rPr>
              <a:t>OpenFramework </a:t>
            </a:r>
            <a:r>
              <a:rPr lang="en-US" dirty="0">
                <a:solidFill>
                  <a:srgbClr val="6D6E71"/>
                </a:solidFill>
              </a:rPr>
              <a:t>Working Group - </a:t>
            </a:r>
            <a:r>
              <a:rPr lang="en-US" dirty="0">
                <a:solidFill>
                  <a:srgbClr val="6D6E71"/>
                </a:solidFill>
                <a:hlinkClick r:id="rId3"/>
              </a:rPr>
              <a:t>http://</a:t>
            </a:r>
            <a:r>
              <a:rPr lang="en-US" dirty="0" smtClean="0">
                <a:solidFill>
                  <a:srgbClr val="6D6E71"/>
                </a:solidFill>
                <a:hlinkClick r:id="rId3"/>
              </a:rPr>
              <a:t>lists.openfabrics.org/cgi-bin/mailman/listinfo</a:t>
            </a:r>
            <a:endParaRPr lang="en-US" dirty="0" smtClean="0">
              <a:solidFill>
                <a:srgbClr val="6D6E71"/>
              </a:solidFill>
            </a:endParaRPr>
          </a:p>
          <a:p>
            <a:endParaRPr lang="en-US" dirty="0">
              <a:solidFill>
                <a:srgbClr val="6D6E71"/>
              </a:solidFill>
            </a:endParaRPr>
          </a:p>
          <a:p>
            <a:r>
              <a:rPr lang="en-US" dirty="0" smtClean="0">
                <a:solidFill>
                  <a:srgbClr val="6D6E71"/>
                </a:solidFill>
              </a:rPr>
              <a:t>OpenFramework Working Group co-chairs – </a:t>
            </a:r>
          </a:p>
          <a:p>
            <a:r>
              <a:rPr lang="en-US" dirty="0">
                <a:solidFill>
                  <a:srgbClr val="6D6E71"/>
                </a:solidFill>
              </a:rPr>
              <a:t>	</a:t>
            </a:r>
            <a:r>
              <a:rPr lang="en-US" dirty="0" smtClean="0">
                <a:solidFill>
                  <a:srgbClr val="6D6E71"/>
                </a:solidFill>
              </a:rPr>
              <a:t>Paul Grun (Cray, Inc.) 		</a:t>
            </a:r>
            <a:r>
              <a:rPr lang="en-US" dirty="0" smtClean="0">
                <a:solidFill>
                  <a:srgbClr val="6D6E71"/>
                </a:solidFill>
                <a:hlinkClick r:id="rId4"/>
              </a:rPr>
              <a:t>grun@cray.com</a:t>
            </a:r>
            <a:endParaRPr lang="en-US" dirty="0" smtClean="0">
              <a:solidFill>
                <a:srgbClr val="6D6E71"/>
              </a:solidFill>
            </a:endParaRPr>
          </a:p>
          <a:p>
            <a:r>
              <a:rPr lang="en-US" dirty="0">
                <a:solidFill>
                  <a:srgbClr val="6D6E71"/>
                </a:solidFill>
              </a:rPr>
              <a:t>	</a:t>
            </a:r>
            <a:r>
              <a:rPr lang="en-US" dirty="0" smtClean="0">
                <a:solidFill>
                  <a:srgbClr val="6D6E71"/>
                </a:solidFill>
              </a:rPr>
              <a:t>Sean Hefty (Intel)			</a:t>
            </a:r>
            <a:r>
              <a:rPr lang="en-US" dirty="0" smtClean="0">
                <a:solidFill>
                  <a:srgbClr val="6D6E71"/>
                </a:solidFill>
                <a:hlinkClick r:id="rId5"/>
              </a:rPr>
              <a:t>sean.hefty@intel.com</a:t>
            </a:r>
            <a:endParaRPr lang="en-US" dirty="0" smtClean="0">
              <a:solidFill>
                <a:srgbClr val="6D6E71"/>
              </a:solidFill>
            </a:endParaRPr>
          </a:p>
          <a:p>
            <a:endParaRPr lang="en-US" dirty="0" smtClean="0">
              <a:solidFill>
                <a:srgbClr val="6D6E71"/>
              </a:solidFill>
            </a:endParaRPr>
          </a:p>
          <a:p>
            <a:endParaRPr lang="en-US" dirty="0" smtClean="0">
              <a:solidFill>
                <a:srgbClr val="6D6E71"/>
              </a:solidFill>
            </a:endParaRPr>
          </a:p>
        </p:txBody>
      </p:sp>
    </p:spTree>
    <p:extLst>
      <p:ext uri="{BB962C8B-B14F-4D97-AF65-F5344CB8AC3E}">
        <p14:creationId xmlns:p14="http://schemas.microsoft.com/office/powerpoint/2010/main" val="27357454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
        <p:nvSpPr>
          <p:cNvPr id="3" name="Footer Placeholder 2"/>
          <p:cNvSpPr>
            <a:spLocks noGrp="1"/>
          </p:cNvSpPr>
          <p:nvPr>
            <p:ph type="ftr" sz="quarter" idx="11"/>
          </p:nvPr>
        </p:nvSpPr>
        <p:spPr/>
        <p:txBody>
          <a:bodyPr/>
          <a:lstStyle/>
          <a:p>
            <a:pPr>
              <a:defRPr/>
            </a:pPr>
            <a:r>
              <a:rPr lang="en-US" smtClean="0"/>
              <a:t>#OFADevWorkshop</a:t>
            </a:r>
            <a:endParaRPr lang="en-US"/>
          </a:p>
        </p:txBody>
      </p:sp>
    </p:spTree>
    <p:extLst>
      <p:ext uri="{BB962C8B-B14F-4D97-AF65-F5344CB8AC3E}">
        <p14:creationId xmlns:p14="http://schemas.microsoft.com/office/powerpoint/2010/main" val="2187373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BoF</a:t>
            </a:r>
            <a:r>
              <a:rPr lang="en-US" dirty="0" smtClean="0"/>
              <a:t> Topics – pick one</a:t>
            </a:r>
            <a:endParaRPr lang="en-US" dirty="0"/>
          </a:p>
        </p:txBody>
      </p:sp>
      <p:sp>
        <p:nvSpPr>
          <p:cNvPr id="3" name="Content Placeholder 2"/>
          <p:cNvSpPr>
            <a:spLocks noGrp="1"/>
          </p:cNvSpPr>
          <p:nvPr>
            <p:ph idx="1"/>
          </p:nvPr>
        </p:nvSpPr>
        <p:spPr/>
        <p:txBody>
          <a:bodyPr/>
          <a:lstStyle/>
          <a:p>
            <a:r>
              <a:rPr lang="en-US" dirty="0" smtClean="0"/>
              <a:t>What is the OFWG</a:t>
            </a:r>
          </a:p>
          <a:p>
            <a:r>
              <a:rPr lang="en-US" dirty="0"/>
              <a:t>Motivations for creating the OFWG</a:t>
            </a:r>
          </a:p>
          <a:p>
            <a:r>
              <a:rPr lang="en-US" dirty="0" smtClean="0"/>
              <a:t>Why a new framework?</a:t>
            </a:r>
            <a:endParaRPr lang="en-US" dirty="0"/>
          </a:p>
          <a:p>
            <a:r>
              <a:rPr lang="en-US" dirty="0" smtClean="0"/>
              <a:t>Fabric Interfaces</a:t>
            </a:r>
            <a:endParaRPr lang="en-US" dirty="0"/>
          </a:p>
          <a:p>
            <a:r>
              <a:rPr lang="en-US" dirty="0" smtClean="0"/>
              <a:t>I/O Services</a:t>
            </a:r>
          </a:p>
          <a:p>
            <a:r>
              <a:rPr lang="en-US" dirty="0" smtClean="0"/>
              <a:t>Application-centric </a:t>
            </a:r>
            <a:r>
              <a:rPr lang="en-US" dirty="0"/>
              <a:t>I/O - a user-driven </a:t>
            </a:r>
            <a:r>
              <a:rPr lang="en-US" dirty="0" smtClean="0"/>
              <a:t>process</a:t>
            </a:r>
          </a:p>
          <a:p>
            <a:r>
              <a:rPr lang="en-US" dirty="0" smtClean="0"/>
              <a:t>What is meant by an I/O service</a:t>
            </a:r>
          </a:p>
          <a:p>
            <a:r>
              <a:rPr lang="en-US" dirty="0" smtClean="0"/>
              <a:t>What happens to the familiar Verbs API</a:t>
            </a:r>
          </a:p>
        </p:txBody>
      </p:sp>
      <p:sp>
        <p:nvSpPr>
          <p:cNvPr id="4" name="Footer Placeholder 3"/>
          <p:cNvSpPr>
            <a:spLocks noGrp="1"/>
          </p:cNvSpPr>
          <p:nvPr>
            <p:ph type="ftr" sz="quarter" idx="11"/>
          </p:nvPr>
        </p:nvSpPr>
        <p:spPr/>
        <p:txBody>
          <a:bodyPr/>
          <a:lstStyle/>
          <a:p>
            <a:pPr>
              <a:defRPr/>
            </a:pPr>
            <a:r>
              <a:rPr lang="en-US" smtClean="0"/>
              <a:t>#OFADevWorkshop</a:t>
            </a:r>
            <a:endParaRPr lang="en-US"/>
          </a:p>
        </p:txBody>
      </p:sp>
      <p:sp>
        <p:nvSpPr>
          <p:cNvPr id="5" name="Slide Number Placeholder 4"/>
          <p:cNvSpPr>
            <a:spLocks noGrp="1"/>
          </p:cNvSpPr>
          <p:nvPr>
            <p:ph type="sldNum" sz="quarter" idx="12"/>
          </p:nvPr>
        </p:nvSpPr>
        <p:spPr/>
        <p:txBody>
          <a:bodyPr/>
          <a:lstStyle/>
          <a:p>
            <a:pPr>
              <a:defRPr/>
            </a:pPr>
            <a:fld id="{2DC9411F-985C-4C31-9366-848682A48BDF}" type="slidenum">
              <a:rPr lang="en-US" smtClean="0"/>
              <a:pPr>
                <a:defRPr/>
              </a:pPr>
              <a:t>4</a:t>
            </a:fld>
            <a:endParaRPr lang="en-US"/>
          </a:p>
        </p:txBody>
      </p:sp>
    </p:spTree>
    <p:extLst>
      <p:ext uri="{BB962C8B-B14F-4D97-AF65-F5344CB8AC3E}">
        <p14:creationId xmlns:p14="http://schemas.microsoft.com/office/powerpoint/2010/main" val="2716186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What is the OFWG?</a:t>
            </a:r>
            <a:endParaRPr lang="en-US" dirty="0"/>
          </a:p>
        </p:txBody>
      </p:sp>
      <p:sp>
        <p:nvSpPr>
          <p:cNvPr id="4" name="Footer Placeholder 3"/>
          <p:cNvSpPr>
            <a:spLocks noGrp="1"/>
          </p:cNvSpPr>
          <p:nvPr>
            <p:ph type="ftr" sz="quarter" idx="11"/>
          </p:nvPr>
        </p:nvSpPr>
        <p:spPr/>
        <p:txBody>
          <a:bodyPr/>
          <a:lstStyle/>
          <a:p>
            <a:pPr>
              <a:defRPr/>
            </a:pPr>
            <a:r>
              <a:rPr lang="en-US" smtClean="0"/>
              <a:t>#OFADevWorkshop</a:t>
            </a:r>
            <a:endParaRPr lang="en-US"/>
          </a:p>
        </p:txBody>
      </p:sp>
      <p:sp>
        <p:nvSpPr>
          <p:cNvPr id="5" name="Slide Number Placeholder 4"/>
          <p:cNvSpPr>
            <a:spLocks noGrp="1"/>
          </p:cNvSpPr>
          <p:nvPr>
            <p:ph type="sldNum" sz="quarter" idx="4294967295"/>
          </p:nvPr>
        </p:nvSpPr>
        <p:spPr>
          <a:xfrm>
            <a:off x="7010400" y="6416675"/>
            <a:ext cx="2133600" cy="365125"/>
          </a:xfrm>
        </p:spPr>
        <p:txBody>
          <a:bodyPr/>
          <a:lstStyle/>
          <a:p>
            <a:pPr>
              <a:defRPr/>
            </a:pPr>
            <a:fld id="{2DC9411F-985C-4C31-9366-848682A48BDF}" type="slidenum">
              <a:rPr lang="en-US" smtClean="0"/>
              <a:pPr>
                <a:defRPr/>
              </a:pPr>
              <a:t>5</a:t>
            </a:fld>
            <a:endParaRPr lang="en-US"/>
          </a:p>
        </p:txBody>
      </p:sp>
    </p:spTree>
    <p:extLst>
      <p:ext uri="{BB962C8B-B14F-4D97-AF65-F5344CB8AC3E}">
        <p14:creationId xmlns:p14="http://schemas.microsoft.com/office/powerpoint/2010/main" val="1460077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OpenFramework</a:t>
            </a:r>
            <a:r>
              <a:rPr lang="en-US" dirty="0" smtClean="0"/>
              <a:t> Working Group</a:t>
            </a:r>
            <a:endParaRPr lang="en-US" dirty="0"/>
          </a:p>
        </p:txBody>
      </p:sp>
      <p:sp>
        <p:nvSpPr>
          <p:cNvPr id="3" name="Footer Placeholder 2"/>
          <p:cNvSpPr>
            <a:spLocks noGrp="1"/>
          </p:cNvSpPr>
          <p:nvPr>
            <p:ph type="ftr" sz="quarter" idx="11"/>
          </p:nvPr>
        </p:nvSpPr>
        <p:spPr/>
        <p:txBody>
          <a:bodyPr/>
          <a:lstStyle/>
          <a:p>
            <a:pPr>
              <a:defRPr/>
            </a:pPr>
            <a:r>
              <a:rPr lang="en-US" smtClean="0"/>
              <a:t>#OFADevWorkshop</a:t>
            </a:r>
            <a:endParaRPr lang="en-US"/>
          </a:p>
        </p:txBody>
      </p:sp>
      <p:sp>
        <p:nvSpPr>
          <p:cNvPr id="5" name="TextBox 4"/>
          <p:cNvSpPr txBox="1"/>
          <p:nvPr/>
        </p:nvSpPr>
        <p:spPr>
          <a:xfrm>
            <a:off x="476655" y="2091447"/>
            <a:ext cx="8438745" cy="4462760"/>
          </a:xfrm>
          <a:prstGeom prst="rect">
            <a:avLst/>
          </a:prstGeom>
          <a:noFill/>
        </p:spPr>
        <p:txBody>
          <a:bodyPr wrap="square" rtlCol="0">
            <a:spAutoFit/>
          </a:bodyPr>
          <a:lstStyle/>
          <a:p>
            <a:pPr marL="285750" indent="-285750">
              <a:buFontTx/>
              <a:buChar char="-"/>
            </a:pPr>
            <a:r>
              <a:rPr lang="en-US" sz="2400" dirty="0" smtClean="0">
                <a:solidFill>
                  <a:srgbClr val="6D6E71"/>
                </a:solidFill>
              </a:rPr>
              <a:t>Created by the OpenFabrics Alliance on August 16, 2013</a:t>
            </a:r>
          </a:p>
          <a:p>
            <a:pPr marL="285750" indent="-285750">
              <a:buFontTx/>
              <a:buChar char="-"/>
            </a:pPr>
            <a:r>
              <a:rPr lang="en-US" sz="2400" dirty="0" smtClean="0">
                <a:solidFill>
                  <a:srgbClr val="6D6E71"/>
                </a:solidFill>
              </a:rPr>
              <a:t>Charter</a:t>
            </a:r>
          </a:p>
          <a:p>
            <a:pPr marL="457200" marR="0">
              <a:spcBef>
                <a:spcPts val="0"/>
              </a:spcBef>
              <a:spcAft>
                <a:spcPts val="0"/>
              </a:spcAft>
            </a:pPr>
            <a:r>
              <a:rPr lang="en-US" sz="2000" dirty="0">
                <a:latin typeface="Times New Roman"/>
                <a:ea typeface="Times New Roman"/>
              </a:rPr>
              <a:t>Develop, test, and distribute</a:t>
            </a:r>
          </a:p>
          <a:p>
            <a:pPr marL="1143000" marR="0" lvl="2" indent="-228600">
              <a:spcBef>
                <a:spcPts val="0"/>
              </a:spcBef>
              <a:spcAft>
                <a:spcPts val="0"/>
              </a:spcAft>
              <a:buFont typeface="+mj-lt"/>
              <a:buAutoNum type="arabicPeriod"/>
              <a:tabLst>
                <a:tab pos="914400" algn="l"/>
              </a:tabLst>
            </a:pPr>
            <a:r>
              <a:rPr lang="en-US" sz="2000" dirty="0">
                <a:latin typeface="Times New Roman"/>
                <a:ea typeface="Times New Roman"/>
              </a:rPr>
              <a:t>An extensible, open source framework that provides access to high-performance fabric interfaces and services.</a:t>
            </a:r>
          </a:p>
          <a:p>
            <a:pPr marL="1143000" marR="0" lvl="2" indent="-228600">
              <a:spcBef>
                <a:spcPts val="0"/>
              </a:spcBef>
              <a:spcAft>
                <a:spcPts val="0"/>
              </a:spcAft>
              <a:buFont typeface="+mj-lt"/>
              <a:buAutoNum type="arabicPeriod"/>
              <a:tabLst>
                <a:tab pos="685800" algn="l"/>
              </a:tabLst>
            </a:pPr>
            <a:r>
              <a:rPr lang="en-US" sz="2000" dirty="0">
                <a:latin typeface="Times New Roman"/>
                <a:ea typeface="Times New Roman"/>
              </a:rPr>
              <a:t>Extensible, open source interfaces aligned with ULP and application needs for high-performance fabric services</a:t>
            </a:r>
          </a:p>
          <a:p>
            <a:pPr marL="457200"/>
            <a:r>
              <a:rPr lang="en-US" sz="2000" dirty="0">
                <a:latin typeface="Times New Roman"/>
                <a:ea typeface="Times New Roman"/>
              </a:rPr>
              <a:t>Work with standards bodies as needed to create interoperability; the OFA will not itself create industry </a:t>
            </a:r>
            <a:r>
              <a:rPr lang="en-US" sz="2000" dirty="0" smtClean="0">
                <a:latin typeface="Times New Roman"/>
                <a:ea typeface="Times New Roman"/>
              </a:rPr>
              <a:t>standards</a:t>
            </a:r>
          </a:p>
          <a:p>
            <a:pPr marL="285750" indent="-285750">
              <a:buFontTx/>
              <a:buChar char="-"/>
            </a:pPr>
            <a:r>
              <a:rPr lang="en-US" sz="2400" dirty="0" smtClean="0">
                <a:solidFill>
                  <a:srgbClr val="6D6E71"/>
                </a:solidFill>
              </a:rPr>
              <a:t>Working methods</a:t>
            </a:r>
          </a:p>
          <a:p>
            <a:pPr marL="742950" lvl="1" indent="-285750">
              <a:buFontTx/>
              <a:buChar char="-"/>
            </a:pPr>
            <a:r>
              <a:rPr lang="en-US" sz="2400" dirty="0" smtClean="0">
                <a:solidFill>
                  <a:srgbClr val="6D6E71"/>
                </a:solidFill>
              </a:rPr>
              <a:t>Facilitated by the open source community, </a:t>
            </a:r>
          </a:p>
          <a:p>
            <a:pPr marL="742950" lvl="1" indent="-285750">
              <a:buFontTx/>
              <a:buChar char="-"/>
            </a:pPr>
            <a:r>
              <a:rPr lang="en-US" sz="2400" dirty="0" smtClean="0">
                <a:solidFill>
                  <a:srgbClr val="6D6E71"/>
                </a:solidFill>
              </a:rPr>
              <a:t>But driven by application requirements</a:t>
            </a:r>
            <a:r>
              <a:rPr lang="en-US" sz="2400" dirty="0">
                <a:solidFill>
                  <a:srgbClr val="6D6E71"/>
                </a:solidFill>
              </a:rPr>
              <a:t/>
            </a:r>
            <a:br>
              <a:rPr lang="en-US" sz="2400" dirty="0">
                <a:solidFill>
                  <a:srgbClr val="6D6E71"/>
                </a:solidFill>
              </a:rPr>
            </a:br>
            <a:endParaRPr lang="en-US" sz="2400" dirty="0">
              <a:solidFill>
                <a:srgbClr val="6D6E71"/>
              </a:solidFill>
            </a:endParaRPr>
          </a:p>
        </p:txBody>
      </p:sp>
    </p:spTree>
    <p:extLst>
      <p:ext uri="{BB962C8B-B14F-4D97-AF65-F5344CB8AC3E}">
        <p14:creationId xmlns:p14="http://schemas.microsoft.com/office/powerpoint/2010/main" val="33787862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OFWG direction</a:t>
            </a:r>
            <a:endParaRPr lang="en-US" dirty="0"/>
          </a:p>
        </p:txBody>
      </p:sp>
      <p:sp>
        <p:nvSpPr>
          <p:cNvPr id="3" name="Content Placeholder 2"/>
          <p:cNvSpPr>
            <a:spLocks noGrp="1"/>
          </p:cNvSpPr>
          <p:nvPr>
            <p:ph idx="1"/>
          </p:nvPr>
        </p:nvSpPr>
        <p:spPr/>
        <p:txBody>
          <a:bodyPr>
            <a:normAutofit/>
          </a:bodyPr>
          <a:lstStyle/>
          <a:p>
            <a:r>
              <a:rPr lang="en-US" sz="2400" dirty="0" smtClean="0"/>
              <a:t>Evolve the </a:t>
            </a:r>
            <a:r>
              <a:rPr lang="en-US" sz="2400" i="1" dirty="0" smtClean="0"/>
              <a:t>verbs</a:t>
            </a:r>
            <a:r>
              <a:rPr lang="en-US" sz="2400" dirty="0" smtClean="0"/>
              <a:t> framework into a more generic </a:t>
            </a:r>
            <a:r>
              <a:rPr lang="en-US" sz="2400" i="1" dirty="0" smtClean="0"/>
              <a:t>open fabrics </a:t>
            </a:r>
            <a:r>
              <a:rPr lang="en-US" sz="2400" dirty="0" smtClean="0"/>
              <a:t>framework</a:t>
            </a:r>
          </a:p>
          <a:p>
            <a:pPr lvl="1"/>
            <a:r>
              <a:rPr lang="en-US" sz="2000" dirty="0" smtClean="0"/>
              <a:t>Fold in RDMA CM interfaces</a:t>
            </a:r>
          </a:p>
          <a:p>
            <a:pPr lvl="1"/>
            <a:r>
              <a:rPr lang="en-US" sz="2000" dirty="0" smtClean="0"/>
              <a:t>Merge kernel interfaces under one umbrella</a:t>
            </a:r>
          </a:p>
          <a:p>
            <a:r>
              <a:rPr lang="en-US" sz="2400" dirty="0" smtClean="0"/>
              <a:t>Give </a:t>
            </a:r>
            <a:r>
              <a:rPr lang="en-US" sz="2400" dirty="0"/>
              <a:t>users a fully stand-alone </a:t>
            </a:r>
            <a:r>
              <a:rPr lang="en-US" sz="2400" dirty="0" smtClean="0"/>
              <a:t>library</a:t>
            </a:r>
          </a:p>
          <a:p>
            <a:pPr lvl="1"/>
            <a:r>
              <a:rPr lang="en-US" sz="2000" dirty="0" smtClean="0"/>
              <a:t>Design to be redistributable</a:t>
            </a:r>
            <a:endParaRPr lang="en-US" sz="2000" dirty="0"/>
          </a:p>
          <a:p>
            <a:r>
              <a:rPr lang="en-US" sz="2400" dirty="0" smtClean="0"/>
              <a:t>Design in extensibility</a:t>
            </a:r>
          </a:p>
          <a:p>
            <a:pPr lvl="1"/>
            <a:r>
              <a:rPr lang="en-US" sz="2000" dirty="0" smtClean="0"/>
              <a:t>Based on verbs extension work</a:t>
            </a:r>
          </a:p>
          <a:p>
            <a:pPr lvl="1"/>
            <a:r>
              <a:rPr lang="en-US" sz="2000" dirty="0" smtClean="0"/>
              <a:t>Allow for vendor-specific extensions</a:t>
            </a:r>
          </a:p>
          <a:p>
            <a:r>
              <a:rPr lang="en-US" sz="2400" dirty="0" smtClean="0"/>
              <a:t>Export low-level fabric </a:t>
            </a:r>
            <a:r>
              <a:rPr lang="en-US" sz="2400" i="1" dirty="0" smtClean="0"/>
              <a:t>services</a:t>
            </a:r>
          </a:p>
          <a:p>
            <a:pPr lvl="1"/>
            <a:r>
              <a:rPr lang="en-US" sz="2000" dirty="0" smtClean="0"/>
              <a:t>Focus on abstracted hardware functionality</a:t>
            </a:r>
          </a:p>
        </p:txBody>
      </p:sp>
      <p:sp>
        <p:nvSpPr>
          <p:cNvPr id="5" name="Slide Number Placeholder 4"/>
          <p:cNvSpPr>
            <a:spLocks noGrp="1"/>
          </p:cNvSpPr>
          <p:nvPr>
            <p:ph type="sldNum" sz="quarter" idx="12"/>
          </p:nvPr>
        </p:nvSpPr>
        <p:spPr/>
        <p:txBody>
          <a:bodyPr/>
          <a:lstStyle/>
          <a:p>
            <a:pPr>
              <a:defRPr/>
            </a:pPr>
            <a:fld id="{4743D33A-93A5-4BFF-80F7-CA11B1D5A4D3}" type="slidenum">
              <a:rPr lang="en-US" smtClean="0"/>
              <a:pPr>
                <a:defRPr/>
              </a:pPr>
              <a:t>7</a:t>
            </a:fld>
            <a:endParaRPr lang="en-US" dirty="0"/>
          </a:p>
        </p:txBody>
      </p:sp>
    </p:spTree>
    <p:extLst>
      <p:ext uri="{BB962C8B-B14F-4D97-AF65-F5344CB8AC3E}">
        <p14:creationId xmlns:p14="http://schemas.microsoft.com/office/powerpoint/2010/main" val="3167584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dirty="0" smtClean="0"/>
              <a:t>Why was the OFWG created?</a:t>
            </a:r>
            <a:endParaRPr lang="en-US" dirty="0"/>
          </a:p>
        </p:txBody>
      </p:sp>
      <p:sp>
        <p:nvSpPr>
          <p:cNvPr id="4" name="Footer Placeholder 3"/>
          <p:cNvSpPr>
            <a:spLocks noGrp="1"/>
          </p:cNvSpPr>
          <p:nvPr>
            <p:ph type="ftr" sz="quarter" idx="11"/>
          </p:nvPr>
        </p:nvSpPr>
        <p:spPr/>
        <p:txBody>
          <a:bodyPr/>
          <a:lstStyle/>
          <a:p>
            <a:pPr>
              <a:defRPr/>
            </a:pPr>
            <a:r>
              <a:rPr lang="en-US" smtClean="0"/>
              <a:t>#OFADevWorkshop</a:t>
            </a:r>
            <a:endParaRPr lang="en-US"/>
          </a:p>
        </p:txBody>
      </p:sp>
      <p:sp>
        <p:nvSpPr>
          <p:cNvPr id="5" name="Slide Number Placeholder 4"/>
          <p:cNvSpPr>
            <a:spLocks noGrp="1"/>
          </p:cNvSpPr>
          <p:nvPr>
            <p:ph type="sldNum" sz="quarter" idx="4294967295"/>
          </p:nvPr>
        </p:nvSpPr>
        <p:spPr>
          <a:xfrm>
            <a:off x="7010400" y="6416675"/>
            <a:ext cx="2133600" cy="365125"/>
          </a:xfrm>
        </p:spPr>
        <p:txBody>
          <a:bodyPr/>
          <a:lstStyle/>
          <a:p>
            <a:pPr>
              <a:defRPr/>
            </a:pPr>
            <a:fld id="{2DC9411F-985C-4C31-9366-848682A48BDF}" type="slidenum">
              <a:rPr lang="en-US" smtClean="0"/>
              <a:pPr>
                <a:defRPr/>
              </a:pPr>
              <a:t>8</a:t>
            </a:fld>
            <a:endParaRPr lang="en-US"/>
          </a:p>
        </p:txBody>
      </p:sp>
    </p:spTree>
    <p:extLst>
      <p:ext uri="{BB962C8B-B14F-4D97-AF65-F5344CB8AC3E}">
        <p14:creationId xmlns:p14="http://schemas.microsoft.com/office/powerpoint/2010/main" val="2351912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 level</a:t>
            </a:r>
            <a:endParaRPr lang="en-US" dirty="0"/>
          </a:p>
        </p:txBody>
      </p:sp>
      <p:sp>
        <p:nvSpPr>
          <p:cNvPr id="3" name="Slide Number Placeholder 2"/>
          <p:cNvSpPr>
            <a:spLocks noGrp="1"/>
          </p:cNvSpPr>
          <p:nvPr>
            <p:ph type="sldNum" sz="quarter" idx="12"/>
          </p:nvPr>
        </p:nvSpPr>
        <p:spPr/>
        <p:txBody>
          <a:bodyPr/>
          <a:lstStyle/>
          <a:p>
            <a:pPr>
              <a:defRPr/>
            </a:pPr>
            <a:fld id="{0D13EDDD-BBBD-49BF-8DB8-2A7972CE8935}" type="slidenum">
              <a:rPr lang="en-US" smtClean="0"/>
              <a:pPr>
                <a:defRPr/>
              </a:pPr>
              <a:t>9</a:t>
            </a:fld>
            <a:endParaRPr lang="en-US"/>
          </a:p>
        </p:txBody>
      </p:sp>
      <p:sp>
        <p:nvSpPr>
          <p:cNvPr id="4" name="TextBox 3"/>
          <p:cNvSpPr txBox="1"/>
          <p:nvPr/>
        </p:nvSpPr>
        <p:spPr>
          <a:xfrm>
            <a:off x="463138" y="1859093"/>
            <a:ext cx="7837714" cy="3477875"/>
          </a:xfrm>
          <a:prstGeom prst="rect">
            <a:avLst/>
          </a:prstGeom>
          <a:noFill/>
        </p:spPr>
        <p:txBody>
          <a:bodyPr wrap="square" rtlCol="0">
            <a:spAutoFit/>
          </a:bodyPr>
          <a:lstStyle/>
          <a:p>
            <a:endParaRPr lang="en-US" sz="2000" dirty="0"/>
          </a:p>
          <a:p>
            <a:r>
              <a:rPr lang="en-US" sz="2000" dirty="0" smtClean="0"/>
              <a:t>There are three reasons for doing so:</a:t>
            </a:r>
          </a:p>
          <a:p>
            <a:endParaRPr lang="en-US" sz="2000" dirty="0"/>
          </a:p>
          <a:p>
            <a:pPr marL="342900" indent="-342900">
              <a:buAutoNum type="arabicPeriod"/>
            </a:pPr>
            <a:r>
              <a:rPr lang="en-US" sz="2000" dirty="0" smtClean="0"/>
              <a:t>Increasing scale of HPC systems </a:t>
            </a:r>
            <a:r>
              <a:rPr lang="en-US" sz="2000" dirty="0" smtClean="0">
                <a:sym typeface="Wingdings" panose="05000000000000000000" pitchFamily="2" charset="2"/>
              </a:rPr>
              <a:t> mathematical modeling</a:t>
            </a:r>
            <a:endParaRPr lang="en-US" sz="2000" dirty="0" smtClean="0"/>
          </a:p>
          <a:p>
            <a:endParaRPr lang="en-US" sz="2000" dirty="0" smtClean="0"/>
          </a:p>
          <a:p>
            <a:pPr marL="344488" indent="-344488">
              <a:buFont typeface="+mj-lt"/>
              <a:buAutoNum type="arabicPeriod" startAt="2"/>
            </a:pPr>
            <a:r>
              <a:rPr lang="en-US" sz="2000" dirty="0" smtClean="0"/>
              <a:t>Emerging uses of computation that did not exist 10 years ago </a:t>
            </a:r>
            <a:r>
              <a:rPr lang="en-US" sz="2000" dirty="0" smtClean="0">
                <a:sym typeface="Wingdings" panose="05000000000000000000" pitchFamily="2" charset="2"/>
              </a:rPr>
              <a:t> data modeling</a:t>
            </a:r>
            <a:endParaRPr lang="en-US" sz="2000" dirty="0" smtClean="0"/>
          </a:p>
          <a:p>
            <a:pPr marL="344488" indent="-344488">
              <a:buFont typeface="+mj-lt"/>
              <a:buAutoNum type="arabicPeriod" startAt="2"/>
            </a:pPr>
            <a:endParaRPr lang="en-US" sz="2000" dirty="0" smtClean="0"/>
          </a:p>
          <a:p>
            <a:pPr marL="344488" indent="-344488">
              <a:buFont typeface="+mj-lt"/>
              <a:buAutoNum type="arabicPeriod" startAt="2"/>
            </a:pPr>
            <a:r>
              <a:rPr lang="en-US" sz="2000" dirty="0" smtClean="0"/>
              <a:t>Demand for collaboration </a:t>
            </a:r>
            <a:r>
              <a:rPr lang="en-US" sz="2000" dirty="0" smtClean="0">
                <a:sym typeface="Wingdings" panose="05000000000000000000" pitchFamily="2" charset="2"/>
              </a:rPr>
              <a:t> e</a:t>
            </a:r>
            <a:r>
              <a:rPr lang="en-US" sz="2000" dirty="0" smtClean="0"/>
              <a:t>volving data access and storage requirements</a:t>
            </a:r>
          </a:p>
          <a:p>
            <a:pPr marL="342900" indent="-342900">
              <a:buAutoNum type="arabicPeriod" startAt="2"/>
            </a:pPr>
            <a:endParaRPr lang="en-US" sz="2000" dirty="0" smtClean="0"/>
          </a:p>
        </p:txBody>
      </p:sp>
      <p:sp>
        <p:nvSpPr>
          <p:cNvPr id="5" name="TextBox 4"/>
          <p:cNvSpPr txBox="1"/>
          <p:nvPr/>
        </p:nvSpPr>
        <p:spPr>
          <a:xfrm>
            <a:off x="947557" y="5909769"/>
            <a:ext cx="7353295" cy="369332"/>
          </a:xfrm>
          <a:prstGeom prst="rect">
            <a:avLst/>
          </a:prstGeom>
          <a:noFill/>
          <a:ln>
            <a:solidFill>
              <a:schemeClr val="tx2"/>
            </a:solidFill>
          </a:ln>
        </p:spPr>
        <p:txBody>
          <a:bodyPr wrap="none" rtlCol="0">
            <a:spAutoFit/>
          </a:bodyPr>
          <a:lstStyle/>
          <a:p>
            <a:r>
              <a:rPr lang="en-US" dirty="0" smtClean="0"/>
              <a:t>Improve the “fit” of high performance networks to modern applications </a:t>
            </a:r>
          </a:p>
        </p:txBody>
      </p:sp>
    </p:spTree>
    <p:extLst>
      <p:ext uri="{BB962C8B-B14F-4D97-AF65-F5344CB8AC3E}">
        <p14:creationId xmlns:p14="http://schemas.microsoft.com/office/powerpoint/2010/main" val="1705956754"/>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005195"/>
      </a:dk2>
      <a:lt2>
        <a:srgbClr val="EEECE1"/>
      </a:lt2>
      <a:accent1>
        <a:srgbClr val="3C6FBD"/>
      </a:accent1>
      <a:accent2>
        <a:srgbClr val="E55302"/>
      </a:accent2>
      <a:accent3>
        <a:srgbClr val="78B9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smtClean="0">
            <a:solidFill>
              <a:srgbClr val="6D6E71"/>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10594</TotalTime>
  <Words>2227</Words>
  <Application>Microsoft Office PowerPoint</Application>
  <PresentationFormat>On-screen Show (4:3)</PresentationFormat>
  <Paragraphs>578</Paragraphs>
  <Slides>36</Slides>
  <Notes>8</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Discussing an I/O Framework</vt:lpstr>
      <vt:lpstr>PowerPoint Presentation</vt:lpstr>
      <vt:lpstr>(potential) objectives for the BoF</vt:lpstr>
      <vt:lpstr>BoF Topics – pick one</vt:lpstr>
      <vt:lpstr>What is the OFWG?</vt:lpstr>
      <vt:lpstr>OpenFramework Working Group</vt:lpstr>
      <vt:lpstr>OFWG direction</vt:lpstr>
      <vt:lpstr>Why was the OFWG created?</vt:lpstr>
      <vt:lpstr>High level</vt:lpstr>
      <vt:lpstr>Evolving uses (short list)</vt:lpstr>
      <vt:lpstr>RDMA today </vt:lpstr>
      <vt:lpstr>Neo-classical data transformation</vt:lpstr>
      <vt:lpstr>Detailed claims</vt:lpstr>
      <vt:lpstr>Why a new framework</vt:lpstr>
      <vt:lpstr>Current verbs-based framework</vt:lpstr>
      <vt:lpstr>Current verbs-based framework</vt:lpstr>
      <vt:lpstr>New framework</vt:lpstr>
      <vt:lpstr>A framework</vt:lpstr>
      <vt:lpstr>A framework</vt:lpstr>
      <vt:lpstr>Fabric Interfaces</vt:lpstr>
      <vt:lpstr>(Scalable) Fabric Interfaces</vt:lpstr>
      <vt:lpstr>I/O service</vt:lpstr>
      <vt:lpstr>User mode RDMA services</vt:lpstr>
      <vt:lpstr>I/O services</vt:lpstr>
      <vt:lpstr>Control Interface</vt:lpstr>
      <vt:lpstr>Verbs compatibility</vt:lpstr>
      <vt:lpstr>What is compatibility?</vt:lpstr>
      <vt:lpstr>Proposal (for discussion)</vt:lpstr>
      <vt:lpstr>Application-centric I/O</vt:lpstr>
      <vt:lpstr>Application-centric I/O</vt:lpstr>
      <vt:lpstr>Historical RDMA design flow</vt:lpstr>
      <vt:lpstr>Application interfaces</vt:lpstr>
      <vt:lpstr>Classic OFS Architecture (simplified)</vt:lpstr>
      <vt:lpstr>Classic OFS Architecture (simplified)</vt:lpstr>
      <vt:lpstr>Useful contacts</vt:lpstr>
      <vt:lpstr>Thank You</vt:lpstr>
    </vt:vector>
  </TitlesOfParts>
  <Company>admin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Bill@Mellanox.com</dc:creator>
  <cp:lastModifiedBy>Paul Grun</cp:lastModifiedBy>
  <cp:revision>90</cp:revision>
  <dcterms:created xsi:type="dcterms:W3CDTF">2013-03-28T19:36:05Z</dcterms:created>
  <dcterms:modified xsi:type="dcterms:W3CDTF">2013-11-28T01:09:57Z</dcterms:modified>
</cp:coreProperties>
</file>