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81" r:id="rId5"/>
    <p:sldId id="260" r:id="rId6"/>
    <p:sldId id="263" r:id="rId7"/>
    <p:sldId id="261" r:id="rId8"/>
    <p:sldId id="271" r:id="rId9"/>
    <p:sldId id="262" r:id="rId10"/>
    <p:sldId id="290" r:id="rId11"/>
    <p:sldId id="288" r:id="rId12"/>
    <p:sldId id="289" r:id="rId13"/>
    <p:sldId id="293" r:id="rId14"/>
    <p:sldId id="272" r:id="rId15"/>
    <p:sldId id="287" r:id="rId16"/>
    <p:sldId id="276" r:id="rId17"/>
    <p:sldId id="283" r:id="rId18"/>
    <p:sldId id="284" r:id="rId19"/>
    <p:sldId id="286" r:id="rId20"/>
    <p:sldId id="291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 autoAdjust="0"/>
    <p:restoredTop sz="94599"/>
  </p:normalViewPr>
  <p:slideViewPr>
    <p:cSldViewPr snapToGrid="0" showGuides="1">
      <p:cViewPr varScale="1">
        <p:scale>
          <a:sx n="119" d="100"/>
          <a:sy n="119" d="100"/>
        </p:scale>
        <p:origin x="84" y="16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5CB-4A43-42FB-9203-C7C170BE9FF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6281546-97B0-491C-BBB2-5CD176E1A4A7}">
      <dgm:prSet custT="1"/>
      <dgm:spPr/>
      <dgm:t>
        <a:bodyPr/>
        <a:lstStyle/>
        <a:p>
          <a:pPr rtl="0"/>
          <a:r>
            <a:rPr lang="en-US" sz="2800" b="1" dirty="0" smtClean="0"/>
            <a:t>Enhancements</a:t>
          </a:r>
          <a:endParaRPr lang="en-US" sz="2800" dirty="0"/>
        </a:p>
      </dgm:t>
    </dgm:pt>
    <dgm:pt modelId="{13DB8912-DC07-4632-978F-9D357EDF62F1}" type="parTrans" cxnId="{9251AEF5-8809-40F7-BE8A-CD4F6C5E8AD3}">
      <dgm:prSet/>
      <dgm:spPr/>
      <dgm:t>
        <a:bodyPr/>
        <a:lstStyle/>
        <a:p>
          <a:endParaRPr lang="en-US" sz="2400"/>
        </a:p>
      </dgm:t>
    </dgm:pt>
    <dgm:pt modelId="{7B9A2746-EA71-4B6E-BCEA-348E3226DC8E}" type="sibTrans" cxnId="{9251AEF5-8809-40F7-BE8A-CD4F6C5E8AD3}">
      <dgm:prSet/>
      <dgm:spPr/>
      <dgm:t>
        <a:bodyPr/>
        <a:lstStyle/>
        <a:p>
          <a:endParaRPr lang="en-US" sz="2400"/>
        </a:p>
      </dgm:t>
    </dgm:pt>
    <dgm:pt modelId="{048A62D2-27E4-4176-BB97-AFC1ACD6A3ED}">
      <dgm:prSet custT="1"/>
      <dgm:spPr/>
      <dgm:t>
        <a:bodyPr/>
        <a:lstStyle/>
        <a:p>
          <a:pPr rtl="0"/>
          <a:r>
            <a:rPr lang="en-US" sz="2400" dirty="0" smtClean="0"/>
            <a:t>Deferred and new features</a:t>
          </a:r>
          <a:endParaRPr lang="en-US" sz="2400" dirty="0"/>
        </a:p>
      </dgm:t>
    </dgm:pt>
    <dgm:pt modelId="{418DBC10-2970-4649-A09A-67C71AE7C1CC}" type="parTrans" cxnId="{2810276D-BCF1-48F5-B907-2347F7FB9006}">
      <dgm:prSet/>
      <dgm:spPr/>
      <dgm:t>
        <a:bodyPr/>
        <a:lstStyle/>
        <a:p>
          <a:endParaRPr lang="en-US" sz="2400"/>
        </a:p>
      </dgm:t>
    </dgm:pt>
    <dgm:pt modelId="{388867D0-8CF3-4B5A-9B97-020B53ED166A}" type="sibTrans" cxnId="{2810276D-BCF1-48F5-B907-2347F7FB9006}">
      <dgm:prSet/>
      <dgm:spPr/>
      <dgm:t>
        <a:bodyPr/>
        <a:lstStyle/>
        <a:p>
          <a:endParaRPr lang="en-US" sz="2400"/>
        </a:p>
      </dgm:t>
    </dgm:pt>
    <dgm:pt modelId="{3F15223A-4B2A-4B6A-817A-05E897E10285}">
      <dgm:prSet custT="1"/>
      <dgm:spPr/>
      <dgm:t>
        <a:bodyPr/>
        <a:lstStyle/>
        <a:p>
          <a:pPr rtl="0"/>
          <a:r>
            <a:rPr lang="en-US" sz="2800" b="1" dirty="0" smtClean="0"/>
            <a:t>API adjustments</a:t>
          </a:r>
          <a:endParaRPr lang="en-US" sz="2800" dirty="0"/>
        </a:p>
      </dgm:t>
    </dgm:pt>
    <dgm:pt modelId="{52340C75-6599-42AB-AA5F-11251DFEFDA9}" type="parTrans" cxnId="{6E9A02E3-8158-452C-B0A7-7916C36ECCB0}">
      <dgm:prSet/>
      <dgm:spPr/>
      <dgm:t>
        <a:bodyPr/>
        <a:lstStyle/>
        <a:p>
          <a:endParaRPr lang="en-US" sz="2400"/>
        </a:p>
      </dgm:t>
    </dgm:pt>
    <dgm:pt modelId="{592968A6-D47D-4173-92E5-5FB1C896B21C}" type="sibTrans" cxnId="{6E9A02E3-8158-452C-B0A7-7916C36ECCB0}">
      <dgm:prSet/>
      <dgm:spPr/>
      <dgm:t>
        <a:bodyPr/>
        <a:lstStyle/>
        <a:p>
          <a:endParaRPr lang="en-US" sz="2400"/>
        </a:p>
      </dgm:t>
    </dgm:pt>
    <dgm:pt modelId="{D195C004-35B7-4A94-8EFA-3609841A71F9}">
      <dgm:prSet custT="1"/>
      <dgm:spPr/>
      <dgm:t>
        <a:bodyPr/>
        <a:lstStyle/>
        <a:p>
          <a:pPr rtl="0"/>
          <a:r>
            <a:rPr lang="en-US" sz="2400" dirty="0" smtClean="0"/>
            <a:t>Developer feedback</a:t>
          </a:r>
          <a:endParaRPr lang="en-US" sz="2400" dirty="0"/>
        </a:p>
      </dgm:t>
    </dgm:pt>
    <dgm:pt modelId="{40841A49-E96F-45DB-A239-0333550D39D7}" type="parTrans" cxnId="{971B09EC-ABFE-4EEB-A9C3-794C832342F5}">
      <dgm:prSet/>
      <dgm:spPr/>
      <dgm:t>
        <a:bodyPr/>
        <a:lstStyle/>
        <a:p>
          <a:endParaRPr lang="en-US" sz="2400"/>
        </a:p>
      </dgm:t>
    </dgm:pt>
    <dgm:pt modelId="{48CA7C8B-A554-4E52-BCD5-CED8F2F85BC9}" type="sibTrans" cxnId="{971B09EC-ABFE-4EEB-A9C3-794C832342F5}">
      <dgm:prSet/>
      <dgm:spPr/>
      <dgm:t>
        <a:bodyPr/>
        <a:lstStyle/>
        <a:p>
          <a:endParaRPr lang="en-US" sz="2400"/>
        </a:p>
      </dgm:t>
    </dgm:pt>
    <dgm:pt modelId="{9A25659A-11C2-411A-ADEC-F8348BE30D85}">
      <dgm:prSet custT="1"/>
      <dgm:spPr/>
      <dgm:t>
        <a:bodyPr/>
        <a:lstStyle/>
        <a:p>
          <a:pPr rtl="0"/>
          <a:r>
            <a:rPr lang="en-US" sz="2800" b="1" dirty="0" smtClean="0"/>
            <a:t>Performance optimizations</a:t>
          </a:r>
          <a:endParaRPr lang="en-US" sz="2800" dirty="0"/>
        </a:p>
      </dgm:t>
    </dgm:pt>
    <dgm:pt modelId="{3752A7FD-C0BC-40DC-BC4F-5B2FB96167B1}" type="parTrans" cxnId="{4ED8ED55-4068-49E4-930A-51DCC81CE4EE}">
      <dgm:prSet/>
      <dgm:spPr/>
      <dgm:t>
        <a:bodyPr/>
        <a:lstStyle/>
        <a:p>
          <a:endParaRPr lang="en-US" sz="2400"/>
        </a:p>
      </dgm:t>
    </dgm:pt>
    <dgm:pt modelId="{D40675AB-565A-45BD-B1DD-310FC1F3EBF3}" type="sibTrans" cxnId="{4ED8ED55-4068-49E4-930A-51DCC81CE4EE}">
      <dgm:prSet/>
      <dgm:spPr/>
      <dgm:t>
        <a:bodyPr/>
        <a:lstStyle/>
        <a:p>
          <a:endParaRPr lang="en-US" sz="2400"/>
        </a:p>
      </dgm:t>
    </dgm:pt>
    <dgm:pt modelId="{711A745D-521C-4A52-87B0-6EF188CD5C69}">
      <dgm:prSet custT="1"/>
      <dgm:spPr/>
      <dgm:t>
        <a:bodyPr/>
        <a:lstStyle/>
        <a:p>
          <a:pPr rtl="0"/>
          <a:r>
            <a:rPr lang="en-US" sz="2400" dirty="0" smtClean="0"/>
            <a:t>Provider implementation</a:t>
          </a:r>
          <a:endParaRPr lang="en-US" sz="2400" dirty="0"/>
        </a:p>
      </dgm:t>
    </dgm:pt>
    <dgm:pt modelId="{271D1CB6-046C-4E74-8749-585D76B8BE79}" type="parTrans" cxnId="{0F6A1D3C-C633-4FEB-B514-BD8F10042DCE}">
      <dgm:prSet/>
      <dgm:spPr/>
      <dgm:t>
        <a:bodyPr/>
        <a:lstStyle/>
        <a:p>
          <a:endParaRPr lang="en-US" sz="2400"/>
        </a:p>
      </dgm:t>
    </dgm:pt>
    <dgm:pt modelId="{6183486A-69D6-4D66-A55D-E7DED534FB35}" type="sibTrans" cxnId="{0F6A1D3C-C633-4FEB-B514-BD8F10042DCE}">
      <dgm:prSet/>
      <dgm:spPr/>
      <dgm:t>
        <a:bodyPr/>
        <a:lstStyle/>
        <a:p>
          <a:endParaRPr lang="en-US" sz="2400"/>
        </a:p>
      </dgm:t>
    </dgm:pt>
    <dgm:pt modelId="{EED8973C-16EE-4DFE-B19A-AE5F25CA0B88}" type="pres">
      <dgm:prSet presAssocID="{39C715CB-4A43-42FB-9203-C7C170BE9F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97B86-360C-4610-89DA-FE06E8A2C82D}" type="pres">
      <dgm:prSet presAssocID="{66281546-97B0-491C-BBB2-5CD176E1A4A7}" presName="parentLin" presStyleCnt="0"/>
      <dgm:spPr/>
    </dgm:pt>
    <dgm:pt modelId="{4EF694B2-6027-407C-9A43-D3A83E852E09}" type="pres">
      <dgm:prSet presAssocID="{66281546-97B0-491C-BBB2-5CD176E1A4A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87B444-0947-46E1-9C5C-7EF8096293CD}" type="pres">
      <dgm:prSet presAssocID="{66281546-97B0-491C-BBB2-5CD176E1A4A7}" presName="parentText" presStyleLbl="node1" presStyleIdx="0" presStyleCnt="3" custScaleX="1158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8771A-6F2F-4E48-8E41-B5282702C8BD}" type="pres">
      <dgm:prSet presAssocID="{66281546-97B0-491C-BBB2-5CD176E1A4A7}" presName="negativeSpace" presStyleCnt="0"/>
      <dgm:spPr/>
    </dgm:pt>
    <dgm:pt modelId="{76E86090-1BCC-42BD-96DF-740A753ABF36}" type="pres">
      <dgm:prSet presAssocID="{66281546-97B0-491C-BBB2-5CD176E1A4A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628BE-497D-4B18-B4C6-22F28C476E33}" type="pres">
      <dgm:prSet presAssocID="{7B9A2746-EA71-4B6E-BCEA-348E3226DC8E}" presName="spaceBetweenRectangles" presStyleCnt="0"/>
      <dgm:spPr/>
    </dgm:pt>
    <dgm:pt modelId="{E16E9496-8CC4-4C43-BD7F-D6ADA049809D}" type="pres">
      <dgm:prSet presAssocID="{3F15223A-4B2A-4B6A-817A-05E897E10285}" presName="parentLin" presStyleCnt="0"/>
      <dgm:spPr/>
    </dgm:pt>
    <dgm:pt modelId="{44526AF1-9E1F-43D5-B993-961622484799}" type="pres">
      <dgm:prSet presAssocID="{3F15223A-4B2A-4B6A-817A-05E897E102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FE51349-B6B5-482D-AA19-0113D8D5EB96}" type="pres">
      <dgm:prSet presAssocID="{3F15223A-4B2A-4B6A-817A-05E897E10285}" presName="parentText" presStyleLbl="node1" presStyleIdx="1" presStyleCnt="3" custScaleX="1158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33294-5AE3-4B16-B202-4AB939AF1E85}" type="pres">
      <dgm:prSet presAssocID="{3F15223A-4B2A-4B6A-817A-05E897E10285}" presName="negativeSpace" presStyleCnt="0"/>
      <dgm:spPr/>
    </dgm:pt>
    <dgm:pt modelId="{5FA79004-AABE-4CC2-ACCB-48C5BF13C8AD}" type="pres">
      <dgm:prSet presAssocID="{3F15223A-4B2A-4B6A-817A-05E897E102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9C743-91FC-494F-899B-07D253FB2D46}" type="pres">
      <dgm:prSet presAssocID="{592968A6-D47D-4173-92E5-5FB1C896B21C}" presName="spaceBetweenRectangles" presStyleCnt="0"/>
      <dgm:spPr/>
    </dgm:pt>
    <dgm:pt modelId="{98703EA7-0345-433C-937B-2322FAA097C4}" type="pres">
      <dgm:prSet presAssocID="{9A25659A-11C2-411A-ADEC-F8348BE30D85}" presName="parentLin" presStyleCnt="0"/>
      <dgm:spPr/>
    </dgm:pt>
    <dgm:pt modelId="{01E28BA2-CBF8-4EA3-BC61-6B26F2C7F78C}" type="pres">
      <dgm:prSet presAssocID="{9A25659A-11C2-411A-ADEC-F8348BE30D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684433-2ADE-4E80-9E86-66982A8A105D}" type="pres">
      <dgm:prSet presAssocID="{9A25659A-11C2-411A-ADEC-F8348BE30D85}" presName="parentText" presStyleLbl="node1" presStyleIdx="2" presStyleCnt="3" custScaleX="1158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5B668-C289-4E57-8A9F-7B422E7DA50F}" type="pres">
      <dgm:prSet presAssocID="{9A25659A-11C2-411A-ADEC-F8348BE30D85}" presName="negativeSpace" presStyleCnt="0"/>
      <dgm:spPr/>
    </dgm:pt>
    <dgm:pt modelId="{6FAB7831-D2A8-4537-A037-A09BE16E9B48}" type="pres">
      <dgm:prSet presAssocID="{9A25659A-11C2-411A-ADEC-F8348BE30D8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A02E3-8158-452C-B0A7-7916C36ECCB0}" srcId="{39C715CB-4A43-42FB-9203-C7C170BE9FF3}" destId="{3F15223A-4B2A-4B6A-817A-05E897E10285}" srcOrd="1" destOrd="0" parTransId="{52340C75-6599-42AB-AA5F-11251DFEFDA9}" sibTransId="{592968A6-D47D-4173-92E5-5FB1C896B21C}"/>
    <dgm:cxn modelId="{4B70DC24-42B7-4364-B50E-1AD210691239}" type="presOf" srcId="{9A25659A-11C2-411A-ADEC-F8348BE30D85}" destId="{58684433-2ADE-4E80-9E86-66982A8A105D}" srcOrd="1" destOrd="0" presId="urn:microsoft.com/office/officeart/2005/8/layout/list1"/>
    <dgm:cxn modelId="{C2BAB73C-00DA-4310-B1F4-F6F5DFD3F1D6}" type="presOf" srcId="{9A25659A-11C2-411A-ADEC-F8348BE30D85}" destId="{01E28BA2-CBF8-4EA3-BC61-6B26F2C7F78C}" srcOrd="0" destOrd="0" presId="urn:microsoft.com/office/officeart/2005/8/layout/list1"/>
    <dgm:cxn modelId="{0F6A1D3C-C633-4FEB-B514-BD8F10042DCE}" srcId="{9A25659A-11C2-411A-ADEC-F8348BE30D85}" destId="{711A745D-521C-4A52-87B0-6EF188CD5C69}" srcOrd="0" destOrd="0" parTransId="{271D1CB6-046C-4E74-8749-585D76B8BE79}" sibTransId="{6183486A-69D6-4D66-A55D-E7DED534FB35}"/>
    <dgm:cxn modelId="{5CD7A656-0E38-4BD6-B880-416385C4A0BC}" type="presOf" srcId="{39C715CB-4A43-42FB-9203-C7C170BE9FF3}" destId="{EED8973C-16EE-4DFE-B19A-AE5F25CA0B88}" srcOrd="0" destOrd="0" presId="urn:microsoft.com/office/officeart/2005/8/layout/list1"/>
    <dgm:cxn modelId="{4D3173E3-7F67-4EBA-9734-A325A821E20A}" type="presOf" srcId="{D195C004-35B7-4A94-8EFA-3609841A71F9}" destId="{5FA79004-AABE-4CC2-ACCB-48C5BF13C8AD}" srcOrd="0" destOrd="0" presId="urn:microsoft.com/office/officeart/2005/8/layout/list1"/>
    <dgm:cxn modelId="{13FEAF92-B292-4AF4-BA5F-6D846144CCD8}" type="presOf" srcId="{048A62D2-27E4-4176-BB97-AFC1ACD6A3ED}" destId="{76E86090-1BCC-42BD-96DF-740A753ABF36}" srcOrd="0" destOrd="0" presId="urn:microsoft.com/office/officeart/2005/8/layout/list1"/>
    <dgm:cxn modelId="{971B09EC-ABFE-4EEB-A9C3-794C832342F5}" srcId="{3F15223A-4B2A-4B6A-817A-05E897E10285}" destId="{D195C004-35B7-4A94-8EFA-3609841A71F9}" srcOrd="0" destOrd="0" parTransId="{40841A49-E96F-45DB-A239-0333550D39D7}" sibTransId="{48CA7C8B-A554-4E52-BCD5-CED8F2F85BC9}"/>
    <dgm:cxn modelId="{05141497-FA5C-46EC-A9AD-20335ECF40A4}" type="presOf" srcId="{66281546-97B0-491C-BBB2-5CD176E1A4A7}" destId="{4EF694B2-6027-407C-9A43-D3A83E852E09}" srcOrd="0" destOrd="0" presId="urn:microsoft.com/office/officeart/2005/8/layout/list1"/>
    <dgm:cxn modelId="{4ED8ED55-4068-49E4-930A-51DCC81CE4EE}" srcId="{39C715CB-4A43-42FB-9203-C7C170BE9FF3}" destId="{9A25659A-11C2-411A-ADEC-F8348BE30D85}" srcOrd="2" destOrd="0" parTransId="{3752A7FD-C0BC-40DC-BC4F-5B2FB96167B1}" sibTransId="{D40675AB-565A-45BD-B1DD-310FC1F3EBF3}"/>
    <dgm:cxn modelId="{2810276D-BCF1-48F5-B907-2347F7FB9006}" srcId="{66281546-97B0-491C-BBB2-5CD176E1A4A7}" destId="{048A62D2-27E4-4176-BB97-AFC1ACD6A3ED}" srcOrd="0" destOrd="0" parTransId="{418DBC10-2970-4649-A09A-67C71AE7C1CC}" sibTransId="{388867D0-8CF3-4B5A-9B97-020B53ED166A}"/>
    <dgm:cxn modelId="{794EA5CC-E73D-483A-8625-9AE6A13AA13E}" type="presOf" srcId="{711A745D-521C-4A52-87B0-6EF188CD5C69}" destId="{6FAB7831-D2A8-4537-A037-A09BE16E9B48}" srcOrd="0" destOrd="0" presId="urn:microsoft.com/office/officeart/2005/8/layout/list1"/>
    <dgm:cxn modelId="{152AB7BB-3781-42F3-B9A3-29916D7B3B22}" type="presOf" srcId="{3F15223A-4B2A-4B6A-817A-05E897E10285}" destId="{4FE51349-B6B5-482D-AA19-0113D8D5EB96}" srcOrd="1" destOrd="0" presId="urn:microsoft.com/office/officeart/2005/8/layout/list1"/>
    <dgm:cxn modelId="{A50B0474-A642-4FF0-9AD7-3022C1EFD89C}" type="presOf" srcId="{66281546-97B0-491C-BBB2-5CD176E1A4A7}" destId="{ED87B444-0947-46E1-9C5C-7EF8096293CD}" srcOrd="1" destOrd="0" presId="urn:microsoft.com/office/officeart/2005/8/layout/list1"/>
    <dgm:cxn modelId="{428F659A-06AF-4CFD-A000-743F34C5EF32}" type="presOf" srcId="{3F15223A-4B2A-4B6A-817A-05E897E10285}" destId="{44526AF1-9E1F-43D5-B993-961622484799}" srcOrd="0" destOrd="0" presId="urn:microsoft.com/office/officeart/2005/8/layout/list1"/>
    <dgm:cxn modelId="{9251AEF5-8809-40F7-BE8A-CD4F6C5E8AD3}" srcId="{39C715CB-4A43-42FB-9203-C7C170BE9FF3}" destId="{66281546-97B0-491C-BBB2-5CD176E1A4A7}" srcOrd="0" destOrd="0" parTransId="{13DB8912-DC07-4632-978F-9D357EDF62F1}" sibTransId="{7B9A2746-EA71-4B6E-BCEA-348E3226DC8E}"/>
    <dgm:cxn modelId="{A6426F71-D43B-4A81-B2EF-2EA4815EB3A9}" type="presParOf" srcId="{EED8973C-16EE-4DFE-B19A-AE5F25CA0B88}" destId="{8BB97B86-360C-4610-89DA-FE06E8A2C82D}" srcOrd="0" destOrd="0" presId="urn:microsoft.com/office/officeart/2005/8/layout/list1"/>
    <dgm:cxn modelId="{B7D604DC-D879-478C-BD63-98313A087B5B}" type="presParOf" srcId="{8BB97B86-360C-4610-89DA-FE06E8A2C82D}" destId="{4EF694B2-6027-407C-9A43-D3A83E852E09}" srcOrd="0" destOrd="0" presId="urn:microsoft.com/office/officeart/2005/8/layout/list1"/>
    <dgm:cxn modelId="{130C79B5-84F8-4651-900B-658424FA18F4}" type="presParOf" srcId="{8BB97B86-360C-4610-89DA-FE06E8A2C82D}" destId="{ED87B444-0947-46E1-9C5C-7EF8096293CD}" srcOrd="1" destOrd="0" presId="urn:microsoft.com/office/officeart/2005/8/layout/list1"/>
    <dgm:cxn modelId="{D7A4E6EA-F734-45FB-B4C2-770A30B01037}" type="presParOf" srcId="{EED8973C-16EE-4DFE-B19A-AE5F25CA0B88}" destId="{6538771A-6F2F-4E48-8E41-B5282702C8BD}" srcOrd="1" destOrd="0" presId="urn:microsoft.com/office/officeart/2005/8/layout/list1"/>
    <dgm:cxn modelId="{C4A2F37C-460D-4FB7-9316-EE4C3D399574}" type="presParOf" srcId="{EED8973C-16EE-4DFE-B19A-AE5F25CA0B88}" destId="{76E86090-1BCC-42BD-96DF-740A753ABF36}" srcOrd="2" destOrd="0" presId="urn:microsoft.com/office/officeart/2005/8/layout/list1"/>
    <dgm:cxn modelId="{1E0A2FC0-18B2-45E0-A00E-0531894DDBD9}" type="presParOf" srcId="{EED8973C-16EE-4DFE-B19A-AE5F25CA0B88}" destId="{4A0628BE-497D-4B18-B4C6-22F28C476E33}" srcOrd="3" destOrd="0" presId="urn:microsoft.com/office/officeart/2005/8/layout/list1"/>
    <dgm:cxn modelId="{45D6C04B-B7EA-499D-B1E6-A16D8A854ACC}" type="presParOf" srcId="{EED8973C-16EE-4DFE-B19A-AE5F25CA0B88}" destId="{E16E9496-8CC4-4C43-BD7F-D6ADA049809D}" srcOrd="4" destOrd="0" presId="urn:microsoft.com/office/officeart/2005/8/layout/list1"/>
    <dgm:cxn modelId="{2707A6AA-C610-4FEF-839D-B87DE99EC5AB}" type="presParOf" srcId="{E16E9496-8CC4-4C43-BD7F-D6ADA049809D}" destId="{44526AF1-9E1F-43D5-B993-961622484799}" srcOrd="0" destOrd="0" presId="urn:microsoft.com/office/officeart/2005/8/layout/list1"/>
    <dgm:cxn modelId="{4C10BFD0-9660-4BC2-B7B3-F0C76943FC48}" type="presParOf" srcId="{E16E9496-8CC4-4C43-BD7F-D6ADA049809D}" destId="{4FE51349-B6B5-482D-AA19-0113D8D5EB96}" srcOrd="1" destOrd="0" presId="urn:microsoft.com/office/officeart/2005/8/layout/list1"/>
    <dgm:cxn modelId="{65DD3BA1-D1EC-439F-A48A-10BE52DCD61A}" type="presParOf" srcId="{EED8973C-16EE-4DFE-B19A-AE5F25CA0B88}" destId="{A8433294-5AE3-4B16-B202-4AB939AF1E85}" srcOrd="5" destOrd="0" presId="urn:microsoft.com/office/officeart/2005/8/layout/list1"/>
    <dgm:cxn modelId="{3F6F6AA7-D539-44DB-A9F5-A95CD7A9D7E6}" type="presParOf" srcId="{EED8973C-16EE-4DFE-B19A-AE5F25CA0B88}" destId="{5FA79004-AABE-4CC2-ACCB-48C5BF13C8AD}" srcOrd="6" destOrd="0" presId="urn:microsoft.com/office/officeart/2005/8/layout/list1"/>
    <dgm:cxn modelId="{BFCAE6E7-702F-489C-A397-74BBC96C8C2A}" type="presParOf" srcId="{EED8973C-16EE-4DFE-B19A-AE5F25CA0B88}" destId="{1F39C743-91FC-494F-899B-07D253FB2D46}" srcOrd="7" destOrd="0" presId="urn:microsoft.com/office/officeart/2005/8/layout/list1"/>
    <dgm:cxn modelId="{02AC51A0-275A-4387-9C2A-5B71E6DE1416}" type="presParOf" srcId="{EED8973C-16EE-4DFE-B19A-AE5F25CA0B88}" destId="{98703EA7-0345-433C-937B-2322FAA097C4}" srcOrd="8" destOrd="0" presId="urn:microsoft.com/office/officeart/2005/8/layout/list1"/>
    <dgm:cxn modelId="{EC3CB647-9B5F-403F-8B0E-DA6FCD4263AD}" type="presParOf" srcId="{98703EA7-0345-433C-937B-2322FAA097C4}" destId="{01E28BA2-CBF8-4EA3-BC61-6B26F2C7F78C}" srcOrd="0" destOrd="0" presId="urn:microsoft.com/office/officeart/2005/8/layout/list1"/>
    <dgm:cxn modelId="{87BA5D04-4BE5-4BA5-957E-FBC2C1C3D889}" type="presParOf" srcId="{98703EA7-0345-433C-937B-2322FAA097C4}" destId="{58684433-2ADE-4E80-9E86-66982A8A105D}" srcOrd="1" destOrd="0" presId="urn:microsoft.com/office/officeart/2005/8/layout/list1"/>
    <dgm:cxn modelId="{BE873D47-9BAC-4B66-B0F8-C8D95936B95B}" type="presParOf" srcId="{EED8973C-16EE-4DFE-B19A-AE5F25CA0B88}" destId="{8755B668-C289-4E57-8A9F-7B422E7DA50F}" srcOrd="9" destOrd="0" presId="urn:microsoft.com/office/officeart/2005/8/layout/list1"/>
    <dgm:cxn modelId="{C075E2B4-86FF-4D4A-9572-CADD7EFA449B}" type="presParOf" srcId="{EED8973C-16EE-4DFE-B19A-AE5F25CA0B88}" destId="{6FAB7831-D2A8-4537-A037-A09BE16E9B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8A647-82F6-419F-B1AD-76B8AB6E4E7A}" type="doc">
      <dgm:prSet loTypeId="urn:microsoft.com/office/officeart/2005/8/layout/gear1" loCatId="process" qsTypeId="urn:microsoft.com/office/officeart/2005/8/quickstyle/simple2" qsCatId="simple" csTypeId="urn:microsoft.com/office/officeart/2005/8/colors/accent5_2" csCatId="accent5" phldr="1"/>
      <dgm:spPr/>
    </dgm:pt>
    <dgm:pt modelId="{7B30117A-128E-46A5-8478-059EB88A1C0E}">
      <dgm:prSet phldrT="[Text]"/>
      <dgm:spPr/>
      <dgm:t>
        <a:bodyPr/>
        <a:lstStyle/>
        <a:p>
          <a:r>
            <a:rPr lang="en-US" dirty="0" smtClean="0"/>
            <a:t>Apps</a:t>
          </a:r>
          <a:endParaRPr lang="en-US" dirty="0"/>
        </a:p>
      </dgm:t>
    </dgm:pt>
    <dgm:pt modelId="{E17D41B4-CE4E-4FC1-B7F3-6D6A3A4E1088}" type="parTrans" cxnId="{101667A3-D0F2-403F-862D-28AA124FA718}">
      <dgm:prSet/>
      <dgm:spPr/>
      <dgm:t>
        <a:bodyPr/>
        <a:lstStyle/>
        <a:p>
          <a:endParaRPr lang="en-US"/>
        </a:p>
      </dgm:t>
    </dgm:pt>
    <dgm:pt modelId="{635CC956-A024-4DD1-A02E-8F9BC5C15899}" type="sibTrans" cxnId="{101667A3-D0F2-403F-862D-28AA124FA718}">
      <dgm:prSet/>
      <dgm:spPr/>
      <dgm:t>
        <a:bodyPr/>
        <a:lstStyle/>
        <a:p>
          <a:endParaRPr lang="en-US"/>
        </a:p>
      </dgm:t>
    </dgm:pt>
    <dgm:pt modelId="{0950379C-4797-4556-8A7F-7232F5BF2EE6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988E539-CBD8-4DAE-899C-F4165ED1DC6A}" type="parTrans" cxnId="{0E381ECA-2C0F-47A4-953C-DA2A4CF5F2AB}">
      <dgm:prSet/>
      <dgm:spPr/>
      <dgm:t>
        <a:bodyPr/>
        <a:lstStyle/>
        <a:p>
          <a:endParaRPr lang="en-US"/>
        </a:p>
      </dgm:t>
    </dgm:pt>
    <dgm:pt modelId="{5B77DC03-BDE3-44F0-9C4F-BE99BB0FC992}" type="sibTrans" cxnId="{0E381ECA-2C0F-47A4-953C-DA2A4CF5F2AB}">
      <dgm:prSet/>
      <dgm:spPr/>
      <dgm:t>
        <a:bodyPr/>
        <a:lstStyle/>
        <a:p>
          <a:endParaRPr lang="en-US"/>
        </a:p>
      </dgm:t>
    </dgm:pt>
    <dgm:pt modelId="{A67BA0CE-74A7-4C86-A2BA-8021F3947445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B03E22DF-EE96-4C52-AB9B-0B8F68CC1031}" type="parTrans" cxnId="{C7D776CA-EC55-446F-A288-068A4AD5108F}">
      <dgm:prSet/>
      <dgm:spPr/>
      <dgm:t>
        <a:bodyPr/>
        <a:lstStyle/>
        <a:p>
          <a:endParaRPr lang="en-US"/>
        </a:p>
      </dgm:t>
    </dgm:pt>
    <dgm:pt modelId="{A4F1EE16-1A32-48E0-9EB3-75D27788AC5D}" type="sibTrans" cxnId="{C7D776CA-EC55-446F-A288-068A4AD5108F}">
      <dgm:prSet/>
      <dgm:spPr/>
      <dgm:t>
        <a:bodyPr/>
        <a:lstStyle/>
        <a:p>
          <a:endParaRPr lang="en-US"/>
        </a:p>
      </dgm:t>
    </dgm:pt>
    <dgm:pt modelId="{3C98141B-481A-4980-B9A3-C596DDE49CAD}" type="pres">
      <dgm:prSet presAssocID="{5B48A647-82F6-419F-B1AD-76B8AB6E4E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A24415-A3B7-4262-BD33-29E03BE6D663}" type="pres">
      <dgm:prSet presAssocID="{7B30117A-128E-46A5-8478-059EB88A1C0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D415-1F61-4B83-A54A-96AA2467717E}" type="pres">
      <dgm:prSet presAssocID="{7B30117A-128E-46A5-8478-059EB88A1C0E}" presName="gear1srcNode" presStyleLbl="node1" presStyleIdx="0" presStyleCnt="3"/>
      <dgm:spPr/>
      <dgm:t>
        <a:bodyPr/>
        <a:lstStyle/>
        <a:p>
          <a:endParaRPr lang="en-US"/>
        </a:p>
      </dgm:t>
    </dgm:pt>
    <dgm:pt modelId="{6C5F87A0-0988-4D0A-AEC6-47CEEF0333A5}" type="pres">
      <dgm:prSet presAssocID="{7B30117A-128E-46A5-8478-059EB88A1C0E}" presName="gear1dstNode" presStyleLbl="node1" presStyleIdx="0" presStyleCnt="3"/>
      <dgm:spPr/>
      <dgm:t>
        <a:bodyPr/>
        <a:lstStyle/>
        <a:p>
          <a:endParaRPr lang="en-US"/>
        </a:p>
      </dgm:t>
    </dgm:pt>
    <dgm:pt modelId="{16B9F361-7117-4BB6-8596-C1C87537E925}" type="pres">
      <dgm:prSet presAssocID="{0950379C-4797-4556-8A7F-7232F5BF2E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50340-5742-4E41-A2EE-2B195380CD7D}" type="pres">
      <dgm:prSet presAssocID="{0950379C-4797-4556-8A7F-7232F5BF2EE6}" presName="gear2srcNode" presStyleLbl="node1" presStyleIdx="1" presStyleCnt="3"/>
      <dgm:spPr/>
      <dgm:t>
        <a:bodyPr/>
        <a:lstStyle/>
        <a:p>
          <a:endParaRPr lang="en-US"/>
        </a:p>
      </dgm:t>
    </dgm:pt>
    <dgm:pt modelId="{18E321CD-767D-4688-96FC-BEBC7FE65A90}" type="pres">
      <dgm:prSet presAssocID="{0950379C-4797-4556-8A7F-7232F5BF2EE6}" presName="gear2dstNode" presStyleLbl="node1" presStyleIdx="1" presStyleCnt="3"/>
      <dgm:spPr/>
      <dgm:t>
        <a:bodyPr/>
        <a:lstStyle/>
        <a:p>
          <a:endParaRPr lang="en-US"/>
        </a:p>
      </dgm:t>
    </dgm:pt>
    <dgm:pt modelId="{4A1F02F4-82BA-4154-BFB7-581E5BF92818}" type="pres">
      <dgm:prSet presAssocID="{A67BA0CE-74A7-4C86-A2BA-8021F3947445}" presName="gear3" presStyleLbl="node1" presStyleIdx="2" presStyleCnt="3"/>
      <dgm:spPr/>
      <dgm:t>
        <a:bodyPr/>
        <a:lstStyle/>
        <a:p>
          <a:endParaRPr lang="en-US"/>
        </a:p>
      </dgm:t>
    </dgm:pt>
    <dgm:pt modelId="{35C6DF5B-2B31-46E8-B05F-0583E4B11788}" type="pres">
      <dgm:prSet presAssocID="{A67BA0CE-74A7-4C86-A2BA-8021F39474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1A40C-20CD-4333-AEE0-B9BC7660FE6D}" type="pres">
      <dgm:prSet presAssocID="{A67BA0CE-74A7-4C86-A2BA-8021F3947445}" presName="gear3srcNode" presStyleLbl="node1" presStyleIdx="2" presStyleCnt="3"/>
      <dgm:spPr/>
      <dgm:t>
        <a:bodyPr/>
        <a:lstStyle/>
        <a:p>
          <a:endParaRPr lang="en-US"/>
        </a:p>
      </dgm:t>
    </dgm:pt>
    <dgm:pt modelId="{D53D1F5B-AE74-4973-900B-185F801B52AC}" type="pres">
      <dgm:prSet presAssocID="{A67BA0CE-74A7-4C86-A2BA-8021F3947445}" presName="gear3dstNode" presStyleLbl="node1" presStyleIdx="2" presStyleCnt="3"/>
      <dgm:spPr/>
      <dgm:t>
        <a:bodyPr/>
        <a:lstStyle/>
        <a:p>
          <a:endParaRPr lang="en-US"/>
        </a:p>
      </dgm:t>
    </dgm:pt>
    <dgm:pt modelId="{FCA6FAD0-7394-4CDD-B5EE-94E58D69C343}" type="pres">
      <dgm:prSet presAssocID="{635CC956-A024-4DD1-A02E-8F9BC5C1589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58D5072-DD73-4764-8351-8B132C49B421}" type="pres">
      <dgm:prSet presAssocID="{5B77DC03-BDE3-44F0-9C4F-BE99BB0FC99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BE01F0C-D396-4A63-8E40-B852CA2169A2}" type="pres">
      <dgm:prSet presAssocID="{A4F1EE16-1A32-48E0-9EB3-75D27788AC5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6548A68-C879-4F00-B258-7A8AFAA805B9}" type="presOf" srcId="{A67BA0CE-74A7-4C86-A2BA-8021F3947445}" destId="{D53D1F5B-AE74-4973-900B-185F801B52AC}" srcOrd="3" destOrd="0" presId="urn:microsoft.com/office/officeart/2005/8/layout/gear1"/>
    <dgm:cxn modelId="{22629990-20C9-495F-B535-B134B5E1D281}" type="presOf" srcId="{7B30117A-128E-46A5-8478-059EB88A1C0E}" destId="{6C5F87A0-0988-4D0A-AEC6-47CEEF0333A5}" srcOrd="2" destOrd="0" presId="urn:microsoft.com/office/officeart/2005/8/layout/gear1"/>
    <dgm:cxn modelId="{101667A3-D0F2-403F-862D-28AA124FA718}" srcId="{5B48A647-82F6-419F-B1AD-76B8AB6E4E7A}" destId="{7B30117A-128E-46A5-8478-059EB88A1C0E}" srcOrd="0" destOrd="0" parTransId="{E17D41B4-CE4E-4FC1-B7F3-6D6A3A4E1088}" sibTransId="{635CC956-A024-4DD1-A02E-8F9BC5C15899}"/>
    <dgm:cxn modelId="{69102A04-AB02-41E8-AD22-CE4C18104F19}" type="presOf" srcId="{A67BA0CE-74A7-4C86-A2BA-8021F3947445}" destId="{35C6DF5B-2B31-46E8-B05F-0583E4B11788}" srcOrd="1" destOrd="0" presId="urn:microsoft.com/office/officeart/2005/8/layout/gear1"/>
    <dgm:cxn modelId="{2C66C3FD-CB14-4F7B-A316-FAB65EEC6ED5}" type="presOf" srcId="{7B30117A-128E-46A5-8478-059EB88A1C0E}" destId="{18A24415-A3B7-4262-BD33-29E03BE6D663}" srcOrd="0" destOrd="0" presId="urn:microsoft.com/office/officeart/2005/8/layout/gear1"/>
    <dgm:cxn modelId="{FD4CCB6E-4219-48E1-A5FD-A1349D1A3215}" type="presOf" srcId="{7B30117A-128E-46A5-8478-059EB88A1C0E}" destId="{D548D415-1F61-4B83-A54A-96AA2467717E}" srcOrd="1" destOrd="0" presId="urn:microsoft.com/office/officeart/2005/8/layout/gear1"/>
    <dgm:cxn modelId="{C7D776CA-EC55-446F-A288-068A4AD5108F}" srcId="{5B48A647-82F6-419F-B1AD-76B8AB6E4E7A}" destId="{A67BA0CE-74A7-4C86-A2BA-8021F3947445}" srcOrd="2" destOrd="0" parTransId="{B03E22DF-EE96-4C52-AB9B-0B8F68CC1031}" sibTransId="{A4F1EE16-1A32-48E0-9EB3-75D27788AC5D}"/>
    <dgm:cxn modelId="{DC40499D-2716-442F-8B3D-9637E485A44B}" type="presOf" srcId="{0950379C-4797-4556-8A7F-7232F5BF2EE6}" destId="{F8F50340-5742-4E41-A2EE-2B195380CD7D}" srcOrd="1" destOrd="0" presId="urn:microsoft.com/office/officeart/2005/8/layout/gear1"/>
    <dgm:cxn modelId="{5E15ADD2-11B6-4DE7-882D-4CDF6C4DCF29}" type="presOf" srcId="{A4F1EE16-1A32-48E0-9EB3-75D27788AC5D}" destId="{FBE01F0C-D396-4A63-8E40-B852CA2169A2}" srcOrd="0" destOrd="0" presId="urn:microsoft.com/office/officeart/2005/8/layout/gear1"/>
    <dgm:cxn modelId="{061D6D7D-6151-4486-82B7-A5F69F3F6CDC}" type="presOf" srcId="{0950379C-4797-4556-8A7F-7232F5BF2EE6}" destId="{18E321CD-767D-4688-96FC-BEBC7FE65A90}" srcOrd="2" destOrd="0" presId="urn:microsoft.com/office/officeart/2005/8/layout/gear1"/>
    <dgm:cxn modelId="{C427BE30-8CE7-44E5-8536-F8EBAEE7FCA1}" type="presOf" srcId="{5B77DC03-BDE3-44F0-9C4F-BE99BB0FC992}" destId="{158D5072-DD73-4764-8351-8B132C49B421}" srcOrd="0" destOrd="0" presId="urn:microsoft.com/office/officeart/2005/8/layout/gear1"/>
    <dgm:cxn modelId="{B7A47725-4405-4AE0-A86E-6D9F8659C3EE}" type="presOf" srcId="{635CC956-A024-4DD1-A02E-8F9BC5C15899}" destId="{FCA6FAD0-7394-4CDD-B5EE-94E58D69C343}" srcOrd="0" destOrd="0" presId="urn:microsoft.com/office/officeart/2005/8/layout/gear1"/>
    <dgm:cxn modelId="{9DCD4C8B-D830-4946-B72A-7C90459E74A2}" type="presOf" srcId="{0950379C-4797-4556-8A7F-7232F5BF2EE6}" destId="{16B9F361-7117-4BB6-8596-C1C87537E925}" srcOrd="0" destOrd="0" presId="urn:microsoft.com/office/officeart/2005/8/layout/gear1"/>
    <dgm:cxn modelId="{A24D15F1-E4AC-4BD6-9022-FAB967F2779E}" type="presOf" srcId="{5B48A647-82F6-419F-B1AD-76B8AB6E4E7A}" destId="{3C98141B-481A-4980-B9A3-C596DDE49CAD}" srcOrd="0" destOrd="0" presId="urn:microsoft.com/office/officeart/2005/8/layout/gear1"/>
    <dgm:cxn modelId="{A193366D-44D5-4F4B-A7B0-9798941B6085}" type="presOf" srcId="{A67BA0CE-74A7-4C86-A2BA-8021F3947445}" destId="{A7D1A40C-20CD-4333-AEE0-B9BC7660FE6D}" srcOrd="2" destOrd="0" presId="urn:microsoft.com/office/officeart/2005/8/layout/gear1"/>
    <dgm:cxn modelId="{14F3817D-933C-4E2B-BD6A-E59C8C640B59}" type="presOf" srcId="{A67BA0CE-74A7-4C86-A2BA-8021F3947445}" destId="{4A1F02F4-82BA-4154-BFB7-581E5BF92818}" srcOrd="0" destOrd="0" presId="urn:microsoft.com/office/officeart/2005/8/layout/gear1"/>
    <dgm:cxn modelId="{0E381ECA-2C0F-47A4-953C-DA2A4CF5F2AB}" srcId="{5B48A647-82F6-419F-B1AD-76B8AB6E4E7A}" destId="{0950379C-4797-4556-8A7F-7232F5BF2EE6}" srcOrd="1" destOrd="0" parTransId="{8988E539-CBD8-4DAE-899C-F4165ED1DC6A}" sibTransId="{5B77DC03-BDE3-44F0-9C4F-BE99BB0FC992}"/>
    <dgm:cxn modelId="{29A45B84-1EA7-43BF-8C5E-9C4B36426757}" type="presParOf" srcId="{3C98141B-481A-4980-B9A3-C596DDE49CAD}" destId="{18A24415-A3B7-4262-BD33-29E03BE6D663}" srcOrd="0" destOrd="0" presId="urn:microsoft.com/office/officeart/2005/8/layout/gear1"/>
    <dgm:cxn modelId="{ECBB6A38-7D66-4C98-A13A-00EBF9EB8048}" type="presParOf" srcId="{3C98141B-481A-4980-B9A3-C596DDE49CAD}" destId="{D548D415-1F61-4B83-A54A-96AA2467717E}" srcOrd="1" destOrd="0" presId="urn:microsoft.com/office/officeart/2005/8/layout/gear1"/>
    <dgm:cxn modelId="{8321A2D4-0AD9-4577-A88B-46890D1E9DDE}" type="presParOf" srcId="{3C98141B-481A-4980-B9A3-C596DDE49CAD}" destId="{6C5F87A0-0988-4D0A-AEC6-47CEEF0333A5}" srcOrd="2" destOrd="0" presId="urn:microsoft.com/office/officeart/2005/8/layout/gear1"/>
    <dgm:cxn modelId="{1F8A92F1-FD77-4AF9-BB25-B13F5F27A5DB}" type="presParOf" srcId="{3C98141B-481A-4980-B9A3-C596DDE49CAD}" destId="{16B9F361-7117-4BB6-8596-C1C87537E925}" srcOrd="3" destOrd="0" presId="urn:microsoft.com/office/officeart/2005/8/layout/gear1"/>
    <dgm:cxn modelId="{E44C0DA4-CC05-4CA8-A4E5-AE881B605C86}" type="presParOf" srcId="{3C98141B-481A-4980-B9A3-C596DDE49CAD}" destId="{F8F50340-5742-4E41-A2EE-2B195380CD7D}" srcOrd="4" destOrd="0" presId="urn:microsoft.com/office/officeart/2005/8/layout/gear1"/>
    <dgm:cxn modelId="{9BD28BA6-7CEC-4824-9088-BB49E7EA8B3B}" type="presParOf" srcId="{3C98141B-481A-4980-B9A3-C596DDE49CAD}" destId="{18E321CD-767D-4688-96FC-BEBC7FE65A90}" srcOrd="5" destOrd="0" presId="urn:microsoft.com/office/officeart/2005/8/layout/gear1"/>
    <dgm:cxn modelId="{B9184FE0-7018-4417-A040-6018CC80BDF7}" type="presParOf" srcId="{3C98141B-481A-4980-B9A3-C596DDE49CAD}" destId="{4A1F02F4-82BA-4154-BFB7-581E5BF92818}" srcOrd="6" destOrd="0" presId="urn:microsoft.com/office/officeart/2005/8/layout/gear1"/>
    <dgm:cxn modelId="{9AE84D6A-8965-4387-9AE0-061A4A5050E4}" type="presParOf" srcId="{3C98141B-481A-4980-B9A3-C596DDE49CAD}" destId="{35C6DF5B-2B31-46E8-B05F-0583E4B11788}" srcOrd="7" destOrd="0" presId="urn:microsoft.com/office/officeart/2005/8/layout/gear1"/>
    <dgm:cxn modelId="{D86E7519-2784-40D8-A42A-4B492FFE4846}" type="presParOf" srcId="{3C98141B-481A-4980-B9A3-C596DDE49CAD}" destId="{A7D1A40C-20CD-4333-AEE0-B9BC7660FE6D}" srcOrd="8" destOrd="0" presId="urn:microsoft.com/office/officeart/2005/8/layout/gear1"/>
    <dgm:cxn modelId="{CA182F24-FC3C-43CE-A33E-E74221C74DA3}" type="presParOf" srcId="{3C98141B-481A-4980-B9A3-C596DDE49CAD}" destId="{D53D1F5B-AE74-4973-900B-185F801B52AC}" srcOrd="9" destOrd="0" presId="urn:microsoft.com/office/officeart/2005/8/layout/gear1"/>
    <dgm:cxn modelId="{E399F807-8A54-4A48-A270-C70BD71E7E1C}" type="presParOf" srcId="{3C98141B-481A-4980-B9A3-C596DDE49CAD}" destId="{FCA6FAD0-7394-4CDD-B5EE-94E58D69C343}" srcOrd="10" destOrd="0" presId="urn:microsoft.com/office/officeart/2005/8/layout/gear1"/>
    <dgm:cxn modelId="{3213B2AB-0635-4672-8317-E18131A33D6A}" type="presParOf" srcId="{3C98141B-481A-4980-B9A3-C596DDE49CAD}" destId="{158D5072-DD73-4764-8351-8B132C49B421}" srcOrd="11" destOrd="0" presId="urn:microsoft.com/office/officeart/2005/8/layout/gear1"/>
    <dgm:cxn modelId="{9E5B65C0-BAE4-4711-8225-22697938134D}" type="presParOf" srcId="{3C98141B-481A-4980-B9A3-C596DDE49CAD}" destId="{FBE01F0C-D396-4A63-8E40-B852CA2169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8A647-82F6-419F-B1AD-76B8AB6E4E7A}" type="doc">
      <dgm:prSet loTypeId="urn:microsoft.com/office/officeart/2005/8/layout/gear1" loCatId="process" qsTypeId="urn:microsoft.com/office/officeart/2005/8/quickstyle/simple2" qsCatId="simple" csTypeId="urn:microsoft.com/office/officeart/2005/8/colors/accent5_2" csCatId="accent5" phldr="1"/>
      <dgm:spPr/>
    </dgm:pt>
    <dgm:pt modelId="{7B30117A-128E-46A5-8478-059EB88A1C0E}">
      <dgm:prSet phldrT="[Text]"/>
      <dgm:spPr/>
      <dgm:t>
        <a:bodyPr/>
        <a:lstStyle/>
        <a:p>
          <a:r>
            <a:rPr lang="en-US" dirty="0" smtClean="0"/>
            <a:t>Apps</a:t>
          </a:r>
          <a:endParaRPr lang="en-US" dirty="0"/>
        </a:p>
      </dgm:t>
    </dgm:pt>
    <dgm:pt modelId="{E17D41B4-CE4E-4FC1-B7F3-6D6A3A4E1088}" type="parTrans" cxnId="{101667A3-D0F2-403F-862D-28AA124FA718}">
      <dgm:prSet/>
      <dgm:spPr/>
      <dgm:t>
        <a:bodyPr/>
        <a:lstStyle/>
        <a:p>
          <a:endParaRPr lang="en-US"/>
        </a:p>
      </dgm:t>
    </dgm:pt>
    <dgm:pt modelId="{635CC956-A024-4DD1-A02E-8F9BC5C15899}" type="sibTrans" cxnId="{101667A3-D0F2-403F-862D-28AA124FA718}">
      <dgm:prSet/>
      <dgm:spPr/>
      <dgm:t>
        <a:bodyPr/>
        <a:lstStyle/>
        <a:p>
          <a:endParaRPr lang="en-US"/>
        </a:p>
      </dgm:t>
    </dgm:pt>
    <dgm:pt modelId="{0950379C-4797-4556-8A7F-7232F5BF2EE6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8988E539-CBD8-4DAE-899C-F4165ED1DC6A}" type="parTrans" cxnId="{0E381ECA-2C0F-47A4-953C-DA2A4CF5F2AB}">
      <dgm:prSet/>
      <dgm:spPr/>
      <dgm:t>
        <a:bodyPr/>
        <a:lstStyle/>
        <a:p>
          <a:endParaRPr lang="en-US"/>
        </a:p>
      </dgm:t>
    </dgm:pt>
    <dgm:pt modelId="{5B77DC03-BDE3-44F0-9C4F-BE99BB0FC992}" type="sibTrans" cxnId="{0E381ECA-2C0F-47A4-953C-DA2A4CF5F2AB}">
      <dgm:prSet/>
      <dgm:spPr/>
      <dgm:t>
        <a:bodyPr/>
        <a:lstStyle/>
        <a:p>
          <a:endParaRPr lang="en-US"/>
        </a:p>
      </dgm:t>
    </dgm:pt>
    <dgm:pt modelId="{A67BA0CE-74A7-4C86-A2BA-8021F3947445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B03E22DF-EE96-4C52-AB9B-0B8F68CC1031}" type="parTrans" cxnId="{C7D776CA-EC55-446F-A288-068A4AD5108F}">
      <dgm:prSet/>
      <dgm:spPr/>
      <dgm:t>
        <a:bodyPr/>
        <a:lstStyle/>
        <a:p>
          <a:endParaRPr lang="en-US"/>
        </a:p>
      </dgm:t>
    </dgm:pt>
    <dgm:pt modelId="{A4F1EE16-1A32-48E0-9EB3-75D27788AC5D}" type="sibTrans" cxnId="{C7D776CA-EC55-446F-A288-068A4AD5108F}">
      <dgm:prSet/>
      <dgm:spPr/>
      <dgm:t>
        <a:bodyPr/>
        <a:lstStyle/>
        <a:p>
          <a:endParaRPr lang="en-US"/>
        </a:p>
      </dgm:t>
    </dgm:pt>
    <dgm:pt modelId="{3C98141B-481A-4980-B9A3-C596DDE49CAD}" type="pres">
      <dgm:prSet presAssocID="{5B48A647-82F6-419F-B1AD-76B8AB6E4E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A24415-A3B7-4262-BD33-29E03BE6D663}" type="pres">
      <dgm:prSet presAssocID="{7B30117A-128E-46A5-8478-059EB88A1C0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D415-1F61-4B83-A54A-96AA2467717E}" type="pres">
      <dgm:prSet presAssocID="{7B30117A-128E-46A5-8478-059EB88A1C0E}" presName="gear1srcNode" presStyleLbl="node1" presStyleIdx="0" presStyleCnt="3"/>
      <dgm:spPr/>
      <dgm:t>
        <a:bodyPr/>
        <a:lstStyle/>
        <a:p>
          <a:endParaRPr lang="en-US"/>
        </a:p>
      </dgm:t>
    </dgm:pt>
    <dgm:pt modelId="{6C5F87A0-0988-4D0A-AEC6-47CEEF0333A5}" type="pres">
      <dgm:prSet presAssocID="{7B30117A-128E-46A5-8478-059EB88A1C0E}" presName="gear1dstNode" presStyleLbl="node1" presStyleIdx="0" presStyleCnt="3"/>
      <dgm:spPr/>
      <dgm:t>
        <a:bodyPr/>
        <a:lstStyle/>
        <a:p>
          <a:endParaRPr lang="en-US"/>
        </a:p>
      </dgm:t>
    </dgm:pt>
    <dgm:pt modelId="{16B9F361-7117-4BB6-8596-C1C87537E925}" type="pres">
      <dgm:prSet presAssocID="{0950379C-4797-4556-8A7F-7232F5BF2E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50340-5742-4E41-A2EE-2B195380CD7D}" type="pres">
      <dgm:prSet presAssocID="{0950379C-4797-4556-8A7F-7232F5BF2EE6}" presName="gear2srcNode" presStyleLbl="node1" presStyleIdx="1" presStyleCnt="3"/>
      <dgm:spPr/>
      <dgm:t>
        <a:bodyPr/>
        <a:lstStyle/>
        <a:p>
          <a:endParaRPr lang="en-US"/>
        </a:p>
      </dgm:t>
    </dgm:pt>
    <dgm:pt modelId="{18E321CD-767D-4688-96FC-BEBC7FE65A90}" type="pres">
      <dgm:prSet presAssocID="{0950379C-4797-4556-8A7F-7232F5BF2EE6}" presName="gear2dstNode" presStyleLbl="node1" presStyleIdx="1" presStyleCnt="3"/>
      <dgm:spPr/>
      <dgm:t>
        <a:bodyPr/>
        <a:lstStyle/>
        <a:p>
          <a:endParaRPr lang="en-US"/>
        </a:p>
      </dgm:t>
    </dgm:pt>
    <dgm:pt modelId="{4A1F02F4-82BA-4154-BFB7-581E5BF92818}" type="pres">
      <dgm:prSet presAssocID="{A67BA0CE-74A7-4C86-A2BA-8021F3947445}" presName="gear3" presStyleLbl="node1" presStyleIdx="2" presStyleCnt="3"/>
      <dgm:spPr/>
      <dgm:t>
        <a:bodyPr/>
        <a:lstStyle/>
        <a:p>
          <a:endParaRPr lang="en-US"/>
        </a:p>
      </dgm:t>
    </dgm:pt>
    <dgm:pt modelId="{35C6DF5B-2B31-46E8-B05F-0583E4B11788}" type="pres">
      <dgm:prSet presAssocID="{A67BA0CE-74A7-4C86-A2BA-8021F39474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1A40C-20CD-4333-AEE0-B9BC7660FE6D}" type="pres">
      <dgm:prSet presAssocID="{A67BA0CE-74A7-4C86-A2BA-8021F3947445}" presName="gear3srcNode" presStyleLbl="node1" presStyleIdx="2" presStyleCnt="3"/>
      <dgm:spPr/>
      <dgm:t>
        <a:bodyPr/>
        <a:lstStyle/>
        <a:p>
          <a:endParaRPr lang="en-US"/>
        </a:p>
      </dgm:t>
    </dgm:pt>
    <dgm:pt modelId="{D53D1F5B-AE74-4973-900B-185F801B52AC}" type="pres">
      <dgm:prSet presAssocID="{A67BA0CE-74A7-4C86-A2BA-8021F3947445}" presName="gear3dstNode" presStyleLbl="node1" presStyleIdx="2" presStyleCnt="3"/>
      <dgm:spPr/>
      <dgm:t>
        <a:bodyPr/>
        <a:lstStyle/>
        <a:p>
          <a:endParaRPr lang="en-US"/>
        </a:p>
      </dgm:t>
    </dgm:pt>
    <dgm:pt modelId="{FCA6FAD0-7394-4CDD-B5EE-94E58D69C343}" type="pres">
      <dgm:prSet presAssocID="{635CC956-A024-4DD1-A02E-8F9BC5C1589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58D5072-DD73-4764-8351-8B132C49B421}" type="pres">
      <dgm:prSet presAssocID="{5B77DC03-BDE3-44F0-9C4F-BE99BB0FC99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BE01F0C-D396-4A63-8E40-B852CA2169A2}" type="pres">
      <dgm:prSet presAssocID="{A4F1EE16-1A32-48E0-9EB3-75D27788AC5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F07B46A-C51A-41F5-AB94-F1EEBC2C3D32}" type="presOf" srcId="{7B30117A-128E-46A5-8478-059EB88A1C0E}" destId="{D548D415-1F61-4B83-A54A-96AA2467717E}" srcOrd="1" destOrd="0" presId="urn:microsoft.com/office/officeart/2005/8/layout/gear1"/>
    <dgm:cxn modelId="{8253F803-E8A4-424B-A033-6169EC541A16}" type="presOf" srcId="{A67BA0CE-74A7-4C86-A2BA-8021F3947445}" destId="{35C6DF5B-2B31-46E8-B05F-0583E4B11788}" srcOrd="1" destOrd="0" presId="urn:microsoft.com/office/officeart/2005/8/layout/gear1"/>
    <dgm:cxn modelId="{101667A3-D0F2-403F-862D-28AA124FA718}" srcId="{5B48A647-82F6-419F-B1AD-76B8AB6E4E7A}" destId="{7B30117A-128E-46A5-8478-059EB88A1C0E}" srcOrd="0" destOrd="0" parTransId="{E17D41B4-CE4E-4FC1-B7F3-6D6A3A4E1088}" sibTransId="{635CC956-A024-4DD1-A02E-8F9BC5C15899}"/>
    <dgm:cxn modelId="{63A7A3F2-ECAA-48CF-90F8-6B6BB573900C}" type="presOf" srcId="{A67BA0CE-74A7-4C86-A2BA-8021F3947445}" destId="{4A1F02F4-82BA-4154-BFB7-581E5BF92818}" srcOrd="0" destOrd="0" presId="urn:microsoft.com/office/officeart/2005/8/layout/gear1"/>
    <dgm:cxn modelId="{C7D776CA-EC55-446F-A288-068A4AD5108F}" srcId="{5B48A647-82F6-419F-B1AD-76B8AB6E4E7A}" destId="{A67BA0CE-74A7-4C86-A2BA-8021F3947445}" srcOrd="2" destOrd="0" parTransId="{B03E22DF-EE96-4C52-AB9B-0B8F68CC1031}" sibTransId="{A4F1EE16-1A32-48E0-9EB3-75D27788AC5D}"/>
    <dgm:cxn modelId="{3F227A6A-FB17-4944-B5B6-813DE68C9BB2}" type="presOf" srcId="{0950379C-4797-4556-8A7F-7232F5BF2EE6}" destId="{16B9F361-7117-4BB6-8596-C1C87537E925}" srcOrd="0" destOrd="0" presId="urn:microsoft.com/office/officeart/2005/8/layout/gear1"/>
    <dgm:cxn modelId="{B3D9F578-F7BC-4637-B85C-277789929E6D}" type="presOf" srcId="{A67BA0CE-74A7-4C86-A2BA-8021F3947445}" destId="{A7D1A40C-20CD-4333-AEE0-B9BC7660FE6D}" srcOrd="2" destOrd="0" presId="urn:microsoft.com/office/officeart/2005/8/layout/gear1"/>
    <dgm:cxn modelId="{161F7A32-ABEA-400C-B634-1034CF69F6F1}" type="presOf" srcId="{7B30117A-128E-46A5-8478-059EB88A1C0E}" destId="{18A24415-A3B7-4262-BD33-29E03BE6D663}" srcOrd="0" destOrd="0" presId="urn:microsoft.com/office/officeart/2005/8/layout/gear1"/>
    <dgm:cxn modelId="{74D5B94D-BA18-4A61-9C26-86BCBF550A57}" type="presOf" srcId="{7B30117A-128E-46A5-8478-059EB88A1C0E}" destId="{6C5F87A0-0988-4D0A-AEC6-47CEEF0333A5}" srcOrd="2" destOrd="0" presId="urn:microsoft.com/office/officeart/2005/8/layout/gear1"/>
    <dgm:cxn modelId="{4F49AC14-BFF3-4B13-AAB3-EA553A030D26}" type="presOf" srcId="{5B48A647-82F6-419F-B1AD-76B8AB6E4E7A}" destId="{3C98141B-481A-4980-B9A3-C596DDE49CAD}" srcOrd="0" destOrd="0" presId="urn:microsoft.com/office/officeart/2005/8/layout/gear1"/>
    <dgm:cxn modelId="{0E9EA68B-7DB8-4A67-8C3B-83CDCEF6CF4B}" type="presOf" srcId="{A4F1EE16-1A32-48E0-9EB3-75D27788AC5D}" destId="{FBE01F0C-D396-4A63-8E40-B852CA2169A2}" srcOrd="0" destOrd="0" presId="urn:microsoft.com/office/officeart/2005/8/layout/gear1"/>
    <dgm:cxn modelId="{033E5FAB-D634-486F-AC41-FF9985E50054}" type="presOf" srcId="{0950379C-4797-4556-8A7F-7232F5BF2EE6}" destId="{18E321CD-767D-4688-96FC-BEBC7FE65A90}" srcOrd="2" destOrd="0" presId="urn:microsoft.com/office/officeart/2005/8/layout/gear1"/>
    <dgm:cxn modelId="{AF518583-CB49-4687-AB9E-D01D4186A82F}" type="presOf" srcId="{A67BA0CE-74A7-4C86-A2BA-8021F3947445}" destId="{D53D1F5B-AE74-4973-900B-185F801B52AC}" srcOrd="3" destOrd="0" presId="urn:microsoft.com/office/officeart/2005/8/layout/gear1"/>
    <dgm:cxn modelId="{6646AD3A-4512-4BDC-A382-FB1881B004D9}" type="presOf" srcId="{5B77DC03-BDE3-44F0-9C4F-BE99BB0FC992}" destId="{158D5072-DD73-4764-8351-8B132C49B421}" srcOrd="0" destOrd="0" presId="urn:microsoft.com/office/officeart/2005/8/layout/gear1"/>
    <dgm:cxn modelId="{0E381ECA-2C0F-47A4-953C-DA2A4CF5F2AB}" srcId="{5B48A647-82F6-419F-B1AD-76B8AB6E4E7A}" destId="{0950379C-4797-4556-8A7F-7232F5BF2EE6}" srcOrd="1" destOrd="0" parTransId="{8988E539-CBD8-4DAE-899C-F4165ED1DC6A}" sibTransId="{5B77DC03-BDE3-44F0-9C4F-BE99BB0FC992}"/>
    <dgm:cxn modelId="{68EC7624-6F5B-41C3-9DE2-2FEB3F60B99F}" type="presOf" srcId="{0950379C-4797-4556-8A7F-7232F5BF2EE6}" destId="{F8F50340-5742-4E41-A2EE-2B195380CD7D}" srcOrd="1" destOrd="0" presId="urn:microsoft.com/office/officeart/2005/8/layout/gear1"/>
    <dgm:cxn modelId="{F3800DA7-9351-4B68-9074-F10955929EF7}" type="presOf" srcId="{635CC956-A024-4DD1-A02E-8F9BC5C15899}" destId="{FCA6FAD0-7394-4CDD-B5EE-94E58D69C343}" srcOrd="0" destOrd="0" presId="urn:microsoft.com/office/officeart/2005/8/layout/gear1"/>
    <dgm:cxn modelId="{820E1254-0906-4E74-8775-9CC02A206D11}" type="presParOf" srcId="{3C98141B-481A-4980-B9A3-C596DDE49CAD}" destId="{18A24415-A3B7-4262-BD33-29E03BE6D663}" srcOrd="0" destOrd="0" presId="urn:microsoft.com/office/officeart/2005/8/layout/gear1"/>
    <dgm:cxn modelId="{6C79B5B1-5E9B-42E4-9927-AA18187FE1F8}" type="presParOf" srcId="{3C98141B-481A-4980-B9A3-C596DDE49CAD}" destId="{D548D415-1F61-4B83-A54A-96AA2467717E}" srcOrd="1" destOrd="0" presId="urn:microsoft.com/office/officeart/2005/8/layout/gear1"/>
    <dgm:cxn modelId="{883F221E-566D-442B-96A1-7955385E7D10}" type="presParOf" srcId="{3C98141B-481A-4980-B9A3-C596DDE49CAD}" destId="{6C5F87A0-0988-4D0A-AEC6-47CEEF0333A5}" srcOrd="2" destOrd="0" presId="urn:microsoft.com/office/officeart/2005/8/layout/gear1"/>
    <dgm:cxn modelId="{0DE698CE-F87E-461E-B33A-580573A2AF51}" type="presParOf" srcId="{3C98141B-481A-4980-B9A3-C596DDE49CAD}" destId="{16B9F361-7117-4BB6-8596-C1C87537E925}" srcOrd="3" destOrd="0" presId="urn:microsoft.com/office/officeart/2005/8/layout/gear1"/>
    <dgm:cxn modelId="{F80CA4BD-2BFD-4164-8C56-2C8C62BD30E2}" type="presParOf" srcId="{3C98141B-481A-4980-B9A3-C596DDE49CAD}" destId="{F8F50340-5742-4E41-A2EE-2B195380CD7D}" srcOrd="4" destOrd="0" presId="urn:microsoft.com/office/officeart/2005/8/layout/gear1"/>
    <dgm:cxn modelId="{246BC550-8D0D-4F21-AA57-4F72E32807E8}" type="presParOf" srcId="{3C98141B-481A-4980-B9A3-C596DDE49CAD}" destId="{18E321CD-767D-4688-96FC-BEBC7FE65A90}" srcOrd="5" destOrd="0" presId="urn:microsoft.com/office/officeart/2005/8/layout/gear1"/>
    <dgm:cxn modelId="{5E762AA2-1EAA-4F1A-9C6A-FE26577E5865}" type="presParOf" srcId="{3C98141B-481A-4980-B9A3-C596DDE49CAD}" destId="{4A1F02F4-82BA-4154-BFB7-581E5BF92818}" srcOrd="6" destOrd="0" presId="urn:microsoft.com/office/officeart/2005/8/layout/gear1"/>
    <dgm:cxn modelId="{87D38355-2A3E-464C-BE2E-D31018A7DA6F}" type="presParOf" srcId="{3C98141B-481A-4980-B9A3-C596DDE49CAD}" destId="{35C6DF5B-2B31-46E8-B05F-0583E4B11788}" srcOrd="7" destOrd="0" presId="urn:microsoft.com/office/officeart/2005/8/layout/gear1"/>
    <dgm:cxn modelId="{3FECA97B-D646-4E17-AD91-CB25FBE56F19}" type="presParOf" srcId="{3C98141B-481A-4980-B9A3-C596DDE49CAD}" destId="{A7D1A40C-20CD-4333-AEE0-B9BC7660FE6D}" srcOrd="8" destOrd="0" presId="urn:microsoft.com/office/officeart/2005/8/layout/gear1"/>
    <dgm:cxn modelId="{AD945217-0838-4FC2-AF83-89A4EFCE6574}" type="presParOf" srcId="{3C98141B-481A-4980-B9A3-C596DDE49CAD}" destId="{D53D1F5B-AE74-4973-900B-185F801B52AC}" srcOrd="9" destOrd="0" presId="urn:microsoft.com/office/officeart/2005/8/layout/gear1"/>
    <dgm:cxn modelId="{0EEBBCBD-604E-4073-84AC-FEB4E9C2B4B8}" type="presParOf" srcId="{3C98141B-481A-4980-B9A3-C596DDE49CAD}" destId="{FCA6FAD0-7394-4CDD-B5EE-94E58D69C343}" srcOrd="10" destOrd="0" presId="urn:microsoft.com/office/officeart/2005/8/layout/gear1"/>
    <dgm:cxn modelId="{F69C87F7-F7C2-41F2-BD3F-4F00BA7A5CC3}" type="presParOf" srcId="{3C98141B-481A-4980-B9A3-C596DDE49CAD}" destId="{158D5072-DD73-4764-8351-8B132C49B421}" srcOrd="11" destOrd="0" presId="urn:microsoft.com/office/officeart/2005/8/layout/gear1"/>
    <dgm:cxn modelId="{52E8EF3B-B45B-4C52-A9A8-2A02B681EC45}" type="presParOf" srcId="{3C98141B-481A-4980-B9A3-C596DDE49CAD}" destId="{FBE01F0C-D396-4A63-8E40-B852CA2169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6090-1BCC-42BD-96DF-740A753ABF36}">
      <dsp:nvSpPr>
        <dsp:cNvPr id="0" name=""/>
        <dsp:cNvSpPr/>
      </dsp:nvSpPr>
      <dsp:spPr>
        <a:xfrm>
          <a:off x="0" y="248835"/>
          <a:ext cx="5477476" cy="8158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113" tIns="291592" rIns="42511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Deferred and new features</a:t>
          </a:r>
          <a:endParaRPr lang="en-US" sz="2400" kern="1200" dirty="0"/>
        </a:p>
      </dsp:txBody>
      <dsp:txXfrm>
        <a:off x="0" y="248835"/>
        <a:ext cx="5477476" cy="815850"/>
      </dsp:txXfrm>
    </dsp:sp>
    <dsp:sp modelId="{ED87B444-0947-46E1-9C5C-7EF8096293CD}">
      <dsp:nvSpPr>
        <dsp:cNvPr id="0" name=""/>
        <dsp:cNvSpPr/>
      </dsp:nvSpPr>
      <dsp:spPr>
        <a:xfrm>
          <a:off x="273873" y="42194"/>
          <a:ext cx="444011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25" tIns="0" rIns="1449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Enhancements</a:t>
          </a:r>
          <a:endParaRPr lang="en-US" sz="2800" kern="1200" dirty="0"/>
        </a:p>
      </dsp:txBody>
      <dsp:txXfrm>
        <a:off x="294048" y="62369"/>
        <a:ext cx="4399768" cy="372930"/>
      </dsp:txXfrm>
    </dsp:sp>
    <dsp:sp modelId="{5FA79004-AABE-4CC2-ACCB-48C5BF13C8AD}">
      <dsp:nvSpPr>
        <dsp:cNvPr id="0" name=""/>
        <dsp:cNvSpPr/>
      </dsp:nvSpPr>
      <dsp:spPr>
        <a:xfrm>
          <a:off x="0" y="1346925"/>
          <a:ext cx="5477476" cy="8158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113" tIns="291592" rIns="42511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Developer feedback</a:t>
          </a:r>
          <a:endParaRPr lang="en-US" sz="2400" kern="1200" dirty="0"/>
        </a:p>
      </dsp:txBody>
      <dsp:txXfrm>
        <a:off x="0" y="1346925"/>
        <a:ext cx="5477476" cy="815850"/>
      </dsp:txXfrm>
    </dsp:sp>
    <dsp:sp modelId="{4FE51349-B6B5-482D-AA19-0113D8D5EB96}">
      <dsp:nvSpPr>
        <dsp:cNvPr id="0" name=""/>
        <dsp:cNvSpPr/>
      </dsp:nvSpPr>
      <dsp:spPr>
        <a:xfrm>
          <a:off x="273873" y="1140285"/>
          <a:ext cx="444011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25" tIns="0" rIns="1449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API adjustments</a:t>
          </a:r>
          <a:endParaRPr lang="en-US" sz="2800" kern="1200" dirty="0"/>
        </a:p>
      </dsp:txBody>
      <dsp:txXfrm>
        <a:off x="294048" y="1160460"/>
        <a:ext cx="4399768" cy="372930"/>
      </dsp:txXfrm>
    </dsp:sp>
    <dsp:sp modelId="{6FAB7831-D2A8-4537-A037-A09BE16E9B48}">
      <dsp:nvSpPr>
        <dsp:cNvPr id="0" name=""/>
        <dsp:cNvSpPr/>
      </dsp:nvSpPr>
      <dsp:spPr>
        <a:xfrm>
          <a:off x="0" y="2445015"/>
          <a:ext cx="5477476" cy="8158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113" tIns="291592" rIns="42511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Provider implementation</a:t>
          </a:r>
          <a:endParaRPr lang="en-US" sz="2400" kern="1200" dirty="0"/>
        </a:p>
      </dsp:txBody>
      <dsp:txXfrm>
        <a:off x="0" y="2445015"/>
        <a:ext cx="5477476" cy="815850"/>
      </dsp:txXfrm>
    </dsp:sp>
    <dsp:sp modelId="{58684433-2ADE-4E80-9E86-66982A8A105D}">
      <dsp:nvSpPr>
        <dsp:cNvPr id="0" name=""/>
        <dsp:cNvSpPr/>
      </dsp:nvSpPr>
      <dsp:spPr>
        <a:xfrm>
          <a:off x="273873" y="2238375"/>
          <a:ext cx="444011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25" tIns="0" rIns="14492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Performance optimizations</a:t>
          </a:r>
          <a:endParaRPr lang="en-US" sz="2800" kern="1200" dirty="0"/>
        </a:p>
      </dsp:txBody>
      <dsp:txXfrm>
        <a:off x="294048" y="2258550"/>
        <a:ext cx="439976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4415-A3B7-4262-BD33-29E03BE6D663}">
      <dsp:nvSpPr>
        <dsp:cNvPr id="0" name=""/>
        <dsp:cNvSpPr/>
      </dsp:nvSpPr>
      <dsp:spPr>
        <a:xfrm>
          <a:off x="3335989" y="2403174"/>
          <a:ext cx="2937213" cy="293721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Apps</a:t>
          </a:r>
          <a:endParaRPr lang="en-US" sz="2300" kern="1200" dirty="0"/>
        </a:p>
      </dsp:txBody>
      <dsp:txXfrm>
        <a:off x="3926499" y="3091202"/>
        <a:ext cx="1756193" cy="1509788"/>
      </dsp:txXfrm>
    </dsp:sp>
    <dsp:sp modelId="{16B9F361-7117-4BB6-8596-C1C87537E925}">
      <dsp:nvSpPr>
        <dsp:cNvPr id="0" name=""/>
        <dsp:cNvSpPr/>
      </dsp:nvSpPr>
      <dsp:spPr>
        <a:xfrm>
          <a:off x="1627064" y="1708924"/>
          <a:ext cx="2136155" cy="2136155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Users</a:t>
          </a:r>
          <a:endParaRPr lang="en-US" sz="2300" kern="1200" dirty="0"/>
        </a:p>
      </dsp:txBody>
      <dsp:txXfrm>
        <a:off x="2164847" y="2249958"/>
        <a:ext cx="1060589" cy="1054087"/>
      </dsp:txXfrm>
    </dsp:sp>
    <dsp:sp modelId="{4A1F02F4-82BA-4154-BFB7-581E5BF92818}">
      <dsp:nvSpPr>
        <dsp:cNvPr id="0" name=""/>
        <dsp:cNvSpPr/>
      </dsp:nvSpPr>
      <dsp:spPr>
        <a:xfrm rot="20700000">
          <a:off x="2823529" y="235195"/>
          <a:ext cx="2092996" cy="2092996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Providers</a:t>
          </a:r>
          <a:endParaRPr lang="en-US" sz="2300" kern="1200" dirty="0"/>
        </a:p>
      </dsp:txBody>
      <dsp:txXfrm rot="-20700000">
        <a:off x="3282585" y="694250"/>
        <a:ext cx="1174885" cy="1174885"/>
      </dsp:txXfrm>
    </dsp:sp>
    <dsp:sp modelId="{FCA6FAD0-7394-4CDD-B5EE-94E58D69C343}">
      <dsp:nvSpPr>
        <dsp:cNvPr id="0" name=""/>
        <dsp:cNvSpPr/>
      </dsp:nvSpPr>
      <dsp:spPr>
        <a:xfrm>
          <a:off x="3122923" y="1952645"/>
          <a:ext cx="3759633" cy="3759633"/>
        </a:xfrm>
        <a:prstGeom prst="circularArrow">
          <a:avLst>
            <a:gd name="adj1" fmla="val 4687"/>
            <a:gd name="adj2" fmla="val 299029"/>
            <a:gd name="adj3" fmla="val 2538105"/>
            <a:gd name="adj4" fmla="val 15814799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D5072-DD73-4764-8351-8B132C49B421}">
      <dsp:nvSpPr>
        <dsp:cNvPr id="0" name=""/>
        <dsp:cNvSpPr/>
      </dsp:nvSpPr>
      <dsp:spPr>
        <a:xfrm>
          <a:off x="1248755" y="1231355"/>
          <a:ext cx="2731608" cy="27316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01F0C-D396-4A63-8E40-B852CA2169A2}">
      <dsp:nvSpPr>
        <dsp:cNvPr id="0" name=""/>
        <dsp:cNvSpPr/>
      </dsp:nvSpPr>
      <dsp:spPr>
        <a:xfrm>
          <a:off x="2339398" y="-228168"/>
          <a:ext cx="2945223" cy="29452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4415-A3B7-4262-BD33-29E03BE6D663}">
      <dsp:nvSpPr>
        <dsp:cNvPr id="0" name=""/>
        <dsp:cNvSpPr/>
      </dsp:nvSpPr>
      <dsp:spPr>
        <a:xfrm>
          <a:off x="3335989" y="2403174"/>
          <a:ext cx="2937213" cy="293721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Apps</a:t>
          </a:r>
          <a:endParaRPr lang="en-US" sz="2300" kern="1200" dirty="0"/>
        </a:p>
      </dsp:txBody>
      <dsp:txXfrm>
        <a:off x="3926499" y="3091202"/>
        <a:ext cx="1756193" cy="1509788"/>
      </dsp:txXfrm>
    </dsp:sp>
    <dsp:sp modelId="{16B9F361-7117-4BB6-8596-C1C87537E925}">
      <dsp:nvSpPr>
        <dsp:cNvPr id="0" name=""/>
        <dsp:cNvSpPr/>
      </dsp:nvSpPr>
      <dsp:spPr>
        <a:xfrm>
          <a:off x="1627064" y="1708924"/>
          <a:ext cx="2136155" cy="2136155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Users</a:t>
          </a:r>
          <a:endParaRPr lang="en-US" sz="2300" kern="1200" dirty="0"/>
        </a:p>
      </dsp:txBody>
      <dsp:txXfrm>
        <a:off x="2164847" y="2249958"/>
        <a:ext cx="1060589" cy="1054087"/>
      </dsp:txXfrm>
    </dsp:sp>
    <dsp:sp modelId="{4A1F02F4-82BA-4154-BFB7-581E5BF92818}">
      <dsp:nvSpPr>
        <dsp:cNvPr id="0" name=""/>
        <dsp:cNvSpPr/>
      </dsp:nvSpPr>
      <dsp:spPr>
        <a:xfrm rot="20700000">
          <a:off x="2823529" y="235195"/>
          <a:ext cx="2092996" cy="2092996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Providers</a:t>
          </a:r>
          <a:endParaRPr lang="en-US" sz="2300" kern="1200" dirty="0"/>
        </a:p>
      </dsp:txBody>
      <dsp:txXfrm rot="-20700000">
        <a:off x="3282585" y="694250"/>
        <a:ext cx="1174885" cy="1174885"/>
      </dsp:txXfrm>
    </dsp:sp>
    <dsp:sp modelId="{FCA6FAD0-7394-4CDD-B5EE-94E58D69C343}">
      <dsp:nvSpPr>
        <dsp:cNvPr id="0" name=""/>
        <dsp:cNvSpPr/>
      </dsp:nvSpPr>
      <dsp:spPr>
        <a:xfrm>
          <a:off x="3122923" y="1952645"/>
          <a:ext cx="3759633" cy="3759633"/>
        </a:xfrm>
        <a:prstGeom prst="circularArrow">
          <a:avLst>
            <a:gd name="adj1" fmla="val 4687"/>
            <a:gd name="adj2" fmla="val 299029"/>
            <a:gd name="adj3" fmla="val 2538105"/>
            <a:gd name="adj4" fmla="val 15814799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D5072-DD73-4764-8351-8B132C49B421}">
      <dsp:nvSpPr>
        <dsp:cNvPr id="0" name=""/>
        <dsp:cNvSpPr/>
      </dsp:nvSpPr>
      <dsp:spPr>
        <a:xfrm>
          <a:off x="1248755" y="1231355"/>
          <a:ext cx="2731608" cy="27316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E01F0C-D396-4A63-8E40-B852CA2169A2}">
      <dsp:nvSpPr>
        <dsp:cNvPr id="0" name=""/>
        <dsp:cNvSpPr/>
      </dsp:nvSpPr>
      <dsp:spPr>
        <a:xfrm>
          <a:off x="2339398" y="-228168"/>
          <a:ext cx="2945223" cy="29452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Utility must be layered</a:t>
            </a:r>
            <a:r>
              <a:rPr lang="en-US" baseline="0" dirty="0" smtClean="0"/>
              <a:t> over core.  Well-known prefix name.  Only slight differences in internal handling.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03FB-87B1-4FEA-B4CD-4D724FE422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13</a:t>
            </a:r>
            <a:r>
              <a:rPr lang="en-US" sz="18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 ANNUAL WORKSHOP 2017  </a:t>
            </a:r>
            <a:endParaRPr lang="en-US" sz="18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698139" y="6448087"/>
            <a:ext cx="449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2017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Advancing open fabrics interfaces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March,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 Corporation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Deferred work queues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09600" y="207035"/>
            <a:ext cx="2189747" cy="750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5834658" y="1400701"/>
            <a:ext cx="1846428" cy="718023"/>
          </a:xfrm>
          <a:custGeom>
            <a:avLst/>
            <a:gdLst>
              <a:gd name="connsiteX0" fmla="*/ 0 w 4951201"/>
              <a:gd name="connsiteY0" fmla="*/ 44281 h 265680"/>
              <a:gd name="connsiteX1" fmla="*/ 44281 w 4951201"/>
              <a:gd name="connsiteY1" fmla="*/ 0 h 265680"/>
              <a:gd name="connsiteX2" fmla="*/ 4906920 w 4951201"/>
              <a:gd name="connsiteY2" fmla="*/ 0 h 265680"/>
              <a:gd name="connsiteX3" fmla="*/ 4951201 w 4951201"/>
              <a:gd name="connsiteY3" fmla="*/ 44281 h 265680"/>
              <a:gd name="connsiteX4" fmla="*/ 4951201 w 4951201"/>
              <a:gd name="connsiteY4" fmla="*/ 221399 h 265680"/>
              <a:gd name="connsiteX5" fmla="*/ 4906920 w 4951201"/>
              <a:gd name="connsiteY5" fmla="*/ 265680 h 265680"/>
              <a:gd name="connsiteX6" fmla="*/ 44281 w 4951201"/>
              <a:gd name="connsiteY6" fmla="*/ 265680 h 265680"/>
              <a:gd name="connsiteX7" fmla="*/ 0 w 4951201"/>
              <a:gd name="connsiteY7" fmla="*/ 221399 h 265680"/>
              <a:gd name="connsiteX8" fmla="*/ 0 w 495120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20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4906920" y="0"/>
                </a:lnTo>
                <a:cubicBezTo>
                  <a:pt x="4931376" y="0"/>
                  <a:pt x="4951201" y="19825"/>
                  <a:pt x="4951201" y="44281"/>
                </a:cubicBezTo>
                <a:lnTo>
                  <a:pt x="4951201" y="221399"/>
                </a:lnTo>
                <a:cubicBezTo>
                  <a:pt x="4951201" y="245855"/>
                  <a:pt x="4931376" y="265680"/>
                  <a:pt x="490692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0113" tIns="12969" rIns="200113" bIns="129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kern="1200" dirty="0" smtClean="0"/>
              <a:t>Conceptual model only</a:t>
            </a:r>
            <a:endParaRPr lang="en-US" sz="2400" b="1" i="1" kern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606391" y="1729468"/>
            <a:ext cx="4074695" cy="4487883"/>
            <a:chOff x="3606391" y="1729468"/>
            <a:chExt cx="4074695" cy="4487883"/>
          </a:xfrm>
        </p:grpSpPr>
        <p:sp>
          <p:nvSpPr>
            <p:cNvPr id="10" name="Rectangle 9"/>
            <p:cNvSpPr/>
            <p:nvPr/>
          </p:nvSpPr>
          <p:spPr>
            <a:xfrm>
              <a:off x="3606391" y="2351762"/>
              <a:ext cx="4074695" cy="3865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29151" y="3270681"/>
              <a:ext cx="1605507" cy="35650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 queue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Elbow Connector 40"/>
            <p:cNvCxnSpPr>
              <a:endCxn id="46" idx="0"/>
            </p:cNvCxnSpPr>
            <p:nvPr/>
          </p:nvCxnSpPr>
          <p:spPr>
            <a:xfrm>
              <a:off x="4240054" y="2094530"/>
              <a:ext cx="5094" cy="5936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6495772" y="2612077"/>
              <a:ext cx="490909" cy="691395"/>
              <a:chOff x="2492013" y="2406971"/>
              <a:chExt cx="490909" cy="691395"/>
            </a:xfrm>
          </p:grpSpPr>
          <p:sp>
            <p:nvSpPr>
              <p:cNvPr id="108" name="Curved Down Arrow 107"/>
              <p:cNvSpPr/>
              <p:nvPr/>
            </p:nvSpPr>
            <p:spPr>
              <a:xfrm>
                <a:off x="2527000" y="2406971"/>
                <a:ext cx="455922" cy="335114"/>
              </a:xfrm>
              <a:prstGeom prst="curvedDownArrow">
                <a:avLst>
                  <a:gd name="adj1" fmla="val 29177"/>
                  <a:gd name="adj2" fmla="val 53745"/>
                  <a:gd name="adj3" fmla="val 2500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Curved Down Arrow 108"/>
              <p:cNvSpPr/>
              <p:nvPr/>
            </p:nvSpPr>
            <p:spPr>
              <a:xfrm flipH="1" flipV="1">
                <a:off x="2492013" y="2763252"/>
                <a:ext cx="455922" cy="335114"/>
              </a:xfrm>
              <a:prstGeom prst="curvedDownArrow">
                <a:avLst>
                  <a:gd name="adj1" fmla="val 29177"/>
                  <a:gd name="adj2" fmla="val 53745"/>
                  <a:gd name="adj3" fmla="val 2500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4496509" y="2688170"/>
              <a:ext cx="528489" cy="5392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80903" y="2688170"/>
              <a:ext cx="528489" cy="5392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51237" y="2688205"/>
              <a:ext cx="528489" cy="5392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22748" y="2688170"/>
              <a:ext cx="528489" cy="5392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61742" y="4405451"/>
              <a:ext cx="820288" cy="77753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ep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81762" y="3879499"/>
              <a:ext cx="778991" cy="182943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74856" y="3633519"/>
              <a:ext cx="745956" cy="3041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cq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74856" y="5348220"/>
              <a:ext cx="745956" cy="276851"/>
              <a:chOff x="6147184" y="5286973"/>
              <a:chExt cx="745956" cy="27685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147184" y="5286973"/>
                <a:ext cx="248652" cy="276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95836" y="5286973"/>
                <a:ext cx="248652" cy="276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44488" y="5286973"/>
                <a:ext cx="248652" cy="2768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  <a:endPara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374856" y="3960984"/>
              <a:ext cx="745955" cy="1196835"/>
              <a:chOff x="6389073" y="3488521"/>
              <a:chExt cx="637370" cy="119683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389073" y="3488521"/>
                <a:ext cx="637370" cy="23936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89073" y="3727888"/>
                <a:ext cx="637370" cy="23936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389073" y="3967255"/>
                <a:ext cx="637370" cy="23936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89073" y="4206622"/>
                <a:ext cx="637370" cy="23936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89073" y="4445989"/>
                <a:ext cx="637370" cy="23936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206707" y="5681628"/>
              <a:ext cx="1069041" cy="3041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counter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06391" y="1729468"/>
              <a:ext cx="1660359" cy="3797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 request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7828759" y="4559401"/>
            <a:ext cx="4066463" cy="1387184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/>
              <a:t>Primitives </a:t>
            </a:r>
            <a:r>
              <a:rPr lang="en-US" sz="2800" dirty="0"/>
              <a:t>to develop and evaluate collective APIs</a:t>
            </a:r>
          </a:p>
          <a:p>
            <a:pPr lvl="1"/>
            <a:r>
              <a:rPr lang="en-US" sz="2400" dirty="0"/>
              <a:t>e.g. </a:t>
            </a:r>
            <a:r>
              <a:rPr lang="en-US" sz="2400" dirty="0" smtClean="0"/>
              <a:t>directed </a:t>
            </a:r>
            <a:r>
              <a:rPr lang="en-US" sz="2400" dirty="0"/>
              <a:t>acyclic </a:t>
            </a:r>
            <a:r>
              <a:rPr lang="en-US" sz="2400" dirty="0" smtClean="0"/>
              <a:t>graphs</a:t>
            </a:r>
            <a:endParaRPr lang="en-US" sz="2400" dirty="0"/>
          </a:p>
        </p:txBody>
      </p:sp>
      <p:sp>
        <p:nvSpPr>
          <p:cNvPr id="80" name="Rounded Rectangle 79"/>
          <p:cNvSpPr/>
          <p:nvPr/>
        </p:nvSpPr>
        <p:spPr>
          <a:xfrm>
            <a:off x="287023" y="4159957"/>
            <a:ext cx="3101183" cy="907343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Conceptual </a:t>
            </a:r>
            <a:r>
              <a:rPr lang="en-US" sz="2800" dirty="0"/>
              <a:t>domain level work </a:t>
            </a:r>
            <a:r>
              <a:rPr lang="en-US" sz="2800" dirty="0" smtClean="0"/>
              <a:t>queue</a:t>
            </a:r>
            <a:endParaRPr lang="en-US" sz="2800" dirty="0"/>
          </a:p>
        </p:txBody>
      </p:sp>
      <p:sp>
        <p:nvSpPr>
          <p:cNvPr id="81" name="Rounded Rectangle 80"/>
          <p:cNvSpPr/>
          <p:nvPr/>
        </p:nvSpPr>
        <p:spPr>
          <a:xfrm>
            <a:off x="7886666" y="2354566"/>
            <a:ext cx="3784845" cy="1726101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Allows (theoretical) associations between any domain level </a:t>
            </a:r>
            <a:r>
              <a:rPr lang="en-US" sz="2800" dirty="0" smtClean="0"/>
              <a:t>object</a:t>
            </a:r>
          </a:p>
          <a:p>
            <a:pPr lvl="1"/>
            <a:r>
              <a:rPr lang="en-US" sz="2400" dirty="0" smtClean="0"/>
              <a:t>Definition is limited</a:t>
            </a:r>
            <a:endParaRPr lang="en-US" sz="2400" dirty="0"/>
          </a:p>
        </p:txBody>
      </p:sp>
      <p:sp>
        <p:nvSpPr>
          <p:cNvPr id="82" name="Rounded Rectangle 81"/>
          <p:cNvSpPr/>
          <p:nvPr/>
        </p:nvSpPr>
        <p:spPr>
          <a:xfrm>
            <a:off x="189354" y="1729468"/>
            <a:ext cx="3204240" cy="958702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Generalizes triggered operations</a:t>
            </a:r>
          </a:p>
        </p:txBody>
      </p:sp>
    </p:spTree>
    <p:extLst>
      <p:ext uri="{BB962C8B-B14F-4D97-AF65-F5344CB8AC3E}">
        <p14:creationId xmlns:p14="http://schemas.microsoft.com/office/powerpoint/2010/main" val="318223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optimizing completions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7390" y="2537539"/>
            <a:ext cx="3805818" cy="296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78877" y="3841325"/>
            <a:ext cx="778976" cy="21414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8877" y="4264770"/>
            <a:ext cx="778976" cy="2141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78877" y="4478912"/>
            <a:ext cx="778976" cy="2141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78877" y="4688215"/>
            <a:ext cx="778976" cy="2141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78877" y="4902357"/>
            <a:ext cx="778976" cy="2141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78877" y="5111660"/>
            <a:ext cx="778976" cy="2141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71" name="Elbow Connector 70"/>
          <p:cNvCxnSpPr>
            <a:stCxn id="20" idx="6"/>
            <a:endCxn id="40" idx="1"/>
          </p:cNvCxnSpPr>
          <p:nvPr/>
        </p:nvCxnSpPr>
        <p:spPr>
          <a:xfrm flipV="1">
            <a:off x="5393483" y="4162538"/>
            <a:ext cx="985394" cy="331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78111" y="3457346"/>
            <a:ext cx="779742" cy="356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Elbow Connector 40"/>
          <p:cNvCxnSpPr>
            <a:stCxn id="43" idx="0"/>
            <a:endCxn id="20" idx="5"/>
          </p:cNvCxnSpPr>
          <p:nvPr/>
        </p:nvCxnSpPr>
        <p:spPr>
          <a:xfrm flipH="1" flipV="1">
            <a:off x="5301759" y="4707012"/>
            <a:ext cx="401890" cy="1007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59538" y="5714131"/>
            <a:ext cx="1288222" cy="3500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97705" y="1648853"/>
            <a:ext cx="2120153" cy="3797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Elbow Connector 40"/>
          <p:cNvCxnSpPr>
            <a:endCxn id="20" idx="0"/>
          </p:cNvCxnSpPr>
          <p:nvPr/>
        </p:nvCxnSpPr>
        <p:spPr>
          <a:xfrm>
            <a:off x="5059538" y="2026960"/>
            <a:ext cx="20779" cy="2165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0" idx="7"/>
            <a:endCxn id="39" idx="1"/>
          </p:cNvCxnSpPr>
          <p:nvPr/>
        </p:nvCxnSpPr>
        <p:spPr>
          <a:xfrm flipV="1">
            <a:off x="5301759" y="3948396"/>
            <a:ext cx="1077118" cy="3323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67151" y="4192513"/>
            <a:ext cx="626332" cy="60277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71317" y="5712056"/>
            <a:ext cx="1288221" cy="3500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Elbow Connector 40"/>
          <p:cNvCxnSpPr>
            <a:stCxn id="20" idx="3"/>
            <a:endCxn id="62" idx="0"/>
          </p:cNvCxnSpPr>
          <p:nvPr/>
        </p:nvCxnSpPr>
        <p:spPr>
          <a:xfrm flipH="1">
            <a:off x="4415428" y="4707012"/>
            <a:ext cx="443447" cy="10050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378877" y="4055467"/>
            <a:ext cx="778976" cy="21414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707348" y="2819570"/>
            <a:ext cx="4110960" cy="2396312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/>
              <a:t>FI_NOTIFY_FLAGS_ONLY</a:t>
            </a:r>
            <a:endParaRPr lang="en-US" sz="2800" dirty="0"/>
          </a:p>
          <a:p>
            <a:pPr lvl="1"/>
            <a:r>
              <a:rPr lang="en-US" sz="2400" dirty="0" smtClean="0"/>
              <a:t>- Drops operation flag</a:t>
            </a:r>
          </a:p>
          <a:p>
            <a:pPr lvl="1"/>
            <a:r>
              <a:rPr lang="en-US" sz="2400" dirty="0" smtClean="0"/>
              <a:t>- Retains notification flags:</a:t>
            </a:r>
          </a:p>
          <a:p>
            <a:pPr lvl="2"/>
            <a:r>
              <a:rPr lang="en-US" sz="2000" dirty="0" smtClean="0"/>
              <a:t>Remote CQ </a:t>
            </a:r>
            <a:r>
              <a:rPr lang="en-US" sz="2000" dirty="0" smtClean="0"/>
              <a:t>data</a:t>
            </a:r>
            <a:endParaRPr lang="en-US" sz="2000" dirty="0" smtClean="0"/>
          </a:p>
          <a:p>
            <a:pPr lvl="2"/>
            <a:r>
              <a:rPr lang="en-US" sz="2000" dirty="0" smtClean="0"/>
              <a:t>Multi-</a:t>
            </a:r>
            <a:r>
              <a:rPr lang="en-US" sz="2000" dirty="0" err="1" smtClean="0"/>
              <a:t>recv</a:t>
            </a:r>
            <a:r>
              <a:rPr lang="en-US" sz="2000" dirty="0" smtClean="0"/>
              <a:t> </a:t>
            </a:r>
            <a:r>
              <a:rPr lang="en-US" sz="2000" dirty="0" smtClean="0"/>
              <a:t>buffer freed</a:t>
            </a:r>
          </a:p>
          <a:p>
            <a:pPr lvl="1"/>
            <a:r>
              <a:rPr lang="en-US" sz="2400" b="1" i="1" dirty="0" smtClean="0"/>
              <a:t>Avoids op save/restore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09600" y="207035"/>
            <a:ext cx="1808235" cy="750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Overhead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3781" y="2321322"/>
            <a:ext cx="4115948" cy="1701832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/>
              <a:t>FI_RESTRICTED_COMP</a:t>
            </a:r>
          </a:p>
          <a:p>
            <a:pPr lvl="1"/>
            <a:r>
              <a:rPr lang="en-US" sz="2400" dirty="0" smtClean="0"/>
              <a:t>Only similar endpoints will share CQs / counters</a:t>
            </a:r>
          </a:p>
          <a:p>
            <a:pPr lvl="1"/>
            <a:r>
              <a:rPr lang="en-US" sz="2400" b="1" i="1" dirty="0" smtClean="0"/>
              <a:t>Eliminates post-processing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369470" y="2723846"/>
            <a:ext cx="490909" cy="691395"/>
            <a:chOff x="2492013" y="2406971"/>
            <a:chExt cx="490909" cy="691395"/>
          </a:xfrm>
        </p:grpSpPr>
        <p:sp>
          <p:nvSpPr>
            <p:cNvPr id="108" name="Curved Down Arrow 107"/>
            <p:cNvSpPr/>
            <p:nvPr/>
          </p:nvSpPr>
          <p:spPr>
            <a:xfrm>
              <a:off x="2527000" y="2406971"/>
              <a:ext cx="455922" cy="335114"/>
            </a:xfrm>
            <a:prstGeom prst="curvedDownArrow">
              <a:avLst>
                <a:gd name="adj1" fmla="val 29177"/>
                <a:gd name="adj2" fmla="val 53745"/>
                <a:gd name="adj3" fmla="val 25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Curved Down Arrow 108"/>
            <p:cNvSpPr/>
            <p:nvPr/>
          </p:nvSpPr>
          <p:spPr>
            <a:xfrm flipH="1" flipV="1">
              <a:off x="2492013" y="2763252"/>
              <a:ext cx="455922" cy="335114"/>
            </a:xfrm>
            <a:prstGeom prst="curvedDownArrow">
              <a:avLst>
                <a:gd name="adj1" fmla="val 29177"/>
                <a:gd name="adj2" fmla="val 53745"/>
                <a:gd name="adj3" fmla="val 25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860379" y="1648853"/>
            <a:ext cx="1703541" cy="378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Elbow Connector 40"/>
          <p:cNvCxnSpPr>
            <a:stCxn id="108" idx="0"/>
            <a:endCxn id="110" idx="2"/>
          </p:cNvCxnSpPr>
          <p:nvPr/>
        </p:nvCxnSpPr>
        <p:spPr>
          <a:xfrm rot="5400000" flipH="1" flipV="1">
            <a:off x="5813549" y="1825246"/>
            <a:ext cx="696886" cy="11003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Elbow Connector 40"/>
          <p:cNvCxnSpPr>
            <a:stCxn id="37" idx="1"/>
            <a:endCxn id="109" idx="0"/>
          </p:cNvCxnSpPr>
          <p:nvPr/>
        </p:nvCxnSpPr>
        <p:spPr>
          <a:xfrm rot="10800000">
            <a:off x="5618015" y="3415241"/>
            <a:ext cx="760097" cy="2203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3915426" y="4196433"/>
            <a:ext cx="626332" cy="60277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70364" y="4600786"/>
            <a:ext cx="2688007" cy="617945"/>
          </a:xfrm>
          <a:custGeom>
            <a:avLst/>
            <a:gdLst>
              <a:gd name="connsiteX0" fmla="*/ 0 w 4951201"/>
              <a:gd name="connsiteY0" fmla="*/ 44281 h 265680"/>
              <a:gd name="connsiteX1" fmla="*/ 44281 w 4951201"/>
              <a:gd name="connsiteY1" fmla="*/ 0 h 265680"/>
              <a:gd name="connsiteX2" fmla="*/ 4906920 w 4951201"/>
              <a:gd name="connsiteY2" fmla="*/ 0 h 265680"/>
              <a:gd name="connsiteX3" fmla="*/ 4951201 w 4951201"/>
              <a:gd name="connsiteY3" fmla="*/ 44281 h 265680"/>
              <a:gd name="connsiteX4" fmla="*/ 4951201 w 4951201"/>
              <a:gd name="connsiteY4" fmla="*/ 221399 h 265680"/>
              <a:gd name="connsiteX5" fmla="*/ 4906920 w 4951201"/>
              <a:gd name="connsiteY5" fmla="*/ 265680 h 265680"/>
              <a:gd name="connsiteX6" fmla="*/ 44281 w 4951201"/>
              <a:gd name="connsiteY6" fmla="*/ 265680 h 265680"/>
              <a:gd name="connsiteX7" fmla="*/ 0 w 4951201"/>
              <a:gd name="connsiteY7" fmla="*/ 221399 h 265680"/>
              <a:gd name="connsiteX8" fmla="*/ 0 w 495120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20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4906920" y="0"/>
                </a:lnTo>
                <a:cubicBezTo>
                  <a:pt x="4931376" y="0"/>
                  <a:pt x="4951201" y="19825"/>
                  <a:pt x="4951201" y="44281"/>
                </a:cubicBezTo>
                <a:lnTo>
                  <a:pt x="4951201" y="221399"/>
                </a:lnTo>
                <a:cubicBezTo>
                  <a:pt x="4951201" y="245855"/>
                  <a:pt x="4931376" y="265680"/>
                  <a:pt x="490692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0113" tIns="12969" rIns="200113" bIns="129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New mode bits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54944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207035"/>
            <a:ext cx="1808235" cy="750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Request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Completion Data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98744" y="2037347"/>
            <a:ext cx="3638182" cy="3152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05804" y="2858484"/>
            <a:ext cx="1060048" cy="3041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05804" y="3465130"/>
            <a:ext cx="1060048" cy="304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05804" y="3750401"/>
            <a:ext cx="1060048" cy="304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05804" y="4054532"/>
            <a:ext cx="1060048" cy="304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05804" y="4360634"/>
            <a:ext cx="1060048" cy="304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05804" y="4664765"/>
            <a:ext cx="1060048" cy="304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71" name="Elbow Connector 70"/>
          <p:cNvCxnSpPr>
            <a:stCxn id="20" idx="6"/>
            <a:endCxn id="40" idx="1"/>
          </p:cNvCxnSpPr>
          <p:nvPr/>
        </p:nvCxnSpPr>
        <p:spPr>
          <a:xfrm>
            <a:off x="1556021" y="3311936"/>
            <a:ext cx="449783" cy="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05804" y="2254204"/>
            <a:ext cx="1061090" cy="3960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Elbow Connector 40"/>
          <p:cNvCxnSpPr>
            <a:stCxn id="43" idx="0"/>
            <a:endCxn id="20" idx="4"/>
          </p:cNvCxnSpPr>
          <p:nvPr/>
        </p:nvCxnSpPr>
        <p:spPr>
          <a:xfrm flipV="1">
            <a:off x="1242855" y="3613322"/>
            <a:ext cx="0" cy="1784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98744" y="5398040"/>
            <a:ext cx="1288222" cy="3209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9689" y="3010549"/>
            <a:ext cx="626332" cy="60277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05804" y="3161807"/>
            <a:ext cx="1060048" cy="3041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address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74165" y="207035"/>
            <a:ext cx="1808235" cy="750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Multi-Threading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44494" y="2157653"/>
            <a:ext cx="775051" cy="6066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error data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707483" y="4462936"/>
            <a:ext cx="6874918" cy="2009104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/>
              <a:t>FI_SOURCE_ERR capability</a:t>
            </a:r>
            <a:endParaRPr lang="en-US" sz="2800" dirty="0"/>
          </a:p>
          <a:p>
            <a:pPr lvl="1"/>
            <a:r>
              <a:rPr lang="en-US" sz="2400" dirty="0" smtClean="0"/>
              <a:t>- Validate source address against local AV</a:t>
            </a:r>
          </a:p>
          <a:p>
            <a:pPr lvl="1"/>
            <a:r>
              <a:rPr lang="en-US" sz="2400" dirty="0" smtClean="0"/>
              <a:t>- Report raw fabric address if not found</a:t>
            </a:r>
          </a:p>
          <a:p>
            <a:pPr lvl="2"/>
            <a:r>
              <a:rPr lang="en-US" sz="2000" dirty="0" smtClean="0"/>
              <a:t>EADDRNOTAVAIL completion error</a:t>
            </a:r>
          </a:p>
          <a:p>
            <a:pPr lvl="1"/>
            <a:r>
              <a:rPr lang="en-US" sz="2400" b="1" i="1" dirty="0" smtClean="0"/>
              <a:t>Pushes ‘connect’ address exchange to provider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704103" y="1391685"/>
            <a:ext cx="6878297" cy="2841275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/>
              <a:t>Reporting errors</a:t>
            </a:r>
            <a:endParaRPr lang="en-US" sz="28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Provider specific data reported for debugging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Data is opaque to application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Storage managed by provider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Report maximum size of error data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Application provides buffer</a:t>
            </a:r>
          </a:p>
          <a:p>
            <a:pPr lvl="1"/>
            <a:r>
              <a:rPr lang="en-US" sz="2400" b="1" i="1" dirty="0" smtClean="0"/>
              <a:t>Improves multi-threaded completion processing</a:t>
            </a:r>
          </a:p>
        </p:txBody>
      </p:sp>
      <p:cxnSp>
        <p:nvCxnSpPr>
          <p:cNvPr id="63" name="Elbow Connector 70"/>
          <p:cNvCxnSpPr>
            <a:stCxn id="39" idx="3"/>
            <a:endCxn id="48" idx="2"/>
          </p:cNvCxnSpPr>
          <p:nvPr/>
        </p:nvCxnSpPr>
        <p:spPr>
          <a:xfrm flipV="1">
            <a:off x="3065852" y="2764299"/>
            <a:ext cx="566168" cy="2462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6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Feature Grab bag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9038" y="1385825"/>
            <a:ext cx="4655193" cy="1892743"/>
            <a:chOff x="351373" y="1457039"/>
            <a:chExt cx="4655193" cy="1892743"/>
          </a:xfrm>
        </p:grpSpPr>
        <p:sp>
          <p:nvSpPr>
            <p:cNvPr id="46" name="Rounded Rectangle 45"/>
            <p:cNvSpPr/>
            <p:nvPr/>
          </p:nvSpPr>
          <p:spPr>
            <a:xfrm>
              <a:off x="351374" y="2097919"/>
              <a:ext cx="4655192" cy="1251863"/>
            </a:xfrm>
            <a:prstGeom prst="roundRect">
              <a:avLst>
                <a:gd name="adj" fmla="val 7208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Fabric: </a:t>
              </a:r>
              <a:r>
                <a:rPr lang="en-US" sz="2400" dirty="0" err="1" smtClean="0"/>
                <a:t>api</a:t>
              </a:r>
              <a:r>
                <a:rPr lang="en-US" sz="2400" dirty="0" smtClean="0"/>
                <a:t> version</a:t>
              </a:r>
              <a:endParaRPr lang="en-US" sz="2400" dirty="0"/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Domain: counter limits,</a:t>
              </a:r>
            </a:p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dirty="0"/>
                <a:t>	</a:t>
              </a:r>
              <a:r>
                <a:rPr lang="en-US" sz="2400" dirty="0" smtClean="0"/>
                <a:t>    memory region </a:t>
              </a:r>
              <a:r>
                <a:rPr lang="en-US" sz="2400" dirty="0" err="1" smtClean="0"/>
                <a:t>iov</a:t>
              </a:r>
              <a:r>
                <a:rPr lang="en-US" sz="2400" dirty="0" smtClean="0"/>
                <a:t> limits</a:t>
              </a:r>
              <a:endParaRPr lang="en-US" sz="24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1373" y="1457039"/>
              <a:ext cx="4077281" cy="622634"/>
            </a:xfrm>
            <a:custGeom>
              <a:avLst/>
              <a:gdLst>
                <a:gd name="connsiteX0" fmla="*/ 0 w 5636533"/>
                <a:gd name="connsiteY0" fmla="*/ 83642 h 501840"/>
                <a:gd name="connsiteX1" fmla="*/ 83642 w 5636533"/>
                <a:gd name="connsiteY1" fmla="*/ 0 h 501840"/>
                <a:gd name="connsiteX2" fmla="*/ 5552891 w 5636533"/>
                <a:gd name="connsiteY2" fmla="*/ 0 h 501840"/>
                <a:gd name="connsiteX3" fmla="*/ 5636533 w 5636533"/>
                <a:gd name="connsiteY3" fmla="*/ 83642 h 501840"/>
                <a:gd name="connsiteX4" fmla="*/ 5636533 w 5636533"/>
                <a:gd name="connsiteY4" fmla="*/ 418198 h 501840"/>
                <a:gd name="connsiteX5" fmla="*/ 5552891 w 5636533"/>
                <a:gd name="connsiteY5" fmla="*/ 501840 h 501840"/>
                <a:gd name="connsiteX6" fmla="*/ 83642 w 5636533"/>
                <a:gd name="connsiteY6" fmla="*/ 501840 h 501840"/>
                <a:gd name="connsiteX7" fmla="*/ 0 w 5636533"/>
                <a:gd name="connsiteY7" fmla="*/ 418198 h 501840"/>
                <a:gd name="connsiteX8" fmla="*/ 0 w 5636533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6533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5552891" y="0"/>
                  </a:lnTo>
                  <a:cubicBezTo>
                    <a:pt x="5599085" y="0"/>
                    <a:pt x="5636533" y="37448"/>
                    <a:pt x="5636533" y="83642"/>
                  </a:cubicBezTo>
                  <a:lnTo>
                    <a:pt x="5636533" y="418198"/>
                  </a:lnTo>
                  <a:cubicBezTo>
                    <a:pt x="5636533" y="464392"/>
                    <a:pt x="5599085" y="501840"/>
                    <a:pt x="5552891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7546" tIns="24498" rIns="237546" bIns="2449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New attributes</a:t>
              </a:r>
              <a:endParaRPr lang="en-US" sz="2800" kern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10" y="37538"/>
            <a:ext cx="946427" cy="1072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43352" y="307678"/>
            <a:ext cx="31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27207" y="1380482"/>
            <a:ext cx="4655193" cy="2621977"/>
            <a:chOff x="7025488" y="1457039"/>
            <a:chExt cx="4655193" cy="2621977"/>
          </a:xfrm>
        </p:grpSpPr>
        <p:sp>
          <p:nvSpPr>
            <p:cNvPr id="35" name="Rounded Rectangle 34"/>
            <p:cNvSpPr/>
            <p:nvPr/>
          </p:nvSpPr>
          <p:spPr>
            <a:xfrm>
              <a:off x="7025489" y="2097919"/>
              <a:ext cx="4655192" cy="1981097"/>
            </a:xfrm>
            <a:prstGeom prst="roundRect">
              <a:avLst>
                <a:gd name="adj" fmla="val 7208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Local: within the local node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Shared memory, most NICs</a:t>
              </a:r>
              <a:endParaRPr lang="en-US" sz="2000" dirty="0"/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Remote: with external nodes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Any NIC</a:t>
              </a:r>
              <a:endParaRPr lang="en-US" sz="2000" dirty="0" smtClean="0"/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Evading more refined definitions</a:t>
              </a:r>
              <a:endParaRPr lang="en-US" sz="24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025488" y="1457039"/>
              <a:ext cx="4077281" cy="622634"/>
            </a:xfrm>
            <a:custGeom>
              <a:avLst/>
              <a:gdLst>
                <a:gd name="connsiteX0" fmla="*/ 0 w 5636533"/>
                <a:gd name="connsiteY0" fmla="*/ 83642 h 501840"/>
                <a:gd name="connsiteX1" fmla="*/ 83642 w 5636533"/>
                <a:gd name="connsiteY1" fmla="*/ 0 h 501840"/>
                <a:gd name="connsiteX2" fmla="*/ 5552891 w 5636533"/>
                <a:gd name="connsiteY2" fmla="*/ 0 h 501840"/>
                <a:gd name="connsiteX3" fmla="*/ 5636533 w 5636533"/>
                <a:gd name="connsiteY3" fmla="*/ 83642 h 501840"/>
                <a:gd name="connsiteX4" fmla="*/ 5636533 w 5636533"/>
                <a:gd name="connsiteY4" fmla="*/ 418198 h 501840"/>
                <a:gd name="connsiteX5" fmla="*/ 5552891 w 5636533"/>
                <a:gd name="connsiteY5" fmla="*/ 501840 h 501840"/>
                <a:gd name="connsiteX6" fmla="*/ 83642 w 5636533"/>
                <a:gd name="connsiteY6" fmla="*/ 501840 h 501840"/>
                <a:gd name="connsiteX7" fmla="*/ 0 w 5636533"/>
                <a:gd name="connsiteY7" fmla="*/ 418198 h 501840"/>
                <a:gd name="connsiteX8" fmla="*/ 0 w 5636533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6533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5552891" y="0"/>
                  </a:lnTo>
                  <a:cubicBezTo>
                    <a:pt x="5599085" y="0"/>
                    <a:pt x="5636533" y="37448"/>
                    <a:pt x="5636533" y="83642"/>
                  </a:cubicBezTo>
                  <a:lnTo>
                    <a:pt x="5636533" y="418198"/>
                  </a:lnTo>
                  <a:cubicBezTo>
                    <a:pt x="5636533" y="464392"/>
                    <a:pt x="5599085" y="501840"/>
                    <a:pt x="5552891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7546" tIns="24498" rIns="237546" bIns="2449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Communication scope</a:t>
              </a:r>
              <a:endParaRPr lang="en-US" sz="2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9038" y="3670376"/>
            <a:ext cx="5706904" cy="2621977"/>
            <a:chOff x="609600" y="3668371"/>
            <a:chExt cx="5706904" cy="2621977"/>
          </a:xfrm>
        </p:grpSpPr>
        <p:sp>
          <p:nvSpPr>
            <p:cNvPr id="38" name="Rounded Rectangle 37"/>
            <p:cNvSpPr/>
            <p:nvPr/>
          </p:nvSpPr>
          <p:spPr>
            <a:xfrm>
              <a:off x="609601" y="4309251"/>
              <a:ext cx="5706903" cy="1981097"/>
            </a:xfrm>
            <a:prstGeom prst="roundRect">
              <a:avLst>
                <a:gd name="adj" fmla="val 7208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FI_ADDR_STR address format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Generic string format for any address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Application does not </a:t>
              </a:r>
              <a:r>
                <a:rPr lang="en-US" sz="2000" i="1" dirty="0" smtClean="0"/>
                <a:t>need</a:t>
              </a:r>
              <a:r>
                <a:rPr lang="en-US" sz="2000" dirty="0" smtClean="0"/>
                <a:t> to interpret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Well-known format for </a:t>
              </a:r>
              <a:r>
                <a:rPr lang="en-US" sz="2000" dirty="0" err="1" smtClean="0"/>
                <a:t>sockaddr</a:t>
              </a:r>
              <a:endParaRPr lang="en-US" sz="2000" dirty="0" smtClean="0"/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Pass directly to </a:t>
              </a:r>
              <a:r>
                <a:rPr lang="en-US" sz="2400" dirty="0" err="1" smtClean="0"/>
                <a:t>fi_getinfo</a:t>
              </a:r>
              <a:r>
                <a:rPr lang="en-US" sz="2400" dirty="0" smtClean="0"/>
                <a:t>() or AV insertion</a:t>
              </a:r>
              <a:endParaRPr lang="en-US" sz="24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9600" y="3668371"/>
              <a:ext cx="4077281" cy="622634"/>
            </a:xfrm>
            <a:custGeom>
              <a:avLst/>
              <a:gdLst>
                <a:gd name="connsiteX0" fmla="*/ 0 w 5636533"/>
                <a:gd name="connsiteY0" fmla="*/ 83642 h 501840"/>
                <a:gd name="connsiteX1" fmla="*/ 83642 w 5636533"/>
                <a:gd name="connsiteY1" fmla="*/ 0 h 501840"/>
                <a:gd name="connsiteX2" fmla="*/ 5552891 w 5636533"/>
                <a:gd name="connsiteY2" fmla="*/ 0 h 501840"/>
                <a:gd name="connsiteX3" fmla="*/ 5636533 w 5636533"/>
                <a:gd name="connsiteY3" fmla="*/ 83642 h 501840"/>
                <a:gd name="connsiteX4" fmla="*/ 5636533 w 5636533"/>
                <a:gd name="connsiteY4" fmla="*/ 418198 h 501840"/>
                <a:gd name="connsiteX5" fmla="*/ 5552891 w 5636533"/>
                <a:gd name="connsiteY5" fmla="*/ 501840 h 501840"/>
                <a:gd name="connsiteX6" fmla="*/ 83642 w 5636533"/>
                <a:gd name="connsiteY6" fmla="*/ 501840 h 501840"/>
                <a:gd name="connsiteX7" fmla="*/ 0 w 5636533"/>
                <a:gd name="connsiteY7" fmla="*/ 418198 h 501840"/>
                <a:gd name="connsiteX8" fmla="*/ 0 w 5636533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6533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5552891" y="0"/>
                  </a:lnTo>
                  <a:cubicBezTo>
                    <a:pt x="5599085" y="0"/>
                    <a:pt x="5636533" y="37448"/>
                    <a:pt x="5636533" y="83642"/>
                  </a:cubicBezTo>
                  <a:lnTo>
                    <a:pt x="5636533" y="418198"/>
                  </a:lnTo>
                  <a:cubicBezTo>
                    <a:pt x="5636533" y="464392"/>
                    <a:pt x="5599085" y="501840"/>
                    <a:pt x="5552891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7546" tIns="24498" rIns="237546" bIns="2449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String based addressing</a:t>
              </a:r>
              <a:endParaRPr lang="en-US" sz="2800" kern="1200" dirty="0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609600" y="207035"/>
            <a:ext cx="1808235" cy="750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47" y="4142693"/>
            <a:ext cx="2587985" cy="2329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73" y="4822265"/>
            <a:ext cx="970042" cy="9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3250235" y="2467589"/>
            <a:ext cx="2442015" cy="1637096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ofi-rxd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807383" y="2465066"/>
            <a:ext cx="2442015" cy="1637096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ofi-rxm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359348" y="2465066"/>
            <a:ext cx="2442015" cy="1637096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ofi-mxr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Provider updates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1" y="207035"/>
            <a:ext cx="2190750" cy="7504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Development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44173" y="5553363"/>
            <a:ext cx="858451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UDP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54854" y="5553363"/>
            <a:ext cx="914657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92878" y="5553363"/>
            <a:ext cx="1061976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Cisco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usNIC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69511" y="5553363"/>
            <a:ext cx="1351913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OPA PSM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614938" y="5553363"/>
            <a:ext cx="998610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GNI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848461" y="5553361"/>
            <a:ext cx="1234210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Mellanox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Mlx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13548" y="5553362"/>
            <a:ext cx="1234913" cy="64921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Blue Gene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63104" y="5556124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45406" y="5535246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121424" y="5553363"/>
            <a:ext cx="1493514" cy="64921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OPA PSM2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24171" y="5553363"/>
            <a:ext cx="1120002" cy="64921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Sockets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(TCP)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61777" y="4365267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75405" y="4365266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983129" y="4365263"/>
            <a:ext cx="785149" cy="1169552"/>
            <a:chOff x="1130352" y="3805741"/>
            <a:chExt cx="785149" cy="1169552"/>
          </a:xfrm>
        </p:grpSpPr>
        <p:sp>
          <p:nvSpPr>
            <p:cNvPr id="92" name="TextBox 91"/>
            <p:cNvSpPr txBox="1"/>
            <p:nvPr/>
          </p:nvSpPr>
          <p:spPr>
            <a:xfrm>
              <a:off x="1416724" y="3805742"/>
              <a:ext cx="498777" cy="116955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endParaRP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</a:t>
              </a:r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…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30352" y="3805741"/>
              <a:ext cx="287286" cy="11695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</a:t>
              </a:r>
              <a:r>
                <a: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</a:t>
              </a:r>
              <a:endParaRPr lang="en-US" b="1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250235" y="4365266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963863" y="4365265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10118" y="4365263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3746" y="4365262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 </a:t>
            </a:r>
            <a:endParaRPr lang="en-US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33222" y="4365265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46850" y="4365264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24567" y="4365263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38195" y="4365262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92081" y="4365262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705709" y="4365261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096140" y="4365262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809768" y="4365261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317619" y="4365261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031247" y="4365260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178714" y="1288321"/>
            <a:ext cx="785149" cy="1169552"/>
            <a:chOff x="1130352" y="3805741"/>
            <a:chExt cx="785149" cy="1169552"/>
          </a:xfrm>
        </p:grpSpPr>
        <p:sp>
          <p:nvSpPr>
            <p:cNvPr id="113" name="TextBox 112"/>
            <p:cNvSpPr txBox="1"/>
            <p:nvPr/>
          </p:nvSpPr>
          <p:spPr>
            <a:xfrm>
              <a:off x="1416724" y="3805742"/>
              <a:ext cx="498777" cy="116955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endParaRP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…</a:t>
              </a:r>
            </a:p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 </a:t>
              </a:r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  <a:sym typeface="Wingdings" panose="05000000000000000000" pitchFamily="2" charset="2"/>
                </a:rPr>
                <a:t>…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30352" y="3805741"/>
              <a:ext cx="287286" cy="11695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</a:t>
              </a:r>
              <a:r>
                <a: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</a:t>
              </a:r>
              <a:endParaRPr lang="en-US" b="1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3380476" y="1669802"/>
            <a:ext cx="1627932" cy="37290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69311" y="1288321"/>
            <a:ext cx="1600670" cy="1169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</a:t>
            </a:r>
            <a:endParaRPr kumimoji="0" lang="en-US" b="1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ight Arrow 116"/>
          <p:cNvSpPr/>
          <p:nvPr/>
        </p:nvSpPr>
        <p:spPr>
          <a:xfrm>
            <a:off x="1813375" y="1702831"/>
            <a:ext cx="327051" cy="31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flipH="1">
            <a:off x="3004667" y="1715372"/>
            <a:ext cx="327051" cy="31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712179" y="2832027"/>
            <a:ext cx="498777" cy="11695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25807" y="2832026"/>
            <a:ext cx="287286" cy="116955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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06747" y="2811525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20375" y="2811524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5" name="Right Arrow 124"/>
          <p:cNvSpPr/>
          <p:nvPr/>
        </p:nvSpPr>
        <p:spPr>
          <a:xfrm>
            <a:off x="4320906" y="3226739"/>
            <a:ext cx="327051" cy="31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6269327" y="2829504"/>
            <a:ext cx="498777" cy="11695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2955" y="2829503"/>
            <a:ext cx="287286" cy="116955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63895" y="2809002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277523" y="2809001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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31" name="Right Arrow 130"/>
          <p:cNvSpPr/>
          <p:nvPr/>
        </p:nvSpPr>
        <p:spPr>
          <a:xfrm>
            <a:off x="6878054" y="3224216"/>
            <a:ext cx="327051" cy="31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8821292" y="2829504"/>
            <a:ext cx="498777" cy="11695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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  <a:endParaRPr lang="en-US" sz="14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534920" y="2829503"/>
            <a:ext cx="287286" cy="116955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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115860" y="2809002"/>
            <a:ext cx="498777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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 …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829488" y="2809001"/>
            <a:ext cx="287286" cy="116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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9430019" y="3224216"/>
            <a:ext cx="327051" cy="316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824171" y="4217619"/>
            <a:ext cx="10258500" cy="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249977" y="4022180"/>
            <a:ext cx="571492" cy="343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3250235" y="2377241"/>
            <a:ext cx="7551128" cy="252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10753730" y="2163417"/>
            <a:ext cx="630964" cy="343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296244" y="5534053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081937" y="5520542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895486" y="5520541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72266" y="5535245"/>
            <a:ext cx="24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Elbow Connector 164"/>
          <p:cNvCxnSpPr>
            <a:stCxn id="82" idx="0"/>
            <a:endCxn id="120" idx="1"/>
          </p:cNvCxnSpPr>
          <p:nvPr/>
        </p:nvCxnSpPr>
        <p:spPr>
          <a:xfrm rot="5400000" flipH="1" flipV="1">
            <a:off x="2494254" y="3433715"/>
            <a:ext cx="948465" cy="914641"/>
          </a:xfrm>
          <a:prstGeom prst="bent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21" idx="0"/>
          </p:cNvCxnSpPr>
          <p:nvPr/>
        </p:nvCxnSpPr>
        <p:spPr>
          <a:xfrm flipH="1" flipV="1">
            <a:off x="5256135" y="1866249"/>
            <a:ext cx="1" cy="94527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5102190" y="6248073"/>
            <a:ext cx="2038468" cy="39293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Core Providers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768278" y="2642670"/>
            <a:ext cx="1250002" cy="60109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Utility Providers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649591" y="1669802"/>
            <a:ext cx="3285862" cy="3729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Provider: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udp</a:t>
            </a:r>
            <a:r>
              <a:rPr 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0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ofi-rxd</a:t>
            </a:r>
            <a:r>
              <a:rPr 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10819926" y="5977368"/>
            <a:ext cx="762474" cy="3909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816376" y="6665073"/>
            <a:ext cx="2359581" cy="15126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Other names and brands may be claimed as the property of others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375278" y="1371490"/>
            <a:ext cx="1884681" cy="66902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Exported X Core EP type</a:t>
            </a:r>
          </a:p>
        </p:txBody>
      </p:sp>
    </p:spTree>
    <p:extLst>
      <p:ext uri="{BB962C8B-B14F-4D97-AF65-F5344CB8AC3E}">
        <p14:creationId xmlns:p14="http://schemas.microsoft.com/office/powerpoint/2010/main" val="46005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Memory registration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8486" y="1376087"/>
            <a:ext cx="3363420" cy="941886"/>
          </a:xfrm>
          <a:prstGeom prst="roundRect">
            <a:avLst>
              <a:gd name="adj" fmla="val 11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FI_MR_BASIC</a:t>
            </a:r>
            <a:endParaRPr lang="en-US" sz="2400" dirty="0" smtClean="0"/>
          </a:p>
          <a:p>
            <a:pPr algn="ctr"/>
            <a:r>
              <a:rPr lang="en-US" sz="2400" dirty="0" smtClean="0"/>
              <a:t>Traditional RDMA fabrics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609600" y="207035"/>
            <a:ext cx="1868905" cy="750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Exposing the Pain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013028" y="1376087"/>
            <a:ext cx="3762655" cy="941886"/>
          </a:xfrm>
          <a:prstGeom prst="roundRect">
            <a:avLst>
              <a:gd name="adj" fmla="val 11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FI_MR_SCALABLE</a:t>
            </a:r>
            <a:endParaRPr lang="en-US" sz="2400" dirty="0" smtClean="0"/>
          </a:p>
          <a:p>
            <a:pPr algn="ctr"/>
            <a:r>
              <a:rPr lang="en-US" sz="2400" dirty="0" smtClean="0"/>
              <a:t>Application driven capability</a:t>
            </a:r>
            <a:endParaRPr lang="en-US" sz="2400" dirty="0"/>
          </a:p>
        </p:txBody>
      </p:sp>
      <p:sp>
        <p:nvSpPr>
          <p:cNvPr id="41" name="Rounded Rectangle 40"/>
          <p:cNvSpPr/>
          <p:nvPr/>
        </p:nvSpPr>
        <p:spPr>
          <a:xfrm>
            <a:off x="4034586" y="5569149"/>
            <a:ext cx="3641561" cy="941886"/>
          </a:xfrm>
          <a:prstGeom prst="roundRect">
            <a:avLst>
              <a:gd name="adj" fmla="val 1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FI_MR_NEITHER</a:t>
            </a:r>
            <a:endParaRPr lang="en-US" sz="2400" i="1" dirty="0" smtClean="0"/>
          </a:p>
          <a:p>
            <a:pPr algn="ctr"/>
            <a:r>
              <a:rPr lang="en-US" sz="2400" dirty="0" smtClean="0"/>
              <a:t>What other fabrics support</a:t>
            </a:r>
            <a:endParaRPr lang="en-US" sz="24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63" y="1376087"/>
            <a:ext cx="3131207" cy="2084863"/>
          </a:xfrm>
          <a:prstGeom prst="rect">
            <a:avLst/>
          </a:prstGeom>
        </p:spPr>
      </p:pic>
      <p:pic>
        <p:nvPicPr>
          <p:cNvPr id="45" name="Picture 4" descr="http://cs.lbl.gov/assets/Images/News/2015/Cori-Phase-1/_resampled/resizedimage500234-Cor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4" y="3619573"/>
            <a:ext cx="3826823" cy="17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nas.nasa.gov/hecc/assets/images/content/Pleiades_blue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6" y="2550417"/>
            <a:ext cx="3363421" cy="22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35" y="2430267"/>
            <a:ext cx="2357103" cy="32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MR Mode bits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680385" cy="4813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Redefine domain attribute </a:t>
            </a:r>
            <a:r>
              <a:rPr lang="en-US" sz="3200" dirty="0" err="1" smtClean="0"/>
              <a:t>mr_mode</a:t>
            </a:r>
            <a:endParaRPr lang="en-US" sz="3200" dirty="0"/>
          </a:p>
          <a:p>
            <a:pPr lvl="1"/>
            <a:r>
              <a:rPr lang="en-US" sz="2800" dirty="0" err="1" smtClean="0"/>
              <a:t>enum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integer flags</a:t>
            </a:r>
            <a:endParaRPr lang="en-US" sz="2800" dirty="0" smtClean="0"/>
          </a:p>
          <a:p>
            <a:r>
              <a:rPr lang="en-US" sz="3200" dirty="0" smtClean="0"/>
              <a:t>Divide FI_MR_BASIC into specific restrictions</a:t>
            </a:r>
          </a:p>
          <a:p>
            <a:pPr lvl="1"/>
            <a:r>
              <a:rPr lang="en-US" sz="2800" dirty="0" smtClean="0"/>
              <a:t>FI_MR_SCALABLE implied if </a:t>
            </a:r>
            <a:r>
              <a:rPr lang="en-US" sz="2800" dirty="0" err="1" smtClean="0"/>
              <a:t>mr_mode</a:t>
            </a:r>
            <a:r>
              <a:rPr lang="en-US" sz="2800" dirty="0" smtClean="0"/>
              <a:t> = 0</a:t>
            </a:r>
          </a:p>
          <a:p>
            <a:r>
              <a:rPr lang="en-US" sz="3200" dirty="0" smtClean="0"/>
              <a:t>FI_MR_BASIC, FI_MR_SCALABLE </a:t>
            </a:r>
            <a:r>
              <a:rPr lang="en-US" sz="3200" dirty="0" smtClean="0"/>
              <a:t>kept </a:t>
            </a:r>
            <a:r>
              <a:rPr lang="en-US" sz="3200" dirty="0" smtClean="0"/>
              <a:t>for compatibility</a:t>
            </a:r>
          </a:p>
          <a:p>
            <a:pPr lvl="1"/>
            <a:r>
              <a:rPr lang="en-US" sz="2800" dirty="0" smtClean="0"/>
              <a:t>Behavior dependent on selected API version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07035"/>
            <a:ext cx="1868905" cy="750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Exposing the Pain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87" y="1820174"/>
            <a:ext cx="3209613" cy="34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‘Basic’ MR Mode bits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740865" y="2221837"/>
            <a:ext cx="3312544" cy="3131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95449" y="2370722"/>
            <a:ext cx="1904048" cy="6342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address: 0x8000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58363" y="3432852"/>
            <a:ext cx="682479" cy="64986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3865" y="2372281"/>
            <a:ext cx="778991" cy="1544129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63864" y="3999241"/>
            <a:ext cx="778976" cy="6348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63864" y="4716964"/>
            <a:ext cx="778976" cy="511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1" name="Parallelogram 30"/>
          <p:cNvSpPr/>
          <p:nvPr/>
        </p:nvSpPr>
        <p:spPr>
          <a:xfrm flipH="1">
            <a:off x="9760186" y="2370126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6624" y="2894387"/>
            <a:ext cx="1058297" cy="418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>
            <a:stCxn id="20" idx="6"/>
          </p:cNvCxnSpPr>
          <p:nvPr/>
        </p:nvCxnSpPr>
        <p:spPr>
          <a:xfrm flipV="1">
            <a:off x="7940842" y="3130061"/>
            <a:ext cx="1018261" cy="627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" y="207035"/>
            <a:ext cx="1868905" cy="750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Exposing the Pain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5150" y="2234258"/>
            <a:ext cx="3312544" cy="3131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44779" y="3432852"/>
            <a:ext cx="690419" cy="649864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71605" y="2357743"/>
            <a:ext cx="778991" cy="1544129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1619" y="3998182"/>
            <a:ext cx="778976" cy="6348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71619" y="4729385"/>
            <a:ext cx="778976" cy="51115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/>
          <p:cNvSpPr/>
          <p:nvPr/>
        </p:nvSpPr>
        <p:spPr>
          <a:xfrm>
            <a:off x="375202" y="2349870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1" name="Straight Arrow Connector 40"/>
          <p:cNvCxnSpPr>
            <a:endCxn id="28" idx="1"/>
          </p:cNvCxnSpPr>
          <p:nvPr/>
        </p:nvCxnSpPr>
        <p:spPr>
          <a:xfrm>
            <a:off x="2250595" y="2357743"/>
            <a:ext cx="1195294" cy="1170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Parallelogram 41"/>
          <p:cNvSpPr/>
          <p:nvPr/>
        </p:nvSpPr>
        <p:spPr>
          <a:xfrm>
            <a:off x="363563" y="3994918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Parallelogram 42"/>
          <p:cNvSpPr/>
          <p:nvPr/>
        </p:nvSpPr>
        <p:spPr>
          <a:xfrm>
            <a:off x="375202" y="4729385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Parallelogram 43"/>
          <p:cNvSpPr/>
          <p:nvPr/>
        </p:nvSpPr>
        <p:spPr>
          <a:xfrm flipH="1">
            <a:off x="9760186" y="3994918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Parallelogram 44"/>
          <p:cNvSpPr/>
          <p:nvPr/>
        </p:nvSpPr>
        <p:spPr>
          <a:xfrm flipH="1">
            <a:off x="9742840" y="4714952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28" idx="6"/>
            <a:endCxn id="20" idx="2"/>
          </p:cNvCxnSpPr>
          <p:nvPr/>
        </p:nvCxnSpPr>
        <p:spPr>
          <a:xfrm>
            <a:off x="4035198" y="3757784"/>
            <a:ext cx="322316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188928" y="1301678"/>
            <a:ext cx="4416418" cy="812878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FI_MR_VIRT_ADDR</a:t>
            </a:r>
            <a:endParaRPr lang="en-US" sz="2400" dirty="0" smtClean="0"/>
          </a:p>
          <a:p>
            <a:pPr lvl="1"/>
            <a:r>
              <a:rPr lang="en-US" sz="2400" dirty="0" smtClean="0"/>
              <a:t>Target offset is virtual address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4692605" y="3225453"/>
            <a:ext cx="2015735" cy="3926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1001 @ 0x8100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64771" y="4381383"/>
            <a:ext cx="3834726" cy="846731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FI_MR_ALLOCATED</a:t>
            </a:r>
            <a:endParaRPr lang="en-US" sz="2400" dirty="0" smtClean="0"/>
          </a:p>
          <a:p>
            <a:pPr lvl="1"/>
            <a:r>
              <a:rPr lang="en-US" sz="2400" dirty="0" smtClean="0"/>
              <a:t>Backed by physical pages</a:t>
            </a:r>
            <a:endParaRPr lang="en-US" sz="2000" dirty="0"/>
          </a:p>
        </p:txBody>
      </p:sp>
      <p:sp>
        <p:nvSpPr>
          <p:cNvPr id="53" name="Rounded Rectangle 52"/>
          <p:cNvSpPr/>
          <p:nvPr/>
        </p:nvSpPr>
        <p:spPr>
          <a:xfrm>
            <a:off x="1089870" y="5498272"/>
            <a:ext cx="3722653" cy="1184502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FI_MR_LOCAL</a:t>
            </a:r>
          </a:p>
          <a:p>
            <a:pPr lvl="1"/>
            <a:r>
              <a:rPr lang="en-US" sz="2400" dirty="0" smtClean="0"/>
              <a:t>Locally accessed buffers must be registered</a:t>
            </a:r>
            <a:endParaRPr lang="en-US" sz="2000" dirty="0"/>
          </a:p>
        </p:txBody>
      </p:sp>
      <p:sp>
        <p:nvSpPr>
          <p:cNvPr id="54" name="Rounded Rectangle 53"/>
          <p:cNvSpPr/>
          <p:nvPr/>
        </p:nvSpPr>
        <p:spPr>
          <a:xfrm>
            <a:off x="8867562" y="5521093"/>
            <a:ext cx="2872099" cy="818651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FI_MR_PROV_KEY</a:t>
            </a:r>
            <a:endParaRPr lang="en-US" sz="2400" dirty="0" smtClean="0"/>
          </a:p>
          <a:p>
            <a:pPr lvl="1"/>
            <a:r>
              <a:rPr lang="en-US" sz="2400" dirty="0" smtClean="0"/>
              <a:t>Provider sets key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85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Raw Memory Regions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740865" y="2638929"/>
            <a:ext cx="3312544" cy="3131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95449" y="2787815"/>
            <a:ext cx="1904048" cy="6749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 address: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1775" y="3736866"/>
            <a:ext cx="650395" cy="627442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3865" y="2789373"/>
            <a:ext cx="778991" cy="1544129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63864" y="4416333"/>
            <a:ext cx="778976" cy="6348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63864" y="5134056"/>
            <a:ext cx="778976" cy="5111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1" name="Parallelogram 30"/>
          <p:cNvSpPr/>
          <p:nvPr/>
        </p:nvSpPr>
        <p:spPr>
          <a:xfrm flipH="1">
            <a:off x="9760186" y="2787218"/>
            <a:ext cx="1943834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10011001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7631" y="3015505"/>
            <a:ext cx="1058297" cy="418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>
            <a:stCxn id="20" idx="6"/>
            <a:endCxn id="21" idx="1"/>
          </p:cNvCxnSpPr>
          <p:nvPr/>
        </p:nvCxnSpPr>
        <p:spPr>
          <a:xfrm flipV="1">
            <a:off x="7962170" y="3561438"/>
            <a:ext cx="1001695" cy="489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05150" y="2651350"/>
            <a:ext cx="3312544" cy="3131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86300" y="3737580"/>
            <a:ext cx="650395" cy="627442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71605" y="2774835"/>
            <a:ext cx="778991" cy="1544129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1619" y="4415274"/>
            <a:ext cx="778976" cy="6348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71619" y="5146477"/>
            <a:ext cx="778976" cy="51115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/>
          <p:cNvSpPr/>
          <p:nvPr/>
        </p:nvSpPr>
        <p:spPr>
          <a:xfrm>
            <a:off x="375202" y="2766962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1" name="Straight Arrow Connector 40"/>
          <p:cNvCxnSpPr>
            <a:endCxn id="28" idx="1"/>
          </p:cNvCxnSpPr>
          <p:nvPr/>
        </p:nvCxnSpPr>
        <p:spPr>
          <a:xfrm>
            <a:off x="2260147" y="2815783"/>
            <a:ext cx="1321401" cy="1013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Parallelogram 41"/>
          <p:cNvSpPr/>
          <p:nvPr/>
        </p:nvSpPr>
        <p:spPr>
          <a:xfrm>
            <a:off x="363563" y="4412010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Parallelogram 42"/>
          <p:cNvSpPr/>
          <p:nvPr/>
        </p:nvSpPr>
        <p:spPr>
          <a:xfrm>
            <a:off x="375202" y="5146477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Parallelogram 43"/>
          <p:cNvSpPr/>
          <p:nvPr/>
        </p:nvSpPr>
        <p:spPr>
          <a:xfrm flipH="1">
            <a:off x="9760186" y="4412010"/>
            <a:ext cx="1943834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10101010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Parallelogram 44"/>
          <p:cNvSpPr/>
          <p:nvPr/>
        </p:nvSpPr>
        <p:spPr>
          <a:xfrm flipH="1">
            <a:off x="9742840" y="5132044"/>
            <a:ext cx="1943834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11001100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>
            <a:stCxn id="28" idx="6"/>
            <a:endCxn id="20" idx="2"/>
          </p:cNvCxnSpPr>
          <p:nvPr/>
        </p:nvCxnSpPr>
        <p:spPr>
          <a:xfrm flipV="1">
            <a:off x="4136695" y="4050587"/>
            <a:ext cx="3175080" cy="7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637885" y="1709548"/>
            <a:ext cx="2419176" cy="752508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Provider selects base address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4681559" y="3397423"/>
            <a:ext cx="2015735" cy="624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 key @ base + offset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168474" y="3482714"/>
            <a:ext cx="1788956" cy="534366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 64-bit keys</a:t>
            </a:r>
            <a:endParaRPr lang="en-US" sz="2000" dirty="0"/>
          </a:p>
        </p:txBody>
      </p:sp>
      <p:sp>
        <p:nvSpPr>
          <p:cNvPr id="53" name="Rounded Rectangle 52"/>
          <p:cNvSpPr/>
          <p:nvPr/>
        </p:nvSpPr>
        <p:spPr>
          <a:xfrm>
            <a:off x="1271091" y="1414501"/>
            <a:ext cx="3360212" cy="1123129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FI_MR_RAW</a:t>
            </a:r>
            <a:endParaRPr lang="en-US" sz="2400" dirty="0" smtClean="0"/>
          </a:p>
          <a:p>
            <a:pPr lvl="1"/>
            <a:r>
              <a:rPr lang="en-US" sz="2400" dirty="0" smtClean="0"/>
              <a:t>More generic version of </a:t>
            </a:r>
            <a:r>
              <a:rPr lang="en-US" sz="2400" dirty="0" smtClean="0"/>
              <a:t>‘basic’ registration</a:t>
            </a:r>
            <a:endParaRPr lang="en-US" sz="2000" dirty="0"/>
          </a:p>
        </p:txBody>
      </p:sp>
      <p:sp>
        <p:nvSpPr>
          <p:cNvPr id="35" name="Rounded Rectangle 34"/>
          <p:cNvSpPr/>
          <p:nvPr/>
        </p:nvSpPr>
        <p:spPr>
          <a:xfrm>
            <a:off x="609600" y="207035"/>
            <a:ext cx="2109537" cy="750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only a flesh wound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150095" y="4443780"/>
            <a:ext cx="3612034" cy="794496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fi_mr_raw_attr</a:t>
            </a:r>
            <a:r>
              <a:rPr lang="en-US" sz="2800" dirty="0" smtClean="0"/>
              <a:t>()</a:t>
            </a:r>
            <a:endParaRPr lang="en-US" sz="2400" dirty="0" smtClean="0"/>
          </a:p>
          <a:p>
            <a:pPr lvl="1"/>
            <a:r>
              <a:rPr lang="en-US" sz="2400" dirty="0" smtClean="0"/>
              <a:t>Retrieve MR attributes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2559638" y="5478056"/>
            <a:ext cx="2772961" cy="794496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fi_mr_map_raw</a:t>
            </a:r>
            <a:r>
              <a:rPr lang="en-US" sz="2800" dirty="0" smtClean="0"/>
              <a:t>()</a:t>
            </a:r>
            <a:endParaRPr lang="en-US" sz="2400" dirty="0" smtClean="0"/>
          </a:p>
          <a:p>
            <a:pPr lvl="1"/>
            <a:r>
              <a:rPr lang="en-US" sz="2400" dirty="0" smtClean="0"/>
              <a:t>Peer sets up MR</a:t>
            </a:r>
            <a:endParaRPr lang="en-US" sz="2000" dirty="0"/>
          </a:p>
        </p:txBody>
      </p:sp>
      <p:cxnSp>
        <p:nvCxnSpPr>
          <p:cNvPr id="5" name="Elbow Connector 4"/>
          <p:cNvCxnSpPr>
            <a:stCxn id="40" idx="2"/>
            <a:endCxn id="47" idx="3"/>
          </p:cNvCxnSpPr>
          <p:nvPr/>
        </p:nvCxnSpPr>
        <p:spPr>
          <a:xfrm rot="5400000">
            <a:off x="5825842" y="4745034"/>
            <a:ext cx="637028" cy="162351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non-omnipotent providers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1" y="1589753"/>
            <a:ext cx="4188770" cy="3031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8308" y="2223933"/>
            <a:ext cx="626332" cy="602773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29902" y="1696434"/>
            <a:ext cx="778991" cy="14844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29901" y="3323394"/>
            <a:ext cx="778976" cy="6348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29901" y="4041117"/>
            <a:ext cx="778976" cy="4312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05169" y="1448388"/>
            <a:ext cx="5102841" cy="2664659"/>
          </a:xfrm>
          <a:prstGeom prst="roundRect">
            <a:avLst>
              <a:gd name="adj" fmla="val 11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FI_MR_MMU_NOTIFY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 notifies provider when physical pages backing MR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I.e. almost scalable, but NIC not linked into MMU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those addresses accessed need to be backed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9601" y="207035"/>
            <a:ext cx="1660358" cy="7504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Annoying itch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22415" y="4902379"/>
            <a:ext cx="6236637" cy="1582102"/>
          </a:xfrm>
          <a:prstGeom prst="roundRect">
            <a:avLst>
              <a:gd name="adj" fmla="val 11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FI_MR_RMA_EVENT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 indicates if MR will be used with RMA event 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MRs must be enabled after resource binding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617543" y="1696434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17543" y="1910576"/>
            <a:ext cx="778976" cy="2141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17543" y="2119879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17543" y="2334021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17543" y="2543324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17543" y="2757466"/>
            <a:ext cx="778976" cy="2141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17543" y="2966769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17543" y="3322585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17543" y="3536727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17543" y="3746030"/>
            <a:ext cx="778976" cy="2141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17543" y="4040270"/>
            <a:ext cx="778976" cy="2141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17543" y="4254412"/>
            <a:ext cx="778976" cy="21414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140644" y="2226950"/>
            <a:ext cx="274585" cy="510992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140643" y="3489423"/>
            <a:ext cx="274585" cy="314122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4140642" y="4118686"/>
            <a:ext cx="274585" cy="220043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9550" y="4113047"/>
            <a:ext cx="248652" cy="276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28202" y="4113047"/>
            <a:ext cx="248652" cy="276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76854" y="4113047"/>
            <a:ext cx="248652" cy="276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25506" y="4113047"/>
            <a:ext cx="248652" cy="276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74158" y="4113047"/>
            <a:ext cx="248652" cy="276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0" name="Elbow Connector 69"/>
          <p:cNvCxnSpPr>
            <a:stCxn id="20" idx="4"/>
            <a:endCxn id="69" idx="0"/>
          </p:cNvCxnSpPr>
          <p:nvPr/>
        </p:nvCxnSpPr>
        <p:spPr>
          <a:xfrm flipH="1">
            <a:off x="2300752" y="2826706"/>
            <a:ext cx="722" cy="6384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9" idx="2"/>
            <a:endCxn id="66" idx="0"/>
          </p:cNvCxnSpPr>
          <p:nvPr/>
        </p:nvCxnSpPr>
        <p:spPr>
          <a:xfrm>
            <a:off x="2300752" y="3817204"/>
            <a:ext cx="428" cy="295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2" idx="1"/>
            <a:endCxn id="69" idx="3"/>
          </p:cNvCxnSpPr>
          <p:nvPr/>
        </p:nvCxnSpPr>
        <p:spPr>
          <a:xfrm flipH="1">
            <a:off x="3044027" y="3640840"/>
            <a:ext cx="185874" cy="31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57476" y="3465106"/>
            <a:ext cx="1486551" cy="3520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RMA event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95" y="4318819"/>
            <a:ext cx="3419442" cy="21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Moving libfabric forward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41151"/>
              </p:ext>
            </p:extLst>
          </p:nvPr>
        </p:nvGraphicFramePr>
        <p:xfrm>
          <a:off x="609600" y="1381214"/>
          <a:ext cx="5477476" cy="330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6355604"/>
              </p:ext>
            </p:extLst>
          </p:nvPr>
        </p:nvGraphicFramePr>
        <p:xfrm>
          <a:off x="5248876" y="1123728"/>
          <a:ext cx="7206017" cy="53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8762" y="5021179"/>
            <a:ext cx="7403322" cy="8910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features require migration to API 1.5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apps work unmodified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523773" y="6159316"/>
            <a:ext cx="828675" cy="3048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765434" y="6159316"/>
            <a:ext cx="828675" cy="3048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007095" y="6159316"/>
            <a:ext cx="828675" cy="3048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248756" y="6159316"/>
            <a:ext cx="828675" cy="3048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490417" y="6159316"/>
            <a:ext cx="828675" cy="3048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732078" y="6159316"/>
            <a:ext cx="828675" cy="3048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973739" y="6159316"/>
            <a:ext cx="828675" cy="304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215400" y="6159316"/>
            <a:ext cx="828675" cy="304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8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1231184"/>
              </p:ext>
            </p:extLst>
          </p:nvPr>
        </p:nvGraphicFramePr>
        <p:xfrm>
          <a:off x="5248876" y="1123728"/>
          <a:ext cx="7206017" cy="53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Looking Back</a:t>
            </a:r>
            <a:endParaRPr lang="en-US" sz="4400" dirty="0"/>
          </a:p>
        </p:txBody>
      </p:sp>
      <p:sp>
        <p:nvSpPr>
          <p:cNvPr id="7" name="Freeform 6"/>
          <p:cNvSpPr/>
          <p:nvPr/>
        </p:nvSpPr>
        <p:spPr>
          <a:xfrm>
            <a:off x="616558" y="1823763"/>
            <a:ext cx="5140338" cy="982953"/>
          </a:xfrm>
          <a:custGeom>
            <a:avLst/>
            <a:gdLst>
              <a:gd name="connsiteX0" fmla="*/ 0 w 4985538"/>
              <a:gd name="connsiteY0" fmla="*/ 132843 h 797040"/>
              <a:gd name="connsiteX1" fmla="*/ 132843 w 4985538"/>
              <a:gd name="connsiteY1" fmla="*/ 0 h 797040"/>
              <a:gd name="connsiteX2" fmla="*/ 4852695 w 4985538"/>
              <a:gd name="connsiteY2" fmla="*/ 0 h 797040"/>
              <a:gd name="connsiteX3" fmla="*/ 4985538 w 4985538"/>
              <a:gd name="connsiteY3" fmla="*/ 132843 h 797040"/>
              <a:gd name="connsiteX4" fmla="*/ 4985538 w 4985538"/>
              <a:gd name="connsiteY4" fmla="*/ 664197 h 797040"/>
              <a:gd name="connsiteX5" fmla="*/ 4852695 w 4985538"/>
              <a:gd name="connsiteY5" fmla="*/ 797040 h 797040"/>
              <a:gd name="connsiteX6" fmla="*/ 132843 w 4985538"/>
              <a:gd name="connsiteY6" fmla="*/ 797040 h 797040"/>
              <a:gd name="connsiteX7" fmla="*/ 0 w 4985538"/>
              <a:gd name="connsiteY7" fmla="*/ 664197 h 797040"/>
              <a:gd name="connsiteX8" fmla="*/ 0 w 4985538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5538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4852695" y="0"/>
                </a:lnTo>
                <a:cubicBezTo>
                  <a:pt x="4926062" y="0"/>
                  <a:pt x="4985538" y="59476"/>
                  <a:pt x="4985538" y="132843"/>
                </a:cubicBezTo>
                <a:lnTo>
                  <a:pt x="4985538" y="664197"/>
                </a:lnTo>
                <a:cubicBezTo>
                  <a:pt x="4985538" y="737564"/>
                  <a:pt x="4926062" y="797040"/>
                  <a:pt x="4852695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3833" tIns="38908" rIns="183833" bIns="3890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dirty="0" smtClean="0"/>
              <a:t>Balance application needs, developer requests, and provider capabilities</a:t>
            </a:r>
            <a:endParaRPr lang="en-US" sz="2400" b="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3904" y="3263064"/>
            <a:ext cx="5082991" cy="557312"/>
          </a:xfrm>
          <a:custGeom>
            <a:avLst/>
            <a:gdLst>
              <a:gd name="connsiteX0" fmla="*/ 0 w 5019164"/>
              <a:gd name="connsiteY0" fmla="*/ 132843 h 797040"/>
              <a:gd name="connsiteX1" fmla="*/ 132843 w 5019164"/>
              <a:gd name="connsiteY1" fmla="*/ 0 h 797040"/>
              <a:gd name="connsiteX2" fmla="*/ 4886321 w 5019164"/>
              <a:gd name="connsiteY2" fmla="*/ 0 h 797040"/>
              <a:gd name="connsiteX3" fmla="*/ 5019164 w 5019164"/>
              <a:gd name="connsiteY3" fmla="*/ 132843 h 797040"/>
              <a:gd name="connsiteX4" fmla="*/ 5019164 w 5019164"/>
              <a:gd name="connsiteY4" fmla="*/ 664197 h 797040"/>
              <a:gd name="connsiteX5" fmla="*/ 4886321 w 5019164"/>
              <a:gd name="connsiteY5" fmla="*/ 797040 h 797040"/>
              <a:gd name="connsiteX6" fmla="*/ 132843 w 5019164"/>
              <a:gd name="connsiteY6" fmla="*/ 797040 h 797040"/>
              <a:gd name="connsiteX7" fmla="*/ 0 w 5019164"/>
              <a:gd name="connsiteY7" fmla="*/ 664197 h 797040"/>
              <a:gd name="connsiteX8" fmla="*/ 0 w 5019164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9164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4886321" y="0"/>
                </a:lnTo>
                <a:cubicBezTo>
                  <a:pt x="4959688" y="0"/>
                  <a:pt x="5019164" y="59476"/>
                  <a:pt x="5019164" y="132843"/>
                </a:cubicBezTo>
                <a:lnTo>
                  <a:pt x="5019164" y="664197"/>
                </a:lnTo>
                <a:cubicBezTo>
                  <a:pt x="5019164" y="737564"/>
                  <a:pt x="4959688" y="797040"/>
                  <a:pt x="4886321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3833" tIns="38908" rIns="183833" bIns="3890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dirty="0" smtClean="0"/>
              <a:t>New features for expanding use cases</a:t>
            </a:r>
            <a:endParaRPr lang="en-US" sz="2400" b="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73905" y="4901970"/>
            <a:ext cx="5082990" cy="557312"/>
          </a:xfrm>
          <a:custGeom>
            <a:avLst/>
            <a:gdLst>
              <a:gd name="connsiteX0" fmla="*/ 0 w 5025644"/>
              <a:gd name="connsiteY0" fmla="*/ 132843 h 797040"/>
              <a:gd name="connsiteX1" fmla="*/ 132843 w 5025644"/>
              <a:gd name="connsiteY1" fmla="*/ 0 h 797040"/>
              <a:gd name="connsiteX2" fmla="*/ 4892801 w 5025644"/>
              <a:gd name="connsiteY2" fmla="*/ 0 h 797040"/>
              <a:gd name="connsiteX3" fmla="*/ 5025644 w 5025644"/>
              <a:gd name="connsiteY3" fmla="*/ 132843 h 797040"/>
              <a:gd name="connsiteX4" fmla="*/ 5025644 w 5025644"/>
              <a:gd name="connsiteY4" fmla="*/ 664197 h 797040"/>
              <a:gd name="connsiteX5" fmla="*/ 4892801 w 5025644"/>
              <a:gd name="connsiteY5" fmla="*/ 797040 h 797040"/>
              <a:gd name="connsiteX6" fmla="*/ 132843 w 5025644"/>
              <a:gd name="connsiteY6" fmla="*/ 797040 h 797040"/>
              <a:gd name="connsiteX7" fmla="*/ 0 w 5025644"/>
              <a:gd name="connsiteY7" fmla="*/ 664197 h 797040"/>
              <a:gd name="connsiteX8" fmla="*/ 0 w 5025644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644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4892801" y="0"/>
                </a:lnTo>
                <a:cubicBezTo>
                  <a:pt x="4966168" y="0"/>
                  <a:pt x="5025644" y="59476"/>
                  <a:pt x="5025644" y="132843"/>
                </a:cubicBezTo>
                <a:lnTo>
                  <a:pt x="5025644" y="664197"/>
                </a:lnTo>
                <a:cubicBezTo>
                  <a:pt x="5025644" y="737564"/>
                  <a:pt x="4966168" y="797040"/>
                  <a:pt x="4892801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3833" tIns="38908" rIns="183833" bIns="3890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dirty="0" smtClean="0"/>
              <a:t>Sensible performance optimizations</a:t>
            </a:r>
            <a:endParaRPr lang="en-US" sz="2400" b="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73905" y="4082517"/>
            <a:ext cx="5082990" cy="557312"/>
          </a:xfrm>
          <a:custGeom>
            <a:avLst/>
            <a:gdLst>
              <a:gd name="connsiteX0" fmla="*/ 0 w 4972847"/>
              <a:gd name="connsiteY0" fmla="*/ 132843 h 797040"/>
              <a:gd name="connsiteX1" fmla="*/ 132843 w 4972847"/>
              <a:gd name="connsiteY1" fmla="*/ 0 h 797040"/>
              <a:gd name="connsiteX2" fmla="*/ 4840004 w 4972847"/>
              <a:gd name="connsiteY2" fmla="*/ 0 h 797040"/>
              <a:gd name="connsiteX3" fmla="*/ 4972847 w 4972847"/>
              <a:gd name="connsiteY3" fmla="*/ 132843 h 797040"/>
              <a:gd name="connsiteX4" fmla="*/ 4972847 w 4972847"/>
              <a:gd name="connsiteY4" fmla="*/ 664197 h 797040"/>
              <a:gd name="connsiteX5" fmla="*/ 4840004 w 4972847"/>
              <a:gd name="connsiteY5" fmla="*/ 797040 h 797040"/>
              <a:gd name="connsiteX6" fmla="*/ 132843 w 4972847"/>
              <a:gd name="connsiteY6" fmla="*/ 797040 h 797040"/>
              <a:gd name="connsiteX7" fmla="*/ 0 w 4972847"/>
              <a:gd name="connsiteY7" fmla="*/ 664197 h 797040"/>
              <a:gd name="connsiteX8" fmla="*/ 0 w 4972847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2847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4840004" y="0"/>
                </a:lnTo>
                <a:cubicBezTo>
                  <a:pt x="4913371" y="0"/>
                  <a:pt x="4972847" y="59476"/>
                  <a:pt x="4972847" y="132843"/>
                </a:cubicBezTo>
                <a:lnTo>
                  <a:pt x="4972847" y="664197"/>
                </a:lnTo>
                <a:cubicBezTo>
                  <a:pt x="4972847" y="737564"/>
                  <a:pt x="4913371" y="797040"/>
                  <a:pt x="4840004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3833" tIns="38908" rIns="183833" bIns="3890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dirty="0" smtClean="0"/>
              <a:t>Developer assistance</a:t>
            </a:r>
            <a:endParaRPr lang="en-US" sz="2400" b="0" kern="1200" dirty="0"/>
          </a:p>
        </p:txBody>
      </p:sp>
      <p:sp>
        <p:nvSpPr>
          <p:cNvPr id="8" name="Chevron 7"/>
          <p:cNvSpPr/>
          <p:nvPr/>
        </p:nvSpPr>
        <p:spPr>
          <a:xfrm>
            <a:off x="8523773" y="6159316"/>
            <a:ext cx="828675" cy="3048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765434" y="6159316"/>
            <a:ext cx="828675" cy="304800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007095" y="6159316"/>
            <a:ext cx="828675" cy="3048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248756" y="6159316"/>
            <a:ext cx="828675" cy="3048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490417" y="6159316"/>
            <a:ext cx="828675" cy="3048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732078" y="6159316"/>
            <a:ext cx="828675" cy="3048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973739" y="6159316"/>
            <a:ext cx="828675" cy="304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215400" y="6159316"/>
            <a:ext cx="828675" cy="304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6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63129"/>
            <a:ext cx="9144000" cy="104293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73744"/>
            <a:ext cx="9144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4575320"/>
            <a:ext cx="9144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</a:t>
            </a:r>
            <a:endParaRPr lang="en-US" dirty="0">
              <a:solidFill>
                <a:srgbClr val="399AC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5" y="399159"/>
            <a:ext cx="3653589" cy="21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256" y="2676919"/>
            <a:ext cx="4091222" cy="280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OFI Developer guide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4" y="34279"/>
            <a:ext cx="1339515" cy="1234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14" y="3277625"/>
            <a:ext cx="2066925" cy="173966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17028" y="5745560"/>
            <a:ext cx="5907897" cy="875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the barrier to adoption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concepts are generic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70184" y="2588613"/>
            <a:ext cx="4676776" cy="957985"/>
          </a:xfrm>
          <a:prstGeom prst="wedgeRoundRectCallout">
            <a:avLst>
              <a:gd name="adj1" fmla="val 93596"/>
              <a:gd name="adj2" fmla="val 48981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Assumes minimal </a:t>
            </a:r>
            <a:r>
              <a:rPr lang="en-US" sz="2800" dirty="0" smtClean="0"/>
              <a:t>background</a:t>
            </a:r>
          </a:p>
          <a:p>
            <a:pPr lvl="1"/>
            <a:r>
              <a:rPr lang="en-US" sz="2400" dirty="0" smtClean="0"/>
              <a:t>Reviews </a:t>
            </a:r>
            <a:r>
              <a:rPr lang="en-US" sz="2400" dirty="0"/>
              <a:t>sockets API for context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08134" y="3787604"/>
            <a:ext cx="7000877" cy="1733417"/>
          </a:xfrm>
          <a:prstGeom prst="wedgeRoundRectCallout">
            <a:avLst>
              <a:gd name="adj1" fmla="val 64469"/>
              <a:gd name="adj2" fmla="val -33011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Analyzes HPC requirements and their impact on an API</a:t>
            </a:r>
          </a:p>
          <a:p>
            <a:pPr lvl="1"/>
            <a:r>
              <a:rPr lang="en-US" sz="2400" dirty="0" smtClean="0"/>
              <a:t>Memory </a:t>
            </a:r>
            <a:r>
              <a:rPr lang="en-US" sz="2400" dirty="0"/>
              <a:t>copies, network buffering, asynchronous operations, interrupts, direct HW access, ...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8686800" y="1257477"/>
            <a:ext cx="2400066" cy="836018"/>
          </a:xfrm>
          <a:prstGeom prst="cloudCallout">
            <a:avLst>
              <a:gd name="adj1" fmla="val 32746"/>
              <a:gd name="adj2" fmla="val -945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novel concept!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51114" y="1490612"/>
            <a:ext cx="3762508" cy="702316"/>
          </a:xfrm>
          <a:custGeom>
            <a:avLst/>
            <a:gdLst>
              <a:gd name="connsiteX0" fmla="*/ 117055 w 702315"/>
              <a:gd name="connsiteY0" fmla="*/ 0 h 4442700"/>
              <a:gd name="connsiteX1" fmla="*/ 585260 w 702315"/>
              <a:gd name="connsiteY1" fmla="*/ 0 h 4442700"/>
              <a:gd name="connsiteX2" fmla="*/ 702315 w 702315"/>
              <a:gd name="connsiteY2" fmla="*/ 117055 h 4442700"/>
              <a:gd name="connsiteX3" fmla="*/ 702315 w 702315"/>
              <a:gd name="connsiteY3" fmla="*/ 4442700 h 4442700"/>
              <a:gd name="connsiteX4" fmla="*/ 702315 w 702315"/>
              <a:gd name="connsiteY4" fmla="*/ 4442700 h 4442700"/>
              <a:gd name="connsiteX5" fmla="*/ 0 w 702315"/>
              <a:gd name="connsiteY5" fmla="*/ 4442700 h 4442700"/>
              <a:gd name="connsiteX6" fmla="*/ 0 w 702315"/>
              <a:gd name="connsiteY6" fmla="*/ 4442700 h 4442700"/>
              <a:gd name="connsiteX7" fmla="*/ 0 w 702315"/>
              <a:gd name="connsiteY7" fmla="*/ 117055 h 4442700"/>
              <a:gd name="connsiteX8" fmla="*/ 117055 w 702315"/>
              <a:gd name="connsiteY8" fmla="*/ 0 h 4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315" h="4442700">
                <a:moveTo>
                  <a:pt x="702315" y="740468"/>
                </a:moveTo>
                <a:lnTo>
                  <a:pt x="702315" y="3702232"/>
                </a:lnTo>
                <a:cubicBezTo>
                  <a:pt x="702315" y="4111181"/>
                  <a:pt x="694030" y="4442697"/>
                  <a:pt x="683811" y="4442697"/>
                </a:cubicBezTo>
                <a:lnTo>
                  <a:pt x="0" y="4442697"/>
                </a:lnTo>
                <a:lnTo>
                  <a:pt x="0" y="4442697"/>
                </a:lnTo>
                <a:lnTo>
                  <a:pt x="0" y="3"/>
                </a:lnTo>
                <a:lnTo>
                  <a:pt x="0" y="3"/>
                </a:lnTo>
                <a:lnTo>
                  <a:pt x="683811" y="3"/>
                </a:lnTo>
                <a:cubicBezTo>
                  <a:pt x="694030" y="3"/>
                  <a:pt x="702315" y="331519"/>
                  <a:pt x="702315" y="740468"/>
                </a:cubicBezTo>
                <a:close/>
              </a:path>
            </a:pathLst>
          </a:custGeom>
        </p:spPr>
        <p:style>
          <a:ln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70479" rIns="106674" bIns="70480" numCol="1" spcCol="1270" anchor="ctr" anchorCtr="0">
            <a:noAutofit/>
          </a:bodyPr>
          <a:lstStyle/>
          <a:p>
            <a:pPr marL="0" lvl="1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 smtClean="0"/>
              <a:t>Design motivations, architecture, usage guidance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421607" y="1402823"/>
            <a:ext cx="2529507" cy="877894"/>
          </a:xfrm>
          <a:custGeom>
            <a:avLst/>
            <a:gdLst>
              <a:gd name="connsiteX0" fmla="*/ 0 w 2499018"/>
              <a:gd name="connsiteY0" fmla="*/ 146319 h 877894"/>
              <a:gd name="connsiteX1" fmla="*/ 146319 w 2499018"/>
              <a:gd name="connsiteY1" fmla="*/ 0 h 877894"/>
              <a:gd name="connsiteX2" fmla="*/ 2352699 w 2499018"/>
              <a:gd name="connsiteY2" fmla="*/ 0 h 877894"/>
              <a:gd name="connsiteX3" fmla="*/ 2499018 w 2499018"/>
              <a:gd name="connsiteY3" fmla="*/ 146319 h 877894"/>
              <a:gd name="connsiteX4" fmla="*/ 2499018 w 2499018"/>
              <a:gd name="connsiteY4" fmla="*/ 731575 h 877894"/>
              <a:gd name="connsiteX5" fmla="*/ 2352699 w 2499018"/>
              <a:gd name="connsiteY5" fmla="*/ 877894 h 877894"/>
              <a:gd name="connsiteX6" fmla="*/ 146319 w 2499018"/>
              <a:gd name="connsiteY6" fmla="*/ 877894 h 877894"/>
              <a:gd name="connsiteX7" fmla="*/ 0 w 2499018"/>
              <a:gd name="connsiteY7" fmla="*/ 731575 h 877894"/>
              <a:gd name="connsiteX8" fmla="*/ 0 w 2499018"/>
              <a:gd name="connsiteY8" fmla="*/ 146319 h 87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9018" h="877894">
                <a:moveTo>
                  <a:pt x="0" y="146319"/>
                </a:moveTo>
                <a:cubicBezTo>
                  <a:pt x="0" y="65509"/>
                  <a:pt x="65509" y="0"/>
                  <a:pt x="146319" y="0"/>
                </a:cubicBezTo>
                <a:lnTo>
                  <a:pt x="2352699" y="0"/>
                </a:lnTo>
                <a:cubicBezTo>
                  <a:pt x="2433509" y="0"/>
                  <a:pt x="2499018" y="65509"/>
                  <a:pt x="2499018" y="146319"/>
                </a:cubicBezTo>
                <a:lnTo>
                  <a:pt x="2499018" y="731575"/>
                </a:lnTo>
                <a:cubicBezTo>
                  <a:pt x="2499018" y="812385"/>
                  <a:pt x="2433509" y="877894"/>
                  <a:pt x="2352699" y="877894"/>
                </a:cubicBezTo>
                <a:lnTo>
                  <a:pt x="146319" y="877894"/>
                </a:lnTo>
                <a:cubicBezTo>
                  <a:pt x="65509" y="877894"/>
                  <a:pt x="0" y="812385"/>
                  <a:pt x="0" y="731575"/>
                </a:cubicBezTo>
                <a:lnTo>
                  <a:pt x="0" y="1463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295" tIns="88575" rIns="134295" bIns="8857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</a:rPr>
              <a:t>Broad coverage of libfabric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19176" y="324250"/>
            <a:ext cx="1657350" cy="65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3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4" y="2034338"/>
            <a:ext cx="4270708" cy="293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OFI Developer guide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1019176" y="324250"/>
            <a:ext cx="1657350" cy="65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6" y="2801368"/>
            <a:ext cx="2066925" cy="173966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31694" y="5560228"/>
            <a:ext cx="6328611" cy="926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it goes into detail about OFI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://github.com/ofiwg/ofi-guide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949491" y="2376131"/>
            <a:ext cx="6035340" cy="957985"/>
          </a:xfrm>
          <a:prstGeom prst="wedgeRoundRectCallout">
            <a:avLst>
              <a:gd name="adj1" fmla="val -78584"/>
              <a:gd name="adj2" fmla="val 62376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Examines API trade-offs</a:t>
            </a:r>
          </a:p>
          <a:p>
            <a:pPr lvl="1"/>
            <a:r>
              <a:rPr lang="en-US" sz="2400" dirty="0" smtClean="0"/>
              <a:t>Call </a:t>
            </a:r>
            <a:r>
              <a:rPr lang="en-US" sz="2400" dirty="0"/>
              <a:t>setup, branches, memory footprint, …</a:t>
            </a:r>
            <a:endParaRPr lang="en-US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543576" y="3602489"/>
            <a:ext cx="6847169" cy="1733417"/>
          </a:xfrm>
          <a:prstGeom prst="wedgeRoundRectCallout">
            <a:avLst>
              <a:gd name="adj1" fmla="val -68358"/>
              <a:gd name="adj2" fmla="val -39952"/>
              <a:gd name="adj3" fmla="val 1666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Defines communication primitives</a:t>
            </a:r>
          </a:p>
          <a:p>
            <a:pPr lvl="1"/>
            <a:r>
              <a:rPr lang="en-US" sz="2400" dirty="0" smtClean="0"/>
              <a:t>Command </a:t>
            </a:r>
            <a:r>
              <a:rPr lang="en-US" sz="2400" dirty="0"/>
              <a:t>queues, memory buffers, completion notification, progress models, data and message ordering, 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4" y="34279"/>
            <a:ext cx="1339515" cy="123458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8863263" y="1229198"/>
            <a:ext cx="1884947" cy="805140"/>
          </a:xfrm>
          <a:prstGeom prst="cloudCallout">
            <a:avLst>
              <a:gd name="adj1" fmla="val 44379"/>
              <a:gd name="adj2" fmla="val -109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Owl read this later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architecture</a:t>
            </a:r>
            <a:endParaRPr lang="en-US" sz="4400" dirty="0"/>
          </a:p>
        </p:txBody>
      </p:sp>
      <p:pic>
        <p:nvPicPr>
          <p:cNvPr id="1026" name="Picture 2" descr="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267098"/>
            <a:ext cx="1136332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19176" y="324250"/>
            <a:ext cx="1657350" cy="65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Old!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7" idx="3"/>
          </p:cNvCxnSpPr>
          <p:nvPr/>
        </p:nvCxnSpPr>
        <p:spPr>
          <a:xfrm>
            <a:off x="4170947" y="2432083"/>
            <a:ext cx="5743074" cy="629485"/>
          </a:xfrm>
          <a:prstGeom prst="bentConnector3">
            <a:avLst>
              <a:gd name="adj1" fmla="val 100000"/>
            </a:avLst>
          </a:prstGeom>
          <a:ln w="57150"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7" idx="1"/>
          </p:cNvCxnSpPr>
          <p:nvPr/>
        </p:nvCxnSpPr>
        <p:spPr>
          <a:xfrm rot="5400000" flipH="1" flipV="1">
            <a:off x="1589271" y="2583380"/>
            <a:ext cx="688106" cy="385513"/>
          </a:xfrm>
          <a:prstGeom prst="bentConnector2">
            <a:avLst/>
          </a:prstGeom>
          <a:ln w="57150"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7" idx="0"/>
          </p:cNvCxnSpPr>
          <p:nvPr/>
        </p:nvCxnSpPr>
        <p:spPr>
          <a:xfrm>
            <a:off x="3148514" y="1780674"/>
            <a:ext cx="0" cy="4285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141622" y="5638801"/>
            <a:ext cx="6768" cy="6857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148390" y="3513221"/>
            <a:ext cx="6768" cy="167981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11692" y="5193030"/>
            <a:ext cx="1243263" cy="4457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26081" y="2209198"/>
            <a:ext cx="2044866" cy="4457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Elbow Connector 24"/>
          <p:cNvCxnSpPr>
            <a:stCxn id="7" idx="3"/>
          </p:cNvCxnSpPr>
          <p:nvPr/>
        </p:nvCxnSpPr>
        <p:spPr>
          <a:xfrm>
            <a:off x="4170947" y="2432083"/>
            <a:ext cx="4435642" cy="629485"/>
          </a:xfrm>
          <a:prstGeom prst="bentConnector3">
            <a:avLst>
              <a:gd name="adj1" fmla="val 99929"/>
            </a:avLst>
          </a:prstGeom>
          <a:ln w="57150"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3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>
            <a:stCxn id="24" idx="0"/>
          </p:cNvCxnSpPr>
          <p:nvPr/>
        </p:nvCxnSpPr>
        <p:spPr>
          <a:xfrm flipH="1" flipV="1">
            <a:off x="8588275" y="3224902"/>
            <a:ext cx="107061" cy="54042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6" idx="1"/>
          </p:cNvCxnSpPr>
          <p:nvPr/>
        </p:nvCxnSpPr>
        <p:spPr>
          <a:xfrm flipH="1" flipV="1">
            <a:off x="8779499" y="3224902"/>
            <a:ext cx="531162" cy="59744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Authorization keys</a:t>
            </a:r>
            <a:endParaRPr lang="en-US" sz="4400" dirty="0"/>
          </a:p>
        </p:txBody>
      </p:sp>
      <p:sp>
        <p:nvSpPr>
          <p:cNvPr id="51" name="Rounded Rectangle 50"/>
          <p:cNvSpPr/>
          <p:nvPr/>
        </p:nvSpPr>
        <p:spPr>
          <a:xfrm>
            <a:off x="304691" y="5410124"/>
            <a:ext cx="5880209" cy="9380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Memory regions </a:t>
            </a:r>
            <a:r>
              <a:rPr lang="en-US" sz="2800" dirty="0" smtClean="0"/>
              <a:t>are only </a:t>
            </a:r>
            <a:r>
              <a:rPr lang="en-US" sz="2800" dirty="0"/>
              <a:t>accessible through endpoints with matching keys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706360" y="4388358"/>
            <a:ext cx="3242652" cy="14456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Only endpoints with the same key may communicate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9212" y="3212191"/>
            <a:ext cx="2162175" cy="1949377"/>
            <a:chOff x="464024" y="2254522"/>
            <a:chExt cx="2162175" cy="1949377"/>
          </a:xfrm>
        </p:grpSpPr>
        <p:sp>
          <p:nvSpPr>
            <p:cNvPr id="68" name="Rectangle 67"/>
            <p:cNvSpPr/>
            <p:nvPr/>
          </p:nvSpPr>
          <p:spPr>
            <a:xfrm>
              <a:off x="464024" y="2254522"/>
              <a:ext cx="2162175" cy="19493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726330" y="3075252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726331" y="2459929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dk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726331" y="3586185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8423" y="2351031"/>
              <a:ext cx="361950" cy="63489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98423" y="3056455"/>
              <a:ext cx="361950" cy="102076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6373132" y="5233564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075995" y="5233564"/>
            <a:ext cx="449179" cy="417095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6647707" y="4388358"/>
            <a:ext cx="1052079" cy="301530"/>
          </a:xfrm>
          <a:prstGeom prst="cube">
            <a:avLst/>
          </a:prstGeom>
          <a:ln>
            <a:noFill/>
          </a:ln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90282" y="5233564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373132" y="3263469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be 20"/>
          <p:cNvSpPr/>
          <p:nvPr/>
        </p:nvSpPr>
        <p:spPr>
          <a:xfrm>
            <a:off x="7944707" y="2959919"/>
            <a:ext cx="1052079" cy="301530"/>
          </a:xfrm>
          <a:prstGeom prst="cube">
            <a:avLst/>
          </a:prstGeom>
          <a:ln>
            <a:noFill/>
          </a:ln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72446" y="3261449"/>
            <a:ext cx="449179" cy="417095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470746" y="3765323"/>
            <a:ext cx="449179" cy="417095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772196" y="1908773"/>
            <a:ext cx="449179" cy="417095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977233" y="1908773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endCxn id="23" idx="4"/>
          </p:cNvCxnSpPr>
          <p:nvPr/>
        </p:nvCxnSpPr>
        <p:spPr>
          <a:xfrm flipV="1">
            <a:off x="7201914" y="3678544"/>
            <a:ext cx="195122" cy="75029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V="1">
            <a:off x="6597722" y="4689888"/>
            <a:ext cx="234444" cy="5436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</p:cNvCxnSpPr>
          <p:nvPr/>
        </p:nvCxnSpPr>
        <p:spPr>
          <a:xfrm flipH="1" flipV="1">
            <a:off x="7200137" y="4689888"/>
            <a:ext cx="214735" cy="5436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1"/>
          </p:cNvCxnSpPr>
          <p:nvPr/>
        </p:nvCxnSpPr>
        <p:spPr>
          <a:xfrm flipH="1" flipV="1">
            <a:off x="7461256" y="4689888"/>
            <a:ext cx="680520" cy="6047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6" idx="4"/>
          </p:cNvCxnSpPr>
          <p:nvPr/>
        </p:nvCxnSpPr>
        <p:spPr>
          <a:xfrm flipH="1" flipV="1">
            <a:off x="8201823" y="2325868"/>
            <a:ext cx="63370" cy="6493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4"/>
          </p:cNvCxnSpPr>
          <p:nvPr/>
        </p:nvCxnSpPr>
        <p:spPr>
          <a:xfrm flipV="1">
            <a:off x="8563367" y="2325868"/>
            <a:ext cx="433419" cy="65817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0" idx="4"/>
          </p:cNvCxnSpPr>
          <p:nvPr/>
        </p:nvCxnSpPr>
        <p:spPr>
          <a:xfrm flipH="1" flipV="1">
            <a:off x="6597722" y="3680564"/>
            <a:ext cx="251642" cy="74519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4" y="3839363"/>
            <a:ext cx="934713" cy="880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41" y="16042"/>
            <a:ext cx="1168016" cy="1164122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>
          <a:xfrm>
            <a:off x="889383" y="1357979"/>
            <a:ext cx="6864007" cy="617945"/>
          </a:xfrm>
          <a:custGeom>
            <a:avLst/>
            <a:gdLst>
              <a:gd name="connsiteX0" fmla="*/ 0 w 4951201"/>
              <a:gd name="connsiteY0" fmla="*/ 44281 h 265680"/>
              <a:gd name="connsiteX1" fmla="*/ 44281 w 4951201"/>
              <a:gd name="connsiteY1" fmla="*/ 0 h 265680"/>
              <a:gd name="connsiteX2" fmla="*/ 4906920 w 4951201"/>
              <a:gd name="connsiteY2" fmla="*/ 0 h 265680"/>
              <a:gd name="connsiteX3" fmla="*/ 4951201 w 4951201"/>
              <a:gd name="connsiteY3" fmla="*/ 44281 h 265680"/>
              <a:gd name="connsiteX4" fmla="*/ 4951201 w 4951201"/>
              <a:gd name="connsiteY4" fmla="*/ 221399 h 265680"/>
              <a:gd name="connsiteX5" fmla="*/ 4906920 w 4951201"/>
              <a:gd name="connsiteY5" fmla="*/ 265680 h 265680"/>
              <a:gd name="connsiteX6" fmla="*/ 44281 w 4951201"/>
              <a:gd name="connsiteY6" fmla="*/ 265680 h 265680"/>
              <a:gd name="connsiteX7" fmla="*/ 0 w 4951201"/>
              <a:gd name="connsiteY7" fmla="*/ 221399 h 265680"/>
              <a:gd name="connsiteX8" fmla="*/ 0 w 495120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20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4906920" y="0"/>
                </a:lnTo>
                <a:cubicBezTo>
                  <a:pt x="4931376" y="0"/>
                  <a:pt x="4951201" y="19825"/>
                  <a:pt x="4951201" y="44281"/>
                </a:cubicBezTo>
                <a:lnTo>
                  <a:pt x="4951201" y="221399"/>
                </a:lnTo>
                <a:cubicBezTo>
                  <a:pt x="4951201" y="245855"/>
                  <a:pt x="4931376" y="265680"/>
                  <a:pt x="490692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00113" tIns="12969" rIns="200113" bIns="129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Isolate traffic between virtual sets of peers</a:t>
            </a:r>
            <a:endParaRPr lang="en-US" sz="2800" b="1" kern="1200" dirty="0"/>
          </a:p>
        </p:txBody>
      </p:sp>
      <p:sp>
        <p:nvSpPr>
          <p:cNvPr id="72" name="Freeform 71"/>
          <p:cNvSpPr/>
          <p:nvPr/>
        </p:nvSpPr>
        <p:spPr>
          <a:xfrm>
            <a:off x="1218624" y="2166955"/>
            <a:ext cx="4233846" cy="852007"/>
          </a:xfrm>
          <a:custGeom>
            <a:avLst/>
            <a:gdLst>
              <a:gd name="connsiteX0" fmla="*/ 0 w 4951201"/>
              <a:gd name="connsiteY0" fmla="*/ 44281 h 265680"/>
              <a:gd name="connsiteX1" fmla="*/ 44281 w 4951201"/>
              <a:gd name="connsiteY1" fmla="*/ 0 h 265680"/>
              <a:gd name="connsiteX2" fmla="*/ 4906920 w 4951201"/>
              <a:gd name="connsiteY2" fmla="*/ 0 h 265680"/>
              <a:gd name="connsiteX3" fmla="*/ 4951201 w 4951201"/>
              <a:gd name="connsiteY3" fmla="*/ 44281 h 265680"/>
              <a:gd name="connsiteX4" fmla="*/ 4951201 w 4951201"/>
              <a:gd name="connsiteY4" fmla="*/ 221399 h 265680"/>
              <a:gd name="connsiteX5" fmla="*/ 4906920 w 4951201"/>
              <a:gd name="connsiteY5" fmla="*/ 265680 h 265680"/>
              <a:gd name="connsiteX6" fmla="*/ 44281 w 4951201"/>
              <a:gd name="connsiteY6" fmla="*/ 265680 h 265680"/>
              <a:gd name="connsiteX7" fmla="*/ 0 w 4951201"/>
              <a:gd name="connsiteY7" fmla="*/ 221399 h 265680"/>
              <a:gd name="connsiteX8" fmla="*/ 0 w 495120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120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4906920" y="0"/>
                </a:lnTo>
                <a:cubicBezTo>
                  <a:pt x="4931376" y="0"/>
                  <a:pt x="4951201" y="19825"/>
                  <a:pt x="4951201" y="44281"/>
                </a:cubicBezTo>
                <a:lnTo>
                  <a:pt x="4951201" y="221399"/>
                </a:lnTo>
                <a:cubicBezTo>
                  <a:pt x="4951201" y="245855"/>
                  <a:pt x="4931376" y="265680"/>
                  <a:pt x="490692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113" tIns="12969" rIns="200113" bIns="1296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Associated with endpoints and memory regions</a:t>
            </a:r>
            <a:endParaRPr lang="en-US" sz="2800" kern="1200" dirty="0"/>
          </a:p>
        </p:txBody>
      </p:sp>
      <p:sp>
        <p:nvSpPr>
          <p:cNvPr id="74" name="Rounded Rectangle 73"/>
          <p:cNvSpPr/>
          <p:nvPr/>
        </p:nvSpPr>
        <p:spPr>
          <a:xfrm>
            <a:off x="1019176" y="324250"/>
            <a:ext cx="1657350" cy="6534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Keys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567159" y="1908772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9244880" y="3761269"/>
            <a:ext cx="449179" cy="417095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>
            <a:endCxn id="75" idx="3"/>
          </p:cNvCxnSpPr>
          <p:nvPr/>
        </p:nvCxnSpPr>
        <p:spPr>
          <a:xfrm flipV="1">
            <a:off x="8883853" y="2264785"/>
            <a:ext cx="749087" cy="7192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510828" y="3261449"/>
            <a:ext cx="743165" cy="116431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0012837" y="2624411"/>
            <a:ext cx="449179" cy="41709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Arrow Connector 91"/>
          <p:cNvCxnSpPr>
            <a:endCxn id="91" idx="2"/>
          </p:cNvCxnSpPr>
          <p:nvPr/>
        </p:nvCxnSpPr>
        <p:spPr>
          <a:xfrm flipV="1">
            <a:off x="8945214" y="2832959"/>
            <a:ext cx="1067623" cy="2892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2"/>
          </p:cNvCxnSpPr>
          <p:nvPr/>
        </p:nvCxnSpPr>
        <p:spPr>
          <a:xfrm>
            <a:off x="4612105" y="4251158"/>
            <a:ext cx="2035602" cy="3256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Multicast</a:t>
            </a:r>
            <a:endParaRPr lang="en-US" sz="4400" dirty="0"/>
          </a:p>
        </p:txBody>
      </p:sp>
      <p:sp>
        <p:nvSpPr>
          <p:cNvPr id="28" name="Freeform 27"/>
          <p:cNvSpPr/>
          <p:nvPr/>
        </p:nvSpPr>
        <p:spPr>
          <a:xfrm>
            <a:off x="351373" y="1337885"/>
            <a:ext cx="5758506" cy="622634"/>
          </a:xfrm>
          <a:custGeom>
            <a:avLst/>
            <a:gdLst>
              <a:gd name="connsiteX0" fmla="*/ 0 w 5636533"/>
              <a:gd name="connsiteY0" fmla="*/ 83642 h 501840"/>
              <a:gd name="connsiteX1" fmla="*/ 83642 w 5636533"/>
              <a:gd name="connsiteY1" fmla="*/ 0 h 501840"/>
              <a:gd name="connsiteX2" fmla="*/ 5552891 w 5636533"/>
              <a:gd name="connsiteY2" fmla="*/ 0 h 501840"/>
              <a:gd name="connsiteX3" fmla="*/ 5636533 w 5636533"/>
              <a:gd name="connsiteY3" fmla="*/ 83642 h 501840"/>
              <a:gd name="connsiteX4" fmla="*/ 5636533 w 5636533"/>
              <a:gd name="connsiteY4" fmla="*/ 418198 h 501840"/>
              <a:gd name="connsiteX5" fmla="*/ 5552891 w 5636533"/>
              <a:gd name="connsiteY5" fmla="*/ 501840 h 501840"/>
              <a:gd name="connsiteX6" fmla="*/ 83642 w 5636533"/>
              <a:gd name="connsiteY6" fmla="*/ 501840 h 501840"/>
              <a:gd name="connsiteX7" fmla="*/ 0 w 5636533"/>
              <a:gd name="connsiteY7" fmla="*/ 418198 h 501840"/>
              <a:gd name="connsiteX8" fmla="*/ 0 w 563653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653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552891" y="0"/>
                </a:lnTo>
                <a:cubicBezTo>
                  <a:pt x="5599085" y="0"/>
                  <a:pt x="5636533" y="37448"/>
                  <a:pt x="5636533" y="83642"/>
                </a:cubicBezTo>
                <a:lnTo>
                  <a:pt x="5636533" y="418198"/>
                </a:lnTo>
                <a:cubicBezTo>
                  <a:pt x="5636533" y="464392"/>
                  <a:pt x="5599085" y="501840"/>
                  <a:pt x="555289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37546" tIns="24498" rIns="237546" bIns="244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Datagram </a:t>
            </a:r>
            <a:r>
              <a:rPr lang="en-US" sz="2800" b="1" kern="1200" dirty="0" smtClean="0"/>
              <a:t>endpoint capability</a:t>
            </a:r>
            <a:endParaRPr lang="en-US" sz="2800" kern="12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91484" y="1796328"/>
            <a:ext cx="4990916" cy="2569928"/>
            <a:chOff x="6591484" y="1796328"/>
            <a:chExt cx="4990916" cy="2569928"/>
          </a:xfrm>
        </p:grpSpPr>
        <p:sp>
          <p:nvSpPr>
            <p:cNvPr id="9" name="Oval 8"/>
            <p:cNvSpPr/>
            <p:nvPr/>
          </p:nvSpPr>
          <p:spPr>
            <a:xfrm>
              <a:off x="6591484" y="2795064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877823" y="1796328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146429" y="2084266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1113238" y="2339004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1113238" y="3052251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093854" y="3949161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0146428" y="3835501"/>
              <a:ext cx="449179" cy="417095"/>
            </a:xfrm>
            <a:prstGeom prst="ellipse">
              <a:avLst/>
            </a:prstGeom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ube 15"/>
            <p:cNvSpPr/>
            <p:nvPr/>
          </p:nvSpPr>
          <p:spPr>
            <a:xfrm>
              <a:off x="7789242" y="2372406"/>
              <a:ext cx="381000" cy="1166194"/>
            </a:xfrm>
            <a:prstGeom prst="cube">
              <a:avLst/>
            </a:prstGeom>
            <a:gradFill>
              <a:gsLst>
                <a:gs pos="1500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>
              <a:stCxn id="9" idx="6"/>
              <a:endCxn id="16" idx="2"/>
            </p:cNvCxnSpPr>
            <p:nvPr/>
          </p:nvCxnSpPr>
          <p:spPr>
            <a:xfrm flipV="1">
              <a:off x="7040663" y="3003128"/>
              <a:ext cx="748579" cy="4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3"/>
            </p:cNvCxnSpPr>
            <p:nvPr/>
          </p:nvCxnSpPr>
          <p:spPr>
            <a:xfrm flipV="1">
              <a:off x="8119407" y="2152341"/>
              <a:ext cx="824197" cy="4297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1" idx="3"/>
            </p:cNvCxnSpPr>
            <p:nvPr/>
          </p:nvCxnSpPr>
          <p:spPr>
            <a:xfrm flipV="1">
              <a:off x="8136901" y="2440279"/>
              <a:ext cx="2075309" cy="467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be 25"/>
            <p:cNvSpPr/>
            <p:nvPr/>
          </p:nvSpPr>
          <p:spPr>
            <a:xfrm>
              <a:off x="10158846" y="2728217"/>
              <a:ext cx="302346" cy="892297"/>
            </a:xfrm>
            <a:prstGeom prst="cub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/>
            <p:cNvCxnSpPr>
              <a:endCxn id="12" idx="3"/>
            </p:cNvCxnSpPr>
            <p:nvPr/>
          </p:nvCxnSpPr>
          <p:spPr>
            <a:xfrm flipV="1">
              <a:off x="10425303" y="2695017"/>
              <a:ext cx="753716" cy="2929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2"/>
            </p:cNvCxnSpPr>
            <p:nvPr/>
          </p:nvCxnSpPr>
          <p:spPr>
            <a:xfrm flipV="1">
              <a:off x="10425303" y="3260799"/>
              <a:ext cx="687935" cy="325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6" idx="2"/>
            </p:cNvCxnSpPr>
            <p:nvPr/>
          </p:nvCxnSpPr>
          <p:spPr>
            <a:xfrm>
              <a:off x="8122622" y="3045995"/>
              <a:ext cx="2036224" cy="1661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5" idx="2"/>
            </p:cNvCxnSpPr>
            <p:nvPr/>
          </p:nvCxnSpPr>
          <p:spPr>
            <a:xfrm>
              <a:off x="8125483" y="3188309"/>
              <a:ext cx="2020945" cy="855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4" idx="1"/>
            </p:cNvCxnSpPr>
            <p:nvPr/>
          </p:nvCxnSpPr>
          <p:spPr>
            <a:xfrm>
              <a:off x="8119407" y="3333449"/>
              <a:ext cx="1040228" cy="6767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543033" y="1826046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133221" y="3712478"/>
              <a:ext cx="449179" cy="41709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1003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/>
            <p:cNvCxnSpPr>
              <a:endCxn id="42" idx="3"/>
            </p:cNvCxnSpPr>
            <p:nvPr/>
          </p:nvCxnSpPr>
          <p:spPr>
            <a:xfrm flipV="1">
              <a:off x="8150259" y="2182059"/>
              <a:ext cx="1458555" cy="56926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44" idx="1"/>
            </p:cNvCxnSpPr>
            <p:nvPr/>
          </p:nvCxnSpPr>
          <p:spPr>
            <a:xfrm>
              <a:off x="10425303" y="3471382"/>
              <a:ext cx="773699" cy="30217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1242808" y="4873258"/>
            <a:ext cx="7082182" cy="1611151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Only message </a:t>
            </a:r>
            <a:r>
              <a:rPr lang="en-US" sz="2400" dirty="0" smtClean="0"/>
              <a:t>queue interface </a:t>
            </a:r>
            <a:r>
              <a:rPr lang="en-US" sz="2400" dirty="0"/>
              <a:t>currently defined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Multicast sends require use of FI_MULTICAST flag</a:t>
            </a:r>
          </a:p>
          <a:p>
            <a:pPr marL="4572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Distinguish between unicast and multicast address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Received messages also marked with FI_MULTICAST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42808" y="4235500"/>
            <a:ext cx="5758506" cy="622634"/>
          </a:xfrm>
          <a:custGeom>
            <a:avLst/>
            <a:gdLst>
              <a:gd name="connsiteX0" fmla="*/ 0 w 5636533"/>
              <a:gd name="connsiteY0" fmla="*/ 83642 h 501840"/>
              <a:gd name="connsiteX1" fmla="*/ 83642 w 5636533"/>
              <a:gd name="connsiteY1" fmla="*/ 0 h 501840"/>
              <a:gd name="connsiteX2" fmla="*/ 5552891 w 5636533"/>
              <a:gd name="connsiteY2" fmla="*/ 0 h 501840"/>
              <a:gd name="connsiteX3" fmla="*/ 5636533 w 5636533"/>
              <a:gd name="connsiteY3" fmla="*/ 83642 h 501840"/>
              <a:gd name="connsiteX4" fmla="*/ 5636533 w 5636533"/>
              <a:gd name="connsiteY4" fmla="*/ 418198 h 501840"/>
              <a:gd name="connsiteX5" fmla="*/ 5552891 w 5636533"/>
              <a:gd name="connsiteY5" fmla="*/ 501840 h 501840"/>
              <a:gd name="connsiteX6" fmla="*/ 83642 w 5636533"/>
              <a:gd name="connsiteY6" fmla="*/ 501840 h 501840"/>
              <a:gd name="connsiteX7" fmla="*/ 0 w 5636533"/>
              <a:gd name="connsiteY7" fmla="*/ 418198 h 501840"/>
              <a:gd name="connsiteX8" fmla="*/ 0 w 563653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653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552891" y="0"/>
                </a:lnTo>
                <a:cubicBezTo>
                  <a:pt x="5599085" y="0"/>
                  <a:pt x="5636533" y="37448"/>
                  <a:pt x="5636533" y="83642"/>
                </a:cubicBezTo>
                <a:lnTo>
                  <a:pt x="5636533" y="418198"/>
                </a:lnTo>
                <a:cubicBezTo>
                  <a:pt x="5636533" y="464392"/>
                  <a:pt x="5599085" y="501840"/>
                  <a:pt x="555289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37546" tIns="24498" rIns="237546" bIns="244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Uses existing data transfer APIs</a:t>
            </a:r>
            <a:endParaRPr lang="en-US" sz="2800" kern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351373" y="2956939"/>
            <a:ext cx="5917007" cy="912748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Supports send-only joins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Returns fabric address (</a:t>
            </a:r>
            <a:r>
              <a:rPr lang="en-US" sz="2400" dirty="0" err="1"/>
              <a:t>fi_addr_t</a:t>
            </a:r>
            <a:r>
              <a:rPr lang="en-US" sz="2400" dirty="0"/>
              <a:t>) for group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1373" y="2316058"/>
            <a:ext cx="5758506" cy="622634"/>
          </a:xfrm>
          <a:custGeom>
            <a:avLst/>
            <a:gdLst>
              <a:gd name="connsiteX0" fmla="*/ 0 w 5636533"/>
              <a:gd name="connsiteY0" fmla="*/ 83642 h 501840"/>
              <a:gd name="connsiteX1" fmla="*/ 83642 w 5636533"/>
              <a:gd name="connsiteY1" fmla="*/ 0 h 501840"/>
              <a:gd name="connsiteX2" fmla="*/ 5552891 w 5636533"/>
              <a:gd name="connsiteY2" fmla="*/ 0 h 501840"/>
              <a:gd name="connsiteX3" fmla="*/ 5636533 w 5636533"/>
              <a:gd name="connsiteY3" fmla="*/ 83642 h 501840"/>
              <a:gd name="connsiteX4" fmla="*/ 5636533 w 5636533"/>
              <a:gd name="connsiteY4" fmla="*/ 418198 h 501840"/>
              <a:gd name="connsiteX5" fmla="*/ 5552891 w 5636533"/>
              <a:gd name="connsiteY5" fmla="*/ 501840 h 501840"/>
              <a:gd name="connsiteX6" fmla="*/ 83642 w 5636533"/>
              <a:gd name="connsiteY6" fmla="*/ 501840 h 501840"/>
              <a:gd name="connsiteX7" fmla="*/ 0 w 5636533"/>
              <a:gd name="connsiteY7" fmla="*/ 418198 h 501840"/>
              <a:gd name="connsiteX8" fmla="*/ 0 w 5636533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6533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552891" y="0"/>
                </a:lnTo>
                <a:cubicBezTo>
                  <a:pt x="5599085" y="0"/>
                  <a:pt x="5636533" y="37448"/>
                  <a:pt x="5636533" y="83642"/>
                </a:cubicBezTo>
                <a:lnTo>
                  <a:pt x="5636533" y="418198"/>
                </a:lnTo>
                <a:cubicBezTo>
                  <a:pt x="5636533" y="464392"/>
                  <a:pt x="5599085" y="501840"/>
                  <a:pt x="5552891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37546" tIns="24498" rIns="237546" bIns="244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New </a:t>
            </a:r>
            <a:r>
              <a:rPr lang="en-US" sz="2800" b="1" kern="1200" dirty="0" err="1" smtClean="0"/>
              <a:t>fi_join</a:t>
            </a:r>
            <a:r>
              <a:rPr lang="en-US" sz="2800" b="1" kern="1200" dirty="0" smtClean="0"/>
              <a:t> call to connect to group</a:t>
            </a:r>
            <a:endParaRPr lang="en-US" sz="2800" kern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1019175" y="324250"/>
            <a:ext cx="2155346" cy="65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Long Last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8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New endpoint types</a:t>
            </a:r>
            <a:endParaRPr lang="en-US" sz="4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82328" y="2470139"/>
            <a:ext cx="7427343" cy="2852890"/>
            <a:chOff x="2372264" y="1432713"/>
            <a:chExt cx="7427343" cy="2852890"/>
          </a:xfrm>
        </p:grpSpPr>
        <p:sp>
          <p:nvSpPr>
            <p:cNvPr id="5" name="Rectangle 4"/>
            <p:cNvSpPr/>
            <p:nvPr/>
          </p:nvSpPr>
          <p:spPr>
            <a:xfrm>
              <a:off x="2493033" y="1432713"/>
              <a:ext cx="7159929" cy="42557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Enterprise / Cloud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93033" y="1958195"/>
              <a:ext cx="1552755" cy="4226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sockets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6429" y="1955319"/>
              <a:ext cx="1552755" cy="42557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rsockets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4075" y="1955319"/>
              <a:ext cx="1552755" cy="43419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ZeroMQ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00206" y="1955319"/>
              <a:ext cx="1552755" cy="42557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nanomsg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41722" y="1955319"/>
              <a:ext cx="563592" cy="425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372264" y="2722233"/>
              <a:ext cx="74273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493033" y="2389518"/>
              <a:ext cx="7159929" cy="33271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libfabric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93032" y="3196105"/>
              <a:ext cx="155275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93032" y="3718711"/>
              <a:ext cx="1552755" cy="4226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46428" y="3196105"/>
              <a:ext cx="155275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EQ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4073" y="3718711"/>
              <a:ext cx="2840967" cy="4226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EP:SOCK_DGRAM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72264" y="2794958"/>
              <a:ext cx="7427343" cy="1490645"/>
            </a:xfrm>
            <a:prstGeom prst="roundRect">
              <a:avLst>
                <a:gd name="adj" fmla="val 1122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OFI Provider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94074" y="3196104"/>
              <a:ext cx="2840967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EP:SOCK_STREAM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357994" y="1364883"/>
            <a:ext cx="4313077" cy="9380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Apps/middleware designed around socket semantics</a:t>
            </a:r>
            <a:endParaRPr lang="en-US" sz="2800" dirty="0"/>
          </a:p>
        </p:txBody>
      </p:sp>
      <p:sp>
        <p:nvSpPr>
          <p:cNvPr id="35" name="Rounded Rectangle 34"/>
          <p:cNvSpPr/>
          <p:nvPr/>
        </p:nvSpPr>
        <p:spPr>
          <a:xfrm>
            <a:off x="357994" y="5439699"/>
            <a:ext cx="5842958" cy="12341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Enable provider specific optimizations</a:t>
            </a:r>
          </a:p>
          <a:p>
            <a:pPr lvl="1"/>
            <a:r>
              <a:rPr lang="en-US" sz="2400" dirty="0" smtClean="0"/>
              <a:t>RMA, circular receive buffers</a:t>
            </a:r>
          </a:p>
          <a:p>
            <a:pPr lvl="1"/>
            <a:r>
              <a:rPr lang="en-US" sz="2400" dirty="0" smtClean="0"/>
              <a:t>Minimize data copies, use offload</a:t>
            </a:r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7586936" y="1248290"/>
            <a:ext cx="4047227" cy="11682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Synchronous completions</a:t>
            </a:r>
          </a:p>
          <a:p>
            <a:pPr lvl="1"/>
            <a:r>
              <a:rPr lang="en-US" sz="2400" dirty="0" smtClean="0"/>
              <a:t>No completion queue</a:t>
            </a:r>
          </a:p>
          <a:p>
            <a:pPr lvl="1"/>
            <a:r>
              <a:rPr lang="en-US" sz="2400" dirty="0" smtClean="0"/>
              <a:t>Application owns buffers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6993152" y="5590948"/>
            <a:ext cx="4641011" cy="9380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Associated with file descriptor</a:t>
            </a:r>
          </a:p>
          <a:p>
            <a:pPr lvl="1"/>
            <a:r>
              <a:rPr lang="en-US" sz="2400" dirty="0" smtClean="0"/>
              <a:t>Support for select/poll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7" y="2991007"/>
            <a:ext cx="1582100" cy="1186575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06702" y="324250"/>
            <a:ext cx="2155346" cy="653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HPC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819781" y="4233529"/>
            <a:ext cx="792480" cy="42269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>
            <a:stCxn id="24" idx="3"/>
            <a:endCxn id="42" idx="2"/>
          </p:cNvCxnSpPr>
          <p:nvPr/>
        </p:nvCxnSpPr>
        <p:spPr>
          <a:xfrm flipV="1">
            <a:off x="8645105" y="4444877"/>
            <a:ext cx="174676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819781" y="4756137"/>
            <a:ext cx="792480" cy="42269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>
            <a:stCxn id="25" idx="3"/>
            <a:endCxn id="45" idx="2"/>
          </p:cNvCxnSpPr>
          <p:nvPr/>
        </p:nvCxnSpPr>
        <p:spPr>
          <a:xfrm>
            <a:off x="8645104" y="4967485"/>
            <a:ext cx="17467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A visualization of information in a data ce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18" y="3168317"/>
            <a:ext cx="2110952" cy="10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Expanding ATOMICs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>
          <a:xfrm>
            <a:off x="9661585" y="16497"/>
            <a:ext cx="1759788" cy="1148826"/>
          </a:xfrm>
          <a:prstGeom prst="rect">
            <a:avLst/>
          </a:prstGeom>
        </p:spPr>
      </p:pic>
      <p:sp>
        <p:nvSpPr>
          <p:cNvPr id="6" name="12-Point Star 5"/>
          <p:cNvSpPr/>
          <p:nvPr/>
        </p:nvSpPr>
        <p:spPr>
          <a:xfrm>
            <a:off x="189782" y="26636"/>
            <a:ext cx="3183146" cy="1138687"/>
          </a:xfrm>
          <a:prstGeom prst="star12">
            <a:avLst>
              <a:gd name="adj" fmla="val 397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Free: 100% More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0188" y="1788699"/>
            <a:ext cx="3312544" cy="3131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74022" y="1936988"/>
            <a:ext cx="1552755" cy="42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RMA Key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45790" y="2889527"/>
            <a:ext cx="655467" cy="634573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83188" y="1939143"/>
            <a:ext cx="778991" cy="15441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83187" y="3566103"/>
            <a:ext cx="778976" cy="6348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54062" y="3728055"/>
            <a:ext cx="1877529" cy="418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Message Tag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3187" y="4283826"/>
            <a:ext cx="778976" cy="5111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 flipH="1">
            <a:off x="7979510" y="3366815"/>
            <a:ext cx="943675" cy="435000"/>
          </a:xfrm>
          <a:prstGeom prst="homePlate">
            <a:avLst>
              <a:gd name="adj" fmla="val 684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11__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Pentagon 28"/>
          <p:cNvSpPr/>
          <p:nvPr/>
        </p:nvSpPr>
        <p:spPr>
          <a:xfrm flipH="1">
            <a:off x="7979509" y="4066326"/>
            <a:ext cx="943675" cy="435000"/>
          </a:xfrm>
          <a:prstGeom prst="homePlate">
            <a:avLst>
              <a:gd name="adj" fmla="val 684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100_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Parallelogram 30"/>
          <p:cNvSpPr/>
          <p:nvPr/>
        </p:nvSpPr>
        <p:spPr>
          <a:xfrm flipH="1">
            <a:off x="7979509" y="1936988"/>
            <a:ext cx="1086852" cy="431320"/>
          </a:xfrm>
          <a:prstGeom prst="parallelogram">
            <a:avLst>
              <a:gd name="adj" fmla="val 29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82484" y="2363856"/>
            <a:ext cx="2227082" cy="418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(RMA) Atomic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697513" y="2696922"/>
            <a:ext cx="1480913" cy="446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90855" y="3296423"/>
            <a:ext cx="1492332" cy="28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44460" y="3723214"/>
            <a:ext cx="2484850" cy="418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Tagged Atomic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9" idx="0"/>
          </p:cNvCxnSpPr>
          <p:nvPr/>
        </p:nvCxnSpPr>
        <p:spPr>
          <a:xfrm rot="5400000" flipH="1" flipV="1">
            <a:off x="4280708" y="2301647"/>
            <a:ext cx="427744" cy="241539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2" idx="2"/>
          </p:cNvCxnSpPr>
          <p:nvPr/>
        </p:nvCxnSpPr>
        <p:spPr>
          <a:xfrm rot="16200000" flipH="1">
            <a:off x="4317181" y="1761081"/>
            <a:ext cx="363940" cy="240625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97926" y="4478366"/>
            <a:ext cx="3511809" cy="1035170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/>
              <a:t>FI_TAGGED op flag</a:t>
            </a:r>
          </a:p>
          <a:p>
            <a:pPr lvl="1"/>
            <a:r>
              <a:rPr lang="en-US" sz="2400" dirty="0" smtClean="0"/>
              <a:t>- Replace </a:t>
            </a:r>
            <a:r>
              <a:rPr lang="en-US" sz="2400" dirty="0"/>
              <a:t>key with tag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977441" y="5126008"/>
            <a:ext cx="4150744" cy="1357951"/>
          </a:xfrm>
          <a:prstGeom prst="roundRect">
            <a:avLst>
              <a:gd name="adj" fmla="val 1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err="1"/>
              <a:t>fi_atomic_query</a:t>
            </a:r>
            <a:r>
              <a:rPr lang="en-US" sz="2800" dirty="0"/>
              <a:t>()</a:t>
            </a:r>
          </a:p>
          <a:p>
            <a:pPr lvl="1"/>
            <a:r>
              <a:rPr lang="en-US" sz="2400" dirty="0" smtClean="0"/>
              <a:t>- Domain </a:t>
            </a:r>
            <a:r>
              <a:rPr lang="en-US" sz="2400" dirty="0"/>
              <a:t>level </a:t>
            </a:r>
            <a:r>
              <a:rPr lang="en-US" sz="2400" dirty="0" smtClean="0"/>
              <a:t>call</a:t>
            </a:r>
            <a:endParaRPr lang="en-US" sz="2400" dirty="0"/>
          </a:p>
          <a:p>
            <a:pPr lvl="1"/>
            <a:r>
              <a:rPr lang="en-US" sz="2400" dirty="0" smtClean="0"/>
              <a:t>- Also </a:t>
            </a:r>
            <a:r>
              <a:rPr lang="en-US" sz="2400" dirty="0"/>
              <a:t>reports </a:t>
            </a:r>
            <a:r>
              <a:rPr lang="en-US" sz="2400" dirty="0" err="1"/>
              <a:t>datatype</a:t>
            </a:r>
            <a:r>
              <a:rPr lang="en-US" sz="2400" dirty="0"/>
              <a:t> size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39107" y="1373731"/>
            <a:ext cx="3629446" cy="83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RMA key (not address) identifies the buffer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1125</Words>
  <Application>Microsoft Office PowerPoint</Application>
  <PresentationFormat>Widescreen</PresentationFormat>
  <Paragraphs>407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Courier New</vt:lpstr>
      <vt:lpstr>Times New Roman</vt:lpstr>
      <vt:lpstr>Wingdings</vt:lpstr>
      <vt:lpstr>Office Theme</vt:lpstr>
      <vt:lpstr>Advancing open fabrics interfaces</vt:lpstr>
      <vt:lpstr>Moving libfabric forward</vt:lpstr>
      <vt:lpstr>OFI Developer guide</vt:lpstr>
      <vt:lpstr>OFI Developer guide</vt:lpstr>
      <vt:lpstr>architecture</vt:lpstr>
      <vt:lpstr>Authorization keys</vt:lpstr>
      <vt:lpstr>Multicast</vt:lpstr>
      <vt:lpstr>New endpoint types</vt:lpstr>
      <vt:lpstr>Expanding ATOMICs</vt:lpstr>
      <vt:lpstr>Deferred work queues</vt:lpstr>
      <vt:lpstr>optimizing completions</vt:lpstr>
      <vt:lpstr>Completion Data</vt:lpstr>
      <vt:lpstr>Feature Grab bag</vt:lpstr>
      <vt:lpstr>Provider updates</vt:lpstr>
      <vt:lpstr>Memory registration</vt:lpstr>
      <vt:lpstr>MR Mode bits</vt:lpstr>
      <vt:lpstr>‘Basic’ MR Mode bits</vt:lpstr>
      <vt:lpstr>Raw Memory Regions</vt:lpstr>
      <vt:lpstr>non-omnipotent providers</vt:lpstr>
      <vt:lpstr>Looking Back</vt:lpstr>
      <vt:lpstr>THANK YOU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Hefty, Sean</cp:lastModifiedBy>
  <cp:revision>349</cp:revision>
  <dcterms:created xsi:type="dcterms:W3CDTF">2016-02-08T22:33:42Z</dcterms:created>
  <dcterms:modified xsi:type="dcterms:W3CDTF">2017-03-22T21:29:50Z</dcterms:modified>
</cp:coreProperties>
</file>