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46"/>
  </p:notesMasterIdLst>
  <p:sldIdLst>
    <p:sldId id="256" r:id="rId2"/>
    <p:sldId id="294" r:id="rId3"/>
    <p:sldId id="296" r:id="rId4"/>
    <p:sldId id="297" r:id="rId5"/>
    <p:sldId id="298" r:id="rId6"/>
    <p:sldId id="304" r:id="rId7"/>
    <p:sldId id="306" r:id="rId8"/>
    <p:sldId id="307" r:id="rId9"/>
    <p:sldId id="303" r:id="rId10"/>
    <p:sldId id="336" r:id="rId11"/>
    <p:sldId id="313" r:id="rId12"/>
    <p:sldId id="330" r:id="rId13"/>
    <p:sldId id="338" r:id="rId14"/>
    <p:sldId id="377" r:id="rId15"/>
    <p:sldId id="392" r:id="rId16"/>
    <p:sldId id="404" r:id="rId17"/>
    <p:sldId id="405" r:id="rId18"/>
    <p:sldId id="299" r:id="rId19"/>
    <p:sldId id="364" r:id="rId20"/>
    <p:sldId id="365" r:id="rId21"/>
    <p:sldId id="366" r:id="rId22"/>
    <p:sldId id="367" r:id="rId23"/>
    <p:sldId id="368" r:id="rId24"/>
    <p:sldId id="301" r:id="rId25"/>
    <p:sldId id="393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4" r:id="rId35"/>
    <p:sldId id="395" r:id="rId36"/>
    <p:sldId id="396" r:id="rId37"/>
    <p:sldId id="397" r:id="rId38"/>
    <p:sldId id="398" r:id="rId39"/>
    <p:sldId id="399" r:id="rId40"/>
    <p:sldId id="400" r:id="rId41"/>
    <p:sldId id="401" r:id="rId42"/>
    <p:sldId id="402" r:id="rId43"/>
    <p:sldId id="403" r:id="rId44"/>
    <p:sldId id="29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7" autoAdjust="0"/>
    <p:restoredTop sz="96224" autoAdjust="0"/>
  </p:normalViewPr>
  <p:slideViewPr>
    <p:cSldViewPr snapToGrid="0" showGuides="1">
      <p:cViewPr varScale="1">
        <p:scale>
          <a:sx n="73" d="100"/>
          <a:sy n="73" d="100"/>
        </p:scale>
        <p:origin x="72" y="204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03FB-87B1-4FEA-B4CD-4D724FE42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33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7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270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34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97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9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303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72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446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29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Intel Clear" panose="020B0604020203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ntel Clear" panose="020B0604020203020204" pitchFamily="34" charset="0"/>
                <a:ea typeface="MS PGothic" panose="020B0600070205080204" pitchFamily="34" charset="-128"/>
              </a:defRPr>
            </a:lvl9pPr>
          </a:lstStyle>
          <a:p>
            <a:fld id="{5860D28F-1545-4971-828D-79D745BE749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6723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192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897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96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190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578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72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3896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39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90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216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69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766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13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43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 Narrow"/>
                <a:cs typeface="Arial Narrow"/>
              </a:rPr>
              <a:t>HOTI</a:t>
            </a:r>
            <a:r>
              <a:rPr lang="en-US" sz="1800" baseline="0" dirty="0" smtClean="0">
                <a:solidFill>
                  <a:srgbClr val="FFFFFF"/>
                </a:solidFill>
                <a:latin typeface="Arial Narrow"/>
                <a:cs typeface="Arial Narrow"/>
              </a:rPr>
              <a:t> 2017</a:t>
            </a:r>
            <a:endParaRPr lang="en-US" sz="1800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 smtClean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 smtClean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 smtClean="0"/>
              <a:t>developing to the </a:t>
            </a:r>
            <a:r>
              <a:rPr lang="en-US" sz="4400" dirty="0" err="1" smtClean="0"/>
              <a:t>openfabrics</a:t>
            </a:r>
            <a:r>
              <a:rPr lang="en-US" sz="4400" dirty="0" smtClean="0"/>
              <a:t> interfaces libfabric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  <a:endParaRPr lang="en-US" dirty="0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August, 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r>
              <a:rPr lang="en-US" dirty="0" smtClean="0">
                <a:solidFill>
                  <a:srgbClr val="399ACA"/>
                </a:solidFill>
              </a:rPr>
              <a:t>Intel Corporation</a:t>
            </a:r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architecture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" y="1295789"/>
            <a:ext cx="11223279" cy="5296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5" name="Elbow Connector 4"/>
          <p:cNvCxnSpPr>
            <a:stCxn id="11" idx="3"/>
          </p:cNvCxnSpPr>
          <p:nvPr/>
        </p:nvCxnSpPr>
        <p:spPr>
          <a:xfrm>
            <a:off x="4170947" y="2417281"/>
            <a:ext cx="5743074" cy="629485"/>
          </a:xfrm>
          <a:prstGeom prst="bentConnector3">
            <a:avLst>
              <a:gd name="adj1" fmla="val 100000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endCxn id="11" idx="1"/>
          </p:cNvCxnSpPr>
          <p:nvPr/>
        </p:nvCxnSpPr>
        <p:spPr>
          <a:xfrm rot="5400000" flipH="1" flipV="1">
            <a:off x="1589271" y="2568578"/>
            <a:ext cx="688106" cy="385513"/>
          </a:xfrm>
          <a:prstGeom prst="bentConnector2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1" idx="0"/>
          </p:cNvCxnSpPr>
          <p:nvPr/>
        </p:nvCxnSpPr>
        <p:spPr>
          <a:xfrm>
            <a:off x="3148514" y="1765872"/>
            <a:ext cx="0" cy="428524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48390" y="3494171"/>
            <a:ext cx="0" cy="169885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11692" y="5193030"/>
            <a:ext cx="1243263" cy="4457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26081" y="2194396"/>
            <a:ext cx="2044866" cy="4457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sz="2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Elbow Connector 11"/>
          <p:cNvCxnSpPr>
            <a:stCxn id="11" idx="3"/>
          </p:cNvCxnSpPr>
          <p:nvPr/>
        </p:nvCxnSpPr>
        <p:spPr>
          <a:xfrm>
            <a:off x="4170947" y="2417281"/>
            <a:ext cx="4435642" cy="629485"/>
          </a:xfrm>
          <a:prstGeom prst="bentConnector3">
            <a:avLst>
              <a:gd name="adj1" fmla="val 99929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48390" y="5657850"/>
            <a:ext cx="0" cy="68580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2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/>
              <a:t>Object-Model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84" y="1590801"/>
            <a:ext cx="7804631" cy="408860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286501" y="119974"/>
            <a:ext cx="3905250" cy="8905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defines </a:t>
            </a:r>
            <a:r>
              <a:rPr lang="en-US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79294" y="3861139"/>
            <a:ext cx="919163" cy="393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1675" y="2252423"/>
            <a:ext cx="1314449" cy="393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09600" y="3170136"/>
            <a:ext cx="1917459" cy="67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address table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55459" y="2055721"/>
            <a:ext cx="1371600" cy="3934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Listener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817393" y="5504449"/>
            <a:ext cx="1495183" cy="67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queues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155459" y="4561412"/>
            <a:ext cx="1371600" cy="67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RDMA buffers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091817" y="5411544"/>
            <a:ext cx="2548015" cy="67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multiple CQs and counters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924894" y="2449124"/>
            <a:ext cx="1968740" cy="67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wait objects (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fd’s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4036374" y="5972508"/>
            <a:ext cx="1347888" cy="21860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0"/>
          </p:cNvCxnSpPr>
          <p:nvPr/>
        </p:nvCxnSpPr>
        <p:spPr>
          <a:xfrm flipV="1">
            <a:off x="2509157" y="4315326"/>
            <a:ext cx="2875105" cy="165718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740568" y="5477762"/>
            <a:ext cx="8021" cy="494746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81939" y="5972508"/>
            <a:ext cx="3054435" cy="43720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mappings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1410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Endpoint Types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8" y="1328635"/>
            <a:ext cx="9247891" cy="48880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28" y="4853275"/>
            <a:ext cx="7372847" cy="16135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9153526" y="5018349"/>
            <a:ext cx="2247899" cy="4896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Unconnected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1" y="1328635"/>
            <a:ext cx="2247899" cy="4896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983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Endpoint Contexts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58" y="72096"/>
            <a:ext cx="5343524" cy="2158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5" y="4502953"/>
            <a:ext cx="8493018" cy="2271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40" y="2286883"/>
            <a:ext cx="7063360" cy="2165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" name="Rounded Rectangle 9"/>
          <p:cNvSpPr/>
          <p:nvPr/>
        </p:nvSpPr>
        <p:spPr>
          <a:xfrm>
            <a:off x="7824354" y="1459744"/>
            <a:ext cx="2247899" cy="48962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2660" y="4817681"/>
            <a:ext cx="1980395" cy="8212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Endpoints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1715" y="3548633"/>
            <a:ext cx="1859515" cy="833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Contexts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530"/>
          <p:cNvSpPr/>
          <p:nvPr/>
        </p:nvSpPr>
        <p:spPr>
          <a:xfrm>
            <a:off x="9410700" y="3045302"/>
            <a:ext cx="2482475" cy="100666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tx1"/>
                </a:solidFill>
              </a:rPr>
              <a:t>Tx/Rx completions may go to the same or different CQs</a:t>
            </a:r>
          </a:p>
        </p:txBody>
      </p:sp>
      <p:sp>
        <p:nvSpPr>
          <p:cNvPr id="14" name="Shape 531"/>
          <p:cNvSpPr/>
          <p:nvPr/>
        </p:nvSpPr>
        <p:spPr>
          <a:xfrm>
            <a:off x="8008434" y="2298485"/>
            <a:ext cx="2063819" cy="679069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tx1"/>
                </a:solidFill>
              </a:rPr>
              <a:t>Tx/Rx command ‘queues’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8864" y="3675785"/>
            <a:ext cx="2838449" cy="6513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underlying command queues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91475" y="6045948"/>
            <a:ext cx="2838449" cy="6513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multi-thread access to hardware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743825" y="2114550"/>
            <a:ext cx="264609" cy="183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0336862" y="1311486"/>
            <a:ext cx="778813" cy="1666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04255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Address vectors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67316"/>
              </p:ext>
            </p:extLst>
          </p:nvPr>
        </p:nvGraphicFramePr>
        <p:xfrm>
          <a:off x="3459970" y="1968120"/>
          <a:ext cx="2915727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354"/>
                <a:gridCol w="1971373"/>
              </a:tblGrid>
              <a:tr h="1514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Address</a:t>
                      </a:r>
                      <a:r>
                        <a:rPr lang="en-US" sz="1800" b="1" baseline="0" dirty="0" smtClean="0"/>
                        <a:t> Vector (Table)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fi_addr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Fabric Address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100:3:50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100:3:51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101:3:83</a:t>
                      </a:r>
                      <a:endParaRPr lang="en-US" sz="1800" baseline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102:3:64</a:t>
                      </a:r>
                      <a:endParaRPr lang="en-US" sz="1800" baseline="300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…</a:t>
                      </a:r>
                      <a:endParaRPr lang="en-US" sz="1800" baseline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80683"/>
              </p:ext>
            </p:extLst>
          </p:nvPr>
        </p:nvGraphicFramePr>
        <p:xfrm>
          <a:off x="6375697" y="1968120"/>
          <a:ext cx="237108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081"/>
              </a:tblGrid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Address</a:t>
                      </a:r>
                      <a:r>
                        <a:rPr lang="en-US" sz="1800" b="1" baseline="0" dirty="0" smtClean="0"/>
                        <a:t> Vector (Map)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fi_addr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100003050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100003051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101003083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102003064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323584" y="4697376"/>
            <a:ext cx="4772416" cy="14430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Addresses are referenced by an index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application storage required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O(n) memory in provider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Lookup required on transfers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43116" y="4697376"/>
            <a:ext cx="4546948" cy="14430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 returns 64-bit value for address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 x 8 bytes application memory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No provider storage required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Direct addressing possible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530"/>
          <p:cNvSpPr/>
          <p:nvPr/>
        </p:nvSpPr>
        <p:spPr>
          <a:xfrm>
            <a:off x="4673600" y="441466"/>
            <a:ext cx="3686132" cy="108479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 addressing (e.g. hostname or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sockaddr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fabric specific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530"/>
          <p:cNvSpPr/>
          <p:nvPr/>
        </p:nvSpPr>
        <p:spPr>
          <a:xfrm>
            <a:off x="9003912" y="2674058"/>
            <a:ext cx="2664144" cy="84115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to share AV between processes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2906"/>
              </p:ext>
            </p:extLst>
          </p:nvPr>
        </p:nvGraphicFramePr>
        <p:xfrm>
          <a:off x="801377" y="1968120"/>
          <a:ext cx="1788543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543"/>
              </a:tblGrid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User Address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/>
                        <a:t>IP:Port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10.0.0.1:7000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10.0.0.1:7001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10.0.0.2:7000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10.0.0.3:7003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4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…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2779092" y="3248280"/>
            <a:ext cx="491706" cy="38344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842686" y="1362615"/>
            <a:ext cx="2364517" cy="3962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mappings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054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1706880" y="4042236"/>
            <a:ext cx="8768080" cy="2143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706880" y="1432560"/>
            <a:ext cx="8768080" cy="2143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data transfer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80170" y="1811037"/>
            <a:ext cx="798108" cy="781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3718215" y="1820562"/>
            <a:ext cx="798108" cy="5491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842126" y="1811037"/>
            <a:ext cx="798108" cy="4659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3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8562770" y="1803281"/>
            <a:ext cx="798108" cy="781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9502592" y="1803279"/>
            <a:ext cx="798108" cy="7814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9502592" y="1803278"/>
            <a:ext cx="798108" cy="556873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7616752" y="1803281"/>
            <a:ext cx="798108" cy="78140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7616751" y="1803281"/>
            <a:ext cx="798108" cy="4659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msg</a:t>
            </a:r>
            <a:r>
              <a:rPr lang="en-US" sz="1200" dirty="0" smtClean="0"/>
              <a:t> 3</a:t>
            </a:r>
            <a:endParaRPr lang="en-US" sz="1200" dirty="0"/>
          </a:p>
        </p:txBody>
      </p:sp>
      <p:cxnSp>
        <p:nvCxnSpPr>
          <p:cNvPr id="16" name="Elbow Connector 15"/>
          <p:cNvCxnSpPr>
            <a:stCxn id="7" idx="2"/>
            <a:endCxn id="10" idx="2"/>
          </p:cNvCxnSpPr>
          <p:nvPr/>
        </p:nvCxnSpPr>
        <p:spPr>
          <a:xfrm rot="5400000" flipH="1" flipV="1">
            <a:off x="6066645" y="-302739"/>
            <a:ext cx="7756" cy="5782600"/>
          </a:xfrm>
          <a:prstGeom prst="bentConnector3">
            <a:avLst>
              <a:gd name="adj1" fmla="val -476776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5122365" y="-604233"/>
            <a:ext cx="12254" cy="5774626"/>
          </a:xfrm>
          <a:prstGeom prst="bentConnector3">
            <a:avLst>
              <a:gd name="adj1" fmla="val 716956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2361482" y="4373701"/>
            <a:ext cx="7548138" cy="1331486"/>
            <a:chOff x="216762" y="2140941"/>
            <a:chExt cx="6735068" cy="1188061"/>
          </a:xfrm>
        </p:grpSpPr>
        <p:sp>
          <p:nvSpPr>
            <p:cNvPr id="20" name="Rounded Rectangle 19"/>
            <p:cNvSpPr/>
            <p:nvPr/>
          </p:nvSpPr>
          <p:spPr>
            <a:xfrm>
              <a:off x="963829" y="2151776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</a:t>
              </a:r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710896" y="2151776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1</a:t>
              </a:r>
              <a:endParaRPr lang="en-US" sz="12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16762" y="2151776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3</a:t>
              </a:r>
              <a:endParaRPr lang="en-US" sz="12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815725" y="2140941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2</a:t>
              </a:r>
              <a:endParaRPr lang="en-US" sz="12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569143" y="2145599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1</a:t>
              </a:r>
              <a:endParaRPr lang="en-US" sz="1200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16210" y="2145599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tag 3</a:t>
              </a:r>
              <a:endParaRPr lang="en-US" sz="1200" dirty="0"/>
            </a:p>
          </p:txBody>
        </p:sp>
        <p:cxnSp>
          <p:nvCxnSpPr>
            <p:cNvPr id="26" name="Elbow Connector 25"/>
            <p:cNvCxnSpPr>
              <a:stCxn id="21" idx="2"/>
              <a:endCxn id="24" idx="2"/>
            </p:cNvCxnSpPr>
            <p:nvPr/>
          </p:nvCxnSpPr>
          <p:spPr>
            <a:xfrm rot="5400000" flipH="1" flipV="1">
              <a:off x="3954740" y="656885"/>
              <a:ext cx="6177" cy="3858247"/>
            </a:xfrm>
            <a:prstGeom prst="bentConnector3">
              <a:avLst>
                <a:gd name="adj1" fmla="val -516781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20" idx="2"/>
              <a:endCxn id="23" idx="2"/>
            </p:cNvCxnSpPr>
            <p:nvPr/>
          </p:nvCxnSpPr>
          <p:spPr>
            <a:xfrm rot="5400000" flipH="1" flipV="1">
              <a:off x="3202169" y="842726"/>
              <a:ext cx="10835" cy="3851896"/>
            </a:xfrm>
            <a:prstGeom prst="bentConnector3">
              <a:avLst>
                <a:gd name="adj1" fmla="val -279412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22" idx="2"/>
              <a:endCxn id="25" idx="2"/>
            </p:cNvCxnSpPr>
            <p:nvPr/>
          </p:nvCxnSpPr>
          <p:spPr>
            <a:xfrm rot="5400000" flipH="1" flipV="1">
              <a:off x="3581207" y="-529976"/>
              <a:ext cx="6177" cy="6099448"/>
            </a:xfrm>
            <a:prstGeom prst="bentConnector3">
              <a:avLst>
                <a:gd name="adj1" fmla="val -1156927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loud 28"/>
            <p:cNvSpPr/>
            <p:nvPr/>
          </p:nvSpPr>
          <p:spPr>
            <a:xfrm>
              <a:off x="2457963" y="2591309"/>
              <a:ext cx="2246316" cy="73769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TAGGED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1" name="Elbow Connector 60"/>
          <p:cNvCxnSpPr>
            <a:stCxn id="8" idx="2"/>
            <a:endCxn id="11" idx="2"/>
          </p:cNvCxnSpPr>
          <p:nvPr/>
        </p:nvCxnSpPr>
        <p:spPr>
          <a:xfrm rot="5400000" flipH="1" flipV="1">
            <a:off x="7004693" y="-527274"/>
            <a:ext cx="9527" cy="5784377"/>
          </a:xfrm>
          <a:prstGeom prst="bentConnector3">
            <a:avLst>
              <a:gd name="adj1" fmla="val -359924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loud 17"/>
          <p:cNvSpPr/>
          <p:nvPr/>
        </p:nvSpPr>
        <p:spPr>
          <a:xfrm>
            <a:off x="4656259" y="2362930"/>
            <a:ext cx="2820556" cy="92627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41611" y="1542653"/>
            <a:ext cx="2649129" cy="6513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message boundaries, FIFO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115847" y="5760488"/>
            <a:ext cx="2152650" cy="6513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carry user ‘tag’ or id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8352311" y="5754502"/>
            <a:ext cx="3098668" cy="6513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selects which tag goes with each buffer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2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210175" y="1177635"/>
            <a:ext cx="6467474" cy="3005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3576" y="3417290"/>
            <a:ext cx="7580274" cy="2768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data transfer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4160" y="3594826"/>
            <a:ext cx="7077407" cy="2393135"/>
            <a:chOff x="212879" y="3844650"/>
            <a:chExt cx="5556276" cy="1878784"/>
          </a:xfrm>
        </p:grpSpPr>
        <p:sp>
          <p:nvSpPr>
            <p:cNvPr id="6" name="Rounded Rectangle 5"/>
            <p:cNvSpPr/>
            <p:nvPr/>
          </p:nvSpPr>
          <p:spPr>
            <a:xfrm>
              <a:off x="959946" y="4024540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2</a:t>
              </a:r>
              <a:endParaRPr lang="en-US" sz="12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07013" y="4024540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1</a:t>
              </a:r>
              <a:endParaRPr lang="en-US" sz="1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2879" y="4024540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3</a:t>
              </a:r>
              <a:endParaRPr lang="en-US" sz="12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33535" y="3844650"/>
              <a:ext cx="635620" cy="187878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33534" y="4284757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2</a:t>
              </a:r>
              <a:endParaRPr lang="en-US" sz="12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33534" y="3844650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1</a:t>
              </a:r>
              <a:endParaRPr lang="en-US" sz="12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33533" y="4907072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3</a:t>
              </a:r>
              <a:endParaRPr lang="en-US" sz="1200" dirty="0"/>
            </a:p>
          </p:txBody>
        </p:sp>
        <p:cxnSp>
          <p:nvCxnSpPr>
            <p:cNvPr id="13" name="Elbow Connector 12"/>
            <p:cNvCxnSpPr>
              <a:stCxn id="7" idx="2"/>
              <a:endCxn id="10" idx="1"/>
            </p:cNvCxnSpPr>
            <p:nvPr/>
          </p:nvCxnSpPr>
          <p:spPr>
            <a:xfrm rot="5400000" flipH="1" flipV="1">
              <a:off x="3379903" y="2708230"/>
              <a:ext cx="398550" cy="3108711"/>
            </a:xfrm>
            <a:prstGeom prst="bentConnector4">
              <a:avLst>
                <a:gd name="adj1" fmla="val -57358"/>
                <a:gd name="adj2" fmla="val 8850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6" idx="2"/>
              <a:endCxn id="9" idx="1"/>
            </p:cNvCxnSpPr>
            <p:nvPr/>
          </p:nvCxnSpPr>
          <p:spPr>
            <a:xfrm rot="5400000" flipH="1" flipV="1">
              <a:off x="3180175" y="2693496"/>
              <a:ext cx="50940" cy="3855778"/>
            </a:xfrm>
            <a:prstGeom prst="bentConnector4">
              <a:avLst>
                <a:gd name="adj1" fmla="val -448763"/>
                <a:gd name="adj2" fmla="val 9386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8" idx="2"/>
              <a:endCxn id="11" idx="1"/>
            </p:cNvCxnSpPr>
            <p:nvPr/>
          </p:nvCxnSpPr>
          <p:spPr>
            <a:xfrm rot="16200000" flipH="1">
              <a:off x="2483610" y="2442679"/>
              <a:ext cx="697002" cy="460284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loud 15"/>
            <p:cNvSpPr/>
            <p:nvPr/>
          </p:nvSpPr>
          <p:spPr>
            <a:xfrm>
              <a:off x="2342633" y="4620522"/>
              <a:ext cx="2246316" cy="73769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MSG Stream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427442" y="1283758"/>
            <a:ext cx="6063518" cy="2713891"/>
            <a:chOff x="1275289" y="229363"/>
            <a:chExt cx="5129485" cy="2295839"/>
          </a:xfrm>
        </p:grpSpPr>
        <p:sp>
          <p:nvSpPr>
            <p:cNvPr id="18" name="Rounded Rectangle 17"/>
            <p:cNvSpPr/>
            <p:nvPr/>
          </p:nvSpPr>
          <p:spPr>
            <a:xfrm>
              <a:off x="1275289" y="1048619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/>
                <a:t>dgram</a:t>
              </a:r>
              <a:endParaRPr lang="en-US" sz="12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230232" y="2087881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dgram</a:t>
              </a:r>
              <a:endParaRPr lang="en-US" sz="1200" dirty="0"/>
            </a:p>
          </p:txBody>
        </p:sp>
        <p:cxnSp>
          <p:nvCxnSpPr>
            <p:cNvPr id="20" name="Elbow Connector 74"/>
            <p:cNvCxnSpPr>
              <a:stCxn id="18" idx="3"/>
              <a:endCxn id="28" idx="2"/>
            </p:cNvCxnSpPr>
            <p:nvPr/>
          </p:nvCxnSpPr>
          <p:spPr>
            <a:xfrm>
              <a:off x="1910909" y="1267280"/>
              <a:ext cx="55402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5769154" y="1447748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dgram</a:t>
              </a:r>
              <a:endParaRPr lang="en-US" sz="12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230232" y="229363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dgram</a:t>
              </a:r>
              <a:endParaRPr lang="en-US" sz="12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748414" y="843151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/>
                <a:t>dgram</a:t>
              </a:r>
              <a:endParaRPr lang="en-US" sz="1200" dirty="0"/>
            </a:p>
          </p:txBody>
        </p:sp>
        <p:cxnSp>
          <p:nvCxnSpPr>
            <p:cNvPr id="24" name="Elbow Connector 88"/>
            <p:cNvCxnSpPr>
              <a:endCxn id="22" idx="1"/>
            </p:cNvCxnSpPr>
            <p:nvPr/>
          </p:nvCxnSpPr>
          <p:spPr>
            <a:xfrm flipV="1">
              <a:off x="3579179" y="448024"/>
              <a:ext cx="1651053" cy="7784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88"/>
            <p:cNvCxnSpPr>
              <a:endCxn id="23" idx="1"/>
            </p:cNvCxnSpPr>
            <p:nvPr/>
          </p:nvCxnSpPr>
          <p:spPr>
            <a:xfrm flipV="1">
              <a:off x="3586147" y="1061812"/>
              <a:ext cx="2162267" cy="1549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88"/>
            <p:cNvCxnSpPr>
              <a:endCxn id="21" idx="1"/>
            </p:cNvCxnSpPr>
            <p:nvPr/>
          </p:nvCxnSpPr>
          <p:spPr>
            <a:xfrm>
              <a:off x="3586147" y="1216718"/>
              <a:ext cx="2183007" cy="4496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88"/>
            <p:cNvCxnSpPr>
              <a:endCxn id="19" idx="1"/>
            </p:cNvCxnSpPr>
            <p:nvPr/>
          </p:nvCxnSpPr>
          <p:spPr>
            <a:xfrm>
              <a:off x="3586147" y="1223429"/>
              <a:ext cx="1644085" cy="10831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loud 27"/>
            <p:cNvSpPr/>
            <p:nvPr/>
          </p:nvSpPr>
          <p:spPr>
            <a:xfrm>
              <a:off x="2457963" y="898434"/>
              <a:ext cx="2246316" cy="73769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Multicast MSG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981876" y="1374746"/>
            <a:ext cx="2649129" cy="6513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or receive from multicast group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4029" y="5495967"/>
            <a:ext cx="3238104" cy="10340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sent and received as ‘stream’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message boundaries)</a:t>
            </a:r>
          </a:p>
        </p:txBody>
      </p:sp>
      <p:sp>
        <p:nvSpPr>
          <p:cNvPr id="33" name="Shape 530"/>
          <p:cNvSpPr/>
          <p:nvPr/>
        </p:nvSpPr>
        <p:spPr>
          <a:xfrm>
            <a:off x="6572879" y="168648"/>
            <a:ext cx="3742065" cy="841153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‘MSG’ APIs but different endpoint capabilities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98955" y="4948105"/>
            <a:ext cx="3151548" cy="10340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completion semantics (application always owns buffer)</a:t>
            </a: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2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992059" y="3760741"/>
            <a:ext cx="7086599" cy="2648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24898" y="1432559"/>
            <a:ext cx="6876390" cy="25066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data transfer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388934" y="6409711"/>
            <a:ext cx="2844800" cy="365125"/>
          </a:xfrm>
        </p:spPr>
        <p:txBody>
          <a:bodyPr/>
          <a:lstStyle/>
          <a:p>
            <a:fld id="{BF849D2C-A9CD-B04A-B70A-527FFE2F698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920148" y="1560063"/>
            <a:ext cx="6624515" cy="2239995"/>
            <a:chOff x="212879" y="3844650"/>
            <a:chExt cx="5556277" cy="1878784"/>
          </a:xfrm>
        </p:grpSpPr>
        <p:sp>
          <p:nvSpPr>
            <p:cNvPr id="30" name="Rounded Rectangle 29"/>
            <p:cNvSpPr/>
            <p:nvPr/>
          </p:nvSpPr>
          <p:spPr>
            <a:xfrm>
              <a:off x="959946" y="4024540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2</a:t>
              </a:r>
              <a:endParaRPr lang="en-US" sz="1200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707013" y="4024540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1</a:t>
              </a:r>
              <a:endParaRPr lang="en-US" sz="12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2879" y="4024540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3</a:t>
              </a:r>
              <a:endParaRPr lang="en-US" sz="12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133535" y="3844650"/>
              <a:ext cx="635620" cy="187878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133534" y="4961973"/>
              <a:ext cx="635620" cy="62231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2</a:t>
              </a:r>
              <a:endParaRPr lang="en-US" sz="12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133536" y="3973076"/>
              <a:ext cx="635620" cy="437321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1</a:t>
              </a:r>
              <a:endParaRPr lang="en-US" sz="12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133534" y="4599976"/>
              <a:ext cx="635620" cy="37106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write 3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31" idx="2"/>
              <a:endCxn id="34" idx="1"/>
            </p:cNvCxnSpPr>
            <p:nvPr/>
          </p:nvCxnSpPr>
          <p:spPr>
            <a:xfrm rot="5400000" flipH="1" flipV="1">
              <a:off x="3444117" y="2772442"/>
              <a:ext cx="270124" cy="3108713"/>
            </a:xfrm>
            <a:prstGeom prst="bentConnector4">
              <a:avLst>
                <a:gd name="adj1" fmla="val -81580"/>
                <a:gd name="adj2" fmla="val 9327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0" idx="2"/>
              <a:endCxn id="33" idx="1"/>
            </p:cNvCxnSpPr>
            <p:nvPr/>
          </p:nvCxnSpPr>
          <p:spPr>
            <a:xfrm rot="16200000" flipH="1">
              <a:off x="2892507" y="3032104"/>
              <a:ext cx="626276" cy="385577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32" idx="2"/>
              <a:endCxn id="35" idx="1"/>
            </p:cNvCxnSpPr>
            <p:nvPr/>
          </p:nvCxnSpPr>
          <p:spPr>
            <a:xfrm rot="16200000" flipH="1">
              <a:off x="2637158" y="2289130"/>
              <a:ext cx="389906" cy="460284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loud 39"/>
            <p:cNvSpPr/>
            <p:nvPr/>
          </p:nvSpPr>
          <p:spPr>
            <a:xfrm>
              <a:off x="2342633" y="4620522"/>
              <a:ext cx="2246316" cy="737693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RMA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7593800" y="1896458"/>
            <a:ext cx="3864775" cy="105049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RDMA semantics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reads or writes of remote memory from user perspective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6626" y="4882483"/>
            <a:ext cx="3490281" cy="8391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operation to perform on selected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datatype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155630" y="3860440"/>
            <a:ext cx="6753134" cy="2447830"/>
            <a:chOff x="4155630" y="3860440"/>
            <a:chExt cx="6753134" cy="2447830"/>
          </a:xfrm>
        </p:grpSpPr>
        <p:sp>
          <p:nvSpPr>
            <p:cNvPr id="42" name="Rounded Rectangle 41"/>
            <p:cNvSpPr/>
            <p:nvPr/>
          </p:nvSpPr>
          <p:spPr>
            <a:xfrm>
              <a:off x="10017456" y="3860440"/>
              <a:ext cx="891304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f(</a:t>
              </a:r>
              <a:r>
                <a:rPr lang="en-US" sz="1200" dirty="0" err="1"/>
                <a:t>x,y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cxnSp>
          <p:nvCxnSpPr>
            <p:cNvPr id="43" name="Elbow Connector 42"/>
            <p:cNvCxnSpPr>
              <a:stCxn id="53" idx="2"/>
              <a:endCxn id="42" idx="1"/>
            </p:cNvCxnSpPr>
            <p:nvPr/>
          </p:nvCxnSpPr>
          <p:spPr>
            <a:xfrm rot="5400000" flipH="1" flipV="1">
              <a:off x="7517266" y="2114365"/>
              <a:ext cx="631642" cy="4368738"/>
            </a:xfrm>
            <a:prstGeom prst="bentConnector4">
              <a:avLst>
                <a:gd name="adj1" fmla="val -50804"/>
                <a:gd name="adj2" fmla="val 9011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55" idx="2"/>
              <a:endCxn id="49" idx="1"/>
            </p:cNvCxnSpPr>
            <p:nvPr/>
          </p:nvCxnSpPr>
          <p:spPr>
            <a:xfrm rot="16200000" flipH="1">
              <a:off x="7013617" y="2202691"/>
              <a:ext cx="591035" cy="541475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loud 44"/>
            <p:cNvSpPr/>
            <p:nvPr/>
          </p:nvSpPr>
          <p:spPr>
            <a:xfrm>
              <a:off x="6170859" y="4577077"/>
              <a:ext cx="3153261" cy="1035535"/>
            </a:xfrm>
            <a:prstGeom prst="clou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ATOMIC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017454" y="4105386"/>
              <a:ext cx="891304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f(</a:t>
              </a:r>
              <a:r>
                <a:rPr lang="en-US" sz="1200" dirty="0" err="1"/>
                <a:t>x,y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0017452" y="4349647"/>
              <a:ext cx="891304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f(</a:t>
              </a:r>
              <a:r>
                <a:rPr lang="en-US" sz="1200" dirty="0" err="1"/>
                <a:t>x,y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017450" y="4594593"/>
              <a:ext cx="891304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f(</a:t>
              </a:r>
              <a:r>
                <a:rPr lang="en-US" sz="1200" dirty="0" err="1"/>
                <a:t>x,y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202594" y="4124663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f()</a:t>
              </a:r>
              <a:endParaRPr lang="en-US" sz="1200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202593" y="4369609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4155631" y="4124663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g()</a:t>
              </a:r>
              <a:endParaRPr lang="en-US" sz="1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155630" y="4369609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y</a:t>
              </a:r>
              <a:endParaRPr lang="en-US" sz="1200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0016510" y="4838855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0016514" y="5083117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g(</a:t>
              </a:r>
              <a:r>
                <a:rPr lang="en-US" sz="1200" dirty="0" err="1" smtClean="0"/>
                <a:t>x,y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0016511" y="5327379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g(</a:t>
              </a:r>
              <a:r>
                <a:rPr lang="en-US" sz="1200" dirty="0" err="1" smtClean="0"/>
                <a:t>x,y</a:t>
              </a:r>
              <a:r>
                <a:rPr lang="en-US" sz="1200" dirty="0"/>
                <a:t>)</a:t>
              </a:r>
              <a:endParaRPr lang="en-US" sz="12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0016510" y="5572324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g(</a:t>
              </a:r>
              <a:r>
                <a:rPr lang="en-US" sz="1200" dirty="0" err="1" smtClean="0"/>
                <a:t>x,y</a:t>
              </a:r>
              <a:r>
                <a:rPr lang="en-US" sz="1200" dirty="0"/>
                <a:t>)</a:t>
              </a:r>
              <a:endParaRPr lang="en-US" sz="1200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016510" y="5816588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</a:t>
              </a:r>
              <a:endParaRPr lang="en-US" sz="1200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016504" y="6063324"/>
              <a:ext cx="892250" cy="24494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x</a:t>
              </a:r>
              <a:endParaRPr lang="en-US" sz="1200" dirty="0"/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520678" y="5787214"/>
            <a:ext cx="3229277" cy="8391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of data at target is known to fabric services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8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Bootstrap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fi_getinfo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312639"/>
            <a:ext cx="5301916" cy="481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fi_allocinfo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(void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fi_getinfo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uint32_t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 *node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 *service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uint64_t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hints,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**info);</a:t>
            </a:r>
          </a:p>
          <a:p>
            <a:pPr marL="0" indent="0">
              <a:buNone/>
            </a:pP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fi_freeinfo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*info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6280484" y="1312639"/>
            <a:ext cx="5301916" cy="48135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fi_info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*next;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caps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addr_format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src_addrlen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dest_addrlen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void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src_addr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void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dest_addr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handle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fi_tx_attr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fi_rx_attr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fi_ep_attr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fi_domain_attr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fi_fabric_attr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fabric_attr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60926" y="1644650"/>
            <a:ext cx="19049" cy="2047875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16193" y="2338971"/>
            <a:ext cx="1624902" cy="3320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version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68316" y="4299284"/>
            <a:ext cx="1227221" cy="425116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831431" y="1972607"/>
            <a:ext cx="1660527" cy="3320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getaddrinfo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6193" y="3636378"/>
            <a:ext cx="1624902" cy="3320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needs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00524" y="333781"/>
            <a:ext cx="4381876" cy="7527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semantics needed, and provider requirements for using them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940705" y="1086569"/>
            <a:ext cx="0" cy="805605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8872396" y="1892174"/>
            <a:ext cx="1819747" cy="57942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650485" y="4185918"/>
            <a:ext cx="4729721" cy="1472497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457196" y="5861868"/>
            <a:ext cx="3116298" cy="4060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object attributes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2293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Design Guidelines – 10 minutes</a:t>
            </a:r>
          </a:p>
          <a:p>
            <a:r>
              <a:rPr lang="en-US" sz="3200" dirty="0" smtClean="0"/>
              <a:t>Architecture – 10 minutes</a:t>
            </a:r>
          </a:p>
          <a:p>
            <a:r>
              <a:rPr lang="en-US" sz="3200" dirty="0" smtClean="0"/>
              <a:t>API Bootstrap – 10 minutes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3200" dirty="0" err="1" smtClean="0"/>
              <a:t>GASNet</a:t>
            </a:r>
            <a:r>
              <a:rPr lang="en-US" sz="3200" dirty="0" smtClean="0"/>
              <a:t> </a:t>
            </a:r>
            <a:r>
              <a:rPr lang="en-US" sz="3200" dirty="0"/>
              <a:t>Usage – </a:t>
            </a:r>
            <a:r>
              <a:rPr lang="en-US" sz="3200" dirty="0" smtClean="0"/>
              <a:t>30 </a:t>
            </a:r>
            <a:r>
              <a:rPr lang="en-US" sz="3200" dirty="0"/>
              <a:t>minutes</a:t>
            </a:r>
          </a:p>
          <a:p>
            <a:r>
              <a:rPr lang="en-US" sz="3200" dirty="0" smtClean="0"/>
              <a:t>MPICH </a:t>
            </a:r>
            <a:r>
              <a:rPr lang="en-US" sz="3200" dirty="0" smtClean="0"/>
              <a:t>Usage – </a:t>
            </a:r>
            <a:r>
              <a:rPr lang="en-US" sz="3200" dirty="0" smtClean="0"/>
              <a:t>30 minutes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24092" y="3422679"/>
            <a:ext cx="4827003" cy="5934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highlights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03958" y="4221182"/>
            <a:ext cx="3529263" cy="141116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code has been modified to fit this screen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80683" y="1749955"/>
            <a:ext cx="2975811" cy="10169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fast introduction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8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capability and mode bits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2758" y="2033527"/>
            <a:ext cx="5883242" cy="3163415"/>
            <a:chOff x="609600" y="3668371"/>
            <a:chExt cx="5883242" cy="3163415"/>
          </a:xfrm>
        </p:grpSpPr>
        <p:sp>
          <p:nvSpPr>
            <p:cNvPr id="17" name="Rounded Rectangle 16"/>
            <p:cNvSpPr/>
            <p:nvPr/>
          </p:nvSpPr>
          <p:spPr>
            <a:xfrm>
              <a:off x="609601" y="4309252"/>
              <a:ext cx="5883241" cy="2522534"/>
            </a:xfrm>
            <a:prstGeom prst="roundRect">
              <a:avLst>
                <a:gd name="adj" fmla="val 7208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Desired services requested by </a:t>
              </a:r>
              <a:r>
                <a:rPr lang="en-US" sz="2400" dirty="0" smtClean="0"/>
                <a:t>app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/>
                <a:t>Primary – app must request to </a:t>
              </a:r>
              <a:r>
                <a:rPr lang="en-US" sz="2400" dirty="0" smtClean="0"/>
                <a:t>use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E.g.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FI_MSG</a:t>
              </a:r>
              <a:r>
                <a:rPr lang="en-US" sz="2000" dirty="0" smtClean="0"/>
                <a:t>,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FI_RMA</a:t>
              </a:r>
              <a:r>
                <a:rPr lang="en-US" sz="2000" dirty="0" smtClean="0"/>
                <a:t>,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FI_TAGGED</a:t>
              </a:r>
              <a:r>
                <a:rPr lang="en-US" sz="2000" dirty="0" smtClean="0"/>
                <a:t>,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FI_ATOMIC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/>
                <a:t>Secondary – provider can indicate </a:t>
              </a:r>
              <a:r>
                <a:rPr lang="en-US" sz="2400" dirty="0" smtClean="0"/>
                <a:t>availability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E.g. 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FI_SOURCE</a:t>
              </a:r>
              <a:r>
                <a:rPr lang="en-US" dirty="0" smtClean="0"/>
                <a:t>, 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FI_MULTI_RECV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09600" y="3668371"/>
              <a:ext cx="4077281" cy="622633"/>
            </a:xfrm>
            <a:custGeom>
              <a:avLst/>
              <a:gdLst>
                <a:gd name="connsiteX0" fmla="*/ 0 w 5636533"/>
                <a:gd name="connsiteY0" fmla="*/ 83642 h 501840"/>
                <a:gd name="connsiteX1" fmla="*/ 83642 w 5636533"/>
                <a:gd name="connsiteY1" fmla="*/ 0 h 501840"/>
                <a:gd name="connsiteX2" fmla="*/ 5552891 w 5636533"/>
                <a:gd name="connsiteY2" fmla="*/ 0 h 501840"/>
                <a:gd name="connsiteX3" fmla="*/ 5636533 w 5636533"/>
                <a:gd name="connsiteY3" fmla="*/ 83642 h 501840"/>
                <a:gd name="connsiteX4" fmla="*/ 5636533 w 5636533"/>
                <a:gd name="connsiteY4" fmla="*/ 418198 h 501840"/>
                <a:gd name="connsiteX5" fmla="*/ 5552891 w 5636533"/>
                <a:gd name="connsiteY5" fmla="*/ 501840 h 501840"/>
                <a:gd name="connsiteX6" fmla="*/ 83642 w 5636533"/>
                <a:gd name="connsiteY6" fmla="*/ 501840 h 501840"/>
                <a:gd name="connsiteX7" fmla="*/ 0 w 5636533"/>
                <a:gd name="connsiteY7" fmla="*/ 418198 h 501840"/>
                <a:gd name="connsiteX8" fmla="*/ 0 w 5636533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6533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5552891" y="0"/>
                  </a:lnTo>
                  <a:cubicBezTo>
                    <a:pt x="5599085" y="0"/>
                    <a:pt x="5636533" y="37448"/>
                    <a:pt x="5636533" y="83642"/>
                  </a:cubicBezTo>
                  <a:lnTo>
                    <a:pt x="5636533" y="418198"/>
                  </a:lnTo>
                  <a:cubicBezTo>
                    <a:pt x="5636533" y="464392"/>
                    <a:pt x="5599085" y="501840"/>
                    <a:pt x="5552891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37546" tIns="24498" rIns="237546" bIns="2449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Capabilities</a:t>
              </a:r>
              <a:endParaRPr lang="en-US" sz="28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63285" y="2033527"/>
            <a:ext cx="5706903" cy="3114479"/>
            <a:chOff x="609600" y="3811338"/>
            <a:chExt cx="5706903" cy="2186674"/>
          </a:xfrm>
        </p:grpSpPr>
        <p:sp>
          <p:nvSpPr>
            <p:cNvPr id="21" name="Rounded Rectangle 20"/>
            <p:cNvSpPr/>
            <p:nvPr/>
          </p:nvSpPr>
          <p:spPr>
            <a:xfrm>
              <a:off x="609600" y="4248488"/>
              <a:ext cx="5706903" cy="1749524"/>
            </a:xfrm>
            <a:prstGeom prst="roundRect">
              <a:avLst>
                <a:gd name="adj" fmla="val 7208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Requirements placed on the app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Improves performance when implemented by application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App indicates which modes it supports</a:t>
              </a:r>
            </a:p>
            <a:p>
              <a:pPr marL="685800" lvl="2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/>
                <a:t>Provider clears modes not needed</a:t>
              </a:r>
            </a:p>
            <a:p>
              <a:pPr marL="228600" lvl="1" indent="-2286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dirty="0" smtClean="0"/>
                <a:t>Sample:</a:t>
              </a:r>
            </a:p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	FI_CONTEXT, FI_LOCAL_MR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09600" y="3811338"/>
              <a:ext cx="4077281" cy="437151"/>
            </a:xfrm>
            <a:custGeom>
              <a:avLst/>
              <a:gdLst>
                <a:gd name="connsiteX0" fmla="*/ 0 w 5636533"/>
                <a:gd name="connsiteY0" fmla="*/ 83642 h 501840"/>
                <a:gd name="connsiteX1" fmla="*/ 83642 w 5636533"/>
                <a:gd name="connsiteY1" fmla="*/ 0 h 501840"/>
                <a:gd name="connsiteX2" fmla="*/ 5552891 w 5636533"/>
                <a:gd name="connsiteY2" fmla="*/ 0 h 501840"/>
                <a:gd name="connsiteX3" fmla="*/ 5636533 w 5636533"/>
                <a:gd name="connsiteY3" fmla="*/ 83642 h 501840"/>
                <a:gd name="connsiteX4" fmla="*/ 5636533 w 5636533"/>
                <a:gd name="connsiteY4" fmla="*/ 418198 h 501840"/>
                <a:gd name="connsiteX5" fmla="*/ 5552891 w 5636533"/>
                <a:gd name="connsiteY5" fmla="*/ 501840 h 501840"/>
                <a:gd name="connsiteX6" fmla="*/ 83642 w 5636533"/>
                <a:gd name="connsiteY6" fmla="*/ 501840 h 501840"/>
                <a:gd name="connsiteX7" fmla="*/ 0 w 5636533"/>
                <a:gd name="connsiteY7" fmla="*/ 418198 h 501840"/>
                <a:gd name="connsiteX8" fmla="*/ 0 w 5636533"/>
                <a:gd name="connsiteY8" fmla="*/ 83642 h 50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6533" h="501840">
                  <a:moveTo>
                    <a:pt x="0" y="83642"/>
                  </a:moveTo>
                  <a:cubicBezTo>
                    <a:pt x="0" y="37448"/>
                    <a:pt x="37448" y="0"/>
                    <a:pt x="83642" y="0"/>
                  </a:cubicBezTo>
                  <a:lnTo>
                    <a:pt x="5552891" y="0"/>
                  </a:lnTo>
                  <a:cubicBezTo>
                    <a:pt x="5599085" y="0"/>
                    <a:pt x="5636533" y="37448"/>
                    <a:pt x="5636533" y="83642"/>
                  </a:cubicBezTo>
                  <a:lnTo>
                    <a:pt x="5636533" y="418198"/>
                  </a:lnTo>
                  <a:cubicBezTo>
                    <a:pt x="5636533" y="464392"/>
                    <a:pt x="5599085" y="501840"/>
                    <a:pt x="5552891" y="501840"/>
                  </a:cubicBezTo>
                  <a:lnTo>
                    <a:pt x="83642" y="501840"/>
                  </a:lnTo>
                  <a:cubicBezTo>
                    <a:pt x="37448" y="501840"/>
                    <a:pt x="0" y="464392"/>
                    <a:pt x="0" y="418198"/>
                  </a:cubicBezTo>
                  <a:lnTo>
                    <a:pt x="0" y="83642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37546" tIns="24498" rIns="237546" bIns="24498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Modes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318503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attributes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312637"/>
            <a:ext cx="5301916" cy="481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fi_fabric_attr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fid_fabric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*fabric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char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char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prov_name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prov_version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api_version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5920569" y="1312639"/>
            <a:ext cx="6002449" cy="54621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fi_domain_attr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fid_domain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domain;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char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fi_threading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threading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fi_progress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control_progress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fi_progress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data_progress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fi_resource_mgmt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resource_mgmt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fi_av_type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av_type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mr_mode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provider limits – fields omitted */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caps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mode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uint8_t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auth_key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07398" y="2697933"/>
            <a:ext cx="746334" cy="98978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80905" y="3687714"/>
            <a:ext cx="3510781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details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also use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filter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12923" y="244570"/>
            <a:ext cx="3104077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opened resource (if available)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03870" y="956616"/>
            <a:ext cx="353892" cy="708716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17000" y="816507"/>
            <a:ext cx="1246969" cy="848825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8811412" y="143081"/>
            <a:ext cx="3069125" cy="10158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resources are allocated among threads for lockless access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879716" y="5953242"/>
            <a:ext cx="2924468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protect against queue overruns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0341950" y="1162466"/>
            <a:ext cx="4024" cy="122764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618231" y="3212647"/>
            <a:ext cx="746730" cy="80483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936586" y="3687714"/>
            <a:ext cx="36214" cy="2265527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004971" y="4017481"/>
            <a:ext cx="2027976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app threads drive transfers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817612" y="5438244"/>
            <a:ext cx="2984123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communication (job key)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9105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attributes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70910" y="1312637"/>
            <a:ext cx="6533584" cy="4813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fi_ep_attr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fi_ep_type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protocol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uint32_t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protocol_version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max_msg_size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msg_prefix_size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max_order_raw_size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max_order_war_size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max_order_waw_size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mem_tag_format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tx_ctx_cnt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rx_ctx_cnt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auth_key_size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uint8_t			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auth_key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081219" y="2010935"/>
            <a:ext cx="3122011" cy="4294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interoperability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59975" y="3231328"/>
            <a:ext cx="3122011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of data placement between two messages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31129" y="4437046"/>
            <a:ext cx="3499994" cy="4294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Default, shared, or scalable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781040" y="3157537"/>
            <a:ext cx="300179" cy="859631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6328367" y="4376738"/>
            <a:ext cx="213464" cy="55006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6541831" y="1950627"/>
            <a:ext cx="213464" cy="550068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19840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attributes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3536" y="1777857"/>
            <a:ext cx="5301916" cy="3876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fi_tx_attr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caps;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mode;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msg_order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comp_order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inject_size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size;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iov_limit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rma_iov_limit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Content Placeholder 11"/>
          <p:cNvSpPr txBox="1">
            <a:spLocks/>
          </p:cNvSpPr>
          <p:nvPr/>
        </p:nvSpPr>
        <p:spPr>
          <a:xfrm>
            <a:off x="6744831" y="1777857"/>
            <a:ext cx="5241561" cy="368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fi_rx_attr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caps;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mode;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msg_order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uint64_t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comp_order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total_buffered_recv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size;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iov_limit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90929" y="3252519"/>
            <a:ext cx="2209045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completions reported in order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028793" y="4086604"/>
            <a:ext cx="644807" cy="618064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73600" y="4348644"/>
            <a:ext cx="1829197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“Fast” message size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6599974" y="3606770"/>
            <a:ext cx="561317" cy="177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892990" y="2817953"/>
            <a:ext cx="669957" cy="35425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692081" y="2105906"/>
            <a:ext cx="3306248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messages be sent and received out of order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0582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GASNET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26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GASNET at a glance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b="0" dirty="0" smtClean="0"/>
              <a:t>Networking API to </a:t>
            </a:r>
            <a:r>
              <a:rPr lang="en-US" sz="2800" b="0" dirty="0" smtClean="0"/>
              <a:t>enable </a:t>
            </a:r>
            <a:r>
              <a:rPr lang="en-US" sz="2800" b="0" dirty="0" smtClean="0"/>
              <a:t>PGAS languages</a:t>
            </a:r>
          </a:p>
          <a:p>
            <a:pPr lvl="1" fontAlgn="base"/>
            <a:r>
              <a:rPr lang="en-US" sz="2400" dirty="0" smtClean="0"/>
              <a:t>Language-independent</a:t>
            </a:r>
          </a:p>
          <a:p>
            <a:pPr lvl="1" fontAlgn="base"/>
            <a:r>
              <a:rPr lang="en-US" sz="2400" b="0" dirty="0" smtClean="0"/>
              <a:t>Interface intended as a compilation target</a:t>
            </a:r>
          </a:p>
          <a:p>
            <a:pPr lvl="1" fontAlgn="base"/>
            <a:r>
              <a:rPr lang="en-US" sz="2400" dirty="0" smtClean="0"/>
              <a:t>Based on active messages</a:t>
            </a:r>
            <a:endParaRPr lang="en-US" sz="2400" b="0" dirty="0" smtClean="0"/>
          </a:p>
          <a:p>
            <a:pPr fontAlgn="base"/>
            <a:r>
              <a:rPr lang="en-US" sz="2800" b="0" dirty="0" smtClean="0"/>
              <a:t>UPC, UPC++, Co-Array Fortran, Legion, Chapel</a:t>
            </a:r>
          </a:p>
          <a:p>
            <a:pPr lvl="1" fontAlgn="base"/>
            <a:r>
              <a:rPr lang="en-US" sz="2400" dirty="0" smtClean="0"/>
              <a:t>Some of these have native ports to OFI</a:t>
            </a:r>
            <a:endParaRPr lang="en-US" sz="2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17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ofi objects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66239" y="2065657"/>
            <a:ext cx="5939591" cy="36234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fid_fabric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gasnetc_ofi_fabricfd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fid_domain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gasnetc_ofi_domainfd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fid_av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gasnetc_ofi_avfd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fid_cq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gasnetc_ofi_tx_cqfd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fid_mr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gasnetc_ofi_rdma_mrfd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gasnetc_ofi_request_epfd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gasnetc_ofi_reply_epfd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fid_cq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gasnetc_ofi_request_cqfd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fid_cq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gasnetc_ofi_reply_cqfd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518400" y="4610696"/>
            <a:ext cx="3301589" cy="826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 active message request-reply traffic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18400" y="3155846"/>
            <a:ext cx="3301589" cy="8268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Get/put traffic on own endpoint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91895" y="4411579"/>
            <a:ext cx="6078926" cy="1225131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91895" y="2967643"/>
            <a:ext cx="6078926" cy="1203303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94318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Initialization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9600" y="1093315"/>
            <a:ext cx="9408695" cy="538359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fi_allocinfo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caps = FI_RMA | FI_MSG | FI_MULTI_RECV;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mode = FI_CONTEXT;</a:t>
            </a: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addr_format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FI_FORMAT_UNSPEC;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FI_DELIVERY_COMPLETE | FI_COMPLETION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FI_MULTI_RECV        | FI_COMPLETION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FI_EP_RDM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threading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FI_THREAD_SAFE;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control_progress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FI_PROGRESS_MANUAL;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resource_mgmt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FI_RM_ENABLED;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av_type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=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FI_AV_TABLE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fi_getinfo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(OFI_CONDUIT_VERSION, NULL, NULL, 0ULL, hints, &amp;info);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(info-&gt;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fabric_attr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prov_name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psm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|| ...) {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6545179" y="4160081"/>
            <a:ext cx="1653943" cy="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734123" y="2756425"/>
            <a:ext cx="2776889" cy="7468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completions by default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 flipV="1">
            <a:off x="6348413" y="1841834"/>
            <a:ext cx="798345" cy="233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472988" y="2853591"/>
            <a:ext cx="2077454" cy="6515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948864" y="5626350"/>
            <a:ext cx="3232484" cy="75425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Checks to enable provider specific optimizations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99122" y="3801156"/>
            <a:ext cx="2444815" cy="7178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thread safety for most providers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646821" y="1841834"/>
            <a:ext cx="1499937" cy="138262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146758" y="1457614"/>
            <a:ext cx="3264568" cy="773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single buffer to receive multiple messages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7625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address Exchange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18146" y="840739"/>
            <a:ext cx="9408695" cy="592872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av_attr.type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FI_AV_TABLE;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av_attr.size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gasneti_nodes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NUM_OFI_ENDPOINTS;</a:t>
            </a: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fi_av_open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gasnetc_ofi_domainfd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gasnetc_ofi_avfd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fi_ep_bind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gasnetc_ofi_avfd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-&gt;fid, 0);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fi_getname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-&gt;fid, NULL, 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rdmanamelen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reqnamelen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repnamelen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rdmanamelen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on_node_addresses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gasneti_malloc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alladdrs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gasneti_malloc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gasneti_nodes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total_len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fi_getname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-&gt;fid,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on_node_addresses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rdmanamelen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gasneti_bootstrapExchange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on_node_addresses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total_len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alladdrs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fi_av_insert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gasnetc_ofi_avfd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alladdrs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gasneti_nodes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NUM_OFI_ENDPOINTS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 NULL, 0ULL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NULL);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585734" y="2088268"/>
            <a:ext cx="2218623" cy="712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 all local EPs to same AV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13598" y="1083915"/>
            <a:ext cx="2010612" cy="4363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EPs per node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471838" y="3900484"/>
            <a:ext cx="3141044" cy="7178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Allocate buffer to store addresses from all nodes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09809" y="3703273"/>
            <a:ext cx="16042" cy="1325927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7379367" y="3219843"/>
            <a:ext cx="720292" cy="26525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8099659" y="3266916"/>
            <a:ext cx="2704698" cy="4363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each EP address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01427" y="5400516"/>
            <a:ext cx="3290234" cy="4363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all address exchange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1917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multi-recv buffers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84179" y="1723055"/>
            <a:ext cx="8141370" cy="420450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buff_size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gasneti_getenv_int_withdefault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 1024 * 1024 ...);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region_start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gasneti_malloc_aligned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buff_size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metadata_array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gasneti_malloc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meta_size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for(i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0; i &lt;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i++) 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metadata_array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i;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setup_recv_msg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(metadata, i)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setup_metadata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(metadata, i);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fi_recvmsg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% 2 == 0)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gasnetc_ofi_request_epfd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gasnetc_ofi_reply_epfd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metadata-&gt;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FI_MULTI_RECV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7010400" y="2277979"/>
            <a:ext cx="1110115" cy="62447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 flipV="1">
            <a:off x="5165558" y="3785778"/>
            <a:ext cx="2847474" cy="63961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120515" y="2400684"/>
            <a:ext cx="3120189" cy="10035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small (~4) pool of large (~1MB) buffers to receive messages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13032" y="4026194"/>
            <a:ext cx="3335156" cy="7983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 tracks the status of each large buffer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47284" y="5380000"/>
            <a:ext cx="3615893" cy="97883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receive buffers to request-reply active message endpoint handlers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076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Tutorial covers libfabric version 1.5 (unless noted)</a:t>
            </a:r>
            <a:endParaRPr lang="en-US" sz="2400" dirty="0"/>
          </a:p>
          <a:p>
            <a:pPr lvl="1"/>
            <a:r>
              <a:rPr lang="en-US" sz="2800" dirty="0" smtClean="0"/>
              <a:t>ABI version 1.1</a:t>
            </a:r>
          </a:p>
          <a:p>
            <a:pPr lvl="1"/>
            <a:r>
              <a:rPr lang="en-US" sz="2800" dirty="0" smtClean="0"/>
              <a:t>Minor changes from v1.0.x – 1.4.x (ABI 1.0)</a:t>
            </a:r>
          </a:p>
          <a:p>
            <a:r>
              <a:rPr lang="en-US" sz="3200" dirty="0" smtClean="0"/>
              <a:t>Developer guide, source code, man pages, test programs, and presentations available at: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1680" y="4646192"/>
            <a:ext cx="41686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www.libfabric.org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2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multi-recv buffers metadata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29914" y="1474403"/>
            <a:ext cx="8839201" cy="47499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setup_recv_msg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(metadata, i)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iov.iov_base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region_start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buff_size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i;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iov.iov_len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buff_size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am_buff_msg.msg_iov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&amp;metadata-&gt;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am_buff_msg.iov_count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FI_ADDR_UNSPEC;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am_buff_msg.desc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am_buff_msg.context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&amp;metadata-&gt;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am_buff_ctxt.ctxt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am_buff_msg.data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setup_metadata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(metadata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i);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am_buff_ctxt.index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i;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am_buff_ctxt.final_cntr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am_buff_ctxt.event_cntr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gasnetc_paratomic_set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(&amp;metadata-&gt;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am_buff_ctxt.consumed_cntr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0, 0);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am_buff_ctxt.metadata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metadata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88506" y="930442"/>
            <a:ext cx="3745831" cy="7985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and save descriptor used to (re-)post receive buffer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8506" y="4340280"/>
            <a:ext cx="4042611" cy="11069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counting used to track when messages received into the buffer are being processed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820526" y="3354369"/>
            <a:ext cx="139569" cy="30323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518400" y="2342899"/>
            <a:ext cx="3703053" cy="101147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FI_CONTEXT requires we give the provider some storage space for their context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8546" y="4963128"/>
            <a:ext cx="1379622" cy="6515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1211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receiving message handling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169" y="1169603"/>
            <a:ext cx="6047874" cy="551193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gasnetc_ofi_am_recv_poll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fid_ep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*ep,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fid_cq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cq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fi_cq_data_entry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(TRYLOCK(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lock_p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== EBUSY)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fi_cq_read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re, 1);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(ret == -FI_EAGAIN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UNLOCK(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lock_p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gasnetc_ofi_ctxt_t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header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re.op_context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header-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re.flags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&amp; FI_MULTI_RECV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header-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final_cntr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header-&gt;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UNLOCK(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lock_p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Content Placeholder 11"/>
          <p:cNvSpPr txBox="1">
            <a:spLocks/>
          </p:cNvSpPr>
          <p:nvPr/>
        </p:nvSpPr>
        <p:spPr>
          <a:xfrm>
            <a:off x="6200274" y="1169603"/>
            <a:ext cx="5911517" cy="55119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re.flags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FI_RECV)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gasnetc_ofi_handle_am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re.buf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is_request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re.len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re.data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(++header-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consumed_cntr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header-&gt;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final_cntr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metadata = header-&gt;metadata;</a:t>
            </a:r>
          </a:p>
          <a:p>
            <a:pPr marL="0" indent="0">
              <a:buFont typeface="Wingdings" charset="2"/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LOCK(&amp;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gasnetc_ofi_locks.am_rx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fi_recvmsg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(ep, &amp;metadata-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am_buff_msg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FI_MULTI_RECV);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UNLOCK(&amp;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gasnetc_ofi_locks.am_rx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 typeface="Wingdings" charset="2"/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9138" y="2903622"/>
            <a:ext cx="3280610" cy="3930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CQ for a completion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1" y="5030672"/>
            <a:ext cx="2638925" cy="39303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event per message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37180" y="5818468"/>
            <a:ext cx="3777915" cy="60647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FI_MULTI_RECV flag indicates buffer has been released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4219074" y="5818468"/>
            <a:ext cx="1818106" cy="303240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9601200" y="742273"/>
            <a:ext cx="2294022" cy="6680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request or reply message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8438147" y="2903623"/>
            <a:ext cx="8021" cy="189552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037097" y="4799146"/>
            <a:ext cx="3280610" cy="66943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Repost receive buffer once all callbacks complete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90065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Nonblocking put mapping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8357" y="2045369"/>
            <a:ext cx="6788486" cy="332071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gasnete_put_nb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gasnet_node_t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node, void *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void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...) 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max_buffered_send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use_inject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gasnetc_ofi_bbuf_threshold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use_bounce_buffer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 else {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put_and_wait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24339" y="237898"/>
            <a:ext cx="2743197" cy="6978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outline of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gasnet_put_nb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4804609" y="2910753"/>
            <a:ext cx="2558719" cy="442047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363328" y="2542674"/>
            <a:ext cx="3441031" cy="73615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‘Inject’ feature allows immediate re-use of buffer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07957" y="1385799"/>
            <a:ext cx="3521243" cy="51832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for lowest latency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 flipV="1">
            <a:off x="4673600" y="3959058"/>
            <a:ext cx="2745876" cy="241740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419476" y="3937892"/>
            <a:ext cx="3441031" cy="52581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into bounce buffer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94484" y="4677153"/>
            <a:ext cx="679116" cy="48282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154906" y="5159982"/>
            <a:ext cx="3441031" cy="52581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wait for completion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9781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 txBox="1">
            <a:spLocks/>
          </p:cNvSpPr>
          <p:nvPr/>
        </p:nvSpPr>
        <p:spPr>
          <a:xfrm>
            <a:off x="5927556" y="2628874"/>
            <a:ext cx="5654844" cy="2181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put_and_wait</a:t>
            </a:r>
            <a:endParaRPr lang="en-US" sz="1600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fi_write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NULL, GET_RDMA_DEST(node),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GET_REMOTEADDR(node,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0,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ctxt_ptr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pending_rdma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pending_rdma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GASNETC_OFI_POLL_EVERYTHING();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Nonblocking put mapping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77250" y="1727532"/>
            <a:ext cx="5097381" cy="125431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use_inject</a:t>
            </a:r>
            <a:endParaRPr lang="en-US" sz="1600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fi_writemsg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FI_INJECT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FI_DELIVERY_COMPLETE);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pending_rdma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77251" y="3612525"/>
            <a:ext cx="5097380" cy="2395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indent="-169863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600" u="sng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use_bounce_buffer</a:t>
            </a:r>
            <a:endParaRPr lang="en-US" sz="1600" u="sng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get_bounce_buf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bbuf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bbuf_ctxt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bbuf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fi_write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gasnetc_ofi_rdma_epfd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bbuf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NULL, GET_RDMA_DEST(node),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GET_REMOTEADDR(node,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0,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bbuf_ctxt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Font typeface="Wingdings" charset="2"/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pending_rdma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26632" y="4523874"/>
            <a:ext cx="1130968" cy="125586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404934" y="5779734"/>
            <a:ext cx="3898233" cy="6680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source buffer into bounce buffer.  Source may be reused.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189748" y="1816334"/>
            <a:ext cx="3511882" cy="583961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701630" y="1330834"/>
            <a:ext cx="3891549" cy="9709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FI_INJECT – buffer is re-usable after call returns, but still generate a completion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8754978" y="4280894"/>
            <a:ext cx="937796" cy="726336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746999" y="5007230"/>
            <a:ext cx="3891549" cy="9709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data and wait for the completion to indicate buffer is no longer needed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64960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mpiCH</a:t>
            </a:r>
            <a:r>
              <a:rPr lang="en-US" dirty="0" smtClean="0"/>
              <a:t> usage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OFI Ch4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netmod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53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MPICH at a glance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b="0" dirty="0" smtClean="0"/>
              <a:t>Reference MPI implementation</a:t>
            </a:r>
          </a:p>
          <a:p>
            <a:pPr lvl="1" fontAlgn="base"/>
            <a:r>
              <a:rPr lang="en-US" sz="2400" dirty="0" smtClean="0"/>
              <a:t>MPI standards 1, 2, and 3</a:t>
            </a:r>
            <a:endParaRPr lang="en-US" sz="2400" b="0" dirty="0" smtClean="0"/>
          </a:p>
          <a:p>
            <a:pPr fontAlgn="base"/>
            <a:r>
              <a:rPr lang="en-US" sz="2800" b="0" dirty="0" smtClean="0"/>
              <a:t>High-performance and scalable</a:t>
            </a:r>
          </a:p>
          <a:p>
            <a:pPr lvl="1" fontAlgn="base"/>
            <a:r>
              <a:rPr lang="en-US" sz="2400" b="0" dirty="0" smtClean="0"/>
              <a:t>Used on most Top 500, including Top 10 supercomputers</a:t>
            </a:r>
          </a:p>
          <a:p>
            <a:pPr fontAlgn="base"/>
            <a:r>
              <a:rPr lang="en-US" sz="2800" b="0" dirty="0" smtClean="0"/>
              <a:t>Highly portable</a:t>
            </a:r>
          </a:p>
          <a:p>
            <a:pPr lvl="1" fontAlgn="base"/>
            <a:r>
              <a:rPr lang="en-US" sz="2400" dirty="0" smtClean="0"/>
              <a:t>Platforms, OS, networks, CPUs…</a:t>
            </a:r>
            <a:endParaRPr lang="en-US" sz="2400" b="0" dirty="0" smtClean="0"/>
          </a:p>
          <a:p>
            <a:pPr fontAlgn="base"/>
            <a:r>
              <a:rPr lang="en-US" sz="2800" b="0" dirty="0" smtClean="0"/>
              <a:t>Base for most vendor </a:t>
            </a:r>
            <a:r>
              <a:rPr lang="en-US" sz="2800" b="0" smtClean="0"/>
              <a:t>MPI derivatives</a:t>
            </a:r>
            <a:endParaRPr lang="en-US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39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3765" y="3619486"/>
            <a:ext cx="1924923" cy="16409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Progress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524072" y="5831689"/>
            <a:ext cx="5578414" cy="61884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  <a:r>
              <a:rPr lang="en-US" dirty="0" smtClean="0"/>
              <a:t>Fabric </a:t>
            </a:r>
            <a:r>
              <a:rPr lang="en-US" dirty="0"/>
              <a:t>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1071" y="1629119"/>
            <a:ext cx="157522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636" y="2654211"/>
            <a:ext cx="1575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1636" y="3307923"/>
            <a:ext cx="15752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14" name="Straight Arrow Connector 13"/>
          <p:cNvCxnSpPr>
            <a:stCxn id="11" idx="2"/>
            <a:endCxn id="12" idx="0"/>
          </p:cNvCxnSpPr>
          <p:nvPr/>
        </p:nvCxnSpPr>
        <p:spPr>
          <a:xfrm>
            <a:off x="1918685" y="2029229"/>
            <a:ext cx="565" cy="62498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>
            <a:off x="1919250" y="3054321"/>
            <a:ext cx="0" cy="25360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2"/>
          </p:cNvCxnSpPr>
          <p:nvPr/>
        </p:nvCxnSpPr>
        <p:spPr>
          <a:xfrm flipH="1">
            <a:off x="1918684" y="3708033"/>
            <a:ext cx="566" cy="218222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an 21"/>
          <p:cNvSpPr/>
          <p:nvPr/>
        </p:nvSpPr>
        <p:spPr>
          <a:xfrm>
            <a:off x="1711778" y="3930788"/>
            <a:ext cx="384202" cy="1205599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5117" y="4250792"/>
            <a:ext cx="2312894" cy="647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Provider optimizes for OFI features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72657" y="4071372"/>
            <a:ext cx="16271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72658" y="4678106"/>
            <a:ext cx="16271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CQs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21832" y="2419860"/>
            <a:ext cx="1924922" cy="10096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2-Sided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70723" y="2871746"/>
            <a:ext cx="16271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FI_TAGGED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8266" y="3619486"/>
            <a:ext cx="1919843" cy="164097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MPI-3 RMA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74618" y="4069692"/>
            <a:ext cx="16271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FI_MSG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74619" y="4676426"/>
            <a:ext cx="1627140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FI_RMA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31655" y="1625324"/>
            <a:ext cx="157522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31651" y="2659501"/>
            <a:ext cx="1575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39337" y="4574578"/>
            <a:ext cx="15752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>
          <a:xfrm flipH="1">
            <a:off x="4719264" y="2025435"/>
            <a:ext cx="4" cy="63406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2"/>
            <a:endCxn id="42" idx="0"/>
          </p:cNvCxnSpPr>
          <p:nvPr/>
        </p:nvCxnSpPr>
        <p:spPr>
          <a:xfrm>
            <a:off x="4719264" y="3059612"/>
            <a:ext cx="7686" cy="151496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2"/>
          </p:cNvCxnSpPr>
          <p:nvPr/>
        </p:nvCxnSpPr>
        <p:spPr>
          <a:xfrm flipH="1">
            <a:off x="4726950" y="4974688"/>
            <a:ext cx="1" cy="85700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Can 45"/>
          <p:cNvSpPr/>
          <p:nvPr/>
        </p:nvSpPr>
        <p:spPr>
          <a:xfrm>
            <a:off x="4527162" y="3151373"/>
            <a:ext cx="384202" cy="1205599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578184" y="3457181"/>
            <a:ext cx="2312894" cy="647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Common optimization for all apps/providers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58997" y="2114232"/>
            <a:ext cx="4347881" cy="332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uses </a:t>
            </a:r>
            <a:r>
              <a:rPr lang="en-US" dirty="0"/>
              <a:t>OFI features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37518" y="5055891"/>
            <a:ext cx="2378864" cy="5940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Provider supports low-level features only</a:t>
            </a:r>
          </a:p>
        </p:txBody>
      </p:sp>
      <p:sp>
        <p:nvSpPr>
          <p:cNvPr id="55" name="Shape 510"/>
          <p:cNvSpPr txBox="1"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Select a mapping</a:t>
            </a:r>
            <a:endParaRPr lang="en" sz="3200" dirty="0"/>
          </a:p>
        </p:txBody>
      </p:sp>
      <p:sp>
        <p:nvSpPr>
          <p:cNvPr id="61" name="Rounded Rectangle 60"/>
          <p:cNvSpPr/>
          <p:nvPr/>
        </p:nvSpPr>
        <p:spPr>
          <a:xfrm>
            <a:off x="6949603" y="2573913"/>
            <a:ext cx="1829197" cy="7120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 Building Blocks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357920" y="5471180"/>
            <a:ext cx="3182854" cy="734608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dirty="0" smtClean="0"/>
              <a:t>MPICH optimizes based on provider features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40562" y="547018"/>
            <a:ext cx="4217570" cy="1358864"/>
          </a:xfrm>
          <a:prstGeom prst="roundRect">
            <a:avLst>
              <a:gd name="adj" fmla="val 7208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dirty="0" smtClean="0"/>
              <a:t>Present </a:t>
            </a:r>
            <a:r>
              <a:rPr lang="en-US" sz="2400" i="1" dirty="0" smtClean="0"/>
              <a:t>one</a:t>
            </a:r>
            <a:r>
              <a:rPr lang="en-US" sz="2400" dirty="0" smtClean="0"/>
              <a:t> possible mapping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Designed for providers with a close semantic match to MPI</a:t>
            </a:r>
          </a:p>
          <a:p>
            <a:pPr marL="685800" lvl="2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000" dirty="0" smtClean="0"/>
              <a:t>MPICH ch4 / </a:t>
            </a:r>
            <a:r>
              <a:rPr lang="en-US" sz="2000" dirty="0" err="1" smtClean="0"/>
              <a:t>OpenMPI</a:t>
            </a:r>
            <a:r>
              <a:rPr lang="en-US" sz="2000" dirty="0" smtClean="0"/>
              <a:t> MTL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5574156" y="1786903"/>
            <a:ext cx="1266406" cy="42831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66823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Select capabilities and mode bits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06642" y="2183814"/>
            <a:ext cx="5301916" cy="33395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fi_allocinfo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&gt;mode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FI_CONTEXT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FI_ASYNC_IOV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&gt;caps |=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FI_RMA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&gt;caps |=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FI_ATOMICS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do_tagged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&gt;caps |=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FI_TAGGED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hints-&gt;caps |=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FI_DIRECTED_RECV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441216" y="1390798"/>
            <a:ext cx="2590508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provider context space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916207" y="2102844"/>
            <a:ext cx="583604" cy="67683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892345" y="2919722"/>
            <a:ext cx="3496769" cy="104780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support for tagged messages, RDMA read and write, and atomic operations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93009" y="4807166"/>
            <a:ext cx="3695443" cy="7856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source address is used as part of message matching</a:t>
            </a:r>
          </a:p>
        </p:txBody>
      </p:sp>
    </p:spTree>
    <p:extLst>
      <p:ext uri="{BB962C8B-B14F-4D97-AF65-F5344CB8AC3E}">
        <p14:creationId xmlns:p14="http://schemas.microsoft.com/office/powerpoint/2010/main" val="546046699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specify domain attributes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6568" y="2098655"/>
            <a:ext cx="7301832" cy="328592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fi_version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FI_VERSION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(MPIDI_OFI_MAJOR_VERSION,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MPIDI_OFI_MINOR_VERSION);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addr_format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FI_FORMAT_UNSPEC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-&gt;threading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FI_THREAD_DOMAIN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control_progress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FI_PROGRESS_MANUAL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data_progress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FI_PROGRESS_MANUAL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resource_mgmt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FI_RM_ENABLED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av_type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do_av_table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FI_AV_TABLE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FI_AV_MAP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domain_attr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mr_mode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do_mr_scalable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FI_MR_SCALABLE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FI_MR_BASIC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753444" y="1365040"/>
            <a:ext cx="2508037" cy="6642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Specify API version MPI is coded to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34" idx="1"/>
          </p:cNvCxnSpPr>
          <p:nvPr/>
        </p:nvCxnSpPr>
        <p:spPr>
          <a:xfrm flipH="1">
            <a:off x="6304546" y="2446579"/>
            <a:ext cx="1350930" cy="621157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007462" y="5453976"/>
            <a:ext cx="3572331" cy="732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common memory registration modes (ABI v1.0) 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6481010" y="4097347"/>
            <a:ext cx="1174466" cy="31203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7355875" y="3272516"/>
            <a:ext cx="213464" cy="600486"/>
          </a:xfrm>
          <a:prstGeom prst="rightBrace">
            <a:avLst>
              <a:gd name="adj1" fmla="val 8333"/>
              <a:gd name="adj2" fmla="val 30019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6031831" y="4695513"/>
            <a:ext cx="1623645" cy="68906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655476" y="2098655"/>
            <a:ext cx="4056390" cy="6958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handles all synchronization (lock-free provider)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5476" y="3067736"/>
            <a:ext cx="4056390" cy="732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is capable of driving progress (thread-less provider)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55476" y="4042933"/>
            <a:ext cx="4056390" cy="732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will protect against local and remote queue overruns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55476" y="5018130"/>
            <a:ext cx="4056390" cy="7328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either address vector format</a:t>
            </a:r>
          </a:p>
        </p:txBody>
      </p:sp>
    </p:spTree>
    <p:extLst>
      <p:ext uri="{BB962C8B-B14F-4D97-AF65-F5344CB8AC3E}">
        <p14:creationId xmlns:p14="http://schemas.microsoft.com/office/powerpoint/2010/main" val="345844358"/>
      </p:ext>
    </p:extLst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specify endpoint attributes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37938" y="2320156"/>
            <a:ext cx="6978316" cy="27250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FI_DELIVERY_COMPLETE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FI_COMPLETION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msg_order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FI_ORDER_SAS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comp_order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FI_ORDER_NONE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rx_attr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op_flags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FI_COMPLETION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-&gt;type =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FI_EP_RDM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hints-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fabric_attr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prov_name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fi_getinfo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fi_version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NULL, NULL, 0ULL, hints, 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prov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647974" y="1514258"/>
            <a:ext cx="3538889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completion after transfer processed by peer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9" idx="1"/>
          </p:cNvCxnSpPr>
          <p:nvPr/>
        </p:nvCxnSpPr>
        <p:spPr>
          <a:xfrm flipH="1">
            <a:off x="6253336" y="2854579"/>
            <a:ext cx="1637777" cy="137274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400926" y="5137374"/>
            <a:ext cx="3373778" cy="7856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Optionally select a provider and away we go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91113" y="2498556"/>
            <a:ext cx="2720742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must be processed in order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6253336" y="3337080"/>
            <a:ext cx="1637777" cy="35602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</p:cNvCxnSpPr>
          <p:nvPr/>
        </p:nvCxnSpPr>
        <p:spPr>
          <a:xfrm flipH="1" flipV="1">
            <a:off x="5021179" y="3956855"/>
            <a:ext cx="2869934" cy="450245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891113" y="4175604"/>
            <a:ext cx="3538889" cy="4629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Reliable-datagram endpoint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91113" y="3337080"/>
            <a:ext cx="2720742" cy="71204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 can complete in any order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77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Acknowledgements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b="0" dirty="0" smtClean="0"/>
              <a:t>Sung Choi</a:t>
            </a:r>
          </a:p>
          <a:p>
            <a:pPr fontAlgn="base"/>
            <a:r>
              <a:rPr lang="en-US" sz="2800" b="0" dirty="0" smtClean="0"/>
              <a:t>Paul </a:t>
            </a:r>
            <a:r>
              <a:rPr lang="en-US" sz="2800" b="0" dirty="0" smtClean="0"/>
              <a:t>Grun, Cray</a:t>
            </a:r>
          </a:p>
          <a:p>
            <a:pPr fontAlgn="base"/>
            <a:r>
              <a:rPr lang="en-US" sz="2800" b="0" dirty="0" smtClean="0"/>
              <a:t>Howard Pritchard, Los Alamos National Lab</a:t>
            </a:r>
          </a:p>
          <a:p>
            <a:pPr fontAlgn="base"/>
            <a:r>
              <a:rPr lang="en-US" sz="2800" b="0" dirty="0" smtClean="0"/>
              <a:t>Bob </a:t>
            </a:r>
            <a:r>
              <a:rPr lang="en-US" sz="2800" b="0" dirty="0"/>
              <a:t>Russell, University of New Hampshire</a:t>
            </a:r>
          </a:p>
          <a:p>
            <a:pPr fontAlgn="base"/>
            <a:r>
              <a:rPr lang="en-US" sz="2800" b="0" dirty="0"/>
              <a:t>Jeff Squyres, Cisco</a:t>
            </a:r>
          </a:p>
          <a:p>
            <a:pPr fontAlgn="base"/>
            <a:r>
              <a:rPr lang="en-US" sz="2800" b="0" dirty="0" smtClean="0"/>
              <a:t>Sayantan </a:t>
            </a:r>
            <a:r>
              <a:rPr lang="en-US" sz="2800" b="0" dirty="0"/>
              <a:t>Sur, </a:t>
            </a:r>
            <a:r>
              <a:rPr lang="en-US" sz="2800" b="0" dirty="0" smtClean="0"/>
              <a:t>Intel</a:t>
            </a:r>
          </a:p>
          <a:p>
            <a:pPr fontAlgn="base"/>
            <a:r>
              <a:rPr lang="en-US" sz="2800" b="0" dirty="0" smtClean="0"/>
              <a:t>The entire </a:t>
            </a:r>
            <a:r>
              <a:rPr lang="en-US" sz="2800" b="0" dirty="0" err="1" smtClean="0"/>
              <a:t>ofiwg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communitee</a:t>
            </a:r>
            <a:endParaRPr lang="en-US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7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1059"/>
          <p:cNvSpPr/>
          <p:nvPr/>
        </p:nvSpPr>
        <p:spPr>
          <a:xfrm>
            <a:off x="6339356" y="3217174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 dirty="0"/>
              <a:t>Communicator A</a:t>
            </a:r>
          </a:p>
        </p:txBody>
      </p:sp>
      <p:sp>
        <p:nvSpPr>
          <p:cNvPr id="37" name="Shape 1060"/>
          <p:cNvSpPr/>
          <p:nvPr/>
        </p:nvSpPr>
        <p:spPr>
          <a:xfrm>
            <a:off x="6509823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0" name="Shape 1061"/>
          <p:cNvSpPr/>
          <p:nvPr/>
        </p:nvSpPr>
        <p:spPr>
          <a:xfrm>
            <a:off x="6821156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1" name="Shape 1062"/>
          <p:cNvSpPr/>
          <p:nvPr/>
        </p:nvSpPr>
        <p:spPr>
          <a:xfrm>
            <a:off x="7132489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3" name="Shape 1063"/>
          <p:cNvSpPr/>
          <p:nvPr/>
        </p:nvSpPr>
        <p:spPr>
          <a:xfrm>
            <a:off x="7443823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5" name="Shape 1064"/>
          <p:cNvSpPr/>
          <p:nvPr/>
        </p:nvSpPr>
        <p:spPr>
          <a:xfrm>
            <a:off x="7755156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46" name="Shape 1065"/>
          <p:cNvSpPr/>
          <p:nvPr/>
        </p:nvSpPr>
        <p:spPr>
          <a:xfrm>
            <a:off x="8066490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mapping mpi communicators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10911" y="505948"/>
            <a:ext cx="5748349" cy="15295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Communicators are groups of peer processes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MPI_COMM_WORLD – all peers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Referenced by rank (index)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logical rank to physical network address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051"/>
          <p:cNvSpPr/>
          <p:nvPr/>
        </p:nvSpPr>
        <p:spPr>
          <a:xfrm>
            <a:off x="7479109" y="4660816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b" anchorCtr="0">
            <a:noAutofit/>
          </a:bodyPr>
          <a:lstStyle/>
          <a:p>
            <a:pPr algn="ctr"/>
            <a:r>
              <a:rPr lang="en" sz="2000" dirty="0" smtClean="0"/>
              <a:t>Map Table</a:t>
            </a:r>
            <a:endParaRPr lang="en" sz="2000" dirty="0"/>
          </a:p>
        </p:txBody>
      </p:sp>
      <p:sp>
        <p:nvSpPr>
          <p:cNvPr id="25" name="Shape 1052"/>
          <p:cNvSpPr/>
          <p:nvPr/>
        </p:nvSpPr>
        <p:spPr>
          <a:xfrm>
            <a:off x="7649906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27" name="Shape 1053"/>
          <p:cNvSpPr/>
          <p:nvPr/>
        </p:nvSpPr>
        <p:spPr>
          <a:xfrm>
            <a:off x="7961239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31" name="Shape 1054"/>
          <p:cNvSpPr/>
          <p:nvPr/>
        </p:nvSpPr>
        <p:spPr>
          <a:xfrm>
            <a:off x="8272572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32" name="Shape 1055"/>
          <p:cNvSpPr/>
          <p:nvPr/>
        </p:nvSpPr>
        <p:spPr>
          <a:xfrm>
            <a:off x="8583906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33" name="Shape 1056"/>
          <p:cNvSpPr/>
          <p:nvPr/>
        </p:nvSpPr>
        <p:spPr>
          <a:xfrm>
            <a:off x="8895239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34" name="Shape 1057"/>
          <p:cNvSpPr/>
          <p:nvPr/>
        </p:nvSpPr>
        <p:spPr>
          <a:xfrm>
            <a:off x="9206573" y="4827949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cxnSp>
        <p:nvCxnSpPr>
          <p:cNvPr id="47" name="Shape 1066"/>
          <p:cNvCxnSpPr>
            <a:stCxn id="37" idx="2"/>
            <a:endCxn id="27" idx="0"/>
          </p:cNvCxnSpPr>
          <p:nvPr/>
        </p:nvCxnSpPr>
        <p:spPr>
          <a:xfrm>
            <a:off x="6608223" y="3896507"/>
            <a:ext cx="1451416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8" name="Shape 1067"/>
          <p:cNvCxnSpPr>
            <a:stCxn id="40" idx="2"/>
            <a:endCxn id="25" idx="0"/>
          </p:cNvCxnSpPr>
          <p:nvPr/>
        </p:nvCxnSpPr>
        <p:spPr>
          <a:xfrm>
            <a:off x="6919556" y="3896507"/>
            <a:ext cx="828750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" name="Shape 1068"/>
          <p:cNvCxnSpPr>
            <a:stCxn id="41" idx="2"/>
            <a:endCxn id="31" idx="0"/>
          </p:cNvCxnSpPr>
          <p:nvPr/>
        </p:nvCxnSpPr>
        <p:spPr>
          <a:xfrm>
            <a:off x="7230889" y="3896507"/>
            <a:ext cx="1140083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0" name="Shape 1069"/>
          <p:cNvCxnSpPr>
            <a:stCxn id="43" idx="2"/>
            <a:endCxn id="34" idx="0"/>
          </p:cNvCxnSpPr>
          <p:nvPr/>
        </p:nvCxnSpPr>
        <p:spPr>
          <a:xfrm>
            <a:off x="7542223" y="3896507"/>
            <a:ext cx="1762750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1070"/>
          <p:cNvCxnSpPr>
            <a:stCxn id="45" idx="2"/>
            <a:endCxn id="33" idx="0"/>
          </p:cNvCxnSpPr>
          <p:nvPr/>
        </p:nvCxnSpPr>
        <p:spPr>
          <a:xfrm>
            <a:off x="7853556" y="3896507"/>
            <a:ext cx="1140083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2" name="Shape 1071"/>
          <p:cNvCxnSpPr>
            <a:stCxn id="46" idx="2"/>
            <a:endCxn id="32" idx="0"/>
          </p:cNvCxnSpPr>
          <p:nvPr/>
        </p:nvCxnSpPr>
        <p:spPr>
          <a:xfrm>
            <a:off x="8164890" y="3896507"/>
            <a:ext cx="517416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" name="Shape 1073"/>
          <p:cNvSpPr/>
          <p:nvPr/>
        </p:nvSpPr>
        <p:spPr>
          <a:xfrm>
            <a:off x="8594156" y="3217174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/>
              <a:t>Communicator B</a:t>
            </a:r>
          </a:p>
        </p:txBody>
      </p:sp>
      <p:sp>
        <p:nvSpPr>
          <p:cNvPr id="55" name="Shape 1074"/>
          <p:cNvSpPr/>
          <p:nvPr/>
        </p:nvSpPr>
        <p:spPr>
          <a:xfrm>
            <a:off x="8764623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56" name="Shape 1075"/>
          <p:cNvSpPr/>
          <p:nvPr/>
        </p:nvSpPr>
        <p:spPr>
          <a:xfrm>
            <a:off x="9075956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57" name="Shape 1076"/>
          <p:cNvSpPr/>
          <p:nvPr/>
        </p:nvSpPr>
        <p:spPr>
          <a:xfrm>
            <a:off x="9387289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58" name="Shape 1077"/>
          <p:cNvSpPr/>
          <p:nvPr/>
        </p:nvSpPr>
        <p:spPr>
          <a:xfrm>
            <a:off x="9698623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59" name="Shape 1078"/>
          <p:cNvSpPr/>
          <p:nvPr/>
        </p:nvSpPr>
        <p:spPr>
          <a:xfrm>
            <a:off x="10009956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60" name="Shape 1079"/>
          <p:cNvSpPr/>
          <p:nvPr/>
        </p:nvSpPr>
        <p:spPr>
          <a:xfrm>
            <a:off x="10321290" y="3699708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cxnSp>
        <p:nvCxnSpPr>
          <p:cNvPr id="61" name="Shape 1080"/>
          <p:cNvCxnSpPr>
            <a:stCxn id="55" idx="2"/>
            <a:endCxn id="25" idx="0"/>
          </p:cNvCxnSpPr>
          <p:nvPr/>
        </p:nvCxnSpPr>
        <p:spPr>
          <a:xfrm flipH="1">
            <a:off x="7748306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" name="Shape 1081"/>
          <p:cNvCxnSpPr>
            <a:stCxn id="56" idx="2"/>
            <a:endCxn id="27" idx="0"/>
          </p:cNvCxnSpPr>
          <p:nvPr/>
        </p:nvCxnSpPr>
        <p:spPr>
          <a:xfrm flipH="1">
            <a:off x="8059639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" name="Shape 1082"/>
          <p:cNvCxnSpPr>
            <a:stCxn id="57" idx="2"/>
            <a:endCxn id="31" idx="0"/>
          </p:cNvCxnSpPr>
          <p:nvPr/>
        </p:nvCxnSpPr>
        <p:spPr>
          <a:xfrm flipH="1">
            <a:off x="8370972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1083"/>
          <p:cNvCxnSpPr>
            <a:stCxn id="58" idx="2"/>
            <a:endCxn id="32" idx="0"/>
          </p:cNvCxnSpPr>
          <p:nvPr/>
        </p:nvCxnSpPr>
        <p:spPr>
          <a:xfrm flipH="1">
            <a:off x="8682306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" name="Shape 1101"/>
          <p:cNvSpPr/>
          <p:nvPr/>
        </p:nvSpPr>
        <p:spPr>
          <a:xfrm>
            <a:off x="6526088" y="2487357"/>
            <a:ext cx="3893599" cy="5266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dirty="0" smtClean="0">
                <a:solidFill>
                  <a:schemeClr val="tx1"/>
                </a:solidFill>
              </a:rPr>
              <a:t>Shared AV Map</a:t>
            </a:r>
            <a:endParaRPr lang="en" sz="2400" dirty="0">
              <a:solidFill>
                <a:schemeClr val="tx1"/>
              </a:solidFill>
            </a:endParaRPr>
          </a:p>
        </p:txBody>
      </p:sp>
      <p:cxnSp>
        <p:nvCxnSpPr>
          <p:cNvPr id="66" name="Shape 1103"/>
          <p:cNvCxnSpPr>
            <a:stCxn id="59" idx="2"/>
            <a:endCxn id="33" idx="0"/>
          </p:cNvCxnSpPr>
          <p:nvPr/>
        </p:nvCxnSpPr>
        <p:spPr>
          <a:xfrm flipH="1">
            <a:off x="8993639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" name="Shape 1104"/>
          <p:cNvCxnSpPr>
            <a:stCxn id="60" idx="2"/>
            <a:endCxn id="34" idx="0"/>
          </p:cNvCxnSpPr>
          <p:nvPr/>
        </p:nvCxnSpPr>
        <p:spPr>
          <a:xfrm flipH="1">
            <a:off x="9304973" y="3896507"/>
            <a:ext cx="1114717" cy="9314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" name="Shape 1107"/>
          <p:cNvSpPr txBox="1"/>
          <p:nvPr/>
        </p:nvSpPr>
        <p:spPr>
          <a:xfrm>
            <a:off x="10330775" y="5507282"/>
            <a:ext cx="1471729" cy="41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r"/>
            <a:r>
              <a:rPr lang="en" sz="2000" dirty="0"/>
              <a:t>fi_addr_t</a:t>
            </a:r>
          </a:p>
        </p:txBody>
      </p:sp>
      <p:sp>
        <p:nvSpPr>
          <p:cNvPr id="70" name="Shape 1108"/>
          <p:cNvSpPr/>
          <p:nvPr/>
        </p:nvSpPr>
        <p:spPr>
          <a:xfrm>
            <a:off x="10389807" y="561508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Shape 1109"/>
          <p:cNvSpPr txBox="1"/>
          <p:nvPr/>
        </p:nvSpPr>
        <p:spPr>
          <a:xfrm>
            <a:off x="10330772" y="6025116"/>
            <a:ext cx="1471732" cy="41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integer</a:t>
            </a:r>
          </a:p>
        </p:txBody>
      </p:sp>
      <p:sp>
        <p:nvSpPr>
          <p:cNvPr id="72" name="Shape 1110"/>
          <p:cNvSpPr/>
          <p:nvPr/>
        </p:nvSpPr>
        <p:spPr>
          <a:xfrm>
            <a:off x="10389805" y="6132916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Shape 1059"/>
          <p:cNvSpPr/>
          <p:nvPr/>
        </p:nvSpPr>
        <p:spPr>
          <a:xfrm>
            <a:off x="977266" y="2689100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 dirty="0"/>
              <a:t>Communicator A</a:t>
            </a:r>
          </a:p>
        </p:txBody>
      </p:sp>
      <p:sp>
        <p:nvSpPr>
          <p:cNvPr id="79" name="Shape 1060"/>
          <p:cNvSpPr/>
          <p:nvPr/>
        </p:nvSpPr>
        <p:spPr>
          <a:xfrm>
            <a:off x="1147733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0" name="Shape 1061"/>
          <p:cNvSpPr/>
          <p:nvPr/>
        </p:nvSpPr>
        <p:spPr>
          <a:xfrm>
            <a:off x="1459066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1" name="Shape 1062"/>
          <p:cNvSpPr/>
          <p:nvPr/>
        </p:nvSpPr>
        <p:spPr>
          <a:xfrm>
            <a:off x="1770399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2" name="Shape 1063"/>
          <p:cNvSpPr/>
          <p:nvPr/>
        </p:nvSpPr>
        <p:spPr>
          <a:xfrm>
            <a:off x="2081733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3" name="Shape 1064"/>
          <p:cNvSpPr/>
          <p:nvPr/>
        </p:nvSpPr>
        <p:spPr>
          <a:xfrm>
            <a:off x="2393066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4" name="Shape 1065"/>
          <p:cNvSpPr/>
          <p:nvPr/>
        </p:nvSpPr>
        <p:spPr>
          <a:xfrm>
            <a:off x="2704400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5" name="Shape 1073"/>
          <p:cNvSpPr/>
          <p:nvPr/>
        </p:nvSpPr>
        <p:spPr>
          <a:xfrm>
            <a:off x="3232066" y="2689100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/>
              <a:t>Communicator B</a:t>
            </a:r>
          </a:p>
        </p:txBody>
      </p:sp>
      <p:sp>
        <p:nvSpPr>
          <p:cNvPr id="86" name="Shape 1074"/>
          <p:cNvSpPr/>
          <p:nvPr/>
        </p:nvSpPr>
        <p:spPr>
          <a:xfrm>
            <a:off x="3402533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7" name="Shape 1075"/>
          <p:cNvSpPr/>
          <p:nvPr/>
        </p:nvSpPr>
        <p:spPr>
          <a:xfrm>
            <a:off x="3713866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8" name="Shape 1076"/>
          <p:cNvSpPr/>
          <p:nvPr/>
        </p:nvSpPr>
        <p:spPr>
          <a:xfrm>
            <a:off x="4025199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89" name="Shape 1077"/>
          <p:cNvSpPr/>
          <p:nvPr/>
        </p:nvSpPr>
        <p:spPr>
          <a:xfrm>
            <a:off x="4336533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0" name="Shape 1078"/>
          <p:cNvSpPr/>
          <p:nvPr/>
        </p:nvSpPr>
        <p:spPr>
          <a:xfrm>
            <a:off x="4647866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1" name="Shape 1079"/>
          <p:cNvSpPr/>
          <p:nvPr/>
        </p:nvSpPr>
        <p:spPr>
          <a:xfrm>
            <a:off x="4959200" y="3171634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2" name="Shape 1101"/>
          <p:cNvSpPr/>
          <p:nvPr/>
        </p:nvSpPr>
        <p:spPr>
          <a:xfrm>
            <a:off x="1163998" y="1959283"/>
            <a:ext cx="3893599" cy="5266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dirty="0" smtClean="0">
                <a:solidFill>
                  <a:schemeClr val="tx1"/>
                </a:solidFill>
              </a:rPr>
              <a:t>AV Table</a:t>
            </a:r>
            <a:endParaRPr lang="en" sz="2400" dirty="0">
              <a:solidFill>
                <a:schemeClr val="tx1"/>
              </a:solidFill>
            </a:endParaRPr>
          </a:p>
        </p:txBody>
      </p:sp>
      <p:sp>
        <p:nvSpPr>
          <p:cNvPr id="93" name="Shape 1059"/>
          <p:cNvSpPr/>
          <p:nvPr/>
        </p:nvSpPr>
        <p:spPr>
          <a:xfrm>
            <a:off x="977266" y="4711188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 dirty="0"/>
              <a:t>Communicator A</a:t>
            </a:r>
          </a:p>
        </p:txBody>
      </p:sp>
      <p:sp>
        <p:nvSpPr>
          <p:cNvPr id="94" name="Shape 1060"/>
          <p:cNvSpPr/>
          <p:nvPr/>
        </p:nvSpPr>
        <p:spPr>
          <a:xfrm>
            <a:off x="1147733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5" name="Shape 1061"/>
          <p:cNvSpPr/>
          <p:nvPr/>
        </p:nvSpPr>
        <p:spPr>
          <a:xfrm>
            <a:off x="1459066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6" name="Shape 1062"/>
          <p:cNvSpPr/>
          <p:nvPr/>
        </p:nvSpPr>
        <p:spPr>
          <a:xfrm>
            <a:off x="1770399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7" name="Shape 1063"/>
          <p:cNvSpPr/>
          <p:nvPr/>
        </p:nvSpPr>
        <p:spPr>
          <a:xfrm>
            <a:off x="2081733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8" name="Shape 1064"/>
          <p:cNvSpPr/>
          <p:nvPr/>
        </p:nvSpPr>
        <p:spPr>
          <a:xfrm>
            <a:off x="2393066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99" name="Shape 1065"/>
          <p:cNvSpPr/>
          <p:nvPr/>
        </p:nvSpPr>
        <p:spPr>
          <a:xfrm>
            <a:off x="2704400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0" name="Shape 1073"/>
          <p:cNvSpPr/>
          <p:nvPr/>
        </p:nvSpPr>
        <p:spPr>
          <a:xfrm>
            <a:off x="3232066" y="4711188"/>
            <a:ext cx="2094399" cy="8751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2000"/>
              <a:t>Communicator B</a:t>
            </a:r>
          </a:p>
        </p:txBody>
      </p:sp>
      <p:sp>
        <p:nvSpPr>
          <p:cNvPr id="101" name="Shape 1074"/>
          <p:cNvSpPr/>
          <p:nvPr/>
        </p:nvSpPr>
        <p:spPr>
          <a:xfrm>
            <a:off x="3402533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2" name="Shape 1075"/>
          <p:cNvSpPr/>
          <p:nvPr/>
        </p:nvSpPr>
        <p:spPr>
          <a:xfrm>
            <a:off x="3713866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3" name="Shape 1076"/>
          <p:cNvSpPr/>
          <p:nvPr/>
        </p:nvSpPr>
        <p:spPr>
          <a:xfrm>
            <a:off x="4025199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4" name="Shape 1077"/>
          <p:cNvSpPr/>
          <p:nvPr/>
        </p:nvSpPr>
        <p:spPr>
          <a:xfrm>
            <a:off x="4336533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5" name="Shape 1078"/>
          <p:cNvSpPr/>
          <p:nvPr/>
        </p:nvSpPr>
        <p:spPr>
          <a:xfrm>
            <a:off x="4647866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6" name="Shape 1079"/>
          <p:cNvSpPr/>
          <p:nvPr/>
        </p:nvSpPr>
        <p:spPr>
          <a:xfrm>
            <a:off x="4959200" y="5193722"/>
            <a:ext cx="196799" cy="19679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000"/>
          </a:p>
        </p:txBody>
      </p:sp>
      <p:sp>
        <p:nvSpPr>
          <p:cNvPr id="107" name="Shape 1101"/>
          <p:cNvSpPr/>
          <p:nvPr/>
        </p:nvSpPr>
        <p:spPr>
          <a:xfrm>
            <a:off x="1163998" y="3981371"/>
            <a:ext cx="3893599" cy="526650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0" tIns="121900" rIns="121900" bIns="121900" anchor="ctr" anchorCtr="0">
            <a:noAutofit/>
          </a:bodyPr>
          <a:lstStyle/>
          <a:p>
            <a:pPr algn="ctr"/>
            <a:r>
              <a:rPr lang="en" sz="2400" dirty="0" smtClean="0">
                <a:solidFill>
                  <a:schemeClr val="tx1"/>
                </a:solidFill>
              </a:rPr>
              <a:t>AV Map</a:t>
            </a:r>
            <a:endParaRPr lang="en" sz="24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489247" y="5845185"/>
            <a:ext cx="3129815" cy="44747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options are supported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52655"/>
      </p:ext>
    </p:extLst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Opening address vector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48828" y="1730874"/>
            <a:ext cx="9697451" cy="39884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[128];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snprintf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127, "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FI_NAMED_AV_%d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appnum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av_attr.name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av_name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av_attr.flags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FI_READ;</a:t>
            </a:r>
          </a:p>
          <a:p>
            <a:pPr marL="0" indent="0">
              <a:buNone/>
            </a:pP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av_attr.map_addr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do_av_insert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(0 ==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fi_av_open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MPIDI_Global.domain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av_attr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MPIDI_Global.av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do_av_insert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mapped_table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fi_addr_t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av_attr.map_addr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nn-NO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nn-NO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(i = 0; i &lt; size; i</a:t>
            </a:r>
            <a:r>
              <a:rPr lang="nn-NO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endParaRPr lang="nn-NO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MPIDI_OFI_AV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MPIDIU_get_av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(0, i)).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mapped_table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[i];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991148" y="4461126"/>
            <a:ext cx="2448026" cy="7124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Copying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fi_addr_t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address table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2127" y="2414154"/>
            <a:ext cx="3129815" cy="7590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opening a shared (named) AV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54906"/>
      </p:ext>
    </p:extLst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tagged protocol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95137" y="1494180"/>
            <a:ext cx="9625263" cy="473067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USE_OFI_IMMEDIATE_DATA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0123 4567 01234567 01234567 01234567 01234567 01234567 01234567 01234567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    |             |                 |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^   |   Unused    |    context id   |           message tag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|   |             |                 |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+---- protocol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#else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* 0123 4567 01234567 0123 4567 01234567 0123 4567 01234567 01234567 01234567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    |                  |                  |</a:t>
            </a:r>
          </a:p>
          <a:p>
            <a:pPr marL="0" indent="0">
              <a:buNone/>
            </a:pPr>
            <a:r>
              <a:rPr lang="fr-FR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^   |    </a:t>
            </a:r>
            <a:r>
              <a:rPr lang="fr-FR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fr-FR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id    |       source     |       message tag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|   |                  |                  |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 +---- protocol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 marL="0" indent="0">
              <a:buNone/>
            </a:pP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014022" y="535830"/>
            <a:ext cx="3538889" cy="8341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based on support for FI_DIRECTED_RECV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48241" y="3067263"/>
            <a:ext cx="4719053" cy="4299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rank carried in remote QP data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94484" y="5393368"/>
            <a:ext cx="3851441" cy="4299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source rank for matching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92554"/>
      </p:ext>
    </p:extLst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" sz="3200" dirty="0" smtClean="0"/>
              <a:t>MPI send (tagged messages)</a:t>
            </a:r>
            <a:endParaRPr lang="en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36885" y="1421990"/>
            <a:ext cx="9432758" cy="414462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MPL_STATIC_INLINE_PREFIX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MPIDI_OFI_send_handler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is_inject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do_data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fi_tinjectdata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dest_addr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tag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fi_tinject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dest_addr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tag);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 else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do_data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fi_tsenddata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dest_addr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tag, context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fi_tsend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(ep,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dest_addr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tag, context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406063" y="1865023"/>
            <a:ext cx="3328738" cy="17614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transfers under certain conditions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completions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buffer reuse</a:t>
            </a:r>
          </a:p>
          <a:p>
            <a:pPr marL="274320" lvl="1" indent="-18288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transfer size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956884" y="1997242"/>
            <a:ext cx="288757" cy="1497058"/>
          </a:xfrm>
          <a:prstGeom prst="rightBrace">
            <a:avLst>
              <a:gd name="adj1" fmla="val 8333"/>
              <a:gd name="adj2" fmla="val 49843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0"/>
          </p:cNvCxnSpPr>
          <p:nvPr/>
        </p:nvCxnSpPr>
        <p:spPr>
          <a:xfrm flipV="1">
            <a:off x="1380959" y="2598821"/>
            <a:ext cx="0" cy="3153263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541380" y="4010526"/>
            <a:ext cx="6683" cy="1741559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21916" y="5752084"/>
            <a:ext cx="2318086" cy="43660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selection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77810" y="441466"/>
            <a:ext cx="2481180" cy="4371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API mapping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096127" y="4941963"/>
            <a:ext cx="231774" cy="624647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096000" y="4941963"/>
            <a:ext cx="272717" cy="624648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8225345" y="4403558"/>
            <a:ext cx="615985" cy="1171092"/>
          </a:xfrm>
          <a:prstGeom prst="straightConnector1">
            <a:avLst/>
          </a:prstGeom>
          <a:ln>
            <a:headEnd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789992" y="5574649"/>
            <a:ext cx="2941054" cy="7178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endpoint or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tx_tag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transmit context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62740" y="5566610"/>
            <a:ext cx="2262605" cy="7178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fi_addr_t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mapped_table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435352" y="5574649"/>
            <a:ext cx="2262605" cy="71788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format based on protocol</a:t>
            </a:r>
          </a:p>
        </p:txBody>
      </p:sp>
    </p:spTree>
    <p:extLst>
      <p:ext uri="{BB962C8B-B14F-4D97-AF65-F5344CB8AC3E}">
        <p14:creationId xmlns:p14="http://schemas.microsoft.com/office/powerpoint/2010/main" val="3030531029"/>
      </p:ext>
    </p:extLst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063129"/>
            <a:ext cx="9144000" cy="104293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73744"/>
            <a:ext cx="9144000" cy="554937"/>
          </a:xfrm>
        </p:spPr>
        <p:txBody>
          <a:bodyPr/>
          <a:lstStyle/>
          <a:p>
            <a:r>
              <a:rPr lang="en-US" dirty="0" smtClean="0"/>
              <a:t>Sean Hefty, OFIWG Co-Chair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05" y="399159"/>
            <a:ext cx="3653589" cy="21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guidelines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51643" y="4288380"/>
            <a:ext cx="5288714" cy="109450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Charter: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needs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4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Group 1"/>
          <p:cNvGrpSpPr>
            <a:grpSpLocks/>
          </p:cNvGrpSpPr>
          <p:nvPr/>
        </p:nvGrpSpPr>
        <p:grpSpPr bwMode="auto">
          <a:xfrm>
            <a:off x="706968" y="1373718"/>
            <a:ext cx="10835217" cy="5054242"/>
            <a:chOff x="-134468" y="1495452"/>
            <a:chExt cx="9534798" cy="4978683"/>
          </a:xfrm>
        </p:grpSpPr>
        <p:sp>
          <p:nvSpPr>
            <p:cNvPr id="18439" name="Freeform 40"/>
            <p:cNvSpPr>
              <a:spLocks/>
            </p:cNvSpPr>
            <p:nvPr/>
          </p:nvSpPr>
          <p:spPr bwMode="auto">
            <a:xfrm>
              <a:off x="-134468" y="4856355"/>
              <a:ext cx="3831428" cy="1523917"/>
            </a:xfrm>
            <a:custGeom>
              <a:avLst/>
              <a:gdLst>
                <a:gd name="T0" fmla="*/ 0 w 2389299"/>
                <a:gd name="T1" fmla="*/ 1700026 h 1200087"/>
                <a:gd name="T2" fmla="*/ 14024334 w 2389299"/>
                <a:gd name="T3" fmla="*/ 0 h 1200087"/>
                <a:gd name="T4" fmla="*/ 153501553 w 2389299"/>
                <a:gd name="T5" fmla="*/ 0 h 1200087"/>
                <a:gd name="T6" fmla="*/ 167525926 w 2389299"/>
                <a:gd name="T7" fmla="*/ 1700026 h 1200087"/>
                <a:gd name="T8" fmla="*/ 167525926 w 2389299"/>
                <a:gd name="T9" fmla="*/ 8499912 h 1200087"/>
                <a:gd name="T10" fmla="*/ 153501553 w 2389299"/>
                <a:gd name="T11" fmla="*/ 10199936 h 1200087"/>
                <a:gd name="T12" fmla="*/ 14024334 w 2389299"/>
                <a:gd name="T13" fmla="*/ 10199936 h 1200087"/>
                <a:gd name="T14" fmla="*/ 0 w 2389299"/>
                <a:gd name="T15" fmla="*/ 8499912 h 1200087"/>
                <a:gd name="T16" fmla="*/ 0 w 2389299"/>
                <a:gd name="T17" fmla="*/ 1700026 h 1200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9299"/>
                <a:gd name="T28" fmla="*/ 0 h 1200087"/>
                <a:gd name="T29" fmla="*/ 2389299 w 2389299"/>
                <a:gd name="T30" fmla="*/ 1200087 h 1200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9299" h="1200087">
                  <a:moveTo>
                    <a:pt x="0" y="200019"/>
                  </a:moveTo>
                  <a:cubicBezTo>
                    <a:pt x="0" y="89552"/>
                    <a:pt x="89552" y="0"/>
                    <a:pt x="200019" y="0"/>
                  </a:cubicBezTo>
                  <a:lnTo>
                    <a:pt x="2189280" y="0"/>
                  </a:lnTo>
                  <a:cubicBezTo>
                    <a:pt x="2299747" y="0"/>
                    <a:pt x="2389299" y="89552"/>
                    <a:pt x="2389299" y="200019"/>
                  </a:cubicBezTo>
                  <a:lnTo>
                    <a:pt x="2389299" y="1000068"/>
                  </a:lnTo>
                  <a:cubicBezTo>
                    <a:pt x="2389299" y="1110535"/>
                    <a:pt x="2299747" y="1200087"/>
                    <a:pt x="2189280" y="1200087"/>
                  </a:cubicBezTo>
                  <a:lnTo>
                    <a:pt x="200019" y="1200087"/>
                  </a:lnTo>
                  <a:cubicBezTo>
                    <a:pt x="89552" y="1200087"/>
                    <a:pt x="0" y="1110535"/>
                    <a:pt x="0" y="1000068"/>
                  </a:cubicBezTo>
                  <a:lnTo>
                    <a:pt x="0" y="200019"/>
                  </a:lnTo>
                  <a:close/>
                </a:path>
              </a:pathLst>
            </a:custGeom>
            <a:solidFill>
              <a:srgbClr val="3C6FB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4471" tIns="164471" rIns="164471" bIns="164471"/>
            <a:lstStyle>
              <a:lvl1pPr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1pPr>
              <a:lvl2pPr marL="114300" indent="-1143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2pPr>
              <a:lvl3pPr marL="11430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3pPr>
              <a:lvl4pPr marL="16002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4pPr>
              <a:lvl5pPr marL="20574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5pPr>
              <a:lvl6pPr marL="25146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6pPr>
              <a:lvl7pPr marL="29718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7pPr>
              <a:lvl8pPr marL="34290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8pPr>
              <a:lvl9pPr marL="38862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2133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Optimized SW path to HW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Minimize cache and memory footprint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Reduce instruction count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Minimize memory accesses</a:t>
              </a:r>
            </a:p>
          </p:txBody>
        </p:sp>
        <p:sp>
          <p:nvSpPr>
            <p:cNvPr id="18440" name="Diamond 41"/>
            <p:cNvSpPr>
              <a:spLocks noChangeArrowheads="1"/>
            </p:cNvSpPr>
            <p:nvPr/>
          </p:nvSpPr>
          <p:spPr bwMode="auto">
            <a:xfrm>
              <a:off x="2751513" y="2268334"/>
              <a:ext cx="3325091" cy="3243354"/>
            </a:xfrm>
            <a:prstGeom prst="diamond">
              <a:avLst/>
            </a:prstGeom>
            <a:solidFill>
              <a:srgbClr val="CED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3" name="Puzzle3"/>
            <p:cNvSpPr>
              <a:spLocks noEditPoints="1" noChangeArrowheads="1"/>
            </p:cNvSpPr>
            <p:nvPr/>
          </p:nvSpPr>
          <p:spPr bwMode="auto">
            <a:xfrm>
              <a:off x="4364107" y="2788715"/>
              <a:ext cx="853765" cy="1151045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1219170">
                <a:defRPr/>
              </a:pPr>
              <a:endParaRPr lang="en-US" sz="18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Puzzle2"/>
            <p:cNvSpPr>
              <a:spLocks noEditPoints="1" noChangeArrowheads="1"/>
            </p:cNvSpPr>
            <p:nvPr/>
          </p:nvSpPr>
          <p:spPr bwMode="auto">
            <a:xfrm>
              <a:off x="4115795" y="3627290"/>
              <a:ext cx="1362652" cy="104840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1219170">
                <a:defRPr/>
              </a:pPr>
              <a:endParaRPr lang="en-US" sz="18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Puzzle4"/>
            <p:cNvSpPr>
              <a:spLocks noEditPoints="1" noChangeArrowheads="1"/>
            </p:cNvSpPr>
            <p:nvPr/>
          </p:nvSpPr>
          <p:spPr bwMode="auto">
            <a:xfrm>
              <a:off x="3588514" y="3614365"/>
              <a:ext cx="821576" cy="134035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defTabSz="1219170">
                <a:defRPr/>
              </a:pPr>
              <a:endParaRPr lang="en-US" sz="1867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Puzzle1"/>
            <p:cNvSpPr>
              <a:spLocks noEditPoints="1" noChangeArrowheads="1"/>
            </p:cNvSpPr>
            <p:nvPr/>
          </p:nvSpPr>
          <p:spPr bwMode="auto">
            <a:xfrm>
              <a:off x="3306481" y="3136918"/>
              <a:ext cx="1379513" cy="79904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78B959">
                    <a:tint val="100000"/>
                    <a:shade val="100000"/>
                    <a:satMod val="130000"/>
                  </a:srgbClr>
                </a:gs>
                <a:gs pos="100000">
                  <a:srgbClr val="78B9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algn="ctr" defTabSz="1219170">
                <a:defRPr/>
              </a:pPr>
              <a:endParaRPr lang="en-US" sz="1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56557" y="4355899"/>
              <a:ext cx="1919287" cy="449084"/>
            </a:xfrm>
            <a:prstGeom prst="roundRect">
              <a:avLst/>
            </a:prstGeom>
            <a:gradFill rotWithShape="1">
              <a:gsLst>
                <a:gs pos="0">
                  <a:srgbClr val="3C6FBD">
                    <a:tint val="100000"/>
                    <a:shade val="100000"/>
                    <a:satMod val="130000"/>
                  </a:srgbClr>
                </a:gs>
                <a:gs pos="100000">
                  <a:srgbClr val="3C6F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Calibri"/>
                </a:rPr>
                <a:t>Scalable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882092" y="4135434"/>
              <a:ext cx="2379412" cy="791004"/>
            </a:xfrm>
            <a:prstGeom prst="roundRect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Calibri"/>
                </a:rPr>
                <a:t>Implementation Agnostic</a:t>
              </a:r>
            </a:p>
          </p:txBody>
        </p:sp>
        <p:sp>
          <p:nvSpPr>
            <p:cNvPr id="18459" name="Freeform 48"/>
            <p:cNvSpPr>
              <a:spLocks/>
            </p:cNvSpPr>
            <p:nvPr/>
          </p:nvSpPr>
          <p:spPr bwMode="auto">
            <a:xfrm>
              <a:off x="5743989" y="2124700"/>
              <a:ext cx="3656341" cy="1299439"/>
            </a:xfrm>
            <a:custGeom>
              <a:avLst/>
              <a:gdLst>
                <a:gd name="T0" fmla="*/ 0 w 2389299"/>
                <a:gd name="T1" fmla="*/ 734418 h 1200087"/>
                <a:gd name="T2" fmla="*/ 9205710 w 2389299"/>
                <a:gd name="T3" fmla="*/ 0 h 1200087"/>
                <a:gd name="T4" fmla="*/ 100759741 w 2389299"/>
                <a:gd name="T5" fmla="*/ 0 h 1200087"/>
                <a:gd name="T6" fmla="*/ 109965453 w 2389299"/>
                <a:gd name="T7" fmla="*/ 734418 h 1200087"/>
                <a:gd name="T8" fmla="*/ 109965453 w 2389299"/>
                <a:gd name="T9" fmla="*/ 3671988 h 1200087"/>
                <a:gd name="T10" fmla="*/ 100759741 w 2389299"/>
                <a:gd name="T11" fmla="*/ 4406406 h 1200087"/>
                <a:gd name="T12" fmla="*/ 9205710 w 2389299"/>
                <a:gd name="T13" fmla="*/ 4406406 h 1200087"/>
                <a:gd name="T14" fmla="*/ 0 w 2389299"/>
                <a:gd name="T15" fmla="*/ 3671988 h 1200087"/>
                <a:gd name="T16" fmla="*/ 0 w 2389299"/>
                <a:gd name="T17" fmla="*/ 734418 h 1200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9299"/>
                <a:gd name="T28" fmla="*/ 0 h 1200087"/>
                <a:gd name="T29" fmla="*/ 2389299 w 2389299"/>
                <a:gd name="T30" fmla="*/ 1200087 h 1200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9299" h="1200087">
                  <a:moveTo>
                    <a:pt x="0" y="200019"/>
                  </a:moveTo>
                  <a:cubicBezTo>
                    <a:pt x="0" y="89552"/>
                    <a:pt x="89552" y="0"/>
                    <a:pt x="200019" y="0"/>
                  </a:cubicBezTo>
                  <a:lnTo>
                    <a:pt x="2189280" y="0"/>
                  </a:lnTo>
                  <a:cubicBezTo>
                    <a:pt x="2299747" y="0"/>
                    <a:pt x="2389299" y="89552"/>
                    <a:pt x="2389299" y="200019"/>
                  </a:cubicBezTo>
                  <a:lnTo>
                    <a:pt x="2389299" y="1000068"/>
                  </a:lnTo>
                  <a:cubicBezTo>
                    <a:pt x="2389299" y="1110535"/>
                    <a:pt x="2299747" y="1200087"/>
                    <a:pt x="2189280" y="1200087"/>
                  </a:cubicBezTo>
                  <a:lnTo>
                    <a:pt x="200019" y="1200087"/>
                  </a:lnTo>
                  <a:cubicBezTo>
                    <a:pt x="89552" y="1200087"/>
                    <a:pt x="0" y="1110535"/>
                    <a:pt x="0" y="1000068"/>
                  </a:cubicBezTo>
                  <a:lnTo>
                    <a:pt x="0" y="200019"/>
                  </a:lnTo>
                  <a:close/>
                </a:path>
              </a:pathLst>
            </a:custGeom>
            <a:solidFill>
              <a:srgbClr val="3C6FB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4471" tIns="164471" rIns="164471" bIns="164471"/>
            <a:lstStyle>
              <a:lvl1pPr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1pPr>
              <a:lvl2pPr marL="114300" indent="-1143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2pPr>
              <a:lvl3pPr marL="11430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3pPr>
              <a:lvl4pPr marL="16002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4pPr>
              <a:lvl5pPr marL="20574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5pPr>
              <a:lvl6pPr marL="25146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6pPr>
              <a:lvl7pPr marL="29718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7pPr>
              <a:lvl8pPr marL="34290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8pPr>
              <a:lvl9pPr marL="38862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2133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Software interfaces aligned with </a:t>
              </a:r>
              <a:r>
                <a:rPr lang="en-US" altLang="en-US" sz="2133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user requirements</a:t>
              </a:r>
              <a:endParaRPr lang="en-US" altLang="en-US" sz="2133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Careful requirement analysis</a:t>
              </a:r>
              <a:endParaRPr lang="en-US" altLang="en-US" sz="1867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460" name="Freeform 49"/>
            <p:cNvSpPr>
              <a:spLocks/>
            </p:cNvSpPr>
            <p:nvPr/>
          </p:nvSpPr>
          <p:spPr bwMode="auto">
            <a:xfrm>
              <a:off x="-80451" y="2128869"/>
              <a:ext cx="3149705" cy="1002990"/>
            </a:xfrm>
            <a:custGeom>
              <a:avLst/>
              <a:gdLst>
                <a:gd name="T0" fmla="*/ 0 w 2389299"/>
                <a:gd name="T1" fmla="*/ 1242361 h 1200087"/>
                <a:gd name="T2" fmla="*/ 2404725 w 2389299"/>
                <a:gd name="T3" fmla="*/ 0 h 1200087"/>
                <a:gd name="T4" fmla="*/ 26320601 w 2389299"/>
                <a:gd name="T5" fmla="*/ 0 h 1200087"/>
                <a:gd name="T6" fmla="*/ 28725320 w 2389299"/>
                <a:gd name="T7" fmla="*/ 1242361 h 1200087"/>
                <a:gd name="T8" fmla="*/ 28725320 w 2389299"/>
                <a:gd name="T9" fmla="*/ 6211662 h 1200087"/>
                <a:gd name="T10" fmla="*/ 26320601 w 2389299"/>
                <a:gd name="T11" fmla="*/ 7454024 h 1200087"/>
                <a:gd name="T12" fmla="*/ 2404725 w 2389299"/>
                <a:gd name="T13" fmla="*/ 7454024 h 1200087"/>
                <a:gd name="T14" fmla="*/ 0 w 2389299"/>
                <a:gd name="T15" fmla="*/ 6211662 h 1200087"/>
                <a:gd name="T16" fmla="*/ 0 w 2389299"/>
                <a:gd name="T17" fmla="*/ 1242361 h 1200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9299"/>
                <a:gd name="T28" fmla="*/ 0 h 1200087"/>
                <a:gd name="T29" fmla="*/ 2389299 w 2389299"/>
                <a:gd name="T30" fmla="*/ 1200087 h 1200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9299" h="1200087">
                  <a:moveTo>
                    <a:pt x="0" y="200019"/>
                  </a:moveTo>
                  <a:cubicBezTo>
                    <a:pt x="0" y="89552"/>
                    <a:pt x="89552" y="0"/>
                    <a:pt x="200019" y="0"/>
                  </a:cubicBezTo>
                  <a:lnTo>
                    <a:pt x="2189280" y="0"/>
                  </a:lnTo>
                  <a:cubicBezTo>
                    <a:pt x="2299747" y="0"/>
                    <a:pt x="2389299" y="89552"/>
                    <a:pt x="2389299" y="200019"/>
                  </a:cubicBezTo>
                  <a:lnTo>
                    <a:pt x="2389299" y="1000068"/>
                  </a:lnTo>
                  <a:cubicBezTo>
                    <a:pt x="2389299" y="1110535"/>
                    <a:pt x="2299747" y="1200087"/>
                    <a:pt x="2189280" y="1200087"/>
                  </a:cubicBezTo>
                  <a:lnTo>
                    <a:pt x="200019" y="1200087"/>
                  </a:lnTo>
                  <a:cubicBezTo>
                    <a:pt x="89552" y="1200087"/>
                    <a:pt x="0" y="1110535"/>
                    <a:pt x="0" y="1000068"/>
                  </a:cubicBezTo>
                  <a:lnTo>
                    <a:pt x="0" y="200019"/>
                  </a:lnTo>
                  <a:close/>
                </a:path>
              </a:pathLst>
            </a:custGeom>
            <a:solidFill>
              <a:srgbClr val="3C6FB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4471" tIns="164471" rIns="164471" bIns="164471"/>
            <a:lstStyle>
              <a:lvl1pPr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1pPr>
              <a:lvl2pPr marL="114300" indent="-1143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2pPr>
              <a:lvl3pPr marL="11430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3pPr>
              <a:lvl4pPr marL="16002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4pPr>
              <a:lvl5pPr marL="20574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5pPr>
              <a:lvl6pPr marL="25146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6pPr>
              <a:lvl7pPr marL="29718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7pPr>
              <a:lvl8pPr marL="34290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8pPr>
              <a:lvl9pPr marL="38862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2133" b="1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Inclusive development effort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App </a:t>
              </a: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and HW developers</a:t>
              </a:r>
            </a:p>
          </p:txBody>
        </p:sp>
        <p:sp>
          <p:nvSpPr>
            <p:cNvPr id="18461" name="Freeform 50"/>
            <p:cNvSpPr>
              <a:spLocks/>
            </p:cNvSpPr>
            <p:nvPr/>
          </p:nvSpPr>
          <p:spPr bwMode="auto">
            <a:xfrm>
              <a:off x="5140497" y="5002322"/>
              <a:ext cx="3965538" cy="1471813"/>
            </a:xfrm>
            <a:custGeom>
              <a:avLst/>
              <a:gdLst>
                <a:gd name="T0" fmla="*/ 0 w 2389299"/>
                <a:gd name="T1" fmla="*/ 686189 h 1200087"/>
                <a:gd name="T2" fmla="*/ 19114172 w 2389299"/>
                <a:gd name="T3" fmla="*/ 0 h 1200087"/>
                <a:gd name="T4" fmla="*/ 209211640 w 2389299"/>
                <a:gd name="T5" fmla="*/ 0 h 1200087"/>
                <a:gd name="T6" fmla="*/ 228325829 w 2389299"/>
                <a:gd name="T7" fmla="*/ 686189 h 1200087"/>
                <a:gd name="T8" fmla="*/ 228325829 w 2389299"/>
                <a:gd name="T9" fmla="*/ 3430853 h 1200087"/>
                <a:gd name="T10" fmla="*/ 209211640 w 2389299"/>
                <a:gd name="T11" fmla="*/ 4117043 h 1200087"/>
                <a:gd name="T12" fmla="*/ 19114172 w 2389299"/>
                <a:gd name="T13" fmla="*/ 4117043 h 1200087"/>
                <a:gd name="T14" fmla="*/ 0 w 2389299"/>
                <a:gd name="T15" fmla="*/ 3430853 h 1200087"/>
                <a:gd name="T16" fmla="*/ 0 w 2389299"/>
                <a:gd name="T17" fmla="*/ 686189 h 12000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9299"/>
                <a:gd name="T28" fmla="*/ 0 h 1200087"/>
                <a:gd name="T29" fmla="*/ 2389299 w 2389299"/>
                <a:gd name="T30" fmla="*/ 1200087 h 12000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9299" h="1200087">
                  <a:moveTo>
                    <a:pt x="0" y="200019"/>
                  </a:moveTo>
                  <a:cubicBezTo>
                    <a:pt x="0" y="89552"/>
                    <a:pt x="89552" y="0"/>
                    <a:pt x="200019" y="0"/>
                  </a:cubicBezTo>
                  <a:lnTo>
                    <a:pt x="2189280" y="0"/>
                  </a:lnTo>
                  <a:cubicBezTo>
                    <a:pt x="2299747" y="0"/>
                    <a:pt x="2389299" y="89552"/>
                    <a:pt x="2389299" y="200019"/>
                  </a:cubicBezTo>
                  <a:lnTo>
                    <a:pt x="2389299" y="1000068"/>
                  </a:lnTo>
                  <a:cubicBezTo>
                    <a:pt x="2389299" y="1110535"/>
                    <a:pt x="2299747" y="1200087"/>
                    <a:pt x="2189280" y="1200087"/>
                  </a:cubicBezTo>
                  <a:lnTo>
                    <a:pt x="200019" y="1200087"/>
                  </a:lnTo>
                  <a:cubicBezTo>
                    <a:pt x="89552" y="1200087"/>
                    <a:pt x="0" y="1110535"/>
                    <a:pt x="0" y="1000068"/>
                  </a:cubicBezTo>
                  <a:lnTo>
                    <a:pt x="0" y="200019"/>
                  </a:lnTo>
                  <a:close/>
                </a:path>
              </a:pathLst>
            </a:custGeom>
            <a:solidFill>
              <a:srgbClr val="3C6FBD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4471" tIns="164471" rIns="164471" bIns="164471"/>
            <a:lstStyle>
              <a:lvl1pPr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1pPr>
              <a:lvl2pPr marL="114300" indent="-1143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2pPr>
              <a:lvl3pPr marL="11430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3pPr>
              <a:lvl4pPr marL="16002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4pPr>
              <a:lvl5pPr marL="2057400" indent="-228600" defTabSz="755650"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5pPr>
              <a:lvl6pPr marL="25146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6pPr>
              <a:lvl7pPr marL="29718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7pPr>
              <a:lvl8pPr marL="34290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8pPr>
              <a:lvl9pPr marL="3886200" indent="-228600" defTabSz="7556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Intel Clear" panose="020B0604020203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2133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Good impedance match with multiple fabric hardware</a:t>
              </a: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</a:pPr>
              <a:r>
                <a:rPr lang="en-US" altLang="en-US" sz="1867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InfiniBand</a:t>
              </a: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, </a:t>
              </a:r>
              <a:r>
                <a:rPr lang="en-US" altLang="en-US" sz="1867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iWarp</a:t>
              </a: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, </a:t>
              </a:r>
              <a:r>
                <a:rPr lang="en-US" altLang="en-US" sz="1867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RoCE</a:t>
              </a:r>
              <a:r>
                <a:rPr lang="en-US" altLang="en-US" sz="1867" dirty="0">
                  <a:solidFill>
                    <a:srgbClr val="FFFFFF"/>
                  </a:solidFill>
                  <a:latin typeface="Calibri" panose="020F0502020204030204" pitchFamily="34" charset="0"/>
                </a:rPr>
                <a:t>, raw Ethernet, UDP offload, Omni-Path, GNI, </a:t>
              </a:r>
              <a:r>
                <a:rPr lang="en-US" altLang="en-US" sz="1867" dirty="0" smtClean="0">
                  <a:solidFill>
                    <a:srgbClr val="FFFFFF"/>
                  </a:solidFill>
                  <a:latin typeface="Calibri" panose="020F0502020204030204" pitchFamily="34" charset="0"/>
                </a:rPr>
                <a:t>BGQ, …</a:t>
              </a:r>
              <a:endParaRPr lang="en-US" altLang="en-US" sz="1867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05466" y="1585510"/>
              <a:ext cx="2778918" cy="487356"/>
            </a:xfrm>
            <a:prstGeom prst="roundRect">
              <a:avLst/>
            </a:prstGeom>
            <a:gradFill rotWithShape="1">
              <a:gsLst>
                <a:gs pos="0">
                  <a:srgbClr val="78B959">
                    <a:tint val="100000"/>
                    <a:shade val="100000"/>
                    <a:satMod val="130000"/>
                  </a:srgbClr>
                </a:gs>
                <a:gs pos="100000">
                  <a:srgbClr val="78B9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121917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Calibri"/>
                </a:rPr>
                <a:t>Open Source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799577" y="1495452"/>
              <a:ext cx="1930677" cy="555782"/>
            </a:xfrm>
            <a:prstGeom prst="round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defTabSz="1219170">
                <a:defRPr/>
              </a:pPr>
              <a:r>
                <a:rPr lang="en-US" sz="2400" b="1" kern="0" dirty="0" smtClean="0">
                  <a:solidFill>
                    <a:prstClr val="black"/>
                  </a:solidFill>
                  <a:latin typeface="Calibri"/>
                </a:rPr>
                <a:t>User-Centric</a:t>
              </a:r>
              <a:endParaRPr lang="en-US" sz="24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441780" y="3668046"/>
              <a:ext cx="1955760" cy="431599"/>
            </a:xfrm>
            <a:prstGeom prst="roundRect">
              <a:avLst/>
            </a:prstGeom>
            <a:solidFill>
              <a:sysClr val="windowText" lastClr="00000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r>
                <a:rPr lang="en-US" sz="2400" b="1" i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libfabric</a:t>
              </a:r>
              <a:endParaRPr lang="en-US" sz="2400" b="1" i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491080" y="118468"/>
            <a:ext cx="6782275" cy="92981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User-centric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interfaces will help foster fabric innovation and accelerate their adoption</a:t>
            </a: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39" y="2243130"/>
            <a:ext cx="2857500" cy="1762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OFI </a:t>
            </a:r>
            <a:r>
              <a:rPr lang="en-US" sz="3200" dirty="0" smtClean="0"/>
              <a:t>user Requirements</a:t>
            </a:r>
            <a:endParaRPr lang="en-US" sz="3200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884631" y="1480211"/>
            <a:ext cx="2510978" cy="893734"/>
          </a:xfrm>
          <a:prstGeom prst="wedgeRoundRectCallout">
            <a:avLst>
              <a:gd name="adj1" fmla="val 50558"/>
              <a:gd name="adj2" fmla="val 977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us a </a:t>
            </a:r>
            <a:r>
              <a:rPr lang="en-US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-level interface!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293239" y="1480212"/>
            <a:ext cx="2479912" cy="893735"/>
          </a:xfrm>
          <a:prstGeom prst="wedgeRoundRectCallout">
            <a:avLst>
              <a:gd name="adj1" fmla="val -51259"/>
              <a:gd name="adj2" fmla="val 1212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us a </a:t>
            </a:r>
            <a:r>
              <a:rPr lang="en-US" sz="24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-level interface!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3536" y="3668401"/>
            <a:ext cx="23731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 developers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6279" y="4313170"/>
            <a:ext cx="3644181" cy="10125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 strives to meet 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25" y="4208382"/>
            <a:ext cx="2014148" cy="12221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518400" y="4208382"/>
            <a:ext cx="4354858" cy="117093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Middleware is primary user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input on expanding beyond HPC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OFI Software Development strategies</a:t>
            </a:r>
            <a:endParaRPr lang="en-US" sz="3200" dirty="0"/>
          </a:p>
        </p:txBody>
      </p:sp>
      <p:sp>
        <p:nvSpPr>
          <p:cNvPr id="114" name="Content Placeholder 1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One Size Does Not Fit All</a:t>
            </a:r>
            <a:endParaRPr lang="en-US" sz="2400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463470" y="5581317"/>
            <a:ext cx="8659906" cy="61884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     Fabric Services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230593" y="1596931"/>
            <a:ext cx="157522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30591" y="2625819"/>
            <a:ext cx="1575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38275" y="3279531"/>
            <a:ext cx="15752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48" name="Straight Arrow Connector 47"/>
          <p:cNvCxnSpPr>
            <a:stCxn id="45" idx="2"/>
            <a:endCxn id="46" idx="0"/>
          </p:cNvCxnSpPr>
          <p:nvPr/>
        </p:nvCxnSpPr>
        <p:spPr>
          <a:xfrm flipH="1">
            <a:off x="2018204" y="1997041"/>
            <a:ext cx="2" cy="62877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>
            <a:off x="2018204" y="3025929"/>
            <a:ext cx="7684" cy="25360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</p:cNvCxnSpPr>
          <p:nvPr/>
        </p:nvCxnSpPr>
        <p:spPr>
          <a:xfrm>
            <a:off x="2025888" y="3679642"/>
            <a:ext cx="0" cy="190167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Can 50"/>
          <p:cNvSpPr/>
          <p:nvPr/>
        </p:nvSpPr>
        <p:spPr>
          <a:xfrm>
            <a:off x="1818417" y="3902396"/>
            <a:ext cx="384202" cy="1205599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010933" y="1596931"/>
            <a:ext cx="157522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10929" y="2631108"/>
            <a:ext cx="1575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18615" y="4546185"/>
            <a:ext cx="15752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55" name="Straight Arrow Connector 54"/>
          <p:cNvCxnSpPr>
            <a:stCxn id="52" idx="2"/>
            <a:endCxn id="53" idx="0"/>
          </p:cNvCxnSpPr>
          <p:nvPr/>
        </p:nvCxnSpPr>
        <p:spPr>
          <a:xfrm flipH="1">
            <a:off x="4798542" y="1997042"/>
            <a:ext cx="4" cy="63406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2"/>
            <a:endCxn id="54" idx="0"/>
          </p:cNvCxnSpPr>
          <p:nvPr/>
        </p:nvCxnSpPr>
        <p:spPr>
          <a:xfrm>
            <a:off x="4798542" y="3031219"/>
            <a:ext cx="7686" cy="151496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4" idx="2"/>
          </p:cNvCxnSpPr>
          <p:nvPr/>
        </p:nvCxnSpPr>
        <p:spPr>
          <a:xfrm>
            <a:off x="4806228" y="4946295"/>
            <a:ext cx="0" cy="610146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Can 57"/>
          <p:cNvSpPr/>
          <p:nvPr/>
        </p:nvSpPr>
        <p:spPr>
          <a:xfrm>
            <a:off x="4606440" y="3122980"/>
            <a:ext cx="384202" cy="1205599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61756" y="4222400"/>
            <a:ext cx="2312894" cy="647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Provider optimizes for OFI features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657462" y="3428788"/>
            <a:ext cx="2312894" cy="647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Common optimization for all apps/providers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38275" y="2085839"/>
            <a:ext cx="4347881" cy="3326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uses </a:t>
            </a:r>
            <a:r>
              <a:rPr lang="en-US" dirty="0"/>
              <a:t>OFI features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791270" y="1596931"/>
            <a:ext cx="157522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91267" y="3929851"/>
            <a:ext cx="157522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791267" y="4554725"/>
            <a:ext cx="1575227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</p:txBody>
      </p:sp>
      <p:cxnSp>
        <p:nvCxnSpPr>
          <p:cNvPr id="98" name="Straight Arrow Connector 97"/>
          <p:cNvCxnSpPr>
            <a:stCxn id="95" idx="2"/>
            <a:endCxn id="96" idx="0"/>
          </p:cNvCxnSpPr>
          <p:nvPr/>
        </p:nvCxnSpPr>
        <p:spPr>
          <a:xfrm flipH="1">
            <a:off x="7578881" y="1997041"/>
            <a:ext cx="3" cy="193281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6" idx="2"/>
            <a:endCxn id="97" idx="0"/>
          </p:cNvCxnSpPr>
          <p:nvPr/>
        </p:nvCxnSpPr>
        <p:spPr>
          <a:xfrm>
            <a:off x="7578880" y="4329961"/>
            <a:ext cx="0" cy="22476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7" idx="2"/>
          </p:cNvCxnSpPr>
          <p:nvPr/>
        </p:nvCxnSpPr>
        <p:spPr>
          <a:xfrm>
            <a:off x="7578880" y="4954836"/>
            <a:ext cx="0" cy="615597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Can 100"/>
          <p:cNvSpPr/>
          <p:nvPr/>
        </p:nvSpPr>
        <p:spPr>
          <a:xfrm>
            <a:off x="7395956" y="2277830"/>
            <a:ext cx="384202" cy="1205599"/>
          </a:xfrm>
          <a:prstGeom prst="ca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431609" y="2602409"/>
            <a:ext cx="2312894" cy="6475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optimizes </a:t>
            </a:r>
            <a:r>
              <a:rPr lang="en-US" dirty="0"/>
              <a:t>based on supported features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4010929" y="5022446"/>
            <a:ext cx="4355565" cy="3326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Provider supports low-level features only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039502" y="1596931"/>
            <a:ext cx="2424362" cy="705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Linux, FreeBSD, OS X, Windows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32734" y="4554725"/>
            <a:ext cx="2837897" cy="705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and UDP development support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49D2C-A9CD-B04A-B70A-527FFE2F69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5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10622</TotalTime>
  <Words>1989</Words>
  <Application>Microsoft Office PowerPoint</Application>
  <PresentationFormat>Widescreen</PresentationFormat>
  <Paragraphs>720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PGothic</vt:lpstr>
      <vt:lpstr>Arial</vt:lpstr>
      <vt:lpstr>Arial Narrow</vt:lpstr>
      <vt:lpstr>Calibri</vt:lpstr>
      <vt:lpstr>Courier New</vt:lpstr>
      <vt:lpstr>Intel Clear</vt:lpstr>
      <vt:lpstr>Wingdings</vt:lpstr>
      <vt:lpstr>Office Theme</vt:lpstr>
      <vt:lpstr>developing to the openfabrics interfaces libfabric</vt:lpstr>
      <vt:lpstr>overview</vt:lpstr>
      <vt:lpstr>overview</vt:lpstr>
      <vt:lpstr>Acknowledgements</vt:lpstr>
      <vt:lpstr>design guidelines</vt:lpstr>
      <vt:lpstr>PowerPoint Presentation</vt:lpstr>
      <vt:lpstr>OFI user Requirements</vt:lpstr>
      <vt:lpstr>OFI Software Development strategies</vt:lpstr>
      <vt:lpstr>architecture</vt:lpstr>
      <vt:lpstr>architecture</vt:lpstr>
      <vt:lpstr>Object-Model</vt:lpstr>
      <vt:lpstr>Endpoint Types</vt:lpstr>
      <vt:lpstr>Endpoint Contexts</vt:lpstr>
      <vt:lpstr>Address vectors</vt:lpstr>
      <vt:lpstr>data transfer types</vt:lpstr>
      <vt:lpstr>data transfer types</vt:lpstr>
      <vt:lpstr>data transfer types</vt:lpstr>
      <vt:lpstr>API Bootstrap</vt:lpstr>
      <vt:lpstr>fi_getinfo</vt:lpstr>
      <vt:lpstr>capability and mode bits</vt:lpstr>
      <vt:lpstr>attributes</vt:lpstr>
      <vt:lpstr>attributes</vt:lpstr>
      <vt:lpstr>attributes</vt:lpstr>
      <vt:lpstr>GASNET usage</vt:lpstr>
      <vt:lpstr>GASNET at a glance</vt:lpstr>
      <vt:lpstr>ofi objects</vt:lpstr>
      <vt:lpstr>Initialization</vt:lpstr>
      <vt:lpstr>address Exchange</vt:lpstr>
      <vt:lpstr>multi-recv buffers</vt:lpstr>
      <vt:lpstr>multi-recv buffers metadata</vt:lpstr>
      <vt:lpstr>receiving message handling</vt:lpstr>
      <vt:lpstr>Nonblocking put mapping</vt:lpstr>
      <vt:lpstr>Nonblocking put mapping</vt:lpstr>
      <vt:lpstr>mpiCH usage OFI Ch4 netmod</vt:lpstr>
      <vt:lpstr>MPICH at a glance</vt:lpstr>
      <vt:lpstr>Select a mapping</vt:lpstr>
      <vt:lpstr>Select capabilities and mode bits</vt:lpstr>
      <vt:lpstr>specify domain attributes</vt:lpstr>
      <vt:lpstr>specify endpoint attributes</vt:lpstr>
      <vt:lpstr>mapping mpi communicators</vt:lpstr>
      <vt:lpstr>Opening address vector</vt:lpstr>
      <vt:lpstr>tagged protocol</vt:lpstr>
      <vt:lpstr>MPI send (tagged messages)</vt:lpstr>
      <vt:lpstr>THANK YOU</vt:lpstr>
    </vt:vector>
  </TitlesOfParts>
  <Company>password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Hefty, Sean</cp:lastModifiedBy>
  <cp:revision>555</cp:revision>
  <dcterms:created xsi:type="dcterms:W3CDTF">2016-02-08T22:33:42Z</dcterms:created>
  <dcterms:modified xsi:type="dcterms:W3CDTF">2017-07-18T01:55:50Z</dcterms:modified>
</cp:coreProperties>
</file>