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22" r:id="rId2"/>
  </p:sldMasterIdLst>
  <p:notesMasterIdLst>
    <p:notesMasterId r:id="rId26"/>
  </p:notesMasterIdLst>
  <p:handoutMasterIdLst>
    <p:handoutMasterId r:id="rId27"/>
  </p:handoutMasterIdLst>
  <p:sldIdLst>
    <p:sldId id="256" r:id="rId3"/>
    <p:sldId id="345" r:id="rId4"/>
    <p:sldId id="363" r:id="rId5"/>
    <p:sldId id="366" r:id="rId6"/>
    <p:sldId id="344" r:id="rId7"/>
    <p:sldId id="333" r:id="rId8"/>
    <p:sldId id="368" r:id="rId9"/>
    <p:sldId id="326" r:id="rId10"/>
    <p:sldId id="324" r:id="rId11"/>
    <p:sldId id="323" r:id="rId12"/>
    <p:sldId id="314" r:id="rId13"/>
    <p:sldId id="337" r:id="rId14"/>
    <p:sldId id="338" r:id="rId15"/>
    <p:sldId id="334" r:id="rId16"/>
    <p:sldId id="371" r:id="rId17"/>
    <p:sldId id="370" r:id="rId18"/>
    <p:sldId id="265" r:id="rId19"/>
    <p:sldId id="360" r:id="rId20"/>
    <p:sldId id="361" r:id="rId21"/>
    <p:sldId id="362" r:id="rId22"/>
    <p:sldId id="340" r:id="rId23"/>
    <p:sldId id="372" r:id="rId24"/>
    <p:sldId id="262" r:id="rId2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5" autoAdjust="0"/>
    <p:restoredTop sz="81296" autoAdjust="0"/>
  </p:normalViewPr>
  <p:slideViewPr>
    <p:cSldViewPr snapToGrid="0">
      <p:cViewPr varScale="1">
        <p:scale>
          <a:sx n="68" d="100"/>
          <a:sy n="68" d="100"/>
        </p:scale>
        <p:origin x="-1170" y="-108"/>
      </p:cViewPr>
      <p:guideLst>
        <p:guide orient="horz" pos="2112"/>
        <p:guide pos="1296"/>
      </p:guideLst>
    </p:cSldViewPr>
  </p:slideViewPr>
  <p:notesTextViewPr>
    <p:cViewPr>
      <p:scale>
        <a:sx n="100" d="100"/>
        <a:sy n="100" d="100"/>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8/15/2013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8/15/2013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Application-centric I/O – a hallmark of OFA as an</a:t>
            </a:r>
            <a:r>
              <a:rPr lang="en-US" baseline="0" dirty="0" smtClean="0"/>
              <a:t> I/O provider.</a:t>
            </a:r>
            <a:endParaRPr lang="en-US" dirty="0" smtClean="0"/>
          </a:p>
          <a:p>
            <a:r>
              <a:rPr lang="en-US" dirty="0" smtClean="0"/>
              <a:t>Designing</a:t>
            </a:r>
            <a:r>
              <a:rPr lang="en-US" baseline="0" dirty="0" smtClean="0"/>
              <a:t> </a:t>
            </a:r>
            <a:r>
              <a:rPr lang="en-US" baseline="0" dirty="0" smtClean="0"/>
              <a:t>according to the principles of application-centric I/O means beginning with a clear understanding of an application’s I/O requirements.  In the case of RDMA, the application requirement being met was for low latency message passing.</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3</a:t>
            </a:fld>
            <a:endParaRPr lang="en-US"/>
          </a:p>
        </p:txBody>
      </p:sp>
    </p:spTree>
    <p:extLst>
      <p:ext uri="{BB962C8B-B14F-4D97-AF65-F5344CB8AC3E}">
        <p14:creationId xmlns:p14="http://schemas.microsoft.com/office/powerpoint/2010/main" val="3802010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Solution Space</a:t>
            </a:r>
            <a:r>
              <a:rPr lang="en-US" baseline="0" dirty="0" smtClean="0"/>
              <a:t> – this approach is not limited to just low latency I/O, or clusters.</a:t>
            </a:r>
          </a:p>
          <a:p>
            <a:r>
              <a:rPr lang="en-US" dirty="0" smtClean="0"/>
              <a:t>We</a:t>
            </a:r>
            <a:r>
              <a:rPr lang="en-US" baseline="0" dirty="0" smtClean="0"/>
              <a:t> </a:t>
            </a:r>
            <a:r>
              <a:rPr lang="en-US" baseline="0" dirty="0" smtClean="0"/>
              <a:t>are about to introduce the notion of Classes of Applications.  These are nothing more than convenient buckets.</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12</a:t>
            </a:fld>
            <a:endParaRPr lang="en-US"/>
          </a:p>
        </p:txBody>
      </p:sp>
    </p:spTree>
    <p:extLst>
      <p:ext uri="{BB962C8B-B14F-4D97-AF65-F5344CB8AC3E}">
        <p14:creationId xmlns:p14="http://schemas.microsoft.com/office/powerpoint/2010/main" val="2512900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Mapping the supported applications to classes.</a:t>
            </a:r>
          </a:p>
          <a:p>
            <a:endParaRPr lang="en-US" dirty="0" smtClean="0"/>
          </a:p>
          <a:p>
            <a:r>
              <a:rPr lang="en-US" dirty="0" smtClean="0"/>
              <a:t>The</a:t>
            </a:r>
            <a:r>
              <a:rPr lang="en-US" baseline="0" dirty="0" smtClean="0"/>
              <a:t> most significant additions are:</a:t>
            </a:r>
          </a:p>
          <a:p>
            <a:pPr marL="171450" indent="-171450">
              <a:buFontTx/>
              <a:buChar char="-"/>
            </a:pPr>
            <a:r>
              <a:rPr lang="en-US" baseline="0" dirty="0" smtClean="0"/>
              <a:t>Unstructured Data aka support for Big Data (so far, nobody has any idea what we need in the I/O architecture for Big Data…yet)</a:t>
            </a:r>
          </a:p>
          <a:p>
            <a:pPr marL="171450" indent="-171450">
              <a:buFontTx/>
              <a:buChar char="-"/>
            </a:pPr>
            <a:r>
              <a:rPr lang="en-US" baseline="0" dirty="0" smtClean="0"/>
              <a:t>Storage at a Distance</a:t>
            </a:r>
          </a:p>
          <a:p>
            <a:pPr marL="171450" indent="-171450">
              <a:buFontTx/>
              <a:buChar char="-"/>
            </a:pPr>
            <a:r>
              <a:rPr lang="en-US" baseline="0" dirty="0" smtClean="0"/>
              <a:t>Distributed Computing via shared memory (PGAS, SHMEM…)</a:t>
            </a:r>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13</a:t>
            </a:fld>
            <a:endParaRPr lang="en-US"/>
          </a:p>
        </p:txBody>
      </p:sp>
    </p:spTree>
    <p:extLst>
      <p:ext uri="{BB962C8B-B14F-4D97-AF65-F5344CB8AC3E}">
        <p14:creationId xmlns:p14="http://schemas.microsoft.com/office/powerpoint/2010/main" val="494880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 risk of further splintering – we may require multiple services and multiple interfaces</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14</a:t>
            </a:fld>
            <a:endParaRPr lang="en-US"/>
          </a:p>
        </p:txBody>
      </p:sp>
    </p:spTree>
    <p:extLst>
      <p:ext uri="{BB962C8B-B14F-4D97-AF65-F5344CB8AC3E}">
        <p14:creationId xmlns:p14="http://schemas.microsoft.com/office/powerpoint/2010/main" val="2738686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Solution Space – provide a framework allowing applications to select the appropriate I/O service(s),</a:t>
            </a:r>
            <a:r>
              <a:rPr lang="en-US" baseline="0" dirty="0" smtClean="0"/>
              <a:t> and allowing vendors to select which I/O services to implement.</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15</a:t>
            </a:fld>
            <a:endParaRPr lang="en-US"/>
          </a:p>
        </p:txBody>
      </p:sp>
    </p:spTree>
    <p:extLst>
      <p:ext uri="{BB962C8B-B14F-4D97-AF65-F5344CB8AC3E}">
        <p14:creationId xmlns:p14="http://schemas.microsoft.com/office/powerpoint/2010/main" val="1816088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word</a:t>
            </a:r>
            <a:r>
              <a:rPr lang="en-US" baseline="0" dirty="0" smtClean="0"/>
              <a:t> of caution – this is probably larger than just the OFA.  It will require cooperating with industry standards bodies such as the IBTA, or IEEE, or IETF or…</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16</a:t>
            </a:fld>
            <a:endParaRPr lang="en-US"/>
          </a:p>
        </p:txBody>
      </p:sp>
    </p:spTree>
    <p:extLst>
      <p:ext uri="{BB962C8B-B14F-4D97-AF65-F5344CB8AC3E}">
        <p14:creationId xmlns:p14="http://schemas.microsoft.com/office/powerpoint/2010/main" val="409635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Application-centric</a:t>
            </a:r>
            <a:r>
              <a:rPr lang="en-US" baseline="0" dirty="0" smtClean="0"/>
              <a:t> I/O begins by understanding the I/O characteristics of a given application, or class of applications.</a:t>
            </a:r>
          </a:p>
          <a:p>
            <a:pPr marL="171450" indent="-171450">
              <a:buFontTx/>
              <a:buChar char="-"/>
            </a:pPr>
            <a:r>
              <a:rPr lang="en-US" baseline="0" dirty="0" smtClean="0"/>
              <a:t>Scalability requirements</a:t>
            </a:r>
          </a:p>
          <a:p>
            <a:pPr marL="171450" indent="-171450">
              <a:buFontTx/>
              <a:buChar char="-"/>
            </a:pPr>
            <a:r>
              <a:rPr lang="en-US" baseline="0" dirty="0" smtClean="0"/>
              <a:t>Performance requirements</a:t>
            </a:r>
          </a:p>
          <a:p>
            <a:pPr marL="171450" indent="-171450">
              <a:buFontTx/>
              <a:buChar char="-"/>
            </a:pPr>
            <a:r>
              <a:rPr lang="en-US" baseline="0" dirty="0" smtClean="0"/>
              <a:t>Reliability characteristics</a:t>
            </a:r>
          </a:p>
          <a:p>
            <a:pPr marL="0" indent="0">
              <a:buFontTx/>
              <a:buNone/>
            </a:pPr>
            <a:r>
              <a:rPr lang="en-US" baseline="0" dirty="0" smtClean="0"/>
              <a:t>Understanding these issues leads to a definition of the character of the I/O infrastructure, e.g.</a:t>
            </a:r>
          </a:p>
          <a:p>
            <a:pPr marL="171450" indent="-171450">
              <a:buFontTx/>
              <a:buChar char="-"/>
            </a:pPr>
            <a:r>
              <a:rPr lang="en-US" baseline="0" dirty="0" smtClean="0"/>
              <a:t>Connection oriented,  Connectionless</a:t>
            </a:r>
          </a:p>
          <a:p>
            <a:pPr marL="171450" indent="-171450">
              <a:buFontTx/>
              <a:buChar char="-"/>
            </a:pPr>
            <a:r>
              <a:rPr lang="en-US" baseline="0" dirty="0" smtClean="0"/>
              <a:t>Unicast, Multicast</a:t>
            </a:r>
          </a:p>
          <a:p>
            <a:pPr marL="171450" indent="-171450">
              <a:buFontTx/>
              <a:buChar char="-"/>
            </a:pPr>
            <a:r>
              <a:rPr lang="en-US" baseline="0" dirty="0" smtClean="0"/>
              <a:t>Atomics</a:t>
            </a:r>
          </a:p>
          <a:p>
            <a:pPr marL="171450" indent="-171450">
              <a:buFontTx/>
              <a:buChar char="-"/>
            </a:pPr>
            <a:r>
              <a:rPr lang="en-US" baseline="0" dirty="0" smtClean="0"/>
              <a:t>Direct memory access</a:t>
            </a:r>
          </a:p>
          <a:p>
            <a:pPr marL="628650" lvl="1" indent="-171450">
              <a:buFontTx/>
              <a:buChar char="-"/>
            </a:pPr>
            <a:r>
              <a:rPr lang="en-US" baseline="0" dirty="0" smtClean="0"/>
              <a:t>Channel oriented access</a:t>
            </a:r>
          </a:p>
          <a:p>
            <a:pPr marL="628650" lvl="1" indent="-171450">
              <a:buFontTx/>
              <a:buChar char="-"/>
            </a:pPr>
            <a:r>
              <a:rPr lang="en-US" baseline="0" dirty="0" smtClean="0"/>
              <a:t>Memory oriented access</a:t>
            </a:r>
          </a:p>
          <a:p>
            <a:pPr marL="171450" lvl="0" indent="-171450">
              <a:buFontTx/>
              <a:buChar char="-"/>
            </a:pPr>
            <a:r>
              <a:rPr lang="en-US" baseline="0" dirty="0" smtClean="0"/>
              <a:t>Protection and isolation mechanisms</a:t>
            </a:r>
          </a:p>
          <a:p>
            <a:pPr marL="171450" lvl="0" indent="-171450">
              <a:buFontTx/>
              <a:buChar char="-"/>
            </a:pPr>
            <a:r>
              <a:rPr lang="en-US" baseline="0" dirty="0" smtClean="0"/>
              <a:t>Latency </a:t>
            </a:r>
            <a:r>
              <a:rPr lang="en-US" baseline="0" dirty="0" err="1" smtClean="0"/>
              <a:t>vs</a:t>
            </a:r>
            <a:r>
              <a:rPr lang="en-US" baseline="0" dirty="0" smtClean="0"/>
              <a:t> b/w optimization</a:t>
            </a:r>
          </a:p>
          <a:p>
            <a:pPr marL="171450" lvl="0" indent="-171450">
              <a:buFontTx/>
              <a:buChar char="-"/>
            </a:pPr>
            <a:r>
              <a:rPr lang="en-US" baseline="0" dirty="0" smtClean="0"/>
              <a:t>Large </a:t>
            </a:r>
            <a:r>
              <a:rPr lang="en-US" baseline="0" dirty="0" err="1" smtClean="0"/>
              <a:t>vs</a:t>
            </a:r>
            <a:r>
              <a:rPr lang="en-US" baseline="0" dirty="0" smtClean="0"/>
              <a:t> small message operations</a:t>
            </a:r>
          </a:p>
          <a:p>
            <a:pPr marL="171450" lvl="0" indent="-171450">
              <a:buFontTx/>
              <a:buChar char="-"/>
            </a:pPr>
            <a:r>
              <a:rPr lang="en-US" baseline="0" dirty="0" smtClean="0"/>
              <a:t>Characteristic topologies</a:t>
            </a:r>
          </a:p>
          <a:p>
            <a:pPr marL="171450" lvl="0" indent="-171450">
              <a:buFontTx/>
              <a:buChar char="-"/>
            </a:pPr>
            <a:r>
              <a:rPr lang="en-US" baseline="0" dirty="0" smtClean="0"/>
              <a:t>Management paradigms (centralized </a:t>
            </a:r>
            <a:r>
              <a:rPr lang="en-US" baseline="0" dirty="0" err="1" smtClean="0"/>
              <a:t>vs</a:t>
            </a:r>
            <a:r>
              <a:rPr lang="en-US" baseline="0" dirty="0" smtClean="0"/>
              <a:t> autonomous configuration)</a:t>
            </a:r>
          </a:p>
          <a:p>
            <a:pPr marL="171450" lvl="0" indent="-171450">
              <a:buFontTx/>
              <a:buChar char="-"/>
            </a:pPr>
            <a:r>
              <a:rPr lang="en-US" baseline="0" dirty="0" smtClean="0"/>
              <a:t>Deadlock avoidance</a:t>
            </a:r>
          </a:p>
          <a:p>
            <a:pPr marL="171450" lvl="0" indent="-171450">
              <a:buFontTx/>
              <a:buChar char="-"/>
            </a:pPr>
            <a:r>
              <a:rPr lang="en-US" baseline="0" dirty="0" smtClean="0"/>
              <a:t>and so on.</a:t>
            </a:r>
          </a:p>
          <a:p>
            <a:pPr marL="171450" lvl="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17</a:t>
            </a:fld>
            <a:endParaRPr lang="en-US"/>
          </a:p>
        </p:txBody>
      </p:sp>
    </p:spTree>
    <p:extLst>
      <p:ext uri="{BB962C8B-B14F-4D97-AF65-F5344CB8AC3E}">
        <p14:creationId xmlns:p14="http://schemas.microsoft.com/office/powerpoint/2010/main" val="2456218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19</a:t>
            </a:fld>
            <a:endParaRPr lang="en-US"/>
          </a:p>
        </p:txBody>
      </p:sp>
    </p:spTree>
    <p:extLst>
      <p:ext uri="{BB962C8B-B14F-4D97-AF65-F5344CB8AC3E}">
        <p14:creationId xmlns:p14="http://schemas.microsoft.com/office/powerpoint/2010/main" val="4225782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RDMA was</a:t>
            </a:r>
            <a:r>
              <a:rPr lang="en-US" baseline="0" dirty="0" smtClean="0"/>
              <a:t> designed by applying the principles of Application-centric I/O.</a:t>
            </a:r>
            <a:endParaRPr lang="en-US" dirty="0" smtClean="0"/>
          </a:p>
          <a:p>
            <a:r>
              <a:rPr lang="en-US" dirty="0" smtClean="0"/>
              <a:t>Meeting </a:t>
            </a:r>
            <a:r>
              <a:rPr lang="en-US" dirty="0" smtClean="0"/>
              <a:t>the application requirements for low latency meant creating a pipe,</a:t>
            </a:r>
            <a:r>
              <a:rPr lang="en-US" baseline="0" dirty="0" smtClean="0"/>
              <a:t> or I/O channel directly into application user space.  This required implementation of the channel I/O hardware, and providing a s/w interface to the channel.</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4</a:t>
            </a:fld>
            <a:endParaRPr lang="en-US"/>
          </a:p>
        </p:txBody>
      </p:sp>
    </p:spTree>
    <p:extLst>
      <p:ext uri="{BB962C8B-B14F-4D97-AF65-F5344CB8AC3E}">
        <p14:creationId xmlns:p14="http://schemas.microsoft.com/office/powerpoint/2010/main" val="3768855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RDMA architecture includes an I/O</a:t>
            </a:r>
            <a:r>
              <a:rPr lang="en-US" baseline="0" dirty="0" smtClean="0"/>
              <a:t> service and an interface definition.</a:t>
            </a:r>
          </a:p>
          <a:p>
            <a:r>
              <a:rPr lang="en-US" baseline="0" dirty="0" smtClean="0"/>
              <a:t>Next, we show how this is implemented in OFS.</a:t>
            </a:r>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5</a:t>
            </a:fld>
            <a:endParaRPr lang="en-US"/>
          </a:p>
        </p:txBody>
      </p:sp>
    </p:spTree>
    <p:extLst>
      <p:ext uri="{BB962C8B-B14F-4D97-AF65-F5344CB8AC3E}">
        <p14:creationId xmlns:p14="http://schemas.microsoft.com/office/powerpoint/2010/main" val="3874031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Practical Implementation of Application-centric I/O</a:t>
            </a:r>
          </a:p>
          <a:p>
            <a:r>
              <a:rPr lang="en-US" dirty="0" smtClean="0"/>
              <a:t>Includes an interface specification (verbs) and implementation (verbs API) and standards-based providers of I/O services.</a:t>
            </a:r>
          </a:p>
          <a:p>
            <a:r>
              <a:rPr lang="en-US" dirty="0" smtClean="0"/>
              <a:t>The</a:t>
            </a:r>
            <a:r>
              <a:rPr lang="en-US" baseline="0" dirty="0" smtClean="0"/>
              <a:t> </a:t>
            </a:r>
            <a:r>
              <a:rPr lang="en-US" baseline="0" dirty="0" smtClean="0"/>
              <a:t>interface layer (i.e. the Verbs API) provides application access to an RDMA I/O Service.  The RDMA service is provided by various vendors.</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6</a:t>
            </a:fld>
            <a:endParaRPr lang="en-US"/>
          </a:p>
        </p:txBody>
      </p:sp>
    </p:spTree>
    <p:extLst>
      <p:ext uri="{BB962C8B-B14F-4D97-AF65-F5344CB8AC3E}">
        <p14:creationId xmlns:p14="http://schemas.microsoft.com/office/powerpoint/2010/main" val="1293009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Designing an Application-centric I/O service.</a:t>
            </a:r>
          </a:p>
          <a:p>
            <a:r>
              <a:rPr lang="en-US" dirty="0" smtClean="0"/>
              <a:t>Even </a:t>
            </a:r>
            <a:r>
              <a:rPr lang="en-US" dirty="0" smtClean="0"/>
              <a:t>though the RDMA service was defined first, this is STILL an application-centric I/O,</a:t>
            </a:r>
            <a:r>
              <a:rPr lang="en-US" baseline="0" dirty="0" smtClean="0"/>
              <a:t> it just happens that the interface (the verbs API) was defined *after* the fabric had been specified.  So yes, it is a “bottoms up approach” to designing an application-centric I/O architecture.</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7</a:t>
            </a:fld>
            <a:endParaRPr lang="en-US"/>
          </a:p>
        </p:txBody>
      </p:sp>
    </p:spTree>
    <p:extLst>
      <p:ext uri="{BB962C8B-B14F-4D97-AF65-F5344CB8AC3E}">
        <p14:creationId xmlns:p14="http://schemas.microsoft.com/office/powerpoint/2010/main" val="762519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space: A splintering of the I/O interface?</a:t>
            </a:r>
            <a:r>
              <a:rPr lang="en-US" baseline="0" dirty="0" smtClean="0"/>
              <a:t>  </a:t>
            </a:r>
          </a:p>
          <a:p>
            <a:r>
              <a:rPr lang="en-US" dirty="0" smtClean="0"/>
              <a:t>OFA </a:t>
            </a:r>
            <a:r>
              <a:rPr lang="en-US" dirty="0" smtClean="0"/>
              <a:t>began by implementing</a:t>
            </a:r>
            <a:r>
              <a:rPr lang="en-US" baseline="0" dirty="0" smtClean="0"/>
              <a:t> a single, clean interface: the Verbs API based on the Verbs specification.  Over time, a series of ULPs have been added to smooth and accelerate the adoption of RDMA.  Thus, today we have several ‘interfaces’ to the RDMA service to meet different needs.  For lowest latency, code to the verbs.  For block storage access, use the SRP or </a:t>
            </a:r>
            <a:r>
              <a:rPr lang="en-US" baseline="0" dirty="0" err="1" smtClean="0"/>
              <a:t>iSER</a:t>
            </a:r>
            <a:r>
              <a:rPr lang="en-US" baseline="0" dirty="0" smtClean="0"/>
              <a:t> ULPs.  Eventually PSM emerged as a higher performance interface mainly for MPI applications.  We are seeing a slight splintering of the interface layer.</a:t>
            </a:r>
            <a:endParaRPr lang="en-US" dirty="0"/>
          </a:p>
        </p:txBody>
      </p:sp>
      <p:sp>
        <p:nvSpPr>
          <p:cNvPr id="4" name="Slide Number Placeholder 3"/>
          <p:cNvSpPr>
            <a:spLocks noGrp="1"/>
          </p:cNvSpPr>
          <p:nvPr>
            <p:ph type="sldNum" sz="quarter" idx="10"/>
          </p:nvPr>
        </p:nvSpPr>
        <p:spPr/>
        <p:txBody>
          <a:bodyPr/>
          <a:lstStyle/>
          <a:p>
            <a:fld id="{2D80C01F-FD39-488F-AC67-213FE51E429A}" type="slidenum">
              <a:rPr lang="en-US" smtClean="0"/>
              <a:t>8</a:t>
            </a:fld>
            <a:endParaRPr lang="en-US"/>
          </a:p>
        </p:txBody>
      </p:sp>
    </p:spTree>
    <p:extLst>
      <p:ext uri="{BB962C8B-B14F-4D97-AF65-F5344CB8AC3E}">
        <p14:creationId xmlns:p14="http://schemas.microsoft.com/office/powerpoint/2010/main" val="2964251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Space – New usages driving new application requirements.</a:t>
            </a:r>
            <a:r>
              <a:rPr lang="en-US" baseline="0" dirty="0" smtClean="0"/>
              <a:t>  And we want to broaden the OFA’s appeal.</a:t>
            </a:r>
            <a:endParaRPr lang="en-US" dirty="0" smtClean="0"/>
          </a:p>
          <a:p>
            <a:r>
              <a:rPr lang="en-US" dirty="0" smtClean="0"/>
              <a:t>There</a:t>
            </a:r>
            <a:r>
              <a:rPr lang="en-US" baseline="0" dirty="0" smtClean="0"/>
              <a:t> </a:t>
            </a:r>
            <a:r>
              <a:rPr lang="en-US" baseline="0" dirty="0" smtClean="0"/>
              <a:t>are significant changes in the way computer systems are used.  This may change the way applications access and use I/O </a:t>
            </a:r>
            <a:r>
              <a:rPr lang="en-US" baseline="0" dirty="0" smtClean="0"/>
              <a:t>services, leading to further splintering of the clean verbs interface.  </a:t>
            </a:r>
            <a:r>
              <a:rPr lang="en-US" baseline="0" dirty="0" smtClean="0"/>
              <a:t>For example, Big Data usages require access to unstructured data.  Or Cloud Computing requires a pool of storage accessible over the web.  Or scientists collaborating over extremely large data sets require methods to share access to a single storage repository.  E.g. </a:t>
            </a:r>
            <a:r>
              <a:rPr lang="en-US" baseline="0" dirty="0" err="1" smtClean="0"/>
              <a:t>Sq</a:t>
            </a:r>
            <a:r>
              <a:rPr lang="en-US" baseline="0" dirty="0" smtClean="0"/>
              <a:t> Km Array</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9</a:t>
            </a:fld>
            <a:endParaRPr lang="en-US"/>
          </a:p>
        </p:txBody>
      </p:sp>
    </p:spTree>
    <p:extLst>
      <p:ext uri="{BB962C8B-B14F-4D97-AF65-F5344CB8AC3E}">
        <p14:creationId xmlns:p14="http://schemas.microsoft.com/office/powerpoint/2010/main" val="303119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Space</a:t>
            </a:r>
            <a:r>
              <a:rPr lang="en-US" baseline="0" dirty="0" smtClean="0"/>
              <a:t> – evolving technology is driving new application I/O usages.</a:t>
            </a:r>
          </a:p>
          <a:p>
            <a:r>
              <a:rPr lang="en-US" dirty="0" smtClean="0"/>
              <a:t>Even </a:t>
            </a:r>
            <a:r>
              <a:rPr lang="en-US" dirty="0" smtClean="0"/>
              <a:t>in classical HPC, the environment is evolving</a:t>
            </a:r>
            <a:r>
              <a:rPr lang="en-US" baseline="0" dirty="0" smtClean="0"/>
              <a:t> in ways that may require different I/O services or different ways to access those I/O services.</a:t>
            </a:r>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10</a:t>
            </a:fld>
            <a:endParaRPr lang="en-US"/>
          </a:p>
        </p:txBody>
      </p:sp>
    </p:spTree>
    <p:extLst>
      <p:ext uri="{BB962C8B-B14F-4D97-AF65-F5344CB8AC3E}">
        <p14:creationId xmlns:p14="http://schemas.microsoft.com/office/powerpoint/2010/main" val="2247105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Solution Space – apply the principles</a:t>
            </a:r>
            <a:r>
              <a:rPr lang="en-US" baseline="0" dirty="0" smtClean="0"/>
              <a:t> of Application-centric I/O rigorously.</a:t>
            </a:r>
          </a:p>
          <a:p>
            <a:r>
              <a:rPr lang="en-US" dirty="0" smtClean="0"/>
              <a:t>An Example:  </a:t>
            </a:r>
            <a:r>
              <a:rPr lang="en-US" baseline="0" dirty="0" smtClean="0"/>
              <a:t>an </a:t>
            </a:r>
            <a:r>
              <a:rPr lang="en-US" baseline="0" dirty="0" smtClean="0"/>
              <a:t>MPI application may </a:t>
            </a:r>
            <a:r>
              <a:rPr lang="en-US" baseline="0" dirty="0" smtClean="0"/>
              <a:t>require </a:t>
            </a:r>
            <a:r>
              <a:rPr lang="en-US" baseline="0" dirty="0" smtClean="0"/>
              <a:t>the provider layer to provide a collectives service.</a:t>
            </a:r>
            <a:endParaRPr lang="en-US" dirty="0"/>
          </a:p>
        </p:txBody>
      </p:sp>
      <p:sp>
        <p:nvSpPr>
          <p:cNvPr id="4" name="Slide Number Placeholder 3"/>
          <p:cNvSpPr>
            <a:spLocks noGrp="1"/>
          </p:cNvSpPr>
          <p:nvPr>
            <p:ph type="sldNum" sz="quarter" idx="10"/>
          </p:nvPr>
        </p:nvSpPr>
        <p:spPr/>
        <p:txBody>
          <a:bodyPr/>
          <a:lstStyle/>
          <a:p>
            <a:fld id="{2D80C01F-FD39-488F-AC67-213FE51E429A}" type="slidenum">
              <a:rPr lang="en-US" smtClean="0"/>
              <a:t>11</a:t>
            </a:fld>
            <a:endParaRPr lang="en-US"/>
          </a:p>
        </p:txBody>
      </p:sp>
    </p:spTree>
    <p:extLst>
      <p:ext uri="{BB962C8B-B14F-4D97-AF65-F5344CB8AC3E}">
        <p14:creationId xmlns:p14="http://schemas.microsoft.com/office/powerpoint/2010/main" val="2964251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8/15/2013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white"/>
                </a:solidFill>
              </a:rPr>
              <a:t>#OFADevWorkshop</a:t>
            </a: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2072729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8/15/2013</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solidFill>
                  <a:prstClr val="white"/>
                </a:solidFill>
              </a:rPr>
              <a:t>#OFADevWorkshop</a:t>
            </a:r>
            <a:endParaRPr lang="en-US">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1932174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8/15/2013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solidFill>
                  <a:prstClr val="white"/>
                </a:solidFill>
              </a:rPr>
              <a:t>#OFADevWorkshop</a:t>
            </a:r>
            <a:endParaRPr lang="en-US">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3727577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8/15/2013</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solidFill>
                  <a:prstClr val="white"/>
                </a:solidFill>
              </a:rPr>
              <a:t>#OFADevWorkshop</a:t>
            </a:r>
            <a:endParaRPr lang="en-US">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3614909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smtClean="0">
                <a:solidFill>
                  <a:prstClr val="white"/>
                </a:solidFill>
              </a:rPr>
              <a:t>#OFADevWorkshop</a:t>
            </a:r>
            <a:endParaRPr lang="en-US">
              <a:solidFill>
                <a:prstClr val="white"/>
              </a:solidFill>
            </a:endParaRPr>
          </a:p>
        </p:txBody>
      </p:sp>
    </p:spTree>
    <p:extLst>
      <p:ext uri="{BB962C8B-B14F-4D97-AF65-F5344CB8AC3E}">
        <p14:creationId xmlns:p14="http://schemas.microsoft.com/office/powerpoint/2010/main" val="124476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8/15/2013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smtClean="0"/>
              <a:t>ISC 2013</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8/15/2013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dirty="0" smtClean="0"/>
              <a:t>ISC 2013</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8/15/2013</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dirty="0" smtClean="0"/>
              <a:t>ISC 2013</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8/15/2013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smtClean="0"/>
              <a:t>ISC 2013</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8/15/2013</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dirty="0" smtClean="0"/>
              <a:t>ISC 2013</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dirty="0" smtClean="0"/>
              <a:t>ISC 2013</a:t>
            </a:r>
            <a:endParaRPr lang="en-US" dirty="0"/>
          </a:p>
        </p:txBody>
      </p:sp>
    </p:spTree>
    <p:extLst>
      <p:ext uri="{BB962C8B-B14F-4D97-AF65-F5344CB8AC3E}">
        <p14:creationId xmlns:p14="http://schemas.microsoft.com/office/powerpoint/2010/main" val="389751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Tree>
    <p:extLst>
      <p:ext uri="{BB962C8B-B14F-4D97-AF65-F5344CB8AC3E}">
        <p14:creationId xmlns:p14="http://schemas.microsoft.com/office/powerpoint/2010/main" val="1273703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8/15/2013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white"/>
                </a:solidFill>
              </a:rPr>
              <a:t>#OFADevWorkshop</a:t>
            </a: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242517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2.jpeg"/><Relationship Id="rId4" Type="http://schemas.openxmlformats.org/officeDocument/2006/relationships/slideLayout" Target="../slideLayouts/slideLayout11.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8/15/2013</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smtClean="0"/>
              <a:t>ISC 2013</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8/15/2013</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smtClean="0">
                <a:solidFill>
                  <a:prstClr val="white"/>
                </a:solidFill>
              </a:rPr>
              <a:t>#</a:t>
            </a:r>
            <a:r>
              <a:rPr lang="en-US" dirty="0" err="1" smtClean="0">
                <a:solidFill>
                  <a:prstClr val="white"/>
                </a:solidFill>
              </a:rPr>
              <a:t>OFADevWorkshop</a:t>
            </a:r>
            <a:endParaRPr lang="en-US" dirty="0">
              <a:solidFill>
                <a:prstClr val="white"/>
              </a:solidFill>
            </a:endParaRPr>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065731079"/>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057400" y="2667000"/>
            <a:ext cx="6629400" cy="1896611"/>
          </a:xfrm>
        </p:spPr>
        <p:txBody>
          <a:bodyPr/>
          <a:lstStyle/>
          <a:p>
            <a:pPr eaLnBrk="1" hangingPunct="1"/>
            <a:r>
              <a:rPr lang="en-US" sz="2000" dirty="0" smtClean="0">
                <a:latin typeface="Arial" pitchFamily="34" charset="0"/>
                <a:cs typeface="Arial" pitchFamily="34" charset="0"/>
              </a:rPr>
              <a:t>New Direction Proposal:</a:t>
            </a:r>
            <a:br>
              <a:rPr lang="en-US" sz="2000" dirty="0" smtClean="0">
                <a:latin typeface="Arial" pitchFamily="34" charset="0"/>
                <a:cs typeface="Arial" pitchFamily="34" charset="0"/>
              </a:rPr>
            </a:br>
            <a:r>
              <a:rPr lang="en-US" sz="3600" dirty="0" smtClean="0">
                <a:latin typeface="Arial" pitchFamily="34" charset="0"/>
                <a:cs typeface="Arial" pitchFamily="34" charset="0"/>
              </a:rPr>
              <a:t>An </a:t>
            </a:r>
            <a:r>
              <a:rPr lang="en-US" sz="3600" dirty="0" smtClean="0">
                <a:latin typeface="Arial" pitchFamily="34" charset="0"/>
                <a:cs typeface="Arial" pitchFamily="34" charset="0"/>
              </a:rPr>
              <a:t>OpenFabrics Framework for high-performance </a:t>
            </a:r>
            <a:r>
              <a:rPr lang="en-US" sz="3600" dirty="0" smtClean="0">
                <a:latin typeface="Arial" pitchFamily="34" charset="0"/>
                <a:cs typeface="Arial" pitchFamily="34" charset="0"/>
              </a:rPr>
              <a:t>I/O </a:t>
            </a:r>
            <a:r>
              <a:rPr lang="en-US" sz="3600" dirty="0" smtClean="0">
                <a:latin typeface="Arial" pitchFamily="34" charset="0"/>
                <a:cs typeface="Arial" pitchFamily="34" charset="0"/>
              </a:rPr>
              <a:t>apps</a:t>
            </a:r>
            <a:endParaRPr lang="en-US" sz="2400" dirty="0" smtClean="0">
              <a:latin typeface="Arial" pitchFamily="34" charset="0"/>
              <a:cs typeface="Arial" pitchFamily="34" charset="0"/>
            </a:endParaRPr>
          </a:p>
        </p:txBody>
      </p:sp>
      <p:sp>
        <p:nvSpPr>
          <p:cNvPr id="3075" name="Subtitle 2"/>
          <p:cNvSpPr>
            <a:spLocks noGrp="1"/>
          </p:cNvSpPr>
          <p:nvPr>
            <p:ph type="subTitle" idx="1"/>
          </p:nvPr>
        </p:nvSpPr>
        <p:spPr>
          <a:xfrm>
            <a:off x="2069123" y="4677508"/>
            <a:ext cx="6629400" cy="1066800"/>
          </a:xfrm>
        </p:spPr>
        <p:txBody>
          <a:bodyPr>
            <a:normAutofit/>
          </a:bodyPr>
          <a:lstStyle/>
          <a:p>
            <a:pPr eaLnBrk="1" hangingPunct="1"/>
            <a:r>
              <a:rPr lang="en-US" sz="2400" dirty="0" smtClean="0">
                <a:latin typeface="Arial" pitchFamily="34" charset="0"/>
                <a:cs typeface="Arial" pitchFamily="34" charset="0"/>
              </a:rPr>
              <a:t>OFA TAC,  Key drivers:  Sean Hefty, Paul Grun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828800"/>
            <a:ext cx="8364415" cy="3785652"/>
          </a:xfrm>
          <a:prstGeom prst="rect">
            <a:avLst/>
          </a:prstGeom>
          <a:noFill/>
        </p:spPr>
        <p:txBody>
          <a:bodyPr wrap="square" rtlCol="0">
            <a:spAutoFit/>
          </a:bodyPr>
          <a:lstStyle/>
          <a:p>
            <a:pPr marL="285750" indent="-285750">
              <a:buFontTx/>
              <a:buChar char="-"/>
            </a:pPr>
            <a:r>
              <a:rPr lang="en-US" sz="2000" dirty="0" smtClean="0"/>
              <a:t>There are now requirements to scale applications to run on increasingly large HPC clusters</a:t>
            </a:r>
          </a:p>
          <a:p>
            <a:pPr marL="285750" indent="-285750">
              <a:buFontTx/>
              <a:buChar char="-"/>
            </a:pPr>
            <a:endParaRPr lang="en-US" sz="2000" dirty="0"/>
          </a:p>
          <a:p>
            <a:pPr marL="285750" indent="-285750">
              <a:buFontTx/>
              <a:buChar char="-"/>
            </a:pPr>
            <a:r>
              <a:rPr lang="en-US" sz="2000" dirty="0" smtClean="0"/>
              <a:t>There are requirements to run applications on new </a:t>
            </a:r>
            <a:r>
              <a:rPr lang="en-US" sz="2000" dirty="0"/>
              <a:t>compute models </a:t>
            </a:r>
            <a:r>
              <a:rPr lang="en-US" sz="2000" dirty="0" smtClean="0"/>
              <a:t>e.g</a:t>
            </a:r>
            <a:r>
              <a:rPr lang="en-US" sz="2000" dirty="0"/>
              <a:t>. </a:t>
            </a:r>
            <a:r>
              <a:rPr lang="en-US" sz="2000" dirty="0" smtClean="0"/>
              <a:t>heterogeneous computing (x86 + GPU)</a:t>
            </a:r>
          </a:p>
          <a:p>
            <a:pPr marL="285750" indent="-285750">
              <a:buFontTx/>
              <a:buChar char="-"/>
            </a:pPr>
            <a:endParaRPr lang="en-US" sz="2000" dirty="0"/>
          </a:p>
          <a:p>
            <a:pPr marL="285750" indent="-285750">
              <a:buFontTx/>
              <a:buChar char="-"/>
            </a:pPr>
            <a:r>
              <a:rPr lang="en-US" sz="2000" dirty="0" smtClean="0"/>
              <a:t>There are new requirements to run Apps on many-, multi-core processors</a:t>
            </a:r>
            <a:endParaRPr lang="en-US" sz="2000" dirty="0"/>
          </a:p>
          <a:p>
            <a:endParaRPr lang="en-US" sz="2000" dirty="0"/>
          </a:p>
          <a:p>
            <a:pPr marL="285750" indent="-285750">
              <a:buFontTx/>
              <a:buChar char="-"/>
            </a:pPr>
            <a:r>
              <a:rPr lang="en-US" sz="2000" dirty="0" smtClean="0"/>
              <a:t>Requirement to take advantage of shared memory architectures</a:t>
            </a:r>
          </a:p>
          <a:p>
            <a:pPr marL="285750" indent="-285750">
              <a:buFontTx/>
              <a:buChar char="-"/>
            </a:pPr>
            <a:endParaRPr lang="en-US" sz="2000" dirty="0"/>
          </a:p>
          <a:p>
            <a:pPr marL="285750" indent="-285750">
              <a:buFontTx/>
              <a:buChar char="-"/>
            </a:pPr>
            <a:r>
              <a:rPr lang="en-US" sz="2000" dirty="0" smtClean="0"/>
              <a:t>…</a:t>
            </a:r>
          </a:p>
        </p:txBody>
      </p:sp>
      <p:sp>
        <p:nvSpPr>
          <p:cNvPr id="3" name="Title 2"/>
          <p:cNvSpPr>
            <a:spLocks noGrp="1"/>
          </p:cNvSpPr>
          <p:nvPr>
            <p:ph type="title"/>
          </p:nvPr>
        </p:nvSpPr>
        <p:spPr/>
        <p:txBody>
          <a:bodyPr/>
          <a:lstStyle/>
          <a:p>
            <a:r>
              <a:rPr lang="en-US" dirty="0" smtClean="0"/>
              <a:t>Not </a:t>
            </a:r>
            <a:r>
              <a:rPr lang="en-US" dirty="0"/>
              <a:t>only that, but…</a:t>
            </a:r>
          </a:p>
        </p:txBody>
      </p:sp>
      <p:sp>
        <p:nvSpPr>
          <p:cNvPr id="5" name="TextBox 4"/>
          <p:cNvSpPr txBox="1"/>
          <p:nvPr/>
        </p:nvSpPr>
        <p:spPr>
          <a:xfrm>
            <a:off x="376183" y="5779182"/>
            <a:ext cx="8276625" cy="369332"/>
          </a:xfrm>
          <a:prstGeom prst="rect">
            <a:avLst/>
          </a:prstGeom>
          <a:noFill/>
        </p:spPr>
        <p:txBody>
          <a:bodyPr wrap="none" rtlCol="0">
            <a:spAutoFit/>
          </a:bodyPr>
          <a:lstStyle/>
          <a:p>
            <a:r>
              <a:rPr lang="en-US" dirty="0" smtClean="0"/>
              <a:t>What should we be doing to ensure the I/O model remains “application-centric”?</a:t>
            </a:r>
          </a:p>
        </p:txBody>
      </p:sp>
    </p:spTree>
    <p:extLst>
      <p:ext uri="{BB962C8B-B14F-4D97-AF65-F5344CB8AC3E}">
        <p14:creationId xmlns:p14="http://schemas.microsoft.com/office/powerpoint/2010/main" val="1316288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3131" y="1901443"/>
            <a:ext cx="1927995" cy="854802"/>
          </a:xfrm>
          <a:prstGeom prst="rect">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2" name="TextBox 181"/>
          <p:cNvSpPr txBox="1"/>
          <p:nvPr/>
        </p:nvSpPr>
        <p:spPr>
          <a:xfrm>
            <a:off x="1013689" y="5568267"/>
            <a:ext cx="1658018" cy="369332"/>
          </a:xfrm>
          <a:prstGeom prst="rect">
            <a:avLst/>
          </a:prstGeom>
          <a:noFill/>
        </p:spPr>
        <p:txBody>
          <a:bodyPr wrap="none" rtlCol="0">
            <a:spAutoFit/>
          </a:bodyPr>
          <a:lstStyle>
            <a:defPPr>
              <a:defRPr lang="en-US"/>
            </a:defPPr>
          </a:lstStyle>
          <a:p>
            <a:r>
              <a:rPr lang="en-US" dirty="0">
                <a:solidFill>
                  <a:schemeClr val="tx1">
                    <a:lumMod val="50000"/>
                    <a:lumOff val="50000"/>
                  </a:schemeClr>
                </a:solidFill>
              </a:rPr>
              <a:t>Hardware Layer</a:t>
            </a:r>
          </a:p>
        </p:txBody>
      </p:sp>
      <p:sp>
        <p:nvSpPr>
          <p:cNvPr id="183" name="Rectangle 182"/>
          <p:cNvSpPr/>
          <p:nvPr/>
        </p:nvSpPr>
        <p:spPr>
          <a:xfrm>
            <a:off x="963131" y="5334000"/>
            <a:ext cx="1927995" cy="837867"/>
          </a:xfrm>
          <a:prstGeom prst="rect">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9" name="Rectangle 218"/>
          <p:cNvSpPr/>
          <p:nvPr/>
        </p:nvSpPr>
        <p:spPr>
          <a:xfrm>
            <a:off x="963131" y="3028836"/>
            <a:ext cx="1927995" cy="837867"/>
          </a:xfrm>
          <a:prstGeom prst="rect">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dirty="0"/>
              <a:t>Application Interface</a:t>
            </a:r>
          </a:p>
        </p:txBody>
      </p:sp>
      <p:sp>
        <p:nvSpPr>
          <p:cNvPr id="2" name="TextBox 1"/>
          <p:cNvSpPr txBox="1"/>
          <p:nvPr/>
        </p:nvSpPr>
        <p:spPr>
          <a:xfrm>
            <a:off x="1013689" y="2144177"/>
            <a:ext cx="1877437" cy="369332"/>
          </a:xfrm>
          <a:prstGeom prst="rect">
            <a:avLst/>
          </a:prstGeom>
          <a:noFill/>
        </p:spPr>
        <p:txBody>
          <a:bodyPr wrap="none" rtlCol="0">
            <a:spAutoFit/>
          </a:bodyPr>
          <a:lstStyle/>
          <a:p>
            <a:r>
              <a:rPr lang="en-US" dirty="0" smtClean="0"/>
              <a:t>Application layer</a:t>
            </a:r>
            <a:endParaRPr lang="en-US" dirty="0"/>
          </a:p>
        </p:txBody>
      </p:sp>
      <p:sp>
        <p:nvSpPr>
          <p:cNvPr id="48" name="Rectangle 47"/>
          <p:cNvSpPr/>
          <p:nvPr/>
        </p:nvSpPr>
        <p:spPr>
          <a:xfrm>
            <a:off x="963131" y="4164330"/>
            <a:ext cx="1927995" cy="837867"/>
          </a:xfrm>
          <a:prstGeom prst="rect">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TextBox 30"/>
          <p:cNvSpPr txBox="1"/>
          <p:nvPr/>
        </p:nvSpPr>
        <p:spPr>
          <a:xfrm>
            <a:off x="1003057" y="4398597"/>
            <a:ext cx="1685077" cy="369332"/>
          </a:xfrm>
          <a:prstGeom prst="rect">
            <a:avLst/>
          </a:prstGeom>
          <a:noFill/>
        </p:spPr>
        <p:txBody>
          <a:bodyPr wrap="none" rtlCol="0">
            <a:spAutoFit/>
          </a:bodyPr>
          <a:lstStyle/>
          <a:p>
            <a:r>
              <a:rPr lang="en-US" dirty="0">
                <a:solidFill>
                  <a:schemeClr val="tx1">
                    <a:lumMod val="50000"/>
                    <a:lumOff val="50000"/>
                  </a:schemeClr>
                </a:solidFill>
              </a:rPr>
              <a:t>Provider Layer</a:t>
            </a:r>
          </a:p>
        </p:txBody>
      </p:sp>
      <p:sp>
        <p:nvSpPr>
          <p:cNvPr id="226" name="Title 225"/>
          <p:cNvSpPr>
            <a:spLocks noGrp="1"/>
          </p:cNvSpPr>
          <p:nvPr>
            <p:ph type="title"/>
          </p:nvPr>
        </p:nvSpPr>
        <p:spPr/>
        <p:txBody>
          <a:bodyPr/>
          <a:lstStyle/>
          <a:p>
            <a:r>
              <a:rPr lang="en-US" dirty="0" smtClean="0"/>
              <a:t>So what to do?</a:t>
            </a:r>
            <a:endParaRPr lang="en-US" dirty="0"/>
          </a:p>
        </p:txBody>
      </p:sp>
      <p:sp>
        <p:nvSpPr>
          <p:cNvPr id="11" name="Freeform 10"/>
          <p:cNvSpPr/>
          <p:nvPr/>
        </p:nvSpPr>
        <p:spPr>
          <a:xfrm>
            <a:off x="3104707" y="2307261"/>
            <a:ext cx="404351" cy="914400"/>
          </a:xfrm>
          <a:custGeom>
            <a:avLst/>
            <a:gdLst>
              <a:gd name="connsiteX0" fmla="*/ 53163 w 404351"/>
              <a:gd name="connsiteY0" fmla="*/ 0 h 914400"/>
              <a:gd name="connsiteX1" fmla="*/ 404037 w 404351"/>
              <a:gd name="connsiteY1" fmla="*/ 457200 h 914400"/>
              <a:gd name="connsiteX2" fmla="*/ 0 w 404351"/>
              <a:gd name="connsiteY2" fmla="*/ 914400 h 914400"/>
              <a:gd name="connsiteX3" fmla="*/ 0 w 40435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404351" h="914400">
                <a:moveTo>
                  <a:pt x="53163" y="0"/>
                </a:moveTo>
                <a:cubicBezTo>
                  <a:pt x="233030" y="152400"/>
                  <a:pt x="412898" y="304800"/>
                  <a:pt x="404037" y="457200"/>
                </a:cubicBezTo>
                <a:cubicBezTo>
                  <a:pt x="395176" y="609600"/>
                  <a:pt x="0" y="914400"/>
                  <a:pt x="0" y="914400"/>
                </a:cubicBezTo>
                <a:lnTo>
                  <a:pt x="0" y="914400"/>
                </a:lnTo>
              </a:path>
            </a:pathLst>
          </a:custGeom>
          <a:noFill/>
          <a:ln>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3104707" y="3647087"/>
            <a:ext cx="404351" cy="914400"/>
          </a:xfrm>
          <a:custGeom>
            <a:avLst/>
            <a:gdLst>
              <a:gd name="connsiteX0" fmla="*/ 53163 w 404351"/>
              <a:gd name="connsiteY0" fmla="*/ 0 h 914400"/>
              <a:gd name="connsiteX1" fmla="*/ 404037 w 404351"/>
              <a:gd name="connsiteY1" fmla="*/ 457200 h 914400"/>
              <a:gd name="connsiteX2" fmla="*/ 0 w 404351"/>
              <a:gd name="connsiteY2" fmla="*/ 914400 h 914400"/>
              <a:gd name="connsiteX3" fmla="*/ 0 w 40435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404351" h="914400">
                <a:moveTo>
                  <a:pt x="53163" y="0"/>
                </a:moveTo>
                <a:cubicBezTo>
                  <a:pt x="233030" y="152400"/>
                  <a:pt x="412898" y="304800"/>
                  <a:pt x="404037" y="457200"/>
                </a:cubicBezTo>
                <a:cubicBezTo>
                  <a:pt x="395176" y="609600"/>
                  <a:pt x="0" y="914400"/>
                  <a:pt x="0" y="914400"/>
                </a:cubicBezTo>
                <a:lnTo>
                  <a:pt x="0" y="914400"/>
                </a:lnTo>
              </a:path>
            </a:pathLst>
          </a:custGeom>
          <a:noFill/>
          <a:ln>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Freeform 21"/>
          <p:cNvSpPr/>
          <p:nvPr/>
        </p:nvSpPr>
        <p:spPr>
          <a:xfrm>
            <a:off x="3104707" y="4832362"/>
            <a:ext cx="404351" cy="914400"/>
          </a:xfrm>
          <a:custGeom>
            <a:avLst/>
            <a:gdLst>
              <a:gd name="connsiteX0" fmla="*/ 53163 w 404351"/>
              <a:gd name="connsiteY0" fmla="*/ 0 h 914400"/>
              <a:gd name="connsiteX1" fmla="*/ 404037 w 404351"/>
              <a:gd name="connsiteY1" fmla="*/ 457200 h 914400"/>
              <a:gd name="connsiteX2" fmla="*/ 0 w 404351"/>
              <a:gd name="connsiteY2" fmla="*/ 914400 h 914400"/>
              <a:gd name="connsiteX3" fmla="*/ 0 w 40435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404351" h="914400">
                <a:moveTo>
                  <a:pt x="53163" y="0"/>
                </a:moveTo>
                <a:cubicBezTo>
                  <a:pt x="233030" y="152400"/>
                  <a:pt x="412898" y="304800"/>
                  <a:pt x="404037" y="457200"/>
                </a:cubicBezTo>
                <a:cubicBezTo>
                  <a:pt x="395176" y="609600"/>
                  <a:pt x="0" y="914400"/>
                  <a:pt x="0" y="914400"/>
                </a:cubicBezTo>
                <a:lnTo>
                  <a:pt x="0" y="914400"/>
                </a:lnTo>
              </a:path>
            </a:pathLst>
          </a:custGeom>
          <a:noFill/>
          <a:ln>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965734" y="1923766"/>
            <a:ext cx="3784370" cy="2862322"/>
          </a:xfrm>
          <a:prstGeom prst="rect">
            <a:avLst/>
          </a:prstGeom>
          <a:noFill/>
        </p:spPr>
        <p:txBody>
          <a:bodyPr wrap="square" rtlCol="0">
            <a:spAutoFit/>
          </a:bodyPr>
          <a:lstStyle/>
          <a:p>
            <a:r>
              <a:rPr lang="en-US" dirty="0" smtClean="0"/>
              <a:t>Examine the classes of applications that are important to </a:t>
            </a:r>
            <a:r>
              <a:rPr lang="en-US" dirty="0" smtClean="0"/>
              <a:t>target users </a:t>
            </a:r>
            <a:r>
              <a:rPr lang="en-US" dirty="0" smtClean="0"/>
              <a:t>of OFS.</a:t>
            </a:r>
          </a:p>
          <a:p>
            <a:endParaRPr lang="en-US" dirty="0" smtClean="0"/>
          </a:p>
          <a:p>
            <a:r>
              <a:rPr lang="en-US" dirty="0" smtClean="0"/>
              <a:t>Let the applications drive the appropriate interface definition.</a:t>
            </a:r>
          </a:p>
          <a:p>
            <a:endParaRPr lang="en-US" dirty="0"/>
          </a:p>
          <a:p>
            <a:r>
              <a:rPr lang="en-US" dirty="0" smtClean="0"/>
              <a:t>This, in turn, drives the necessary features that the fabric should support.</a:t>
            </a:r>
          </a:p>
        </p:txBody>
      </p:sp>
      <p:sp>
        <p:nvSpPr>
          <p:cNvPr id="15" name="Down Arrow 14"/>
          <p:cNvSpPr/>
          <p:nvPr/>
        </p:nvSpPr>
        <p:spPr>
          <a:xfrm>
            <a:off x="3915508" y="2423448"/>
            <a:ext cx="804528" cy="298227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 name="TextBox 4"/>
          <p:cNvSpPr txBox="1"/>
          <p:nvPr/>
        </p:nvSpPr>
        <p:spPr>
          <a:xfrm>
            <a:off x="3915508" y="5562888"/>
            <a:ext cx="4776908" cy="646331"/>
          </a:xfrm>
          <a:prstGeom prst="rect">
            <a:avLst/>
          </a:prstGeom>
          <a:noFill/>
        </p:spPr>
        <p:txBody>
          <a:bodyPr wrap="square" rtlCol="0">
            <a:spAutoFit/>
          </a:bodyPr>
          <a:lstStyle/>
          <a:p>
            <a:pPr algn="ctr"/>
            <a:r>
              <a:rPr lang="en-US" dirty="0" smtClean="0">
                <a:solidFill>
                  <a:srgbClr val="6D6E71"/>
                </a:solidFill>
              </a:rPr>
              <a:t>Different classes of applications may require different types of I/O services</a:t>
            </a:r>
          </a:p>
        </p:txBody>
      </p:sp>
    </p:spTree>
    <p:extLst>
      <p:ext uri="{BB962C8B-B14F-4D97-AF65-F5344CB8AC3E}">
        <p14:creationId xmlns:p14="http://schemas.microsoft.com/office/powerpoint/2010/main" val="3679781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38" name="Rectangle 50"/>
          <p:cNvSpPr>
            <a:spLocks noChangeArrowheads="1"/>
          </p:cNvSpPr>
          <p:nvPr/>
        </p:nvSpPr>
        <p:spPr bwMode="auto">
          <a:xfrm>
            <a:off x="171450" y="1479552"/>
            <a:ext cx="5543550" cy="762000"/>
          </a:xfrm>
          <a:prstGeom prst="rect">
            <a:avLst/>
          </a:prstGeom>
          <a:gradFill rotWithShape="1">
            <a:gsLst>
              <a:gs pos="0">
                <a:srgbClr val="6600CC">
                  <a:alpha val="20000"/>
                </a:srgbClr>
              </a:gs>
              <a:gs pos="100000">
                <a:srgbClr val="2F005E">
                  <a:alpha val="20000"/>
                </a:srgbClr>
              </a:gs>
            </a:gsLst>
            <a:lin ang="5400000" scaled="1"/>
          </a:gradFill>
          <a:ln w="9525">
            <a:noFill/>
            <a:miter lim="800000"/>
            <a:headEnd/>
            <a:tailEnd/>
          </a:ln>
        </p:spPr>
        <p:txBody>
          <a:bodyPr wrap="none" anchor="ctr"/>
          <a:lstStyle/>
          <a:p>
            <a:endParaRPr lang="en-US" sz="1100"/>
          </a:p>
        </p:txBody>
      </p:sp>
      <p:sp>
        <p:nvSpPr>
          <p:cNvPr id="12340" name="Rectangle 52"/>
          <p:cNvSpPr>
            <a:spLocks noChangeArrowheads="1"/>
          </p:cNvSpPr>
          <p:nvPr/>
        </p:nvSpPr>
        <p:spPr bwMode="auto">
          <a:xfrm>
            <a:off x="2266950" y="6037263"/>
            <a:ext cx="1371600" cy="304800"/>
          </a:xfrm>
          <a:prstGeom prst="rect">
            <a:avLst/>
          </a:prstGeom>
          <a:solidFill>
            <a:srgbClr val="FF9900"/>
          </a:solidFill>
          <a:ln w="9525">
            <a:solidFill>
              <a:schemeClr val="tx1"/>
            </a:solidFill>
            <a:miter lim="800000"/>
            <a:headEnd/>
            <a:tailEnd/>
          </a:ln>
        </p:spPr>
        <p:txBody>
          <a:bodyPr wrap="none" anchor="ctr"/>
          <a:lstStyle/>
          <a:p>
            <a:pPr algn="ctr" eaLnBrk="0" hangingPunct="0"/>
            <a:r>
              <a:rPr lang="en-US" sz="600" b="1" dirty="0" smtClean="0"/>
              <a:t>Device</a:t>
            </a:r>
            <a:endParaRPr lang="en-US" sz="600" b="1" dirty="0">
              <a:solidFill>
                <a:schemeClr val="tx1"/>
              </a:solidFill>
            </a:endParaRPr>
          </a:p>
        </p:txBody>
      </p:sp>
      <p:sp>
        <p:nvSpPr>
          <p:cNvPr id="12346" name="Rectangle 58"/>
          <p:cNvSpPr>
            <a:spLocks noChangeArrowheads="1"/>
          </p:cNvSpPr>
          <p:nvPr/>
        </p:nvSpPr>
        <p:spPr bwMode="auto">
          <a:xfrm>
            <a:off x="2266950" y="5503863"/>
            <a:ext cx="1371600" cy="381000"/>
          </a:xfrm>
          <a:prstGeom prst="rect">
            <a:avLst/>
          </a:prstGeom>
          <a:solidFill>
            <a:srgbClr val="FFCC00"/>
          </a:solidFill>
          <a:ln w="9525">
            <a:solidFill>
              <a:schemeClr val="tx1"/>
            </a:solidFill>
            <a:miter lim="800000"/>
            <a:headEnd/>
            <a:tailEnd/>
          </a:ln>
        </p:spPr>
        <p:txBody>
          <a:bodyPr wrap="none" anchor="ctr"/>
          <a:lstStyle/>
          <a:p>
            <a:pPr algn="ctr" eaLnBrk="0" hangingPunct="0"/>
            <a:r>
              <a:rPr lang="en-US" sz="600">
                <a:solidFill>
                  <a:schemeClr val="tx1"/>
                </a:solidFill>
              </a:rPr>
              <a:t>Hardware</a:t>
            </a:r>
          </a:p>
          <a:p>
            <a:pPr algn="ctr" eaLnBrk="0" hangingPunct="0"/>
            <a:r>
              <a:rPr lang="en-US" sz="600">
                <a:solidFill>
                  <a:schemeClr val="tx1"/>
                </a:solidFill>
              </a:rPr>
              <a:t>Specific Driver</a:t>
            </a:r>
          </a:p>
        </p:txBody>
      </p:sp>
      <p:sp>
        <p:nvSpPr>
          <p:cNvPr id="12352" name="Rectangle 64"/>
          <p:cNvSpPr>
            <a:spLocks noChangeArrowheads="1"/>
          </p:cNvSpPr>
          <p:nvPr/>
        </p:nvSpPr>
        <p:spPr bwMode="auto">
          <a:xfrm>
            <a:off x="2352675" y="4541838"/>
            <a:ext cx="685800" cy="35242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600">
                <a:solidFill>
                  <a:schemeClr val="tx1"/>
                </a:solidFill>
              </a:rPr>
              <a:t>Connection</a:t>
            </a:r>
            <a:br>
              <a:rPr lang="en-US" sz="600">
                <a:solidFill>
                  <a:schemeClr val="tx1"/>
                </a:solidFill>
              </a:rPr>
            </a:br>
            <a:r>
              <a:rPr lang="en-US" sz="600">
                <a:solidFill>
                  <a:schemeClr val="tx1"/>
                </a:solidFill>
              </a:rPr>
              <a:t>Manager</a:t>
            </a:r>
          </a:p>
        </p:txBody>
      </p:sp>
      <p:sp>
        <p:nvSpPr>
          <p:cNvPr id="12357" name="Rectangle 69"/>
          <p:cNvSpPr>
            <a:spLocks noChangeArrowheads="1"/>
          </p:cNvSpPr>
          <p:nvPr/>
        </p:nvSpPr>
        <p:spPr bwMode="auto">
          <a:xfrm>
            <a:off x="1362075" y="4437063"/>
            <a:ext cx="390525"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600">
                <a:solidFill>
                  <a:schemeClr val="tx1"/>
                </a:solidFill>
              </a:rPr>
              <a:t>MAD</a:t>
            </a:r>
          </a:p>
        </p:txBody>
      </p:sp>
      <p:sp>
        <p:nvSpPr>
          <p:cNvPr id="12358" name="Rectangle 70"/>
          <p:cNvSpPr>
            <a:spLocks noChangeArrowheads="1"/>
          </p:cNvSpPr>
          <p:nvPr/>
        </p:nvSpPr>
        <p:spPr bwMode="auto">
          <a:xfrm>
            <a:off x="952499" y="4970463"/>
            <a:ext cx="4667251" cy="304800"/>
          </a:xfrm>
          <a:prstGeom prst="rect">
            <a:avLst/>
          </a:prstGeom>
          <a:gradFill rotWithShape="1">
            <a:gsLst>
              <a:gs pos="0">
                <a:srgbClr val="FFFF66"/>
              </a:gs>
              <a:gs pos="100000">
                <a:schemeClr val="accent1"/>
              </a:gs>
            </a:gsLst>
            <a:lin ang="0" scaled="1"/>
          </a:gradFill>
          <a:ln w="9525">
            <a:solidFill>
              <a:schemeClr val="tx1"/>
            </a:solidFill>
            <a:miter lim="800000"/>
            <a:headEnd/>
            <a:tailEnd/>
          </a:ln>
        </p:spPr>
        <p:txBody>
          <a:bodyPr wrap="none" anchor="ctr"/>
          <a:lstStyle/>
          <a:p>
            <a:pPr algn="ctr" eaLnBrk="0" hangingPunct="0"/>
            <a:r>
              <a:rPr lang="en-US" sz="600" dirty="0" smtClean="0"/>
              <a:t>Kernel verbs</a:t>
            </a:r>
            <a:endParaRPr lang="en-US" sz="600" dirty="0">
              <a:solidFill>
                <a:schemeClr val="tx1"/>
              </a:solidFill>
            </a:endParaRPr>
          </a:p>
        </p:txBody>
      </p:sp>
      <p:sp>
        <p:nvSpPr>
          <p:cNvPr id="12359" name="Rectangle 71"/>
          <p:cNvSpPr>
            <a:spLocks noChangeArrowheads="1"/>
          </p:cNvSpPr>
          <p:nvPr/>
        </p:nvSpPr>
        <p:spPr bwMode="auto">
          <a:xfrm>
            <a:off x="971550" y="4437063"/>
            <a:ext cx="361950"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600">
                <a:solidFill>
                  <a:schemeClr val="tx1"/>
                </a:solidFill>
              </a:rPr>
              <a:t>SA </a:t>
            </a:r>
            <a:br>
              <a:rPr lang="en-US" sz="600">
                <a:solidFill>
                  <a:schemeClr val="tx1"/>
                </a:solidFill>
              </a:rPr>
            </a:br>
            <a:r>
              <a:rPr lang="en-US" sz="600">
                <a:solidFill>
                  <a:schemeClr val="tx1"/>
                </a:solidFill>
              </a:rPr>
              <a:t>Client</a:t>
            </a:r>
          </a:p>
        </p:txBody>
      </p:sp>
      <p:sp>
        <p:nvSpPr>
          <p:cNvPr id="12360" name="Rectangle 72"/>
          <p:cNvSpPr>
            <a:spLocks noChangeArrowheads="1"/>
          </p:cNvSpPr>
          <p:nvPr/>
        </p:nvSpPr>
        <p:spPr bwMode="auto">
          <a:xfrm>
            <a:off x="3724275" y="4532313"/>
            <a:ext cx="762000" cy="361950"/>
          </a:xfrm>
          <a:prstGeom prst="rect">
            <a:avLst/>
          </a:prstGeom>
          <a:solidFill>
            <a:srgbClr val="CCECFF"/>
          </a:solidFill>
          <a:ln w="9525">
            <a:solidFill>
              <a:schemeClr val="tx1"/>
            </a:solidFill>
            <a:miter lim="800000"/>
            <a:headEnd/>
            <a:tailEnd/>
          </a:ln>
        </p:spPr>
        <p:txBody>
          <a:bodyPr wrap="none" anchor="ctr"/>
          <a:lstStyle/>
          <a:p>
            <a:pPr algn="ctr" eaLnBrk="0" hangingPunct="0"/>
            <a:r>
              <a:rPr lang="en-US" sz="600">
                <a:solidFill>
                  <a:schemeClr val="tx1"/>
                </a:solidFill>
              </a:rPr>
              <a:t>Connection</a:t>
            </a:r>
          </a:p>
          <a:p>
            <a:pPr algn="ctr" eaLnBrk="0" hangingPunct="0"/>
            <a:r>
              <a:rPr lang="en-US" sz="600">
                <a:solidFill>
                  <a:schemeClr val="tx1"/>
                </a:solidFill>
              </a:rPr>
              <a:t>Manager</a:t>
            </a:r>
          </a:p>
        </p:txBody>
      </p:sp>
      <p:sp>
        <p:nvSpPr>
          <p:cNvPr id="12361" name="Rectangle 73"/>
          <p:cNvSpPr>
            <a:spLocks noChangeArrowheads="1"/>
          </p:cNvSpPr>
          <p:nvPr/>
        </p:nvSpPr>
        <p:spPr bwMode="auto">
          <a:xfrm>
            <a:off x="2543175" y="4084638"/>
            <a:ext cx="16764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600">
                <a:solidFill>
                  <a:schemeClr val="tx1"/>
                </a:solidFill>
              </a:rPr>
              <a:t>Connection Manager</a:t>
            </a:r>
          </a:p>
          <a:p>
            <a:pPr algn="ctr" eaLnBrk="0" hangingPunct="0"/>
            <a:r>
              <a:rPr lang="en-US" sz="600">
                <a:solidFill>
                  <a:schemeClr val="tx1"/>
                </a:solidFill>
              </a:rPr>
              <a:t>Abstraction (CMA)</a:t>
            </a:r>
          </a:p>
        </p:txBody>
      </p:sp>
      <p:sp>
        <p:nvSpPr>
          <p:cNvPr id="12370" name="Rectangle 82"/>
          <p:cNvSpPr>
            <a:spLocks noChangeArrowheads="1"/>
          </p:cNvSpPr>
          <p:nvPr/>
        </p:nvSpPr>
        <p:spPr bwMode="auto">
          <a:xfrm>
            <a:off x="1352550" y="1898651"/>
            <a:ext cx="438150"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600">
                <a:solidFill>
                  <a:schemeClr val="tx1"/>
                </a:solidFill>
              </a:rPr>
              <a:t>Open </a:t>
            </a:r>
            <a:br>
              <a:rPr lang="en-US" sz="600">
                <a:solidFill>
                  <a:schemeClr val="tx1"/>
                </a:solidFill>
              </a:rPr>
            </a:br>
            <a:r>
              <a:rPr lang="en-US" sz="600">
                <a:solidFill>
                  <a:schemeClr val="tx1"/>
                </a:solidFill>
              </a:rPr>
              <a:t>SM</a:t>
            </a:r>
          </a:p>
        </p:txBody>
      </p:sp>
      <p:sp>
        <p:nvSpPr>
          <p:cNvPr id="12371" name="Rectangle 83"/>
          <p:cNvSpPr>
            <a:spLocks noChangeArrowheads="1"/>
          </p:cNvSpPr>
          <p:nvPr/>
        </p:nvSpPr>
        <p:spPr bwMode="auto">
          <a:xfrm>
            <a:off x="952500" y="1898651"/>
            <a:ext cx="342900"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600">
                <a:solidFill>
                  <a:schemeClr val="tx1"/>
                </a:solidFill>
              </a:rPr>
              <a:t>Diag</a:t>
            </a:r>
          </a:p>
          <a:p>
            <a:pPr algn="ctr" eaLnBrk="0" hangingPunct="0"/>
            <a:r>
              <a:rPr lang="en-US" sz="600">
                <a:solidFill>
                  <a:schemeClr val="tx1"/>
                </a:solidFill>
              </a:rPr>
              <a:t>Tools</a:t>
            </a:r>
          </a:p>
        </p:txBody>
      </p:sp>
      <p:sp>
        <p:nvSpPr>
          <p:cNvPr id="12372" name="Line 84"/>
          <p:cNvSpPr>
            <a:spLocks noChangeShapeType="1"/>
          </p:cNvSpPr>
          <p:nvPr/>
        </p:nvSpPr>
        <p:spPr bwMode="auto">
          <a:xfrm>
            <a:off x="171450" y="5961063"/>
            <a:ext cx="5543550" cy="0"/>
          </a:xfrm>
          <a:prstGeom prst="line">
            <a:avLst/>
          </a:prstGeom>
          <a:noFill/>
          <a:ln w="28575">
            <a:solidFill>
              <a:schemeClr val="tx1"/>
            </a:solidFill>
            <a:round/>
            <a:headEnd/>
            <a:tailEnd/>
          </a:ln>
        </p:spPr>
        <p:txBody>
          <a:bodyPr/>
          <a:lstStyle/>
          <a:p>
            <a:endParaRPr lang="en-US" sz="1100"/>
          </a:p>
        </p:txBody>
      </p:sp>
      <p:sp>
        <p:nvSpPr>
          <p:cNvPr id="12373" name="Line 85"/>
          <p:cNvSpPr>
            <a:spLocks noChangeShapeType="1"/>
          </p:cNvSpPr>
          <p:nvPr/>
        </p:nvSpPr>
        <p:spPr bwMode="auto">
          <a:xfrm>
            <a:off x="171450" y="5389563"/>
            <a:ext cx="5543550" cy="0"/>
          </a:xfrm>
          <a:prstGeom prst="line">
            <a:avLst/>
          </a:prstGeom>
          <a:noFill/>
          <a:ln w="9525">
            <a:solidFill>
              <a:schemeClr val="tx1"/>
            </a:solidFill>
            <a:prstDash val="dash"/>
            <a:round/>
            <a:headEnd/>
            <a:tailEnd/>
          </a:ln>
        </p:spPr>
        <p:txBody>
          <a:bodyPr/>
          <a:lstStyle/>
          <a:p>
            <a:endParaRPr lang="en-US" sz="1100"/>
          </a:p>
        </p:txBody>
      </p:sp>
      <p:sp>
        <p:nvSpPr>
          <p:cNvPr id="12374" name="Line 86"/>
          <p:cNvSpPr>
            <a:spLocks noChangeShapeType="1"/>
          </p:cNvSpPr>
          <p:nvPr/>
        </p:nvSpPr>
        <p:spPr bwMode="auto">
          <a:xfrm>
            <a:off x="171450" y="3998913"/>
            <a:ext cx="5543550" cy="0"/>
          </a:xfrm>
          <a:prstGeom prst="line">
            <a:avLst/>
          </a:prstGeom>
          <a:noFill/>
          <a:ln w="9525">
            <a:solidFill>
              <a:schemeClr val="tx1"/>
            </a:solidFill>
            <a:prstDash val="dash"/>
            <a:round/>
            <a:headEnd/>
            <a:tailEnd/>
          </a:ln>
        </p:spPr>
        <p:txBody>
          <a:bodyPr/>
          <a:lstStyle/>
          <a:p>
            <a:endParaRPr lang="en-US" sz="1100"/>
          </a:p>
        </p:txBody>
      </p:sp>
      <p:sp>
        <p:nvSpPr>
          <p:cNvPr id="12375" name="Line 87"/>
          <p:cNvSpPr>
            <a:spLocks noChangeShapeType="1"/>
          </p:cNvSpPr>
          <p:nvPr/>
        </p:nvSpPr>
        <p:spPr bwMode="auto">
          <a:xfrm>
            <a:off x="171450" y="3241676"/>
            <a:ext cx="5543550" cy="0"/>
          </a:xfrm>
          <a:prstGeom prst="line">
            <a:avLst/>
          </a:prstGeom>
          <a:noFill/>
          <a:ln w="9525">
            <a:solidFill>
              <a:schemeClr val="tx1"/>
            </a:solidFill>
            <a:prstDash val="dash"/>
            <a:round/>
            <a:headEnd/>
            <a:tailEnd/>
          </a:ln>
        </p:spPr>
        <p:txBody>
          <a:bodyPr/>
          <a:lstStyle/>
          <a:p>
            <a:endParaRPr lang="en-US" sz="1100"/>
          </a:p>
        </p:txBody>
      </p:sp>
      <p:sp>
        <p:nvSpPr>
          <p:cNvPr id="12376" name="Text Box 88"/>
          <p:cNvSpPr txBox="1">
            <a:spLocks noChangeArrowheads="1"/>
          </p:cNvSpPr>
          <p:nvPr/>
        </p:nvSpPr>
        <p:spPr bwMode="auto">
          <a:xfrm>
            <a:off x="171450" y="6037263"/>
            <a:ext cx="990600" cy="230832"/>
          </a:xfrm>
          <a:prstGeom prst="rect">
            <a:avLst/>
          </a:prstGeom>
          <a:noFill/>
          <a:ln w="9525">
            <a:noFill/>
            <a:miter lim="800000"/>
            <a:headEnd/>
            <a:tailEnd/>
          </a:ln>
        </p:spPr>
        <p:txBody>
          <a:bodyPr>
            <a:spAutoFit/>
          </a:bodyPr>
          <a:lstStyle/>
          <a:p>
            <a:pPr eaLnBrk="0" hangingPunct="0">
              <a:spcBef>
                <a:spcPct val="50000"/>
              </a:spcBef>
            </a:pPr>
            <a:r>
              <a:rPr lang="en-US" sz="900" b="1" dirty="0">
                <a:solidFill>
                  <a:schemeClr val="tx1"/>
                </a:solidFill>
              </a:rPr>
              <a:t>Hardware</a:t>
            </a:r>
          </a:p>
        </p:txBody>
      </p:sp>
      <p:sp>
        <p:nvSpPr>
          <p:cNvPr id="12377" name="Text Box 89"/>
          <p:cNvSpPr txBox="1">
            <a:spLocks noChangeArrowheads="1"/>
          </p:cNvSpPr>
          <p:nvPr/>
        </p:nvSpPr>
        <p:spPr bwMode="auto">
          <a:xfrm>
            <a:off x="171450" y="5503863"/>
            <a:ext cx="990600" cy="230832"/>
          </a:xfrm>
          <a:prstGeom prst="rect">
            <a:avLst/>
          </a:prstGeom>
          <a:noFill/>
          <a:ln w="9525">
            <a:noFill/>
            <a:miter lim="800000"/>
            <a:headEnd/>
            <a:tailEnd/>
          </a:ln>
        </p:spPr>
        <p:txBody>
          <a:bodyPr>
            <a:spAutoFit/>
          </a:bodyPr>
          <a:lstStyle/>
          <a:p>
            <a:pPr eaLnBrk="0" hangingPunct="0">
              <a:spcBef>
                <a:spcPct val="50000"/>
              </a:spcBef>
            </a:pPr>
            <a:r>
              <a:rPr lang="en-US" sz="900" b="1" dirty="0">
                <a:solidFill>
                  <a:schemeClr val="tx1"/>
                </a:solidFill>
              </a:rPr>
              <a:t>Provider</a:t>
            </a:r>
          </a:p>
        </p:txBody>
      </p:sp>
      <p:sp>
        <p:nvSpPr>
          <p:cNvPr id="12378" name="Text Box 90"/>
          <p:cNvSpPr txBox="1">
            <a:spLocks noChangeArrowheads="1"/>
          </p:cNvSpPr>
          <p:nvPr/>
        </p:nvSpPr>
        <p:spPr bwMode="auto">
          <a:xfrm>
            <a:off x="171450" y="4360863"/>
            <a:ext cx="990600" cy="230832"/>
          </a:xfrm>
          <a:prstGeom prst="rect">
            <a:avLst/>
          </a:prstGeom>
          <a:noFill/>
          <a:ln w="9525">
            <a:noFill/>
            <a:miter lim="800000"/>
            <a:headEnd/>
            <a:tailEnd/>
          </a:ln>
        </p:spPr>
        <p:txBody>
          <a:bodyPr>
            <a:spAutoFit/>
          </a:bodyPr>
          <a:lstStyle/>
          <a:p>
            <a:pPr eaLnBrk="0" hangingPunct="0">
              <a:spcBef>
                <a:spcPct val="50000"/>
              </a:spcBef>
            </a:pPr>
            <a:r>
              <a:rPr lang="en-US" sz="900" b="1" dirty="0">
                <a:solidFill>
                  <a:schemeClr val="tx1"/>
                </a:solidFill>
              </a:rPr>
              <a:t>Mid-Layer</a:t>
            </a:r>
          </a:p>
        </p:txBody>
      </p:sp>
      <p:grpSp>
        <p:nvGrpSpPr>
          <p:cNvPr id="5" name="Group 4"/>
          <p:cNvGrpSpPr/>
          <p:nvPr/>
        </p:nvGrpSpPr>
        <p:grpSpPr>
          <a:xfrm>
            <a:off x="257175" y="3443288"/>
            <a:ext cx="5372100" cy="369332"/>
            <a:chOff x="247650" y="2546351"/>
            <a:chExt cx="5372100" cy="369332"/>
          </a:xfrm>
        </p:grpSpPr>
        <p:sp>
          <p:nvSpPr>
            <p:cNvPr id="12362" name="Rectangle 74"/>
            <p:cNvSpPr>
              <a:spLocks noChangeArrowheads="1"/>
            </p:cNvSpPr>
            <p:nvPr/>
          </p:nvSpPr>
          <p:spPr bwMode="auto">
            <a:xfrm>
              <a:off x="952499" y="2608264"/>
              <a:ext cx="4667251" cy="245507"/>
            </a:xfrm>
            <a:prstGeom prst="rect">
              <a:avLst/>
            </a:prstGeom>
            <a:gradFill rotWithShape="1">
              <a:gsLst>
                <a:gs pos="0">
                  <a:srgbClr val="FFFF00"/>
                </a:gs>
                <a:gs pos="100000">
                  <a:schemeClr val="accent1"/>
                </a:gs>
              </a:gsLst>
              <a:lin ang="0" scaled="1"/>
            </a:gradFill>
            <a:ln w="9525">
              <a:solidFill>
                <a:schemeClr val="tx1"/>
              </a:solidFill>
              <a:miter lim="800000"/>
              <a:headEnd/>
              <a:tailEnd/>
            </a:ln>
          </p:spPr>
          <p:txBody>
            <a:bodyPr wrap="none" anchor="ctr"/>
            <a:lstStyle/>
            <a:p>
              <a:pPr algn="ctr" eaLnBrk="0" hangingPunct="0"/>
              <a:r>
                <a:rPr lang="en-US" sz="600" dirty="0" smtClean="0">
                  <a:solidFill>
                    <a:schemeClr val="tx1"/>
                  </a:solidFill>
                </a:rPr>
                <a:t>User verbs</a:t>
              </a:r>
              <a:endParaRPr lang="en-US" sz="600" dirty="0">
                <a:solidFill>
                  <a:schemeClr val="tx1"/>
                </a:solidFill>
              </a:endParaRPr>
            </a:p>
          </p:txBody>
        </p:sp>
        <p:sp>
          <p:nvSpPr>
            <p:cNvPr id="12380" name="Text Box 92"/>
            <p:cNvSpPr txBox="1">
              <a:spLocks noChangeArrowheads="1"/>
            </p:cNvSpPr>
            <p:nvPr/>
          </p:nvSpPr>
          <p:spPr bwMode="auto">
            <a:xfrm>
              <a:off x="247650" y="2546351"/>
              <a:ext cx="1295400" cy="369332"/>
            </a:xfrm>
            <a:prstGeom prst="rect">
              <a:avLst/>
            </a:prstGeom>
            <a:noFill/>
            <a:ln w="9525">
              <a:noFill/>
              <a:miter lim="800000"/>
              <a:headEnd/>
              <a:tailEnd/>
            </a:ln>
          </p:spPr>
          <p:txBody>
            <a:bodyPr wrap="square">
              <a:spAutoFit/>
            </a:bodyPr>
            <a:lstStyle/>
            <a:p>
              <a:pPr eaLnBrk="0" hangingPunct="0">
                <a:spcBef>
                  <a:spcPct val="50000"/>
                </a:spcBef>
              </a:pPr>
              <a:r>
                <a:rPr lang="en-US" sz="900" b="1" dirty="0">
                  <a:solidFill>
                    <a:schemeClr val="tx1"/>
                  </a:solidFill>
                </a:rPr>
                <a:t>User </a:t>
              </a:r>
              <a:br>
                <a:rPr lang="en-US" sz="900" b="1" dirty="0">
                  <a:solidFill>
                    <a:schemeClr val="tx1"/>
                  </a:solidFill>
                </a:rPr>
              </a:br>
              <a:r>
                <a:rPr lang="en-US" sz="900" b="1" dirty="0">
                  <a:solidFill>
                    <a:schemeClr val="tx1"/>
                  </a:solidFill>
                </a:rPr>
                <a:t>APIs</a:t>
              </a:r>
            </a:p>
          </p:txBody>
        </p:sp>
      </p:grpSp>
      <p:grpSp>
        <p:nvGrpSpPr>
          <p:cNvPr id="6" name="Group 5"/>
          <p:cNvGrpSpPr/>
          <p:nvPr/>
        </p:nvGrpSpPr>
        <p:grpSpPr>
          <a:xfrm>
            <a:off x="200025" y="2514600"/>
            <a:ext cx="5419725" cy="382032"/>
            <a:chOff x="200025" y="2490788"/>
            <a:chExt cx="5419725" cy="382032"/>
          </a:xfrm>
        </p:grpSpPr>
        <p:sp>
          <p:nvSpPr>
            <p:cNvPr id="12363" name="Rectangle 75"/>
            <p:cNvSpPr>
              <a:spLocks noChangeArrowheads="1"/>
            </p:cNvSpPr>
            <p:nvPr/>
          </p:nvSpPr>
          <p:spPr bwMode="auto">
            <a:xfrm>
              <a:off x="24574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600">
                  <a:solidFill>
                    <a:schemeClr val="tx1"/>
                  </a:solidFill>
                </a:rPr>
                <a:t>SDP</a:t>
              </a:r>
            </a:p>
          </p:txBody>
        </p:sp>
        <p:sp>
          <p:nvSpPr>
            <p:cNvPr id="12364" name="Rectangle 76"/>
            <p:cNvSpPr>
              <a:spLocks noChangeArrowheads="1"/>
            </p:cNvSpPr>
            <p:nvPr/>
          </p:nvSpPr>
          <p:spPr bwMode="auto">
            <a:xfrm>
              <a:off x="1971675" y="2490788"/>
              <a:ext cx="457200" cy="3810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600" dirty="0" err="1">
                  <a:solidFill>
                    <a:schemeClr val="tx1"/>
                  </a:solidFill>
                </a:rPr>
                <a:t>IPoIB</a:t>
              </a:r>
              <a:endParaRPr lang="en-US" sz="600" dirty="0">
                <a:solidFill>
                  <a:schemeClr val="tx1"/>
                </a:solidFill>
              </a:endParaRPr>
            </a:p>
          </p:txBody>
        </p:sp>
        <p:sp>
          <p:nvSpPr>
            <p:cNvPr id="12365" name="Rectangle 77"/>
            <p:cNvSpPr>
              <a:spLocks noChangeArrowheads="1"/>
            </p:cNvSpPr>
            <p:nvPr/>
          </p:nvSpPr>
          <p:spPr bwMode="auto">
            <a:xfrm>
              <a:off x="28765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600">
                  <a:solidFill>
                    <a:schemeClr val="tx1"/>
                  </a:solidFill>
                </a:rPr>
                <a:t>SRP</a:t>
              </a:r>
            </a:p>
          </p:txBody>
        </p:sp>
        <p:sp>
          <p:nvSpPr>
            <p:cNvPr id="12366" name="Rectangle 78"/>
            <p:cNvSpPr>
              <a:spLocks noChangeArrowheads="1"/>
            </p:cNvSpPr>
            <p:nvPr/>
          </p:nvSpPr>
          <p:spPr bwMode="auto">
            <a:xfrm>
              <a:off x="33337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600">
                  <a:solidFill>
                    <a:schemeClr val="tx1"/>
                  </a:solidFill>
                </a:rPr>
                <a:t>iSER</a:t>
              </a:r>
            </a:p>
          </p:txBody>
        </p:sp>
        <p:sp>
          <p:nvSpPr>
            <p:cNvPr id="12367" name="Rectangle 79"/>
            <p:cNvSpPr>
              <a:spLocks noChangeArrowheads="1"/>
            </p:cNvSpPr>
            <p:nvPr/>
          </p:nvSpPr>
          <p:spPr bwMode="auto">
            <a:xfrm>
              <a:off x="3790950" y="2490788"/>
              <a:ext cx="4572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600">
                  <a:solidFill>
                    <a:schemeClr val="tx1"/>
                  </a:solidFill>
                </a:rPr>
                <a:t>RDS</a:t>
              </a:r>
            </a:p>
          </p:txBody>
        </p:sp>
        <p:sp>
          <p:nvSpPr>
            <p:cNvPr id="12379" name="Text Box 91"/>
            <p:cNvSpPr txBox="1">
              <a:spLocks noChangeArrowheads="1"/>
            </p:cNvSpPr>
            <p:nvPr/>
          </p:nvSpPr>
          <p:spPr bwMode="auto">
            <a:xfrm>
              <a:off x="200025" y="2503488"/>
              <a:ext cx="990600" cy="369332"/>
            </a:xfrm>
            <a:prstGeom prst="rect">
              <a:avLst/>
            </a:prstGeom>
            <a:noFill/>
            <a:ln w="9525">
              <a:noFill/>
              <a:miter lim="800000"/>
              <a:headEnd/>
              <a:tailEnd/>
            </a:ln>
          </p:spPr>
          <p:txBody>
            <a:bodyPr>
              <a:spAutoFit/>
            </a:bodyPr>
            <a:lstStyle/>
            <a:p>
              <a:pPr eaLnBrk="0" hangingPunct="0">
                <a:spcBef>
                  <a:spcPct val="50000"/>
                </a:spcBef>
              </a:pPr>
              <a:r>
                <a:rPr lang="en-US" sz="900" b="1" dirty="0">
                  <a:solidFill>
                    <a:schemeClr val="tx1"/>
                  </a:solidFill>
                </a:rPr>
                <a:t>Upper Layer Protocol</a:t>
              </a:r>
            </a:p>
          </p:txBody>
        </p:sp>
        <p:sp>
          <p:nvSpPr>
            <p:cNvPr id="12383" name="Rectangle 95"/>
            <p:cNvSpPr>
              <a:spLocks noChangeArrowheads="1"/>
            </p:cNvSpPr>
            <p:nvPr/>
          </p:nvSpPr>
          <p:spPr bwMode="auto">
            <a:xfrm>
              <a:off x="4286250" y="2490788"/>
              <a:ext cx="6858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NFS-RDMA</a:t>
              </a:r>
            </a:p>
            <a:p>
              <a:pPr algn="ctr" eaLnBrk="0" hangingPunct="0"/>
              <a:r>
                <a:rPr lang="en-US" sz="500">
                  <a:solidFill>
                    <a:schemeClr val="tx1"/>
                  </a:solidFill>
                </a:rPr>
                <a:t>RPC</a:t>
              </a:r>
            </a:p>
          </p:txBody>
        </p:sp>
        <p:sp>
          <p:nvSpPr>
            <p:cNvPr id="12384" name="Rectangle 96"/>
            <p:cNvSpPr>
              <a:spLocks noChangeArrowheads="1"/>
            </p:cNvSpPr>
            <p:nvPr/>
          </p:nvSpPr>
          <p:spPr bwMode="auto">
            <a:xfrm>
              <a:off x="5010150" y="2490788"/>
              <a:ext cx="6096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Cluster</a:t>
              </a:r>
            </a:p>
            <a:p>
              <a:pPr algn="ctr" eaLnBrk="0" hangingPunct="0"/>
              <a:r>
                <a:rPr lang="en-US" sz="500">
                  <a:solidFill>
                    <a:schemeClr val="tx1"/>
                  </a:solidFill>
                </a:rPr>
                <a:t>File Sys</a:t>
              </a:r>
            </a:p>
          </p:txBody>
        </p:sp>
      </p:grpSp>
      <p:sp>
        <p:nvSpPr>
          <p:cNvPr id="12388" name="Text Box 100"/>
          <p:cNvSpPr txBox="1">
            <a:spLocks noChangeArrowheads="1"/>
          </p:cNvSpPr>
          <p:nvPr/>
        </p:nvSpPr>
        <p:spPr bwMode="auto">
          <a:xfrm>
            <a:off x="247650" y="1571626"/>
            <a:ext cx="1104900" cy="369332"/>
          </a:xfrm>
          <a:prstGeom prst="rect">
            <a:avLst/>
          </a:prstGeom>
          <a:noFill/>
          <a:ln w="9525">
            <a:noFill/>
            <a:miter lim="800000"/>
            <a:headEnd/>
            <a:tailEnd/>
          </a:ln>
        </p:spPr>
        <p:txBody>
          <a:bodyPr>
            <a:spAutoFit/>
          </a:bodyPr>
          <a:lstStyle/>
          <a:p>
            <a:pPr eaLnBrk="0" hangingPunct="0">
              <a:spcBef>
                <a:spcPct val="50000"/>
              </a:spcBef>
            </a:pPr>
            <a:r>
              <a:rPr lang="en-US" sz="900" b="1" dirty="0">
                <a:solidFill>
                  <a:schemeClr val="tx1"/>
                </a:solidFill>
              </a:rPr>
              <a:t>Application </a:t>
            </a:r>
            <a:br>
              <a:rPr lang="en-US" sz="900" b="1" dirty="0">
                <a:solidFill>
                  <a:schemeClr val="tx1"/>
                </a:solidFill>
              </a:rPr>
            </a:br>
            <a:r>
              <a:rPr lang="en-US" sz="900" b="1" dirty="0">
                <a:solidFill>
                  <a:schemeClr val="tx1"/>
                </a:solidFill>
              </a:rPr>
              <a:t>Level </a:t>
            </a:r>
          </a:p>
        </p:txBody>
      </p:sp>
      <p:sp>
        <p:nvSpPr>
          <p:cNvPr id="12397" name="Rectangle 109"/>
          <p:cNvSpPr>
            <a:spLocks noChangeArrowheads="1"/>
          </p:cNvSpPr>
          <p:nvPr/>
        </p:nvSpPr>
        <p:spPr bwMode="auto">
          <a:xfrm>
            <a:off x="1790700" y="4437063"/>
            <a:ext cx="381000" cy="44767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600">
                <a:solidFill>
                  <a:schemeClr val="tx1"/>
                </a:solidFill>
              </a:rPr>
              <a:t>SMA</a:t>
            </a:r>
          </a:p>
        </p:txBody>
      </p:sp>
      <p:sp>
        <p:nvSpPr>
          <p:cNvPr id="12400" name="Rectangle 112"/>
          <p:cNvSpPr>
            <a:spLocks noChangeArrowheads="1"/>
          </p:cNvSpPr>
          <p:nvPr/>
        </p:nvSpPr>
        <p:spPr bwMode="auto">
          <a:xfrm>
            <a:off x="4295775" y="1555751"/>
            <a:ext cx="6858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Clustered</a:t>
            </a:r>
          </a:p>
          <a:p>
            <a:pPr algn="ctr" eaLnBrk="0" hangingPunct="0"/>
            <a:r>
              <a:rPr lang="en-US" sz="500">
                <a:solidFill>
                  <a:schemeClr val="tx1"/>
                </a:solidFill>
              </a:rPr>
              <a:t>DB Access</a:t>
            </a:r>
          </a:p>
        </p:txBody>
      </p:sp>
      <p:sp>
        <p:nvSpPr>
          <p:cNvPr id="12401" name="Rectangle 113"/>
          <p:cNvSpPr>
            <a:spLocks noChangeArrowheads="1"/>
          </p:cNvSpPr>
          <p:nvPr/>
        </p:nvSpPr>
        <p:spPr bwMode="auto">
          <a:xfrm>
            <a:off x="2457450" y="1555751"/>
            <a:ext cx="6096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Sockets</a:t>
            </a:r>
          </a:p>
          <a:p>
            <a:pPr algn="ctr" eaLnBrk="0" hangingPunct="0"/>
            <a:r>
              <a:rPr lang="en-US" sz="500">
                <a:solidFill>
                  <a:schemeClr val="tx1"/>
                </a:solidFill>
              </a:rPr>
              <a:t>Based</a:t>
            </a:r>
            <a:br>
              <a:rPr lang="en-US" sz="500">
                <a:solidFill>
                  <a:schemeClr val="tx1"/>
                </a:solidFill>
              </a:rPr>
            </a:br>
            <a:r>
              <a:rPr lang="en-US" sz="500">
                <a:solidFill>
                  <a:schemeClr val="tx1"/>
                </a:solidFill>
              </a:rPr>
              <a:t>Access</a:t>
            </a:r>
          </a:p>
        </p:txBody>
      </p:sp>
      <p:sp>
        <p:nvSpPr>
          <p:cNvPr id="12402" name="Rectangle 114"/>
          <p:cNvSpPr>
            <a:spLocks noChangeArrowheads="1"/>
          </p:cNvSpPr>
          <p:nvPr/>
        </p:nvSpPr>
        <p:spPr bwMode="auto">
          <a:xfrm>
            <a:off x="3095625" y="1555751"/>
            <a:ext cx="5334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Various</a:t>
            </a:r>
          </a:p>
          <a:p>
            <a:pPr algn="ctr" eaLnBrk="0" hangingPunct="0"/>
            <a:r>
              <a:rPr lang="en-US" sz="500">
                <a:solidFill>
                  <a:schemeClr val="tx1"/>
                </a:solidFill>
              </a:rPr>
              <a:t>MPIs</a:t>
            </a:r>
          </a:p>
        </p:txBody>
      </p:sp>
      <p:sp>
        <p:nvSpPr>
          <p:cNvPr id="12403" name="Rectangle 115"/>
          <p:cNvSpPr>
            <a:spLocks noChangeArrowheads="1"/>
          </p:cNvSpPr>
          <p:nvPr/>
        </p:nvSpPr>
        <p:spPr bwMode="auto">
          <a:xfrm>
            <a:off x="5010150" y="1555751"/>
            <a:ext cx="6096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Access to</a:t>
            </a:r>
          </a:p>
          <a:p>
            <a:pPr algn="ctr" eaLnBrk="0" hangingPunct="0"/>
            <a:r>
              <a:rPr lang="en-US" sz="500">
                <a:solidFill>
                  <a:schemeClr val="tx1"/>
                </a:solidFill>
              </a:rPr>
              <a:t> File</a:t>
            </a:r>
          </a:p>
          <a:p>
            <a:pPr algn="ctr" eaLnBrk="0" hangingPunct="0"/>
            <a:r>
              <a:rPr lang="en-US" sz="500">
                <a:solidFill>
                  <a:schemeClr val="tx1"/>
                </a:solidFill>
              </a:rPr>
              <a:t>Systems</a:t>
            </a:r>
          </a:p>
        </p:txBody>
      </p:sp>
      <p:sp>
        <p:nvSpPr>
          <p:cNvPr id="12404" name="Rectangle 116"/>
          <p:cNvSpPr>
            <a:spLocks noChangeArrowheads="1"/>
          </p:cNvSpPr>
          <p:nvPr/>
        </p:nvSpPr>
        <p:spPr bwMode="auto">
          <a:xfrm>
            <a:off x="3657600" y="1555751"/>
            <a:ext cx="6096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Block</a:t>
            </a:r>
          </a:p>
          <a:p>
            <a:pPr algn="ctr" eaLnBrk="0" hangingPunct="0"/>
            <a:r>
              <a:rPr lang="en-US" sz="500">
                <a:solidFill>
                  <a:schemeClr val="tx1"/>
                </a:solidFill>
              </a:rPr>
              <a:t>Storage</a:t>
            </a:r>
          </a:p>
          <a:p>
            <a:pPr algn="ctr" eaLnBrk="0" hangingPunct="0"/>
            <a:r>
              <a:rPr lang="en-US" sz="500">
                <a:solidFill>
                  <a:schemeClr val="tx1"/>
                </a:solidFill>
              </a:rPr>
              <a:t>Access</a:t>
            </a:r>
          </a:p>
        </p:txBody>
      </p:sp>
      <p:sp>
        <p:nvSpPr>
          <p:cNvPr id="12405" name="Rectangle 117"/>
          <p:cNvSpPr>
            <a:spLocks noChangeArrowheads="1"/>
          </p:cNvSpPr>
          <p:nvPr/>
        </p:nvSpPr>
        <p:spPr bwMode="auto">
          <a:xfrm>
            <a:off x="1828800" y="1555751"/>
            <a:ext cx="6096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dirty="0">
                <a:solidFill>
                  <a:schemeClr val="tx1"/>
                </a:solidFill>
              </a:rPr>
              <a:t>IP Based</a:t>
            </a:r>
          </a:p>
          <a:p>
            <a:pPr algn="ctr" eaLnBrk="0" hangingPunct="0"/>
            <a:r>
              <a:rPr lang="en-US" sz="500" dirty="0">
                <a:solidFill>
                  <a:schemeClr val="tx1"/>
                </a:solidFill>
              </a:rPr>
              <a:t>App</a:t>
            </a:r>
          </a:p>
          <a:p>
            <a:pPr algn="ctr" eaLnBrk="0" hangingPunct="0"/>
            <a:r>
              <a:rPr lang="en-US" sz="500" dirty="0">
                <a:solidFill>
                  <a:schemeClr val="tx1"/>
                </a:solidFill>
              </a:rPr>
              <a:t>Access</a:t>
            </a:r>
          </a:p>
        </p:txBody>
      </p:sp>
      <p:sp>
        <p:nvSpPr>
          <p:cNvPr id="12406" name="Rectangle 118"/>
          <p:cNvSpPr>
            <a:spLocks noChangeArrowheads="1"/>
          </p:cNvSpPr>
          <p:nvPr/>
        </p:nvSpPr>
        <p:spPr bwMode="auto">
          <a:xfrm>
            <a:off x="171450" y="1465263"/>
            <a:ext cx="5543550" cy="4953000"/>
          </a:xfrm>
          <a:prstGeom prst="rect">
            <a:avLst/>
          </a:prstGeom>
          <a:noFill/>
          <a:ln w="19050">
            <a:solidFill>
              <a:schemeClr val="tx1">
                <a:lumMod val="50000"/>
                <a:lumOff val="50000"/>
              </a:schemeClr>
            </a:solidFill>
            <a:miter lim="800000"/>
            <a:headEnd/>
            <a:tailEnd/>
          </a:ln>
        </p:spPr>
        <p:txBody>
          <a:bodyPr wrap="none" anchor="ctr"/>
          <a:lstStyle/>
          <a:p>
            <a:endParaRPr lang="en-US" sz="1100"/>
          </a:p>
        </p:txBody>
      </p:sp>
      <p:sp>
        <p:nvSpPr>
          <p:cNvPr id="12407" name="Line 119"/>
          <p:cNvSpPr>
            <a:spLocks noChangeShapeType="1"/>
          </p:cNvSpPr>
          <p:nvPr/>
        </p:nvSpPr>
        <p:spPr bwMode="auto">
          <a:xfrm>
            <a:off x="171450" y="2241551"/>
            <a:ext cx="5543550" cy="0"/>
          </a:xfrm>
          <a:prstGeom prst="line">
            <a:avLst/>
          </a:prstGeom>
          <a:noFill/>
          <a:ln w="9525">
            <a:solidFill>
              <a:schemeClr val="tx1"/>
            </a:solidFill>
            <a:prstDash val="dash"/>
            <a:round/>
            <a:headEnd/>
            <a:tailEnd/>
          </a:ln>
        </p:spPr>
        <p:txBody>
          <a:bodyPr/>
          <a:lstStyle/>
          <a:p>
            <a:endParaRPr lang="en-US" sz="1100"/>
          </a:p>
        </p:txBody>
      </p:sp>
      <p:sp>
        <p:nvSpPr>
          <p:cNvPr id="2" name="Title 1"/>
          <p:cNvSpPr>
            <a:spLocks noGrp="1"/>
          </p:cNvSpPr>
          <p:nvPr>
            <p:ph type="title"/>
          </p:nvPr>
        </p:nvSpPr>
        <p:spPr/>
        <p:txBody>
          <a:bodyPr/>
          <a:lstStyle/>
          <a:p>
            <a:r>
              <a:rPr lang="en-US" dirty="0" smtClean="0"/>
              <a:t>Classes of applications</a:t>
            </a:r>
            <a:endParaRPr lang="en-US" dirty="0"/>
          </a:p>
        </p:txBody>
      </p:sp>
      <p:sp>
        <p:nvSpPr>
          <p:cNvPr id="3" name="Left Arrow 2"/>
          <p:cNvSpPr/>
          <p:nvPr/>
        </p:nvSpPr>
        <p:spPr>
          <a:xfrm>
            <a:off x="5873262" y="1756292"/>
            <a:ext cx="750276" cy="294759"/>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6799007" y="1703686"/>
            <a:ext cx="1996700" cy="1015663"/>
          </a:xfrm>
          <a:prstGeom prst="rect">
            <a:avLst/>
          </a:prstGeom>
          <a:noFill/>
        </p:spPr>
        <p:txBody>
          <a:bodyPr wrap="square" rtlCol="0">
            <a:spAutoFit/>
          </a:bodyPr>
          <a:lstStyle/>
          <a:p>
            <a:r>
              <a:rPr lang="en-US" sz="2000" dirty="0" smtClean="0">
                <a:solidFill>
                  <a:schemeClr val="tx1">
                    <a:lumMod val="75000"/>
                    <a:lumOff val="25000"/>
                  </a:schemeClr>
                </a:solidFill>
              </a:rPr>
              <a:t>Applications supported by OFS today</a:t>
            </a:r>
          </a:p>
        </p:txBody>
      </p:sp>
    </p:spTree>
    <p:extLst>
      <p:ext uri="{BB962C8B-B14F-4D97-AF65-F5344CB8AC3E}">
        <p14:creationId xmlns:p14="http://schemas.microsoft.com/office/powerpoint/2010/main" val="1245567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apps to classes</a:t>
            </a:r>
            <a:endParaRPr lang="en-US"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13</a:t>
            </a:fld>
            <a:endParaRPr lang="en-US"/>
          </a:p>
        </p:txBody>
      </p:sp>
      <p:sp>
        <p:nvSpPr>
          <p:cNvPr id="5" name="Rectangle 4"/>
          <p:cNvSpPr/>
          <p:nvPr/>
        </p:nvSpPr>
        <p:spPr>
          <a:xfrm>
            <a:off x="284225" y="3855104"/>
            <a:ext cx="1318905" cy="1662017"/>
          </a:xfrm>
          <a:prstGeom prst="rect">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t" anchorCtr="0"/>
          <a:lstStyle/>
          <a:p>
            <a:pPr algn="ctr"/>
            <a:r>
              <a:rPr lang="en-US" sz="1400" b="1" dirty="0" smtClean="0"/>
              <a:t>Legacy apps (</a:t>
            </a:r>
            <a:r>
              <a:rPr lang="en-US" sz="1400" b="1" dirty="0" err="1" smtClean="0"/>
              <a:t>skts</a:t>
            </a:r>
            <a:r>
              <a:rPr lang="en-US" sz="1400" b="1" dirty="0" smtClean="0"/>
              <a:t>, IP)</a:t>
            </a:r>
            <a:endParaRPr lang="en-US" sz="1400" b="1" dirty="0"/>
          </a:p>
        </p:txBody>
      </p:sp>
      <p:sp>
        <p:nvSpPr>
          <p:cNvPr id="6" name="Rectangle 5"/>
          <p:cNvSpPr/>
          <p:nvPr/>
        </p:nvSpPr>
        <p:spPr>
          <a:xfrm>
            <a:off x="1688631" y="3855104"/>
            <a:ext cx="1721761" cy="1662017"/>
          </a:xfrm>
          <a:prstGeom prst="rect">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t" anchorCtr="0"/>
          <a:lstStyle/>
          <a:p>
            <a:pPr algn="ctr"/>
            <a:r>
              <a:rPr lang="en-US" sz="1400" b="1" dirty="0"/>
              <a:t>Data Analysis</a:t>
            </a:r>
          </a:p>
        </p:txBody>
      </p:sp>
      <p:sp>
        <p:nvSpPr>
          <p:cNvPr id="7" name="Rectangle 6"/>
          <p:cNvSpPr/>
          <p:nvPr/>
        </p:nvSpPr>
        <p:spPr>
          <a:xfrm>
            <a:off x="3483718" y="3846730"/>
            <a:ext cx="1994457" cy="1662017"/>
          </a:xfrm>
          <a:prstGeom prst="rect">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t" anchorCtr="0"/>
          <a:lstStyle/>
          <a:p>
            <a:pPr algn="ctr"/>
            <a:r>
              <a:rPr lang="en-US" sz="1400" b="1" dirty="0"/>
              <a:t>Data Storage, Data Access</a:t>
            </a:r>
          </a:p>
        </p:txBody>
      </p:sp>
      <p:sp>
        <p:nvSpPr>
          <p:cNvPr id="8" name="Rectangle 7"/>
          <p:cNvSpPr/>
          <p:nvPr/>
        </p:nvSpPr>
        <p:spPr>
          <a:xfrm>
            <a:off x="5563199" y="3854018"/>
            <a:ext cx="3303213" cy="1663532"/>
          </a:xfrm>
          <a:prstGeom prst="rect">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t" anchorCtr="0"/>
          <a:lstStyle/>
          <a:p>
            <a:pPr algn="ctr"/>
            <a:r>
              <a:rPr lang="en-US" sz="1400" b="1" dirty="0" smtClean="0"/>
              <a:t>Distributed Computing</a:t>
            </a:r>
            <a:endParaRPr lang="en-US" sz="1400" b="1" dirty="0"/>
          </a:p>
        </p:txBody>
      </p:sp>
      <p:sp>
        <p:nvSpPr>
          <p:cNvPr id="9" name="TextBox 8"/>
          <p:cNvSpPr txBox="1"/>
          <p:nvPr/>
        </p:nvSpPr>
        <p:spPr>
          <a:xfrm>
            <a:off x="3483719" y="4321285"/>
            <a:ext cx="1994456" cy="1169551"/>
          </a:xfrm>
          <a:prstGeom prst="rect">
            <a:avLst/>
          </a:prstGeom>
          <a:noFill/>
          <a:ln>
            <a:noFill/>
          </a:ln>
        </p:spPr>
        <p:txBody>
          <a:bodyPr wrap="square" rtlCol="0">
            <a:spAutoFit/>
          </a:bodyPr>
          <a:lstStyle>
            <a:defPPr>
              <a:defRPr lang="en-US"/>
            </a:defPPr>
            <a:lvl1pPr marL="117475" indent="-117475">
              <a:buFontTx/>
              <a:buChar char="-"/>
              <a:defRPr sz="1400">
                <a:solidFill>
                  <a:schemeClr val="bg1">
                    <a:lumMod val="65000"/>
                  </a:schemeClr>
                </a:solidFill>
              </a:defRPr>
            </a:lvl1pPr>
          </a:lstStyle>
          <a:p>
            <a:r>
              <a:rPr lang="en-US" dirty="0">
                <a:solidFill>
                  <a:schemeClr val="tx1"/>
                </a:solidFill>
              </a:rPr>
              <a:t>Filesystems</a:t>
            </a:r>
          </a:p>
          <a:p>
            <a:r>
              <a:rPr lang="en-US" dirty="0">
                <a:solidFill>
                  <a:schemeClr val="tx1"/>
                </a:solidFill>
              </a:rPr>
              <a:t>Object storage</a:t>
            </a:r>
          </a:p>
          <a:p>
            <a:r>
              <a:rPr lang="en-US" dirty="0">
                <a:solidFill>
                  <a:schemeClr val="tx1"/>
                </a:solidFill>
              </a:rPr>
              <a:t>Block storage</a:t>
            </a:r>
          </a:p>
          <a:p>
            <a:r>
              <a:rPr lang="en-US" dirty="0">
                <a:solidFill>
                  <a:schemeClr val="tx1"/>
                </a:solidFill>
              </a:rPr>
              <a:t>Distributed storage</a:t>
            </a:r>
          </a:p>
          <a:p>
            <a:r>
              <a:rPr lang="en-US" dirty="0">
                <a:solidFill>
                  <a:schemeClr val="tx1"/>
                </a:solidFill>
              </a:rPr>
              <a:t>Storage at a distance</a:t>
            </a:r>
          </a:p>
        </p:txBody>
      </p:sp>
      <p:sp>
        <p:nvSpPr>
          <p:cNvPr id="10" name="TextBox 9"/>
          <p:cNvSpPr txBox="1"/>
          <p:nvPr/>
        </p:nvSpPr>
        <p:spPr>
          <a:xfrm>
            <a:off x="5563200" y="4321285"/>
            <a:ext cx="1636987" cy="523220"/>
          </a:xfrm>
          <a:prstGeom prst="rect">
            <a:avLst/>
          </a:prstGeom>
          <a:noFill/>
          <a:ln>
            <a:noFill/>
          </a:ln>
        </p:spPr>
        <p:txBody>
          <a:bodyPr wrap="square" rtlCol="0">
            <a:spAutoFit/>
          </a:bodyPr>
          <a:lstStyle/>
          <a:p>
            <a:r>
              <a:rPr lang="en-US" sz="1400" dirty="0" smtClean="0"/>
              <a:t>Via </a:t>
            </a:r>
            <a:r>
              <a:rPr lang="en-US" sz="1400" dirty="0" err="1" smtClean="0"/>
              <a:t>msg</a:t>
            </a:r>
            <a:r>
              <a:rPr lang="en-US" sz="1400" dirty="0" smtClean="0"/>
              <a:t> passing</a:t>
            </a:r>
          </a:p>
          <a:p>
            <a:pPr marL="117475" indent="-117475">
              <a:buFontTx/>
              <a:buChar char="-"/>
            </a:pPr>
            <a:r>
              <a:rPr lang="en-US" sz="1400" dirty="0" smtClean="0"/>
              <a:t>MPI </a:t>
            </a:r>
            <a:r>
              <a:rPr lang="en-US" sz="1400" dirty="0"/>
              <a:t>applications</a:t>
            </a:r>
          </a:p>
        </p:txBody>
      </p:sp>
      <p:sp>
        <p:nvSpPr>
          <p:cNvPr id="11" name="TextBox 10"/>
          <p:cNvSpPr txBox="1"/>
          <p:nvPr/>
        </p:nvSpPr>
        <p:spPr>
          <a:xfrm>
            <a:off x="1688632" y="4321285"/>
            <a:ext cx="1721760" cy="738664"/>
          </a:xfrm>
          <a:prstGeom prst="rect">
            <a:avLst/>
          </a:prstGeom>
          <a:noFill/>
          <a:ln>
            <a:noFill/>
          </a:ln>
        </p:spPr>
        <p:txBody>
          <a:bodyPr wrap="square" rtlCol="0">
            <a:spAutoFit/>
          </a:bodyPr>
          <a:lstStyle>
            <a:defPPr>
              <a:defRPr lang="en-US"/>
            </a:defPPr>
            <a:lvl1pPr marL="117475" indent="-117475">
              <a:buFontTx/>
              <a:buChar char="-"/>
              <a:defRPr sz="1400">
                <a:solidFill>
                  <a:schemeClr val="bg1">
                    <a:lumMod val="65000"/>
                  </a:schemeClr>
                </a:solidFill>
              </a:defRPr>
            </a:lvl1pPr>
          </a:lstStyle>
          <a:p>
            <a:r>
              <a:rPr lang="en-US" dirty="0">
                <a:solidFill>
                  <a:schemeClr val="tx1"/>
                </a:solidFill>
              </a:rPr>
              <a:t>Structured data</a:t>
            </a:r>
          </a:p>
          <a:p>
            <a:r>
              <a:rPr lang="en-US" dirty="0">
                <a:solidFill>
                  <a:schemeClr val="tx1"/>
                </a:solidFill>
              </a:rPr>
              <a:t>Unstructured data</a:t>
            </a:r>
          </a:p>
          <a:p>
            <a:endParaRPr lang="en-US" dirty="0">
              <a:solidFill>
                <a:schemeClr val="tx1"/>
              </a:solidFill>
            </a:endParaRPr>
          </a:p>
        </p:txBody>
      </p:sp>
      <p:sp>
        <p:nvSpPr>
          <p:cNvPr id="12" name="TextBox 11"/>
          <p:cNvSpPr txBox="1"/>
          <p:nvPr/>
        </p:nvSpPr>
        <p:spPr>
          <a:xfrm>
            <a:off x="284225" y="4321285"/>
            <a:ext cx="1318905" cy="523220"/>
          </a:xfrm>
          <a:prstGeom prst="rect">
            <a:avLst/>
          </a:prstGeom>
          <a:noFill/>
          <a:ln>
            <a:noFill/>
          </a:ln>
        </p:spPr>
        <p:txBody>
          <a:bodyPr wrap="square" rtlCol="0">
            <a:spAutoFit/>
          </a:bodyPr>
          <a:lstStyle/>
          <a:p>
            <a:pPr marL="117475" indent="-117475">
              <a:buFontTx/>
              <a:buChar char="-"/>
            </a:pPr>
            <a:r>
              <a:rPr lang="en-US" sz="1400" dirty="0" err="1"/>
              <a:t>Skts</a:t>
            </a:r>
            <a:r>
              <a:rPr lang="en-US" sz="1400" dirty="0"/>
              <a:t> apps</a:t>
            </a:r>
          </a:p>
          <a:p>
            <a:pPr marL="117475" indent="-117475">
              <a:buFontTx/>
              <a:buChar char="-"/>
            </a:pPr>
            <a:r>
              <a:rPr lang="en-US" sz="1400" dirty="0"/>
              <a:t>IP apps</a:t>
            </a:r>
          </a:p>
        </p:txBody>
      </p:sp>
      <p:sp>
        <p:nvSpPr>
          <p:cNvPr id="13" name="TextBox 12"/>
          <p:cNvSpPr txBox="1"/>
          <p:nvPr/>
        </p:nvSpPr>
        <p:spPr>
          <a:xfrm>
            <a:off x="7149018" y="4321285"/>
            <a:ext cx="1812398" cy="523220"/>
          </a:xfrm>
          <a:prstGeom prst="rect">
            <a:avLst/>
          </a:prstGeom>
          <a:noFill/>
          <a:ln>
            <a:noFill/>
          </a:ln>
        </p:spPr>
        <p:txBody>
          <a:bodyPr wrap="square" rtlCol="0">
            <a:spAutoFit/>
          </a:bodyPr>
          <a:lstStyle/>
          <a:p>
            <a:r>
              <a:rPr lang="en-US" sz="1400" dirty="0" smtClean="0"/>
              <a:t>Via shared memory</a:t>
            </a:r>
          </a:p>
          <a:p>
            <a:r>
              <a:rPr lang="en-US" sz="1400" dirty="0" smtClean="0"/>
              <a:t>- PGAS languages</a:t>
            </a:r>
            <a:endParaRPr lang="en-US" sz="1400" dirty="0"/>
          </a:p>
        </p:txBody>
      </p:sp>
      <p:sp>
        <p:nvSpPr>
          <p:cNvPr id="14" name="Rectangle 50"/>
          <p:cNvSpPr>
            <a:spLocks noChangeArrowheads="1"/>
          </p:cNvSpPr>
          <p:nvPr/>
        </p:nvSpPr>
        <p:spPr bwMode="auto">
          <a:xfrm>
            <a:off x="914400" y="1836738"/>
            <a:ext cx="7086600" cy="1628775"/>
          </a:xfrm>
          <a:prstGeom prst="rect">
            <a:avLst/>
          </a:prstGeom>
          <a:gradFill rotWithShape="1">
            <a:gsLst>
              <a:gs pos="0">
                <a:srgbClr val="6600CC">
                  <a:alpha val="20000"/>
                </a:srgbClr>
              </a:gs>
              <a:gs pos="100000">
                <a:srgbClr val="2F005E">
                  <a:alpha val="20000"/>
                </a:srgbClr>
              </a:gs>
            </a:gsLst>
            <a:lin ang="5400000" scaled="1"/>
          </a:gradFill>
          <a:ln w="9525">
            <a:noFill/>
            <a:miter lim="800000"/>
            <a:headEnd/>
            <a:tailEnd/>
          </a:ln>
        </p:spPr>
        <p:txBody>
          <a:bodyPr wrap="none" anchor="ctr"/>
          <a:lstStyle/>
          <a:p>
            <a:endParaRPr lang="en-US" sz="1100"/>
          </a:p>
        </p:txBody>
      </p:sp>
      <p:sp>
        <p:nvSpPr>
          <p:cNvPr id="15" name="Text Box 100"/>
          <p:cNvSpPr txBox="1">
            <a:spLocks noChangeArrowheads="1"/>
          </p:cNvSpPr>
          <p:nvPr/>
        </p:nvSpPr>
        <p:spPr bwMode="auto">
          <a:xfrm>
            <a:off x="990600" y="1928813"/>
            <a:ext cx="1104900" cy="369332"/>
          </a:xfrm>
          <a:prstGeom prst="rect">
            <a:avLst/>
          </a:prstGeom>
          <a:noFill/>
          <a:ln w="9525">
            <a:noFill/>
            <a:miter lim="800000"/>
            <a:headEnd/>
            <a:tailEnd/>
          </a:ln>
        </p:spPr>
        <p:txBody>
          <a:bodyPr>
            <a:spAutoFit/>
          </a:bodyPr>
          <a:lstStyle/>
          <a:p>
            <a:pPr eaLnBrk="0" hangingPunct="0">
              <a:spcBef>
                <a:spcPct val="50000"/>
              </a:spcBef>
            </a:pPr>
            <a:r>
              <a:rPr lang="en-US" sz="900" b="1" dirty="0">
                <a:solidFill>
                  <a:schemeClr val="tx1"/>
                </a:solidFill>
              </a:rPr>
              <a:t>Application </a:t>
            </a:r>
            <a:br>
              <a:rPr lang="en-US" sz="900" b="1" dirty="0">
                <a:solidFill>
                  <a:schemeClr val="tx1"/>
                </a:solidFill>
              </a:rPr>
            </a:br>
            <a:r>
              <a:rPr lang="en-US" sz="900" b="1" dirty="0">
                <a:solidFill>
                  <a:schemeClr val="tx1"/>
                </a:solidFill>
              </a:rPr>
              <a:t>Level </a:t>
            </a:r>
          </a:p>
        </p:txBody>
      </p:sp>
      <p:sp>
        <p:nvSpPr>
          <p:cNvPr id="16" name="Rectangle 112"/>
          <p:cNvSpPr>
            <a:spLocks noChangeArrowheads="1"/>
          </p:cNvSpPr>
          <p:nvPr/>
        </p:nvSpPr>
        <p:spPr bwMode="auto">
          <a:xfrm>
            <a:off x="5943600" y="1912938"/>
            <a:ext cx="6858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Clustered</a:t>
            </a:r>
          </a:p>
          <a:p>
            <a:pPr algn="ctr" eaLnBrk="0" hangingPunct="0"/>
            <a:r>
              <a:rPr lang="en-US" sz="500">
                <a:solidFill>
                  <a:schemeClr val="tx1"/>
                </a:solidFill>
              </a:rPr>
              <a:t>DB Access</a:t>
            </a:r>
          </a:p>
        </p:txBody>
      </p:sp>
      <p:sp>
        <p:nvSpPr>
          <p:cNvPr id="17" name="Rectangle 113"/>
          <p:cNvSpPr>
            <a:spLocks noChangeArrowheads="1"/>
          </p:cNvSpPr>
          <p:nvPr/>
        </p:nvSpPr>
        <p:spPr bwMode="auto">
          <a:xfrm>
            <a:off x="3962400" y="1912938"/>
            <a:ext cx="6096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Sockets</a:t>
            </a:r>
          </a:p>
          <a:p>
            <a:pPr algn="ctr" eaLnBrk="0" hangingPunct="0"/>
            <a:r>
              <a:rPr lang="en-US" sz="500">
                <a:solidFill>
                  <a:schemeClr val="tx1"/>
                </a:solidFill>
              </a:rPr>
              <a:t>Based</a:t>
            </a:r>
            <a:br>
              <a:rPr lang="en-US" sz="500">
                <a:solidFill>
                  <a:schemeClr val="tx1"/>
                </a:solidFill>
              </a:rPr>
            </a:br>
            <a:r>
              <a:rPr lang="en-US" sz="500">
                <a:solidFill>
                  <a:schemeClr val="tx1"/>
                </a:solidFill>
              </a:rPr>
              <a:t>Access</a:t>
            </a:r>
          </a:p>
        </p:txBody>
      </p:sp>
      <p:sp>
        <p:nvSpPr>
          <p:cNvPr id="18" name="Rectangle 114"/>
          <p:cNvSpPr>
            <a:spLocks noChangeArrowheads="1"/>
          </p:cNvSpPr>
          <p:nvPr/>
        </p:nvSpPr>
        <p:spPr bwMode="auto">
          <a:xfrm>
            <a:off x="4648200" y="1912938"/>
            <a:ext cx="5334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Various</a:t>
            </a:r>
          </a:p>
          <a:p>
            <a:pPr algn="ctr" eaLnBrk="0" hangingPunct="0"/>
            <a:r>
              <a:rPr lang="en-US" sz="500">
                <a:solidFill>
                  <a:schemeClr val="tx1"/>
                </a:solidFill>
              </a:rPr>
              <a:t>MPIs</a:t>
            </a:r>
          </a:p>
        </p:txBody>
      </p:sp>
      <p:sp>
        <p:nvSpPr>
          <p:cNvPr id="19" name="Rectangle 115"/>
          <p:cNvSpPr>
            <a:spLocks noChangeArrowheads="1"/>
          </p:cNvSpPr>
          <p:nvPr/>
        </p:nvSpPr>
        <p:spPr bwMode="auto">
          <a:xfrm>
            <a:off x="6705600" y="1912938"/>
            <a:ext cx="6096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Access to</a:t>
            </a:r>
          </a:p>
          <a:p>
            <a:pPr algn="ctr" eaLnBrk="0" hangingPunct="0"/>
            <a:r>
              <a:rPr lang="en-US" sz="500">
                <a:solidFill>
                  <a:schemeClr val="tx1"/>
                </a:solidFill>
              </a:rPr>
              <a:t> File</a:t>
            </a:r>
          </a:p>
          <a:p>
            <a:pPr algn="ctr" eaLnBrk="0" hangingPunct="0"/>
            <a:r>
              <a:rPr lang="en-US" sz="500">
                <a:solidFill>
                  <a:schemeClr val="tx1"/>
                </a:solidFill>
              </a:rPr>
              <a:t>Systems</a:t>
            </a:r>
          </a:p>
        </p:txBody>
      </p:sp>
      <p:sp>
        <p:nvSpPr>
          <p:cNvPr id="20" name="Rectangle 116"/>
          <p:cNvSpPr>
            <a:spLocks noChangeArrowheads="1"/>
          </p:cNvSpPr>
          <p:nvPr/>
        </p:nvSpPr>
        <p:spPr bwMode="auto">
          <a:xfrm>
            <a:off x="5257800" y="1912938"/>
            <a:ext cx="6096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a:solidFill>
                  <a:schemeClr val="tx1"/>
                </a:solidFill>
              </a:rPr>
              <a:t>Block</a:t>
            </a:r>
          </a:p>
          <a:p>
            <a:pPr algn="ctr" eaLnBrk="0" hangingPunct="0"/>
            <a:r>
              <a:rPr lang="en-US" sz="500">
                <a:solidFill>
                  <a:schemeClr val="tx1"/>
                </a:solidFill>
              </a:rPr>
              <a:t>Storage</a:t>
            </a:r>
          </a:p>
          <a:p>
            <a:pPr algn="ctr" eaLnBrk="0" hangingPunct="0"/>
            <a:r>
              <a:rPr lang="en-US" sz="500">
                <a:solidFill>
                  <a:schemeClr val="tx1"/>
                </a:solidFill>
              </a:rPr>
              <a:t>Access</a:t>
            </a:r>
          </a:p>
        </p:txBody>
      </p:sp>
      <p:sp>
        <p:nvSpPr>
          <p:cNvPr id="21" name="Rectangle 117"/>
          <p:cNvSpPr>
            <a:spLocks noChangeArrowheads="1"/>
          </p:cNvSpPr>
          <p:nvPr/>
        </p:nvSpPr>
        <p:spPr bwMode="auto">
          <a:xfrm>
            <a:off x="3276600" y="1912938"/>
            <a:ext cx="609600"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500" dirty="0">
                <a:solidFill>
                  <a:schemeClr val="tx1"/>
                </a:solidFill>
              </a:rPr>
              <a:t>IP Based</a:t>
            </a:r>
          </a:p>
          <a:p>
            <a:pPr algn="ctr" eaLnBrk="0" hangingPunct="0"/>
            <a:r>
              <a:rPr lang="en-US" sz="500" dirty="0">
                <a:solidFill>
                  <a:schemeClr val="tx1"/>
                </a:solidFill>
              </a:rPr>
              <a:t>App</a:t>
            </a:r>
          </a:p>
          <a:p>
            <a:pPr algn="ctr" eaLnBrk="0" hangingPunct="0"/>
            <a:r>
              <a:rPr lang="en-US" sz="500" dirty="0">
                <a:solidFill>
                  <a:schemeClr val="tx1"/>
                </a:solidFill>
              </a:rPr>
              <a:t>Access</a:t>
            </a:r>
          </a:p>
        </p:txBody>
      </p:sp>
      <p:cxnSp>
        <p:nvCxnSpPr>
          <p:cNvPr id="22" name="Straight Arrow Connector 21"/>
          <p:cNvCxnSpPr>
            <a:stCxn id="21" idx="2"/>
            <a:endCxn id="5" idx="0"/>
          </p:cNvCxnSpPr>
          <p:nvPr/>
        </p:nvCxnSpPr>
        <p:spPr>
          <a:xfrm flipH="1">
            <a:off x="943678" y="2522538"/>
            <a:ext cx="2637722" cy="13325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7" idx="2"/>
          </p:cNvCxnSpPr>
          <p:nvPr/>
        </p:nvCxnSpPr>
        <p:spPr>
          <a:xfrm flipH="1">
            <a:off x="1181100" y="2522538"/>
            <a:ext cx="3086100" cy="13325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8" idx="2"/>
            <a:endCxn id="8" idx="0"/>
          </p:cNvCxnSpPr>
          <p:nvPr/>
        </p:nvCxnSpPr>
        <p:spPr>
          <a:xfrm>
            <a:off x="4914900" y="2522538"/>
            <a:ext cx="2299906" cy="13314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0" idx="2"/>
            <a:endCxn id="7" idx="0"/>
          </p:cNvCxnSpPr>
          <p:nvPr/>
        </p:nvCxnSpPr>
        <p:spPr>
          <a:xfrm flipH="1">
            <a:off x="4480947" y="2522538"/>
            <a:ext cx="1081653" cy="132419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6" idx="2"/>
            <a:endCxn id="6" idx="0"/>
          </p:cNvCxnSpPr>
          <p:nvPr/>
        </p:nvCxnSpPr>
        <p:spPr>
          <a:xfrm flipH="1">
            <a:off x="2549512" y="2522538"/>
            <a:ext cx="3736988" cy="13325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9" idx="2"/>
          </p:cNvCxnSpPr>
          <p:nvPr/>
        </p:nvCxnSpPr>
        <p:spPr>
          <a:xfrm flipH="1">
            <a:off x="4610100" y="2522538"/>
            <a:ext cx="2400300" cy="132419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59230" y="5915471"/>
            <a:ext cx="7917552" cy="369332"/>
          </a:xfrm>
          <a:prstGeom prst="rect">
            <a:avLst/>
          </a:prstGeom>
          <a:noFill/>
        </p:spPr>
        <p:txBody>
          <a:bodyPr wrap="none" rtlCol="0">
            <a:spAutoFit/>
          </a:bodyPr>
          <a:lstStyle/>
          <a:p>
            <a:r>
              <a:rPr lang="en-US" dirty="0" smtClean="0"/>
              <a:t>Are these the right classes of applications of interest to </a:t>
            </a:r>
            <a:r>
              <a:rPr lang="en-US" dirty="0" smtClean="0"/>
              <a:t>targeted OFS </a:t>
            </a:r>
            <a:r>
              <a:rPr lang="en-US" dirty="0" smtClean="0"/>
              <a:t>users?</a:t>
            </a:r>
          </a:p>
        </p:txBody>
      </p:sp>
    </p:spTree>
    <p:extLst>
      <p:ext uri="{BB962C8B-B14F-4D97-AF65-F5344CB8AC3E}">
        <p14:creationId xmlns:p14="http://schemas.microsoft.com/office/powerpoint/2010/main" val="1505333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own Arrow 18"/>
          <p:cNvSpPr/>
          <p:nvPr/>
        </p:nvSpPr>
        <p:spPr>
          <a:xfrm>
            <a:off x="1606062" y="2010697"/>
            <a:ext cx="804528" cy="19751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3" name="Rounded Rectangle 12"/>
          <p:cNvSpPr/>
          <p:nvPr/>
        </p:nvSpPr>
        <p:spPr>
          <a:xfrm>
            <a:off x="4402893" y="3278469"/>
            <a:ext cx="3749040" cy="1863274"/>
          </a:xfrm>
          <a:prstGeom prst="roundRect">
            <a:avLst>
              <a:gd name="adj" fmla="val 9906"/>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lstStyle/>
          <a:p>
            <a:r>
              <a:rPr lang="en-US" dirty="0" smtClean="0"/>
              <a:t>Tops down architecture</a:t>
            </a:r>
            <a:endParaRPr lang="en-US"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14</a:t>
            </a:fld>
            <a:endParaRPr lang="en-US"/>
          </a:p>
        </p:txBody>
      </p:sp>
      <p:sp>
        <p:nvSpPr>
          <p:cNvPr id="6" name="Oval 5"/>
          <p:cNvSpPr/>
          <p:nvPr/>
        </p:nvSpPr>
        <p:spPr>
          <a:xfrm>
            <a:off x="4497850" y="1696659"/>
            <a:ext cx="1263747" cy="628076"/>
          </a:xfrm>
          <a:prstGeom prst="ellipse">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89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r>
              <a:rPr lang="en-US" dirty="0">
                <a:solidFill>
                  <a:schemeClr val="tx1"/>
                </a:solidFill>
              </a:rPr>
              <a:t>app</a:t>
            </a:r>
          </a:p>
        </p:txBody>
      </p:sp>
      <p:sp>
        <p:nvSpPr>
          <p:cNvPr id="10" name="Rectangle 9"/>
          <p:cNvSpPr/>
          <p:nvPr/>
        </p:nvSpPr>
        <p:spPr>
          <a:xfrm>
            <a:off x="4590463" y="3463804"/>
            <a:ext cx="1078522" cy="6587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Service…</a:t>
            </a:r>
            <a:endParaRPr lang="en-US" dirty="0">
              <a:solidFill>
                <a:schemeClr val="tx1"/>
              </a:solidFill>
            </a:endParaRPr>
          </a:p>
        </p:txBody>
      </p:sp>
      <p:sp>
        <p:nvSpPr>
          <p:cNvPr id="22" name="Rectangle 21"/>
          <p:cNvSpPr/>
          <p:nvPr/>
        </p:nvSpPr>
        <p:spPr>
          <a:xfrm>
            <a:off x="4590463" y="2708910"/>
            <a:ext cx="1078522" cy="32004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interface</a:t>
            </a:r>
            <a:endParaRPr lang="en-US" dirty="0">
              <a:solidFill>
                <a:schemeClr val="tx1"/>
              </a:solidFill>
            </a:endParaRPr>
          </a:p>
        </p:txBody>
      </p:sp>
      <p:cxnSp>
        <p:nvCxnSpPr>
          <p:cNvPr id="30" name="Straight Arrow Connector 29"/>
          <p:cNvCxnSpPr>
            <a:stCxn id="6" idx="4"/>
            <a:endCxn id="22" idx="0"/>
          </p:cNvCxnSpPr>
          <p:nvPr/>
        </p:nvCxnSpPr>
        <p:spPr>
          <a:xfrm>
            <a:off x="5129724" y="2324735"/>
            <a:ext cx="0" cy="38417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22" idx="2"/>
            <a:endCxn id="10" idx="0"/>
          </p:cNvCxnSpPr>
          <p:nvPr/>
        </p:nvCxnSpPr>
        <p:spPr>
          <a:xfrm>
            <a:off x="5129724" y="3028950"/>
            <a:ext cx="0" cy="43485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323332" y="1826031"/>
            <a:ext cx="4174517" cy="498704"/>
          </a:xfrm>
          <a:prstGeom prst="rect">
            <a:avLst/>
          </a:prstGeom>
          <a:solidFill>
            <a:schemeClr val="bg1"/>
          </a:solidFill>
        </p:spPr>
        <p:txBody>
          <a:bodyPr wrap="square" rtlCol="0">
            <a:noAutofit/>
          </a:bodyPr>
          <a:lstStyle/>
          <a:p>
            <a:r>
              <a:rPr lang="en-US" dirty="0" smtClean="0">
                <a:solidFill>
                  <a:srgbClr val="6D6E71"/>
                </a:solidFill>
              </a:rPr>
              <a:t>1. As before, app </a:t>
            </a:r>
            <a:r>
              <a:rPr lang="en-US" dirty="0" err="1" smtClean="0">
                <a:solidFill>
                  <a:srgbClr val="6D6E71"/>
                </a:solidFill>
              </a:rPr>
              <a:t>reqmts</a:t>
            </a:r>
            <a:r>
              <a:rPr lang="en-US" dirty="0" smtClean="0">
                <a:solidFill>
                  <a:srgbClr val="6D6E71"/>
                </a:solidFill>
              </a:rPr>
              <a:t> drive the flow</a:t>
            </a:r>
          </a:p>
        </p:txBody>
      </p:sp>
      <p:sp>
        <p:nvSpPr>
          <p:cNvPr id="47" name="TextBox 46"/>
          <p:cNvSpPr txBox="1"/>
          <p:nvPr/>
        </p:nvSpPr>
        <p:spPr>
          <a:xfrm>
            <a:off x="323333" y="4076685"/>
            <a:ext cx="3971928" cy="646331"/>
          </a:xfrm>
          <a:prstGeom prst="rect">
            <a:avLst/>
          </a:prstGeom>
          <a:solidFill>
            <a:schemeClr val="bg1"/>
          </a:solidFill>
        </p:spPr>
        <p:txBody>
          <a:bodyPr wrap="square" rtlCol="0">
            <a:spAutoFit/>
          </a:bodyPr>
          <a:lstStyle/>
          <a:p>
            <a:r>
              <a:rPr lang="en-US" dirty="0" smtClean="0">
                <a:solidFill>
                  <a:srgbClr val="6D6E71"/>
                </a:solidFill>
              </a:rPr>
              <a:t>3. Which drives the on-the-wire protocols</a:t>
            </a:r>
          </a:p>
        </p:txBody>
      </p:sp>
      <p:sp>
        <p:nvSpPr>
          <p:cNvPr id="48" name="TextBox 47"/>
          <p:cNvSpPr txBox="1"/>
          <p:nvPr/>
        </p:nvSpPr>
        <p:spPr>
          <a:xfrm>
            <a:off x="323334" y="2659618"/>
            <a:ext cx="3971928" cy="580230"/>
          </a:xfrm>
          <a:prstGeom prst="rect">
            <a:avLst/>
          </a:prstGeom>
          <a:solidFill>
            <a:schemeClr val="bg1"/>
          </a:solidFill>
        </p:spPr>
        <p:txBody>
          <a:bodyPr wrap="square" rtlCol="0">
            <a:noAutofit/>
          </a:bodyPr>
          <a:lstStyle>
            <a:defPPr>
              <a:defRPr lang="en-US"/>
            </a:defPPr>
            <a:lvl1pPr>
              <a:defRPr>
                <a:solidFill>
                  <a:srgbClr val="6D6E71"/>
                </a:solidFill>
              </a:defRPr>
            </a:lvl1pPr>
          </a:lstStyle>
          <a:p>
            <a:r>
              <a:rPr lang="en-US" dirty="0"/>
              <a:t>2. Which drives the app interface</a:t>
            </a:r>
          </a:p>
        </p:txBody>
      </p:sp>
      <p:sp>
        <p:nvSpPr>
          <p:cNvPr id="20" name="Rectangle 19"/>
          <p:cNvSpPr/>
          <p:nvPr/>
        </p:nvSpPr>
        <p:spPr>
          <a:xfrm>
            <a:off x="6875289" y="3463804"/>
            <a:ext cx="1078522" cy="65878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solidFill>
                  <a:schemeClr val="tx1"/>
                </a:solidFill>
              </a:rPr>
              <a:t>Service…</a:t>
            </a:r>
            <a:endParaRPr lang="en-US" dirty="0">
              <a:solidFill>
                <a:schemeClr val="tx1"/>
              </a:solidFill>
            </a:endParaRPr>
          </a:p>
        </p:txBody>
      </p:sp>
      <p:sp>
        <p:nvSpPr>
          <p:cNvPr id="24" name="Rectangle 23"/>
          <p:cNvSpPr/>
          <p:nvPr/>
        </p:nvSpPr>
        <p:spPr>
          <a:xfrm>
            <a:off x="5739323" y="3463804"/>
            <a:ext cx="1065628" cy="65878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Service…</a:t>
            </a:r>
            <a:endParaRPr lang="en-US" dirty="0">
              <a:solidFill>
                <a:schemeClr val="tx1"/>
              </a:solidFill>
            </a:endParaRPr>
          </a:p>
        </p:txBody>
      </p:sp>
      <p:sp>
        <p:nvSpPr>
          <p:cNvPr id="18" name="TextBox 17"/>
          <p:cNvSpPr txBox="1"/>
          <p:nvPr/>
        </p:nvSpPr>
        <p:spPr>
          <a:xfrm>
            <a:off x="303816" y="5286786"/>
            <a:ext cx="8528458" cy="954107"/>
          </a:xfrm>
          <a:prstGeom prst="rect">
            <a:avLst/>
          </a:prstGeom>
          <a:noFill/>
        </p:spPr>
        <p:txBody>
          <a:bodyPr wrap="square" rtlCol="0">
            <a:spAutoFit/>
          </a:bodyPr>
          <a:lstStyle/>
          <a:p>
            <a:r>
              <a:rPr lang="en-US" sz="1400" dirty="0" smtClean="0">
                <a:solidFill>
                  <a:srgbClr val="6D6E71"/>
                </a:solidFill>
              </a:rPr>
              <a:t>Verbs is the interface to an RDMA service.  </a:t>
            </a:r>
          </a:p>
          <a:p>
            <a:r>
              <a:rPr lang="en-US" sz="1400" dirty="0" smtClean="0">
                <a:solidFill>
                  <a:srgbClr val="6D6E71"/>
                </a:solidFill>
              </a:rPr>
              <a:t>The implications are:</a:t>
            </a:r>
          </a:p>
          <a:p>
            <a:pPr marL="342900" indent="-342900">
              <a:buAutoNum type="arabicPeriod"/>
            </a:pPr>
            <a:r>
              <a:rPr lang="en-US" sz="1400" dirty="0" smtClean="0">
                <a:solidFill>
                  <a:srgbClr val="6D6E71"/>
                </a:solidFill>
              </a:rPr>
              <a:t>To better support more classes of applications we may need to provide more types of I/O service</a:t>
            </a:r>
          </a:p>
          <a:p>
            <a:pPr marL="342900" indent="-342900">
              <a:buAutoNum type="arabicPeriod"/>
            </a:pPr>
            <a:r>
              <a:rPr lang="en-US" sz="1400" dirty="0" smtClean="0">
                <a:solidFill>
                  <a:srgbClr val="6D6E71"/>
                </a:solidFill>
              </a:rPr>
              <a:t>Which means that there may be more than one type of interface</a:t>
            </a:r>
          </a:p>
        </p:txBody>
      </p:sp>
      <p:sp>
        <p:nvSpPr>
          <p:cNvPr id="21" name="Rounded Rectangle 20"/>
          <p:cNvSpPr/>
          <p:nvPr/>
        </p:nvSpPr>
        <p:spPr>
          <a:xfrm>
            <a:off x="4568190" y="4354231"/>
            <a:ext cx="3411710" cy="634457"/>
          </a:xfrm>
          <a:prstGeom prst="roundRect">
            <a:avLst>
              <a:gd name="adj" fmla="val 9906"/>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23" name="TextBox 22"/>
          <p:cNvSpPr txBox="1"/>
          <p:nvPr/>
        </p:nvSpPr>
        <p:spPr>
          <a:xfrm>
            <a:off x="5290315" y="4524283"/>
            <a:ext cx="2255746" cy="307777"/>
          </a:xfrm>
          <a:prstGeom prst="rect">
            <a:avLst/>
          </a:prstGeom>
          <a:noFill/>
        </p:spPr>
        <p:txBody>
          <a:bodyPr wrap="none" rtlCol="0">
            <a:spAutoFit/>
          </a:bodyPr>
          <a:lstStyle/>
          <a:p>
            <a:r>
              <a:rPr lang="en-US" sz="1400" dirty="0"/>
              <a:t>t</a:t>
            </a:r>
            <a:r>
              <a:rPr lang="en-US" sz="1400" dirty="0" smtClean="0"/>
              <a:t>echnology specific fabric*</a:t>
            </a:r>
          </a:p>
        </p:txBody>
      </p:sp>
    </p:spTree>
    <p:extLst>
      <p:ext uri="{BB962C8B-B14F-4D97-AF65-F5344CB8AC3E}">
        <p14:creationId xmlns:p14="http://schemas.microsoft.com/office/powerpoint/2010/main" val="3480779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framework</a:t>
            </a:r>
            <a:endParaRPr lang="en-US" dirty="0"/>
          </a:p>
        </p:txBody>
      </p:sp>
      <p:sp>
        <p:nvSpPr>
          <p:cNvPr id="3" name="Footer Placeholder 2"/>
          <p:cNvSpPr>
            <a:spLocks noGrp="1"/>
          </p:cNvSpPr>
          <p:nvPr>
            <p:ph type="ftr" sz="quarter" idx="11"/>
          </p:nvPr>
        </p:nvSpPr>
        <p:spPr/>
        <p:txBody>
          <a:bodyPr/>
          <a:lstStyle/>
          <a:p>
            <a:pPr>
              <a:defRPr/>
            </a:pPr>
            <a:r>
              <a:rPr lang="en-US" smtClean="0"/>
              <a:t>www.openfabrics.org</a:t>
            </a:r>
            <a:endParaRPr lang="en-US"/>
          </a:p>
        </p:txBody>
      </p:sp>
      <p:sp>
        <p:nvSpPr>
          <p:cNvPr id="4" name="Slide Number Placeholder 3"/>
          <p:cNvSpPr>
            <a:spLocks noGrp="1"/>
          </p:cNvSpPr>
          <p:nvPr>
            <p:ph type="sldNum" sz="quarter" idx="12"/>
          </p:nvPr>
        </p:nvSpPr>
        <p:spPr/>
        <p:txBody>
          <a:bodyPr/>
          <a:lstStyle/>
          <a:p>
            <a:pPr>
              <a:defRPr/>
            </a:pPr>
            <a:fld id="{C89597AF-E6D4-4531-90EE-FF9C09EA5DF1}" type="slidenum">
              <a:rPr lang="en-US" smtClean="0"/>
              <a:pPr>
                <a:defRPr/>
              </a:pPr>
              <a:t>15</a:t>
            </a:fld>
            <a:endParaRPr lang="en-US" dirty="0"/>
          </a:p>
        </p:txBody>
      </p:sp>
      <p:sp>
        <p:nvSpPr>
          <p:cNvPr id="13" name="Rectangle 12"/>
          <p:cNvSpPr/>
          <p:nvPr/>
        </p:nvSpPr>
        <p:spPr>
          <a:xfrm>
            <a:off x="3263756" y="1905000"/>
            <a:ext cx="5486400" cy="1981200"/>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smtClean="0">
                <a:solidFill>
                  <a:schemeClr val="tx1"/>
                </a:solidFill>
              </a:rPr>
              <a:t>Fabric Interfaces</a:t>
            </a:r>
            <a:endParaRPr lang="en-US" dirty="0">
              <a:solidFill>
                <a:schemeClr val="tx1"/>
              </a:solidFill>
            </a:endParaRPr>
          </a:p>
        </p:txBody>
      </p:sp>
      <p:sp>
        <p:nvSpPr>
          <p:cNvPr id="14" name="Rectangle 13"/>
          <p:cNvSpPr/>
          <p:nvPr/>
        </p:nvSpPr>
        <p:spPr>
          <a:xfrm>
            <a:off x="5321156" y="2299025"/>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22" name="Rectangle 21"/>
          <p:cNvSpPr/>
          <p:nvPr/>
        </p:nvSpPr>
        <p:spPr>
          <a:xfrm>
            <a:off x="3568556" y="2286001"/>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p>
        </p:txBody>
      </p:sp>
      <p:sp>
        <p:nvSpPr>
          <p:cNvPr id="25" name="Rectangle 24"/>
          <p:cNvSpPr/>
          <p:nvPr/>
        </p:nvSpPr>
        <p:spPr>
          <a:xfrm>
            <a:off x="7055709" y="2299027"/>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28" name="Rectangle 27"/>
          <p:cNvSpPr/>
          <p:nvPr/>
        </p:nvSpPr>
        <p:spPr>
          <a:xfrm>
            <a:off x="5321156" y="3115665"/>
            <a:ext cx="1333500" cy="53840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34" name="Rectangle 33"/>
          <p:cNvSpPr/>
          <p:nvPr/>
        </p:nvSpPr>
        <p:spPr>
          <a:xfrm>
            <a:off x="3263756" y="4038600"/>
            <a:ext cx="5486400" cy="1981200"/>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smtClean="0">
                <a:solidFill>
                  <a:schemeClr val="tx1"/>
                </a:solidFill>
              </a:rPr>
              <a:t>Fabric Provider Implementation</a:t>
            </a:r>
            <a:endParaRPr lang="en-US" dirty="0">
              <a:solidFill>
                <a:schemeClr val="tx1"/>
              </a:solidFill>
            </a:endParaRPr>
          </a:p>
        </p:txBody>
      </p:sp>
      <p:sp>
        <p:nvSpPr>
          <p:cNvPr id="35" name="Rectangle 34"/>
          <p:cNvSpPr/>
          <p:nvPr/>
        </p:nvSpPr>
        <p:spPr>
          <a:xfrm>
            <a:off x="5321156" y="4432625"/>
            <a:ext cx="1333500" cy="54543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I/O service</a:t>
            </a:r>
            <a:endParaRPr lang="en-US" dirty="0">
              <a:solidFill>
                <a:schemeClr val="tx1"/>
              </a:solidFill>
            </a:endParaRPr>
          </a:p>
        </p:txBody>
      </p:sp>
      <p:sp>
        <p:nvSpPr>
          <p:cNvPr id="36" name="Rectangle 35"/>
          <p:cNvSpPr/>
          <p:nvPr/>
        </p:nvSpPr>
        <p:spPr>
          <a:xfrm>
            <a:off x="3568556" y="5247764"/>
            <a:ext cx="1333500" cy="54543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I/O service</a:t>
            </a:r>
            <a:endParaRPr lang="en-US" dirty="0">
              <a:solidFill>
                <a:schemeClr val="tx1"/>
              </a:solidFill>
            </a:endParaRPr>
          </a:p>
        </p:txBody>
      </p:sp>
      <p:sp>
        <p:nvSpPr>
          <p:cNvPr id="37" name="Rectangle 36"/>
          <p:cNvSpPr/>
          <p:nvPr/>
        </p:nvSpPr>
        <p:spPr>
          <a:xfrm>
            <a:off x="7055709" y="4432627"/>
            <a:ext cx="1333500" cy="54543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I/O service</a:t>
            </a:r>
            <a:endParaRPr lang="en-US" dirty="0">
              <a:solidFill>
                <a:schemeClr val="tx1"/>
              </a:solidFill>
            </a:endParaRPr>
          </a:p>
        </p:txBody>
      </p:sp>
      <p:sp>
        <p:nvSpPr>
          <p:cNvPr id="20" name="Freeform 19"/>
          <p:cNvSpPr/>
          <p:nvPr/>
        </p:nvSpPr>
        <p:spPr>
          <a:xfrm>
            <a:off x="5715001" y="1427882"/>
            <a:ext cx="2819400" cy="781918"/>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tx2"/>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sz="2500" kern="1200" dirty="0" smtClean="0"/>
              <a:t>Framework defines multiple interfaces</a:t>
            </a:r>
            <a:endParaRPr lang="en-US" sz="2500" kern="1200" dirty="0"/>
          </a:p>
        </p:txBody>
      </p:sp>
      <p:sp>
        <p:nvSpPr>
          <p:cNvPr id="21" name="Freeform 20"/>
          <p:cNvSpPr/>
          <p:nvPr/>
        </p:nvSpPr>
        <p:spPr>
          <a:xfrm>
            <a:off x="2596815" y="5791200"/>
            <a:ext cx="3803985" cy="809992"/>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tx2"/>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sz="2500" kern="1200" dirty="0" smtClean="0"/>
              <a:t>Vendors provide optimized implementations</a:t>
            </a:r>
            <a:endParaRPr lang="en-US" sz="2500" kern="1200" dirty="0"/>
          </a:p>
        </p:txBody>
      </p:sp>
      <p:sp>
        <p:nvSpPr>
          <p:cNvPr id="5" name="TextBox 4"/>
          <p:cNvSpPr txBox="1"/>
          <p:nvPr/>
        </p:nvSpPr>
        <p:spPr>
          <a:xfrm>
            <a:off x="450166" y="2447778"/>
            <a:ext cx="2560957" cy="2585323"/>
          </a:xfrm>
          <a:prstGeom prst="rect">
            <a:avLst/>
          </a:prstGeom>
          <a:noFill/>
        </p:spPr>
        <p:txBody>
          <a:bodyPr wrap="square" rtlCol="0">
            <a:spAutoFit/>
          </a:bodyPr>
          <a:lstStyle/>
          <a:p>
            <a:r>
              <a:rPr lang="en-US" dirty="0" smtClean="0">
                <a:solidFill>
                  <a:srgbClr val="6D6E71"/>
                </a:solidFill>
              </a:rPr>
              <a:t>The framework exports a number of I/O services (e.g. an RDMA service, a collectives offload service, an Atomics service, </a:t>
            </a:r>
            <a:r>
              <a:rPr lang="en-US" dirty="0" err="1" smtClean="0">
                <a:solidFill>
                  <a:srgbClr val="6D6E71"/>
                </a:solidFill>
              </a:rPr>
              <a:t>etc</a:t>
            </a:r>
            <a:r>
              <a:rPr lang="en-US" dirty="0" smtClean="0">
                <a:solidFill>
                  <a:srgbClr val="6D6E71"/>
                </a:solidFill>
              </a:rPr>
              <a:t>) via a series of defined interfaces.</a:t>
            </a:r>
          </a:p>
        </p:txBody>
      </p:sp>
    </p:spTree>
    <p:extLst>
      <p:ext uri="{BB962C8B-B14F-4D97-AF65-F5344CB8AC3E}">
        <p14:creationId xmlns:p14="http://schemas.microsoft.com/office/powerpoint/2010/main" val="346814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A word about interoperability</a:t>
            </a:r>
            <a:endParaRPr lang="en-US" dirty="0"/>
          </a:p>
        </p:txBody>
      </p:sp>
      <p:sp>
        <p:nvSpPr>
          <p:cNvPr id="3" name="Slide Number Placeholder 2"/>
          <p:cNvSpPr>
            <a:spLocks noGrp="1"/>
          </p:cNvSpPr>
          <p:nvPr>
            <p:ph type="sldNum" sz="quarter" idx="12"/>
          </p:nvPr>
        </p:nvSpPr>
        <p:spPr/>
        <p:txBody>
          <a:bodyPr/>
          <a:lstStyle/>
          <a:p>
            <a:pPr>
              <a:defRPr/>
            </a:pPr>
            <a:fld id="{0F60492E-C288-45D3-BAC0-3385B67DD991}" type="slidenum">
              <a:rPr lang="en-US" smtClean="0"/>
              <a:pPr>
                <a:defRPr/>
              </a:pPr>
              <a:t>16</a:t>
            </a:fld>
            <a:endParaRPr lang="en-US"/>
          </a:p>
        </p:txBody>
      </p:sp>
      <p:sp>
        <p:nvSpPr>
          <p:cNvPr id="10" name="Rectangle 9"/>
          <p:cNvSpPr/>
          <p:nvPr/>
        </p:nvSpPr>
        <p:spPr>
          <a:xfrm>
            <a:off x="1326153" y="1825905"/>
            <a:ext cx="1315232" cy="42588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prstClr val="black"/>
                </a:solidFill>
              </a:rPr>
              <a:t>application</a:t>
            </a:r>
            <a:endParaRPr lang="en-US" dirty="0">
              <a:solidFill>
                <a:prstClr val="black"/>
              </a:solidFill>
            </a:endParaRPr>
          </a:p>
        </p:txBody>
      </p:sp>
      <p:cxnSp>
        <p:nvCxnSpPr>
          <p:cNvPr id="30" name="Straight Arrow Connector 29"/>
          <p:cNvCxnSpPr>
            <a:stCxn id="10" idx="2"/>
            <a:endCxn id="14" idx="0"/>
          </p:cNvCxnSpPr>
          <p:nvPr/>
        </p:nvCxnSpPr>
        <p:spPr>
          <a:xfrm>
            <a:off x="1983769" y="2251790"/>
            <a:ext cx="0" cy="510086"/>
          </a:xfrm>
          <a:prstGeom prst="straightConnector1">
            <a:avLst/>
          </a:prstGeom>
          <a:ln w="635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1" name="Rectangle 30"/>
          <p:cNvSpPr/>
          <p:nvPr/>
        </p:nvSpPr>
        <p:spPr>
          <a:xfrm>
            <a:off x="975425" y="5715273"/>
            <a:ext cx="2016689" cy="42588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black"/>
                </a:solidFill>
              </a:rPr>
              <a:t>w</a:t>
            </a:r>
            <a:r>
              <a:rPr lang="en-US" dirty="0" smtClean="0">
                <a:solidFill>
                  <a:prstClr val="black"/>
                </a:solidFill>
              </a:rPr>
              <a:t>ire packets</a:t>
            </a:r>
            <a:endParaRPr lang="en-US" dirty="0">
              <a:solidFill>
                <a:prstClr val="black"/>
              </a:solidFill>
            </a:endParaRPr>
          </a:p>
        </p:txBody>
      </p:sp>
      <p:cxnSp>
        <p:nvCxnSpPr>
          <p:cNvPr id="11" name="Straight Arrow Connector 10"/>
          <p:cNvCxnSpPr/>
          <p:nvPr/>
        </p:nvCxnSpPr>
        <p:spPr>
          <a:xfrm flipH="1">
            <a:off x="283665" y="5928216"/>
            <a:ext cx="691760" cy="0"/>
          </a:xfrm>
          <a:prstGeom prst="straightConnector1">
            <a:avLst/>
          </a:prstGeom>
          <a:ln w="2857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31" idx="3"/>
          </p:cNvCxnSpPr>
          <p:nvPr/>
        </p:nvCxnSpPr>
        <p:spPr>
          <a:xfrm>
            <a:off x="2992114" y="5928216"/>
            <a:ext cx="861468" cy="0"/>
          </a:xfrm>
          <a:prstGeom prst="straightConnector1">
            <a:avLst/>
          </a:prstGeom>
          <a:ln w="2857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4" name="Rounded Rectangle 13"/>
          <p:cNvSpPr/>
          <p:nvPr/>
        </p:nvSpPr>
        <p:spPr>
          <a:xfrm>
            <a:off x="1326152" y="2761876"/>
            <a:ext cx="1315233" cy="2031325"/>
          </a:xfrm>
          <a:prstGeom prst="roundRect">
            <a:avLst/>
          </a:prstGeom>
          <a:solidFill>
            <a:schemeClr val="bg1">
              <a:lumMod val="95000"/>
            </a:schemeClr>
          </a:soli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prstClr val="white">
                    <a:lumMod val="65000"/>
                  </a:prstClr>
                </a:solidFill>
              </a:rPr>
              <a:t>I/O stack</a:t>
            </a:r>
            <a:endParaRPr lang="en-US" dirty="0">
              <a:solidFill>
                <a:prstClr val="white">
                  <a:lumMod val="65000"/>
                </a:prstClr>
              </a:solidFill>
            </a:endParaRPr>
          </a:p>
        </p:txBody>
      </p:sp>
      <p:cxnSp>
        <p:nvCxnSpPr>
          <p:cNvPr id="15" name="Straight Arrow Connector 14"/>
          <p:cNvCxnSpPr>
            <a:stCxn id="14" idx="2"/>
            <a:endCxn id="31" idx="0"/>
          </p:cNvCxnSpPr>
          <p:nvPr/>
        </p:nvCxnSpPr>
        <p:spPr>
          <a:xfrm>
            <a:off x="1983769" y="4793201"/>
            <a:ext cx="1" cy="922072"/>
          </a:xfrm>
          <a:prstGeom prst="straightConnector1">
            <a:avLst/>
          </a:prstGeom>
          <a:ln w="635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3193343" y="3277769"/>
            <a:ext cx="3165230" cy="923330"/>
          </a:xfrm>
          <a:prstGeom prst="rect">
            <a:avLst/>
          </a:prstGeom>
          <a:noFill/>
        </p:spPr>
        <p:txBody>
          <a:bodyPr wrap="square" rtlCol="0">
            <a:spAutoFit/>
          </a:bodyPr>
          <a:lstStyle/>
          <a:p>
            <a:r>
              <a:rPr lang="en-US" dirty="0" smtClean="0">
                <a:solidFill>
                  <a:srgbClr val="6D6E71"/>
                </a:solidFill>
              </a:rPr>
              <a:t>For interoperability, </a:t>
            </a:r>
            <a:r>
              <a:rPr lang="en-US" dirty="0">
                <a:solidFill>
                  <a:srgbClr val="6D6E71"/>
                </a:solidFill>
              </a:rPr>
              <a:t>i</a:t>
            </a:r>
            <a:r>
              <a:rPr lang="en-US" dirty="0" smtClean="0">
                <a:solidFill>
                  <a:srgbClr val="6D6E71"/>
                </a:solidFill>
              </a:rPr>
              <a:t>ndustry standards may be required here and/or here </a:t>
            </a:r>
          </a:p>
        </p:txBody>
      </p:sp>
      <p:cxnSp>
        <p:nvCxnSpPr>
          <p:cNvPr id="8" name="Elbow Connector 7"/>
          <p:cNvCxnSpPr>
            <a:stCxn id="26" idx="2"/>
          </p:cNvCxnSpPr>
          <p:nvPr/>
        </p:nvCxnSpPr>
        <p:spPr>
          <a:xfrm rot="5400000">
            <a:off x="2601415" y="3981222"/>
            <a:ext cx="1094137" cy="1564440"/>
          </a:xfrm>
          <a:prstGeom prst="bentConnector2">
            <a:avLst/>
          </a:prstGeom>
          <a:ln w="635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Elbow Connector 17"/>
          <p:cNvCxnSpPr>
            <a:endCxn id="20" idx="0"/>
          </p:cNvCxnSpPr>
          <p:nvPr/>
        </p:nvCxnSpPr>
        <p:spPr>
          <a:xfrm>
            <a:off x="2124218" y="2506833"/>
            <a:ext cx="2609648" cy="751773"/>
          </a:xfrm>
          <a:prstGeom prst="bentConnector2">
            <a:avLst/>
          </a:prstGeom>
          <a:ln w="6350">
            <a:solidFill>
              <a:schemeClr val="tx1"/>
            </a:solidFill>
            <a:headEnd type="arrow" w="med" len="med"/>
            <a:tailEnd type="none" w="med" len="med"/>
          </a:ln>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4558020" y="3258606"/>
            <a:ext cx="351692" cy="38256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3754857" y="3833810"/>
            <a:ext cx="351692" cy="38256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p:cNvSpPr txBox="1"/>
          <p:nvPr/>
        </p:nvSpPr>
        <p:spPr>
          <a:xfrm>
            <a:off x="4818165" y="4792574"/>
            <a:ext cx="3847534" cy="1569660"/>
          </a:xfrm>
          <a:prstGeom prst="rect">
            <a:avLst/>
          </a:prstGeom>
          <a:noFill/>
        </p:spPr>
        <p:txBody>
          <a:bodyPr wrap="square" rtlCol="0">
            <a:spAutoFit/>
          </a:bodyPr>
          <a:lstStyle/>
          <a:p>
            <a:r>
              <a:rPr lang="en-US" sz="2400" dirty="0" smtClean="0">
                <a:solidFill>
                  <a:srgbClr val="6D6E71"/>
                </a:solidFill>
              </a:rPr>
              <a:t>OFA will not specify standards, but will work with appropriate standards bodies as needed.</a:t>
            </a:r>
          </a:p>
        </p:txBody>
      </p:sp>
    </p:spTree>
    <p:extLst>
      <p:ext uri="{BB962C8B-B14F-4D97-AF65-F5344CB8AC3E}">
        <p14:creationId xmlns:p14="http://schemas.microsoft.com/office/powerpoint/2010/main" val="20287977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Sticking w/ 1</a:t>
            </a:r>
            <a:r>
              <a:rPr lang="en-US" baseline="30000" dirty="0" smtClean="0"/>
              <a:t>st</a:t>
            </a:r>
            <a:r>
              <a:rPr lang="en-US" dirty="0" smtClean="0"/>
              <a:t> principles</a:t>
            </a:r>
            <a:endParaRPr lang="en-US" dirty="0"/>
          </a:p>
        </p:txBody>
      </p:sp>
      <p:sp>
        <p:nvSpPr>
          <p:cNvPr id="4" name="Slide Number Placeholder 3"/>
          <p:cNvSpPr>
            <a:spLocks noGrp="1"/>
          </p:cNvSpPr>
          <p:nvPr>
            <p:ph type="sldNum" sz="quarter" idx="12"/>
          </p:nvPr>
        </p:nvSpPr>
        <p:spPr/>
        <p:txBody>
          <a:bodyPr/>
          <a:lstStyle/>
          <a:p>
            <a:fld id="{0D13EDDD-BBBD-49BF-8DB8-2A7972CE8935}" type="slidenum">
              <a:rPr lang="en-US" smtClean="0"/>
              <a:pPr/>
              <a:t>17</a:t>
            </a:fld>
            <a:endParaRPr lang="en-US"/>
          </a:p>
        </p:txBody>
      </p:sp>
      <p:sp>
        <p:nvSpPr>
          <p:cNvPr id="5" name="TextBox 4"/>
          <p:cNvSpPr txBox="1"/>
          <p:nvPr/>
        </p:nvSpPr>
        <p:spPr>
          <a:xfrm>
            <a:off x="712269" y="2310063"/>
            <a:ext cx="7700211" cy="2308324"/>
          </a:xfrm>
          <a:prstGeom prst="rect">
            <a:avLst/>
          </a:prstGeom>
          <a:noFill/>
        </p:spPr>
        <p:txBody>
          <a:bodyPr wrap="square" rtlCol="0">
            <a:spAutoFit/>
          </a:bodyPr>
          <a:lstStyle/>
          <a:p>
            <a:r>
              <a:rPr lang="en-US" dirty="0" smtClean="0"/>
              <a:t>Remember this?</a:t>
            </a:r>
          </a:p>
          <a:p>
            <a:endParaRPr lang="en-US" dirty="0"/>
          </a:p>
          <a:p>
            <a:r>
              <a:rPr lang="en-US" i="1" dirty="0" smtClean="0"/>
              <a:t>“Application-centric I/O” is the art and science of defining an I/O subsystem that maximizes application effectiveness</a:t>
            </a:r>
            <a:r>
              <a:rPr lang="en-US" i="1" dirty="0"/>
              <a:t>.</a:t>
            </a:r>
            <a:endParaRPr lang="en-US" i="1" dirty="0" smtClean="0"/>
          </a:p>
          <a:p>
            <a:endParaRPr lang="en-US" dirty="0"/>
          </a:p>
          <a:p>
            <a:r>
              <a:rPr lang="en-US" dirty="0" smtClean="0"/>
              <a:t>The objective of the framework approach is to provide I/O services that are responsive to application needs, but do not limit us to a single interface or I/O paradigm</a:t>
            </a:r>
          </a:p>
        </p:txBody>
      </p:sp>
    </p:spTree>
    <p:extLst>
      <p:ext uri="{BB962C8B-B14F-4D97-AF65-F5344CB8AC3E}">
        <p14:creationId xmlns:p14="http://schemas.microsoft.com/office/powerpoint/2010/main" val="596352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normAutofit fontScale="92500" lnSpcReduction="10000"/>
          </a:bodyPr>
          <a:lstStyle/>
          <a:p>
            <a:pPr marL="342900" lvl="1" indent="-342900">
              <a:buFont typeface="Arial" pitchFamily="34" charset="0"/>
              <a:buChar char="•"/>
            </a:pPr>
            <a:r>
              <a:rPr lang="en-US" sz="2000" dirty="0" smtClean="0"/>
              <a:t>Form a working group to develop an OpenFabrics framework</a:t>
            </a:r>
          </a:p>
          <a:p>
            <a:pPr marL="342900" lvl="1" indent="-342900">
              <a:buFont typeface="Arial" pitchFamily="34" charset="0"/>
              <a:buChar char="•"/>
            </a:pPr>
            <a:endParaRPr lang="en-US" sz="2000" dirty="0" smtClean="0"/>
          </a:p>
          <a:p>
            <a:pPr marL="342900" lvl="1" indent="-342900">
              <a:buFont typeface="Arial" pitchFamily="34" charset="0"/>
              <a:buChar char="•"/>
            </a:pPr>
            <a:r>
              <a:rPr lang="en-US" sz="2000" dirty="0" smtClean="0"/>
              <a:t>The </a:t>
            </a:r>
            <a:r>
              <a:rPr lang="en-US" sz="2000" dirty="0"/>
              <a:t>open fabrics framework allows:</a:t>
            </a:r>
          </a:p>
          <a:p>
            <a:pPr lvl="1"/>
            <a:r>
              <a:rPr lang="en-US" sz="2000" dirty="0" smtClean="0"/>
              <a:t>apps to select appropriate I/O services and the interface to those services</a:t>
            </a:r>
          </a:p>
          <a:p>
            <a:pPr lvl="1"/>
            <a:r>
              <a:rPr lang="en-US" sz="2000" dirty="0" smtClean="0"/>
              <a:t>Vendors to selectively provide I/O services</a:t>
            </a:r>
          </a:p>
          <a:p>
            <a:pPr marL="342900" lvl="1" indent="-342900">
              <a:buFont typeface="Arial" pitchFamily="34" charset="0"/>
              <a:buChar char="•"/>
            </a:pPr>
            <a:endParaRPr lang="en-US" sz="2000" dirty="0" smtClean="0"/>
          </a:p>
          <a:p>
            <a:pPr marL="342900" lvl="1" indent="-342900">
              <a:buFont typeface="Arial" pitchFamily="34" charset="0"/>
              <a:buChar char="•"/>
            </a:pPr>
            <a:r>
              <a:rPr lang="en-US" sz="2000" dirty="0"/>
              <a:t>The </a:t>
            </a:r>
            <a:r>
              <a:rPr lang="en-US" sz="2000" dirty="0" smtClean="0"/>
              <a:t>OpenFabrics </a:t>
            </a:r>
            <a:r>
              <a:rPr lang="en-US" sz="2000" dirty="0"/>
              <a:t>framework exports low-level </a:t>
            </a:r>
            <a:r>
              <a:rPr lang="en-US" sz="2000" i="1" dirty="0"/>
              <a:t>fabric services</a:t>
            </a:r>
          </a:p>
          <a:p>
            <a:pPr marL="742950" lvl="2" indent="-342900"/>
            <a:r>
              <a:rPr lang="en-US" sz="1800" dirty="0"/>
              <a:t>Focus on abstracted hardware functionality</a:t>
            </a:r>
          </a:p>
          <a:p>
            <a:pPr marL="342900" lvl="1" indent="-342900">
              <a:buFont typeface="Arial" pitchFamily="34" charset="0"/>
              <a:buChar char="•"/>
            </a:pPr>
            <a:endParaRPr lang="en-US" sz="2000" dirty="0" smtClean="0"/>
          </a:p>
          <a:p>
            <a:pPr marL="342900" lvl="1" indent="-342900">
              <a:buFont typeface="Arial" pitchFamily="34" charset="0"/>
              <a:buChar char="•"/>
            </a:pPr>
            <a:r>
              <a:rPr lang="en-US" sz="2000" dirty="0" smtClean="0"/>
              <a:t>RDMA (and the verbs </a:t>
            </a:r>
            <a:r>
              <a:rPr lang="en-US" sz="2000" dirty="0" err="1" smtClean="0"/>
              <a:t>i</a:t>
            </a:r>
            <a:r>
              <a:rPr lang="en-US" sz="2000" dirty="0" smtClean="0"/>
              <a:t>/f to it) is a core I/O service</a:t>
            </a:r>
          </a:p>
          <a:p>
            <a:pPr marL="742950" lvl="2" indent="-342900"/>
            <a:r>
              <a:rPr lang="en-US" sz="1800" dirty="0" smtClean="0"/>
              <a:t>Other I/O services to be defined and incorporated</a:t>
            </a:r>
            <a:endParaRPr lang="en-US" sz="2000" dirty="0" smtClean="0"/>
          </a:p>
          <a:p>
            <a:pPr marL="342900" lvl="1" indent="-342900">
              <a:buFont typeface="Arial" pitchFamily="34" charset="0"/>
              <a:buChar char="•"/>
            </a:pPr>
            <a:endParaRPr lang="en-US" sz="2000" dirty="0" smtClean="0"/>
          </a:p>
          <a:p>
            <a:pPr marL="342900" lvl="1" indent="-342900">
              <a:buFont typeface="Arial" pitchFamily="34" charset="0"/>
              <a:buChar char="•"/>
            </a:pPr>
            <a:r>
              <a:rPr lang="en-US" sz="2000" dirty="0" smtClean="0"/>
              <a:t>Design </a:t>
            </a:r>
            <a:r>
              <a:rPr lang="en-US" sz="2000" dirty="0"/>
              <a:t>extension support into the fabric framework</a:t>
            </a:r>
          </a:p>
        </p:txBody>
      </p:sp>
      <p:sp>
        <p:nvSpPr>
          <p:cNvPr id="4" name="Footer Placeholder 3"/>
          <p:cNvSpPr>
            <a:spLocks noGrp="1"/>
          </p:cNvSpPr>
          <p:nvPr>
            <p:ph type="ftr" sz="quarter" idx="11"/>
          </p:nvPr>
        </p:nvSpPr>
        <p:spPr/>
        <p:txBody>
          <a:bodyPr/>
          <a:lstStyle/>
          <a:p>
            <a:pPr>
              <a:defRPr/>
            </a:pPr>
            <a:r>
              <a:rPr lang="en-US" smtClean="0"/>
              <a:t>www.openfabrics.org</a:t>
            </a:r>
            <a:endParaRPr lang="en-US"/>
          </a:p>
        </p:txBody>
      </p:sp>
      <p:sp>
        <p:nvSpPr>
          <p:cNvPr id="5" name="Slide Number Placeholder 4"/>
          <p:cNvSpPr>
            <a:spLocks noGrp="1"/>
          </p:cNvSpPr>
          <p:nvPr>
            <p:ph type="sldNum" sz="quarter" idx="12"/>
          </p:nvPr>
        </p:nvSpPr>
        <p:spPr/>
        <p:txBody>
          <a:bodyPr/>
          <a:lstStyle/>
          <a:p>
            <a:pPr>
              <a:defRPr/>
            </a:pPr>
            <a:fld id="{4743D33A-93A5-4BFF-80F7-CA11B1D5A4D3}" type="slidenum">
              <a:rPr lang="en-US" smtClean="0"/>
              <a:pPr>
                <a:defRPr/>
              </a:pPr>
              <a:t>18</a:t>
            </a:fld>
            <a:endParaRPr lang="en-US" dirty="0"/>
          </a:p>
        </p:txBody>
      </p:sp>
    </p:spTree>
    <p:extLst>
      <p:ext uri="{BB962C8B-B14F-4D97-AF65-F5344CB8AC3E}">
        <p14:creationId xmlns:p14="http://schemas.microsoft.com/office/powerpoint/2010/main" val="4096160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OpenFabrics Framework</a:t>
            </a:r>
            <a:endParaRPr lang="en-US" dirty="0"/>
          </a:p>
        </p:txBody>
      </p:sp>
      <p:sp>
        <p:nvSpPr>
          <p:cNvPr id="3" name="Footer Placeholder 2"/>
          <p:cNvSpPr>
            <a:spLocks noGrp="1"/>
          </p:cNvSpPr>
          <p:nvPr>
            <p:ph type="ftr" sz="quarter" idx="11"/>
          </p:nvPr>
        </p:nvSpPr>
        <p:spPr/>
        <p:txBody>
          <a:bodyPr/>
          <a:lstStyle/>
          <a:p>
            <a:pPr>
              <a:defRPr/>
            </a:pPr>
            <a:r>
              <a:rPr lang="en-US" smtClean="0"/>
              <a:t>www.openfabrics.org</a:t>
            </a:r>
            <a:endParaRPr lang="en-US"/>
          </a:p>
        </p:txBody>
      </p:sp>
      <p:sp>
        <p:nvSpPr>
          <p:cNvPr id="4" name="Slide Number Placeholder 3"/>
          <p:cNvSpPr>
            <a:spLocks noGrp="1"/>
          </p:cNvSpPr>
          <p:nvPr>
            <p:ph type="sldNum" sz="quarter" idx="12"/>
          </p:nvPr>
        </p:nvSpPr>
        <p:spPr/>
        <p:txBody>
          <a:bodyPr/>
          <a:lstStyle/>
          <a:p>
            <a:pPr>
              <a:defRPr/>
            </a:pPr>
            <a:fld id="{C89597AF-E6D4-4531-90EE-FF9C09EA5DF1}" type="slidenum">
              <a:rPr lang="en-US" smtClean="0"/>
              <a:pPr>
                <a:defRPr/>
              </a:pPr>
              <a:t>19</a:t>
            </a:fld>
            <a:endParaRPr lang="en-US" dirty="0"/>
          </a:p>
        </p:txBody>
      </p:sp>
      <p:sp>
        <p:nvSpPr>
          <p:cNvPr id="13" name="Rectangle 12"/>
          <p:cNvSpPr/>
          <p:nvPr/>
        </p:nvSpPr>
        <p:spPr>
          <a:xfrm>
            <a:off x="5257800" y="2743200"/>
            <a:ext cx="2895600" cy="1484897"/>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smtClean="0">
                <a:solidFill>
                  <a:schemeClr val="tx1"/>
                </a:solidFill>
              </a:rPr>
              <a:t>Fabric Framework</a:t>
            </a:r>
            <a:endParaRPr lang="en-US" dirty="0">
              <a:solidFill>
                <a:schemeClr val="tx1"/>
              </a:solidFill>
            </a:endParaRPr>
          </a:p>
        </p:txBody>
      </p:sp>
      <p:sp>
        <p:nvSpPr>
          <p:cNvPr id="14" name="Rectangle 13"/>
          <p:cNvSpPr/>
          <p:nvPr/>
        </p:nvSpPr>
        <p:spPr>
          <a:xfrm>
            <a:off x="5715000" y="3200401"/>
            <a:ext cx="2438400" cy="609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solidFill>
                  <a:schemeClr val="tx1"/>
                </a:solidFill>
              </a:rPr>
              <a:t>OFA Provider(s)</a:t>
            </a:r>
            <a:endParaRPr lang="en-US" dirty="0">
              <a:solidFill>
                <a:schemeClr val="tx1"/>
              </a:solidFill>
            </a:endParaRPr>
          </a:p>
        </p:txBody>
      </p:sp>
      <p:sp>
        <p:nvSpPr>
          <p:cNvPr id="22" name="Rectangle 21"/>
          <p:cNvSpPr/>
          <p:nvPr/>
        </p:nvSpPr>
        <p:spPr>
          <a:xfrm>
            <a:off x="762000" y="2762752"/>
            <a:ext cx="2895600" cy="1484897"/>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smtClean="0">
                <a:solidFill>
                  <a:schemeClr val="tx1"/>
                </a:solidFill>
              </a:rPr>
              <a:t>IB Verbs</a:t>
            </a:r>
            <a:endParaRPr lang="en-US" dirty="0">
              <a:solidFill>
                <a:schemeClr val="tx1"/>
              </a:solidFill>
            </a:endParaRPr>
          </a:p>
        </p:txBody>
      </p:sp>
      <p:sp>
        <p:nvSpPr>
          <p:cNvPr id="25" name="Rectangle 24"/>
          <p:cNvSpPr/>
          <p:nvPr/>
        </p:nvSpPr>
        <p:spPr>
          <a:xfrm>
            <a:off x="1219200" y="3255043"/>
            <a:ext cx="2438400" cy="609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solidFill>
                  <a:schemeClr val="tx1"/>
                </a:solidFill>
              </a:rPr>
              <a:t>Verbs Provider</a:t>
            </a:r>
            <a:endParaRPr lang="en-US" dirty="0">
              <a:solidFill>
                <a:schemeClr val="tx1"/>
              </a:solidFill>
            </a:endParaRPr>
          </a:p>
        </p:txBody>
      </p:sp>
      <p:sp>
        <p:nvSpPr>
          <p:cNvPr id="5" name="Right Arrow 4"/>
          <p:cNvSpPr/>
          <p:nvPr/>
        </p:nvSpPr>
        <p:spPr>
          <a:xfrm>
            <a:off x="3886200" y="3255043"/>
            <a:ext cx="990600" cy="478758"/>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cxnSp>
        <p:nvCxnSpPr>
          <p:cNvPr id="7" name="Straight Connector 6"/>
          <p:cNvCxnSpPr/>
          <p:nvPr/>
        </p:nvCxnSpPr>
        <p:spPr>
          <a:xfrm>
            <a:off x="990600" y="2274332"/>
            <a:ext cx="2438400" cy="0"/>
          </a:xfrm>
          <a:prstGeom prst="line">
            <a:avLst/>
          </a:prstGeom>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990600" y="1905000"/>
            <a:ext cx="2438400" cy="369332"/>
          </a:xfrm>
          <a:prstGeom prst="rect">
            <a:avLst/>
          </a:prstGeom>
          <a:noFill/>
        </p:spPr>
        <p:txBody>
          <a:bodyPr wrap="square" rtlCol="0">
            <a:spAutoFit/>
          </a:bodyPr>
          <a:lstStyle/>
          <a:p>
            <a:pPr algn="ctr"/>
            <a:r>
              <a:rPr lang="en-US" dirty="0" smtClean="0">
                <a:solidFill>
                  <a:srgbClr val="6D6E71"/>
                </a:solidFill>
              </a:rPr>
              <a:t>Verbs</a:t>
            </a:r>
          </a:p>
        </p:txBody>
      </p:sp>
      <p:cxnSp>
        <p:nvCxnSpPr>
          <p:cNvPr id="10" name="Straight Arrow Connector 9"/>
          <p:cNvCxnSpPr>
            <a:stCxn id="22" idx="0"/>
            <a:endCxn id="8" idx="2"/>
          </p:cNvCxnSpPr>
          <p:nvPr/>
        </p:nvCxnSpPr>
        <p:spPr>
          <a:xfrm flipV="1">
            <a:off x="2209800" y="2274332"/>
            <a:ext cx="0" cy="488420"/>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a:xfrm>
            <a:off x="5257800" y="2274332"/>
            <a:ext cx="2895600" cy="0"/>
          </a:xfrm>
          <a:prstGeom prst="line">
            <a:avLst/>
          </a:prstGeom>
        </p:spPr>
        <p:style>
          <a:lnRef idx="2">
            <a:schemeClr val="dk1"/>
          </a:lnRef>
          <a:fillRef idx="0">
            <a:schemeClr val="dk1"/>
          </a:fillRef>
          <a:effectRef idx="1">
            <a:schemeClr val="dk1"/>
          </a:effectRef>
          <a:fontRef idx="minor">
            <a:schemeClr val="tx1"/>
          </a:fontRef>
        </p:style>
      </p:cxnSp>
      <p:sp>
        <p:nvSpPr>
          <p:cNvPr id="30" name="TextBox 29"/>
          <p:cNvSpPr txBox="1"/>
          <p:nvPr/>
        </p:nvSpPr>
        <p:spPr>
          <a:xfrm>
            <a:off x="5257800" y="1905364"/>
            <a:ext cx="2895600" cy="369332"/>
          </a:xfrm>
          <a:prstGeom prst="rect">
            <a:avLst/>
          </a:prstGeom>
          <a:noFill/>
        </p:spPr>
        <p:txBody>
          <a:bodyPr wrap="square" rtlCol="0">
            <a:spAutoFit/>
          </a:bodyPr>
          <a:lstStyle/>
          <a:p>
            <a:pPr algn="ctr"/>
            <a:r>
              <a:rPr lang="en-US" dirty="0" smtClean="0">
                <a:solidFill>
                  <a:srgbClr val="6D6E71"/>
                </a:solidFill>
              </a:rPr>
              <a:t>Fabric Interfaces</a:t>
            </a:r>
          </a:p>
        </p:txBody>
      </p:sp>
      <p:cxnSp>
        <p:nvCxnSpPr>
          <p:cNvPr id="33" name="Straight Arrow Connector 32"/>
          <p:cNvCxnSpPr/>
          <p:nvPr/>
        </p:nvCxnSpPr>
        <p:spPr>
          <a:xfrm flipV="1">
            <a:off x="6269492" y="2274696"/>
            <a:ext cx="0" cy="468504"/>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grpSp>
        <p:nvGrpSpPr>
          <p:cNvPr id="9" name="Group 8"/>
          <p:cNvGrpSpPr/>
          <p:nvPr/>
        </p:nvGrpSpPr>
        <p:grpSpPr>
          <a:xfrm>
            <a:off x="762000" y="4343400"/>
            <a:ext cx="7620000" cy="2228346"/>
            <a:chOff x="1163954" y="4343400"/>
            <a:chExt cx="7002161" cy="2228346"/>
          </a:xfrm>
        </p:grpSpPr>
        <p:sp>
          <p:nvSpPr>
            <p:cNvPr id="11" name="Right Arrow 10"/>
            <p:cNvSpPr/>
            <p:nvPr/>
          </p:nvSpPr>
          <p:spPr>
            <a:xfrm>
              <a:off x="1163954" y="4343400"/>
              <a:ext cx="7002161" cy="2228346"/>
            </a:xfrm>
            <a:prstGeom prst="rightArrow">
              <a:avLst>
                <a:gd name="adj1" fmla="val 63463"/>
                <a:gd name="adj2" fmla="val 64769"/>
              </a:avLst>
            </a:prstGeom>
          </p:spPr>
          <p:style>
            <a:lnRef idx="0">
              <a:schemeClr val="accent6">
                <a:hueOff val="0"/>
                <a:satOff val="0"/>
                <a:lumOff val="0"/>
                <a:alphaOff val="0"/>
              </a:schemeClr>
            </a:lnRef>
            <a:fillRef idx="1">
              <a:schemeClr val="accent6">
                <a:tint val="40000"/>
                <a:hueOff val="0"/>
                <a:satOff val="0"/>
                <a:lumOff val="0"/>
                <a:alphaOff val="0"/>
              </a:schemeClr>
            </a:fillRef>
            <a:effectRef idx="0">
              <a:schemeClr val="accent6">
                <a:tint val="40000"/>
                <a:hueOff val="0"/>
                <a:satOff val="0"/>
                <a:lumOff val="0"/>
                <a:alphaOff val="0"/>
              </a:schemeClr>
            </a:effectRef>
            <a:fontRef idx="minor">
              <a:schemeClr val="dk1">
                <a:hueOff val="0"/>
                <a:satOff val="0"/>
                <a:lumOff val="0"/>
                <a:alphaOff val="0"/>
              </a:schemeClr>
            </a:fontRef>
          </p:style>
        </p:sp>
        <p:sp>
          <p:nvSpPr>
            <p:cNvPr id="12" name="Freeform 11"/>
            <p:cNvSpPr/>
            <p:nvPr/>
          </p:nvSpPr>
          <p:spPr>
            <a:xfrm>
              <a:off x="1450760" y="4955739"/>
              <a:ext cx="2584080" cy="1010518"/>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sz="2500" kern="1200" dirty="0" smtClean="0"/>
                <a:t>Transition </a:t>
              </a:r>
              <a:r>
                <a:rPr lang="en-US" sz="2500" kern="1200" smtClean="0"/>
                <a:t>from providing verbs API</a:t>
              </a:r>
              <a:endParaRPr lang="en-US" sz="2500" kern="1200"/>
            </a:p>
          </p:txBody>
        </p:sp>
        <p:sp>
          <p:nvSpPr>
            <p:cNvPr id="15" name="Freeform 14"/>
            <p:cNvSpPr/>
            <p:nvPr/>
          </p:nvSpPr>
          <p:spPr>
            <a:xfrm>
              <a:off x="4945121" y="4955739"/>
              <a:ext cx="2233972" cy="1010518"/>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sz="2500" kern="1200" dirty="0" smtClean="0"/>
                <a:t>to providing fabric interfaces</a:t>
              </a:r>
              <a:endParaRPr lang="en-US" sz="2500" kern="1200" dirty="0"/>
            </a:p>
          </p:txBody>
        </p:sp>
      </p:grpSp>
      <p:cxnSp>
        <p:nvCxnSpPr>
          <p:cNvPr id="20" name="Straight Arrow Connector 19"/>
          <p:cNvCxnSpPr/>
          <p:nvPr/>
        </p:nvCxnSpPr>
        <p:spPr>
          <a:xfrm flipV="1">
            <a:off x="7195625" y="2294248"/>
            <a:ext cx="0" cy="468504"/>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sp>
        <p:nvSpPr>
          <p:cNvPr id="6" name="TextBox 5"/>
          <p:cNvSpPr txBox="1"/>
          <p:nvPr/>
        </p:nvSpPr>
        <p:spPr>
          <a:xfrm>
            <a:off x="6433730" y="2089666"/>
            <a:ext cx="543739" cy="523220"/>
          </a:xfrm>
          <a:prstGeom prst="rect">
            <a:avLst/>
          </a:prstGeom>
          <a:noFill/>
        </p:spPr>
        <p:txBody>
          <a:bodyPr wrap="none" rtlCol="0">
            <a:spAutoFit/>
          </a:bodyPr>
          <a:lstStyle/>
          <a:p>
            <a:r>
              <a:rPr lang="en-US" sz="2800" b="1" dirty="0" smtClean="0">
                <a:solidFill>
                  <a:srgbClr val="6D6E71"/>
                </a:solidFill>
              </a:rPr>
              <a:t>…</a:t>
            </a:r>
          </a:p>
        </p:txBody>
      </p:sp>
    </p:spTree>
    <p:extLst>
      <p:ext uri="{BB962C8B-B14F-4D97-AF65-F5344CB8AC3E}">
        <p14:creationId xmlns:p14="http://schemas.microsoft.com/office/powerpoint/2010/main" val="1093501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OFA Board Ask</a:t>
            </a:r>
            <a:endParaRPr lang="en-US" dirty="0"/>
          </a:p>
        </p:txBody>
      </p:sp>
      <p:sp>
        <p:nvSpPr>
          <p:cNvPr id="3" name="Content Placeholder 2"/>
          <p:cNvSpPr>
            <a:spLocks noGrp="1"/>
          </p:cNvSpPr>
          <p:nvPr>
            <p:ph idx="1"/>
          </p:nvPr>
        </p:nvSpPr>
        <p:spPr/>
        <p:txBody>
          <a:bodyPr/>
          <a:lstStyle/>
          <a:p>
            <a:pPr marL="0" indent="0">
              <a:buNone/>
            </a:pPr>
            <a:r>
              <a:rPr lang="en-US" dirty="0" smtClean="0"/>
              <a:t>Create an </a:t>
            </a:r>
            <a:r>
              <a:rPr lang="en-US" dirty="0" err="1" smtClean="0"/>
              <a:t>OpenFramework</a:t>
            </a:r>
            <a:r>
              <a:rPr lang="en-US" dirty="0" smtClean="0"/>
              <a:t> (OFWG) working group to: </a:t>
            </a:r>
          </a:p>
          <a:p>
            <a:pPr marL="457200" lvl="1" indent="0">
              <a:buNone/>
            </a:pPr>
            <a:r>
              <a:rPr lang="en-US" dirty="0"/>
              <a:t>D</a:t>
            </a:r>
            <a:r>
              <a:rPr lang="en-US" dirty="0" smtClean="0"/>
              <a:t>evelop</a:t>
            </a:r>
            <a:r>
              <a:rPr lang="en-US" dirty="0"/>
              <a:t>, test, and distribute:</a:t>
            </a:r>
          </a:p>
          <a:p>
            <a:pPr marL="1371600" lvl="2" indent="-457200">
              <a:buFont typeface="+mj-lt"/>
              <a:buAutoNum type="arabicPeriod"/>
            </a:pPr>
            <a:r>
              <a:rPr lang="en-US" dirty="0" smtClean="0"/>
              <a:t>An </a:t>
            </a:r>
            <a:r>
              <a:rPr lang="en-US" dirty="0"/>
              <a:t>extensible, open source framework that provides access to high-performance fabric interfaces and services.</a:t>
            </a:r>
          </a:p>
          <a:p>
            <a:pPr marL="1371600" lvl="2" indent="-457200">
              <a:buFont typeface="+mj-lt"/>
              <a:buAutoNum type="arabicPeriod"/>
            </a:pPr>
            <a:r>
              <a:rPr lang="en-US" dirty="0" smtClean="0"/>
              <a:t>Extensible</a:t>
            </a:r>
            <a:r>
              <a:rPr lang="en-US" dirty="0"/>
              <a:t>, open source interfaces aligned with ULP and application needs for high-performance fabric services</a:t>
            </a:r>
            <a:r>
              <a:rPr lang="en-US" dirty="0" smtClean="0"/>
              <a:t>.</a:t>
            </a:r>
          </a:p>
          <a:p>
            <a:pPr marL="514350" lvl="1" indent="0">
              <a:buNone/>
            </a:pPr>
            <a:r>
              <a:rPr lang="en-US" dirty="0" smtClean="0"/>
              <a:t>OFWG will not create specifications, but will work with standards bodies to create interoperability as needed</a:t>
            </a:r>
            <a:endParaRPr lang="en-US" dirty="0"/>
          </a:p>
          <a:p>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Tree>
    <p:extLst>
      <p:ext uri="{BB962C8B-B14F-4D97-AF65-F5344CB8AC3E}">
        <p14:creationId xmlns:p14="http://schemas.microsoft.com/office/powerpoint/2010/main" val="394483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Framework example</a:t>
            </a:r>
            <a:endParaRPr lang="en-US" dirty="0"/>
          </a:p>
        </p:txBody>
      </p:sp>
      <p:sp>
        <p:nvSpPr>
          <p:cNvPr id="3" name="Footer Placeholder 2"/>
          <p:cNvSpPr>
            <a:spLocks noGrp="1"/>
          </p:cNvSpPr>
          <p:nvPr>
            <p:ph type="ftr" sz="quarter" idx="11"/>
          </p:nvPr>
        </p:nvSpPr>
        <p:spPr/>
        <p:txBody>
          <a:bodyPr/>
          <a:lstStyle/>
          <a:p>
            <a:pPr>
              <a:defRPr/>
            </a:pPr>
            <a:r>
              <a:rPr lang="en-US" smtClean="0"/>
              <a:t>www.openfabrics.org</a:t>
            </a:r>
            <a:endParaRPr lang="en-US"/>
          </a:p>
        </p:txBody>
      </p:sp>
      <p:sp>
        <p:nvSpPr>
          <p:cNvPr id="4" name="Slide Number Placeholder 3"/>
          <p:cNvSpPr>
            <a:spLocks noGrp="1"/>
          </p:cNvSpPr>
          <p:nvPr>
            <p:ph type="sldNum" sz="quarter" idx="12"/>
          </p:nvPr>
        </p:nvSpPr>
        <p:spPr/>
        <p:txBody>
          <a:bodyPr/>
          <a:lstStyle/>
          <a:p>
            <a:pPr>
              <a:defRPr/>
            </a:pPr>
            <a:fld id="{C89597AF-E6D4-4531-90EE-FF9C09EA5DF1}" type="slidenum">
              <a:rPr lang="en-US" smtClean="0"/>
              <a:pPr>
                <a:defRPr/>
              </a:pPr>
              <a:t>20</a:t>
            </a:fld>
            <a:endParaRPr lang="en-US" dirty="0"/>
          </a:p>
        </p:txBody>
      </p:sp>
      <p:sp>
        <p:nvSpPr>
          <p:cNvPr id="13" name="Rectangle 12"/>
          <p:cNvSpPr/>
          <p:nvPr/>
        </p:nvSpPr>
        <p:spPr>
          <a:xfrm>
            <a:off x="914400" y="1905000"/>
            <a:ext cx="7315200" cy="1981200"/>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smtClean="0">
                <a:solidFill>
                  <a:schemeClr val="tx1"/>
                </a:solidFill>
              </a:rPr>
              <a:t>Fabric Interfaces (</a:t>
            </a:r>
            <a:r>
              <a:rPr lang="en-US" b="1" dirty="0" smtClean="0">
                <a:solidFill>
                  <a:schemeClr val="tx1"/>
                </a:solidFill>
              </a:rPr>
              <a:t>examples only</a:t>
            </a:r>
            <a:r>
              <a:rPr lang="en-US" dirty="0" smtClean="0">
                <a:solidFill>
                  <a:schemeClr val="tx1"/>
                </a:solidFill>
              </a:rPr>
              <a:t>)</a:t>
            </a:r>
            <a:endParaRPr lang="en-US" dirty="0">
              <a:solidFill>
                <a:schemeClr val="tx1"/>
              </a:solidFill>
            </a:endParaRPr>
          </a:p>
        </p:txBody>
      </p:sp>
      <p:sp>
        <p:nvSpPr>
          <p:cNvPr id="14" name="Rectangle 13"/>
          <p:cNvSpPr/>
          <p:nvPr/>
        </p:nvSpPr>
        <p:spPr>
          <a:xfrm>
            <a:off x="2971800" y="2299025"/>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Address Resolution</a:t>
            </a:r>
            <a:endParaRPr lang="en-US" dirty="0">
              <a:solidFill>
                <a:schemeClr val="tx1"/>
              </a:solidFill>
            </a:endParaRPr>
          </a:p>
        </p:txBody>
      </p:sp>
      <p:sp>
        <p:nvSpPr>
          <p:cNvPr id="22" name="Rectangle 21"/>
          <p:cNvSpPr/>
          <p:nvPr/>
        </p:nvSpPr>
        <p:spPr>
          <a:xfrm>
            <a:off x="1219200" y="2286001"/>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Provider</a:t>
            </a:r>
          </a:p>
          <a:p>
            <a:pPr algn="ctr"/>
            <a:r>
              <a:rPr lang="en-US" dirty="0" smtClean="0">
                <a:solidFill>
                  <a:schemeClr val="tx1"/>
                </a:solidFill>
              </a:rPr>
              <a:t>Info</a:t>
            </a:r>
            <a:endParaRPr lang="en-US" dirty="0">
              <a:solidFill>
                <a:schemeClr val="tx1"/>
              </a:solidFill>
            </a:endParaRPr>
          </a:p>
        </p:txBody>
      </p:sp>
      <p:sp>
        <p:nvSpPr>
          <p:cNvPr id="25" name="Rectangle 24"/>
          <p:cNvSpPr/>
          <p:nvPr/>
        </p:nvSpPr>
        <p:spPr>
          <a:xfrm>
            <a:off x="4706353" y="2299027"/>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RDMA</a:t>
            </a:r>
            <a:endParaRPr lang="en-US" dirty="0">
              <a:solidFill>
                <a:schemeClr val="tx1"/>
              </a:solidFill>
            </a:endParaRPr>
          </a:p>
        </p:txBody>
      </p:sp>
      <p:sp>
        <p:nvSpPr>
          <p:cNvPr id="26" name="Rectangle 25"/>
          <p:cNvSpPr/>
          <p:nvPr/>
        </p:nvSpPr>
        <p:spPr>
          <a:xfrm>
            <a:off x="6477000" y="2296026"/>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Atomics</a:t>
            </a:r>
            <a:endParaRPr lang="en-US" dirty="0">
              <a:solidFill>
                <a:schemeClr val="tx1"/>
              </a:solidFill>
            </a:endParaRPr>
          </a:p>
        </p:txBody>
      </p:sp>
      <p:sp>
        <p:nvSpPr>
          <p:cNvPr id="28" name="Rectangle 27"/>
          <p:cNvSpPr/>
          <p:nvPr/>
        </p:nvSpPr>
        <p:spPr>
          <a:xfrm>
            <a:off x="2971800" y="3115665"/>
            <a:ext cx="1333500" cy="53840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Active Messaging</a:t>
            </a:r>
            <a:endParaRPr lang="en-US" dirty="0">
              <a:solidFill>
                <a:schemeClr val="tx1"/>
              </a:solidFill>
            </a:endParaRPr>
          </a:p>
        </p:txBody>
      </p:sp>
      <p:sp>
        <p:nvSpPr>
          <p:cNvPr id="29" name="Rectangle 28"/>
          <p:cNvSpPr/>
          <p:nvPr/>
        </p:nvSpPr>
        <p:spPr>
          <a:xfrm>
            <a:off x="4706353" y="3117167"/>
            <a:ext cx="1333500" cy="53840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Tag Matching</a:t>
            </a:r>
            <a:endParaRPr lang="en-US" dirty="0">
              <a:solidFill>
                <a:schemeClr val="tx1"/>
              </a:solidFill>
            </a:endParaRPr>
          </a:p>
        </p:txBody>
      </p:sp>
      <p:sp>
        <p:nvSpPr>
          <p:cNvPr id="30" name="Rectangle 29"/>
          <p:cNvSpPr/>
          <p:nvPr/>
        </p:nvSpPr>
        <p:spPr>
          <a:xfrm>
            <a:off x="6477000" y="3114164"/>
            <a:ext cx="1333500" cy="53840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Collective Operations</a:t>
            </a:r>
            <a:endParaRPr lang="en-US" dirty="0">
              <a:solidFill>
                <a:schemeClr val="tx1"/>
              </a:solidFill>
            </a:endParaRPr>
          </a:p>
        </p:txBody>
      </p:sp>
      <p:sp>
        <p:nvSpPr>
          <p:cNvPr id="31" name="Rectangle 30"/>
          <p:cNvSpPr/>
          <p:nvPr/>
        </p:nvSpPr>
        <p:spPr>
          <a:xfrm>
            <a:off x="1203158" y="3117167"/>
            <a:ext cx="1333500" cy="53540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CM Services</a:t>
            </a:r>
            <a:endParaRPr lang="en-US" dirty="0">
              <a:solidFill>
                <a:schemeClr val="tx1"/>
              </a:solidFill>
            </a:endParaRPr>
          </a:p>
        </p:txBody>
      </p:sp>
      <p:sp>
        <p:nvSpPr>
          <p:cNvPr id="34" name="Rectangle 33"/>
          <p:cNvSpPr/>
          <p:nvPr/>
        </p:nvSpPr>
        <p:spPr>
          <a:xfrm>
            <a:off x="914400" y="4038600"/>
            <a:ext cx="7315200" cy="1981200"/>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smtClean="0">
                <a:solidFill>
                  <a:schemeClr val="tx1"/>
                </a:solidFill>
              </a:rPr>
              <a:t>Fabric Provider Implementation</a:t>
            </a:r>
            <a:endParaRPr lang="en-US" dirty="0">
              <a:solidFill>
                <a:schemeClr val="tx1"/>
              </a:solidFill>
            </a:endParaRPr>
          </a:p>
        </p:txBody>
      </p:sp>
      <p:sp>
        <p:nvSpPr>
          <p:cNvPr id="35" name="Rectangle 34"/>
          <p:cNvSpPr/>
          <p:nvPr/>
        </p:nvSpPr>
        <p:spPr>
          <a:xfrm>
            <a:off x="2971800" y="4432625"/>
            <a:ext cx="1333500" cy="54543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Address Resolution</a:t>
            </a:r>
            <a:endParaRPr lang="en-US" dirty="0">
              <a:solidFill>
                <a:schemeClr val="tx1"/>
              </a:solidFill>
            </a:endParaRPr>
          </a:p>
        </p:txBody>
      </p:sp>
      <p:sp>
        <p:nvSpPr>
          <p:cNvPr id="36" name="Rectangle 35"/>
          <p:cNvSpPr/>
          <p:nvPr/>
        </p:nvSpPr>
        <p:spPr>
          <a:xfrm>
            <a:off x="1219200" y="5247764"/>
            <a:ext cx="1333500" cy="54543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CM Services</a:t>
            </a:r>
            <a:endParaRPr lang="en-US" dirty="0">
              <a:solidFill>
                <a:schemeClr val="tx1"/>
              </a:solidFill>
            </a:endParaRPr>
          </a:p>
        </p:txBody>
      </p:sp>
      <p:sp>
        <p:nvSpPr>
          <p:cNvPr id="37" name="Rectangle 36"/>
          <p:cNvSpPr/>
          <p:nvPr/>
        </p:nvSpPr>
        <p:spPr>
          <a:xfrm>
            <a:off x="4706353" y="4432627"/>
            <a:ext cx="1333500" cy="54543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RDMA</a:t>
            </a:r>
            <a:endParaRPr lang="en-US" dirty="0">
              <a:solidFill>
                <a:schemeClr val="tx1"/>
              </a:solidFill>
            </a:endParaRPr>
          </a:p>
        </p:txBody>
      </p:sp>
      <p:sp>
        <p:nvSpPr>
          <p:cNvPr id="38" name="Rectangle 37"/>
          <p:cNvSpPr/>
          <p:nvPr/>
        </p:nvSpPr>
        <p:spPr>
          <a:xfrm>
            <a:off x="6477000" y="4429626"/>
            <a:ext cx="1333500" cy="54543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Atomics</a:t>
            </a:r>
            <a:endParaRPr lang="en-US" dirty="0">
              <a:solidFill>
                <a:schemeClr val="tx1"/>
              </a:solidFill>
            </a:endParaRPr>
          </a:p>
        </p:txBody>
      </p:sp>
      <p:sp>
        <p:nvSpPr>
          <p:cNvPr id="41" name="Rectangle 40"/>
          <p:cNvSpPr/>
          <p:nvPr/>
        </p:nvSpPr>
        <p:spPr>
          <a:xfrm>
            <a:off x="6477000" y="5247764"/>
            <a:ext cx="1333500" cy="5384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Collective Operations</a:t>
            </a:r>
            <a:endParaRPr lang="en-US" dirty="0">
              <a:solidFill>
                <a:schemeClr val="tx1"/>
              </a:solidFill>
            </a:endParaRPr>
          </a:p>
        </p:txBody>
      </p:sp>
      <p:sp>
        <p:nvSpPr>
          <p:cNvPr id="20" name="Freeform 19"/>
          <p:cNvSpPr/>
          <p:nvPr/>
        </p:nvSpPr>
        <p:spPr>
          <a:xfrm>
            <a:off x="5715001" y="1427882"/>
            <a:ext cx="2819400" cy="781918"/>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tx2"/>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sz="2500" kern="1200" dirty="0" smtClean="0"/>
              <a:t>Framework defines multiple interfaces</a:t>
            </a:r>
            <a:endParaRPr lang="en-US" sz="2500" kern="1200" dirty="0"/>
          </a:p>
        </p:txBody>
      </p:sp>
      <p:sp>
        <p:nvSpPr>
          <p:cNvPr id="21" name="Freeform 20"/>
          <p:cNvSpPr/>
          <p:nvPr/>
        </p:nvSpPr>
        <p:spPr>
          <a:xfrm>
            <a:off x="2596815" y="5791200"/>
            <a:ext cx="3803985" cy="809992"/>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tx2"/>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sz="2500" kern="1200" dirty="0" smtClean="0"/>
              <a:t>Vendors provide optimized implementations</a:t>
            </a:r>
            <a:endParaRPr lang="en-US" sz="2500" kern="1200" dirty="0"/>
          </a:p>
        </p:txBody>
      </p:sp>
    </p:spTree>
    <p:extLst>
      <p:ext uri="{BB962C8B-B14F-4D97-AF65-F5344CB8AC3E}">
        <p14:creationId xmlns:p14="http://schemas.microsoft.com/office/powerpoint/2010/main" val="1423027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Footer Placeholder 2"/>
          <p:cNvSpPr>
            <a:spLocks noGrp="1"/>
          </p:cNvSpPr>
          <p:nvPr>
            <p:ph type="ftr" sz="quarter" idx="11"/>
          </p:nvPr>
        </p:nvSpPr>
        <p:spPr/>
        <p:txBody>
          <a:bodyPr/>
          <a:lstStyle/>
          <a:p>
            <a:pPr>
              <a:defRPr/>
            </a:pPr>
            <a:r>
              <a:rPr lang="en-US" smtClean="0"/>
              <a:t>ISC 2013</a:t>
            </a:r>
            <a:endParaRPr lang="en-US"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21</a:t>
            </a:fld>
            <a:endParaRPr lang="en-US"/>
          </a:p>
        </p:txBody>
      </p:sp>
      <p:sp>
        <p:nvSpPr>
          <p:cNvPr id="5" name="TextBox 4"/>
          <p:cNvSpPr txBox="1"/>
          <p:nvPr/>
        </p:nvSpPr>
        <p:spPr>
          <a:xfrm>
            <a:off x="316523" y="1977737"/>
            <a:ext cx="8253046" cy="1200329"/>
          </a:xfrm>
          <a:prstGeom prst="rect">
            <a:avLst/>
          </a:prstGeom>
          <a:noFill/>
        </p:spPr>
        <p:txBody>
          <a:bodyPr wrap="square" rtlCol="0">
            <a:spAutoFit/>
          </a:bodyPr>
          <a:lstStyle/>
          <a:p>
            <a:pPr marL="285750" indent="-285750">
              <a:buFontTx/>
              <a:buChar char="-"/>
            </a:pPr>
            <a:r>
              <a:rPr lang="en-US" sz="2400" dirty="0" smtClean="0"/>
              <a:t>Get moving on developing this Framework!</a:t>
            </a:r>
          </a:p>
          <a:p>
            <a:pPr marL="285750" indent="-285750">
              <a:buFontTx/>
              <a:buChar char="-"/>
            </a:pPr>
            <a:r>
              <a:rPr lang="en-US" sz="2400" dirty="0" smtClean="0"/>
              <a:t>Recommend starting a WG to focus development efforts</a:t>
            </a:r>
            <a:endParaRPr lang="en-US" sz="2000" i="1" dirty="0"/>
          </a:p>
          <a:p>
            <a:pPr marL="285750" indent="-285750">
              <a:buFontTx/>
              <a:buChar char="-"/>
            </a:pPr>
            <a:endParaRPr lang="en-US" sz="2400" i="1" dirty="0" smtClean="0"/>
          </a:p>
        </p:txBody>
      </p:sp>
    </p:spTree>
    <p:extLst>
      <p:ext uri="{BB962C8B-B14F-4D97-AF65-F5344CB8AC3E}">
        <p14:creationId xmlns:p14="http://schemas.microsoft.com/office/powerpoint/2010/main" val="847283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Voteable</a:t>
            </a:r>
            <a:endParaRPr lang="en-US" dirty="0"/>
          </a:p>
        </p:txBody>
      </p:sp>
      <p:sp>
        <p:nvSpPr>
          <p:cNvPr id="3" name="Content Placeholder 2"/>
          <p:cNvSpPr>
            <a:spLocks noGrp="1"/>
          </p:cNvSpPr>
          <p:nvPr>
            <p:ph idx="1"/>
          </p:nvPr>
        </p:nvSpPr>
        <p:spPr/>
        <p:txBody>
          <a:bodyPr/>
          <a:lstStyle/>
          <a:p>
            <a:pPr marL="0" indent="0">
              <a:buNone/>
            </a:pPr>
            <a:r>
              <a:rPr lang="en-US" dirty="0" smtClean="0"/>
              <a:t>The OFA Board votes to create an </a:t>
            </a:r>
            <a:r>
              <a:rPr lang="en-US" dirty="0" err="1" smtClean="0"/>
              <a:t>OpenFramework</a:t>
            </a:r>
            <a:r>
              <a:rPr lang="en-US" dirty="0" smtClean="0"/>
              <a:t> Working Group (OFWG) within the OFA’s bylaws with the following charter:</a:t>
            </a:r>
          </a:p>
          <a:p>
            <a:pPr marL="457200" lvl="1" indent="0">
              <a:buNone/>
            </a:pPr>
            <a:endParaRPr lang="en-US" sz="2000" i="1" dirty="0" smtClean="0"/>
          </a:p>
          <a:p>
            <a:pPr marL="457200" lvl="1" indent="0">
              <a:buNone/>
            </a:pPr>
            <a:r>
              <a:rPr lang="en-US" sz="2000" i="1" dirty="0" smtClean="0"/>
              <a:t>Develop</a:t>
            </a:r>
            <a:r>
              <a:rPr lang="en-US" sz="2000" i="1" dirty="0"/>
              <a:t>, test, and distribute</a:t>
            </a:r>
          </a:p>
          <a:p>
            <a:pPr marL="1371600" lvl="2" indent="-457200">
              <a:buFont typeface="+mj-lt"/>
              <a:buAutoNum type="arabicPeriod"/>
            </a:pPr>
            <a:r>
              <a:rPr lang="en-US" i="1" dirty="0"/>
              <a:t>An extensible, open source framework that provides access to high-performance fabric interfaces and services.</a:t>
            </a:r>
          </a:p>
          <a:p>
            <a:pPr marL="1371600" lvl="2" indent="-457200">
              <a:buFont typeface="+mj-lt"/>
              <a:buAutoNum type="arabicPeriod"/>
            </a:pPr>
            <a:r>
              <a:rPr lang="en-US" i="1" dirty="0"/>
              <a:t>Extensible, open source interfaces aligned with ULP and application needs for high-performance fabric services</a:t>
            </a:r>
          </a:p>
          <a:p>
            <a:pPr marL="457200" lvl="1" indent="0">
              <a:buNone/>
            </a:pPr>
            <a:r>
              <a:rPr lang="en-US" sz="2000" i="1" dirty="0"/>
              <a:t>Work with standards bodies as needed to create </a:t>
            </a:r>
            <a:r>
              <a:rPr lang="en-US" sz="2000" i="1" dirty="0" smtClean="0"/>
              <a:t>interoperability; the </a:t>
            </a:r>
            <a:r>
              <a:rPr lang="en-US" sz="2000" i="1" dirty="0"/>
              <a:t>OFA will not itself create industry standards</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22</a:t>
            </a:fld>
            <a:endParaRPr lang="en-US"/>
          </a:p>
        </p:txBody>
      </p:sp>
    </p:spTree>
    <p:extLst>
      <p:ext uri="{BB962C8B-B14F-4D97-AF65-F5344CB8AC3E}">
        <p14:creationId xmlns:p14="http://schemas.microsoft.com/office/powerpoint/2010/main" val="937764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Thank You</a:t>
            </a:r>
            <a:endParaRPr lang="en-US" dirty="0"/>
          </a:p>
        </p:txBody>
      </p:sp>
      <p:sp>
        <p:nvSpPr>
          <p:cNvPr id="3" name="Footer Placeholder 2"/>
          <p:cNvSpPr>
            <a:spLocks noGrp="1"/>
          </p:cNvSpPr>
          <p:nvPr>
            <p:ph type="ftr" sz="quarter" idx="11"/>
          </p:nvPr>
        </p:nvSpPr>
        <p:spPr/>
        <p:txBody>
          <a:bodyPr/>
          <a:lstStyle/>
          <a:p>
            <a:r>
              <a:rPr lang="en-US" dirty="0" smtClean="0"/>
              <a:t>ISC 2013</a:t>
            </a:r>
            <a:endParaRPr lang="en-US" dirty="0"/>
          </a:p>
        </p:txBody>
      </p:sp>
    </p:spTree>
    <p:extLst>
      <p:ext uri="{BB962C8B-B14F-4D97-AF65-F5344CB8AC3E}">
        <p14:creationId xmlns:p14="http://schemas.microsoft.com/office/powerpoint/2010/main" val="2187373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Application-centric I/O</a:t>
            </a:r>
            <a:endParaRPr lang="en-US"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3</a:t>
            </a:fld>
            <a:endParaRPr lang="en-US"/>
          </a:p>
        </p:txBody>
      </p:sp>
      <p:sp>
        <p:nvSpPr>
          <p:cNvPr id="5" name="TextBox 4"/>
          <p:cNvSpPr txBox="1"/>
          <p:nvPr/>
        </p:nvSpPr>
        <p:spPr>
          <a:xfrm>
            <a:off x="433754" y="4454419"/>
            <a:ext cx="8299938" cy="2308324"/>
          </a:xfrm>
          <a:prstGeom prst="rect">
            <a:avLst/>
          </a:prstGeom>
          <a:noFill/>
        </p:spPr>
        <p:txBody>
          <a:bodyPr wrap="square" rtlCol="0">
            <a:spAutoFit/>
          </a:bodyPr>
          <a:lstStyle/>
          <a:p>
            <a:r>
              <a:rPr lang="en-US" dirty="0" smtClean="0"/>
              <a:t>“Application-centric I/O” is the art and science of defining an I/O architecture that maximizes application effectiveness</a:t>
            </a:r>
          </a:p>
          <a:p>
            <a:endParaRPr lang="en-US" dirty="0"/>
          </a:p>
          <a:p>
            <a:r>
              <a:rPr lang="en-US" dirty="0" smtClean="0"/>
              <a:t>What distinguishes OFA as an I/O provider is that it has always relied on this “tops down” principle</a:t>
            </a:r>
          </a:p>
          <a:p>
            <a:endParaRPr lang="en-US" dirty="0"/>
          </a:p>
          <a:p>
            <a:r>
              <a:rPr lang="en-US" dirty="0" smtClean="0"/>
              <a:t>RDMA </a:t>
            </a:r>
            <a:r>
              <a:rPr lang="en-US" dirty="0"/>
              <a:t>is </a:t>
            </a:r>
            <a:r>
              <a:rPr lang="en-US" dirty="0" smtClean="0"/>
              <a:t>based on the principle of Application-centric I/O</a:t>
            </a:r>
            <a:endParaRPr lang="en-US" dirty="0"/>
          </a:p>
          <a:p>
            <a:endParaRPr lang="en-US" dirty="0" smtClean="0"/>
          </a:p>
        </p:txBody>
      </p:sp>
      <p:sp>
        <p:nvSpPr>
          <p:cNvPr id="6" name="Oval 5"/>
          <p:cNvSpPr/>
          <p:nvPr/>
        </p:nvSpPr>
        <p:spPr>
          <a:xfrm>
            <a:off x="1031631" y="1743283"/>
            <a:ext cx="1617785" cy="886820"/>
          </a:xfrm>
          <a:prstGeom prst="ellipse">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89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r>
              <a:rPr lang="en-US" dirty="0">
                <a:solidFill>
                  <a:schemeClr val="tx1"/>
                </a:solidFill>
              </a:rPr>
              <a:t>app</a:t>
            </a:r>
          </a:p>
        </p:txBody>
      </p:sp>
      <p:sp>
        <p:nvSpPr>
          <p:cNvPr id="8" name="Oval 7"/>
          <p:cNvSpPr/>
          <p:nvPr/>
        </p:nvSpPr>
        <p:spPr>
          <a:xfrm>
            <a:off x="5101634" y="1743283"/>
            <a:ext cx="1617785" cy="886820"/>
          </a:xfrm>
          <a:prstGeom prst="ellipse">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89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r>
              <a:rPr lang="en-US" dirty="0">
                <a:solidFill>
                  <a:schemeClr val="tx1"/>
                </a:solidFill>
              </a:rPr>
              <a:t>app</a:t>
            </a:r>
          </a:p>
        </p:txBody>
      </p:sp>
      <p:sp>
        <p:nvSpPr>
          <p:cNvPr id="9" name="Rectangle 8"/>
          <p:cNvSpPr/>
          <p:nvPr/>
        </p:nvSpPr>
        <p:spPr>
          <a:xfrm>
            <a:off x="1301262" y="2884217"/>
            <a:ext cx="1078522" cy="222738"/>
          </a:xfrm>
          <a:prstGeom prst="rect">
            <a:avLst/>
          </a:prstGeom>
          <a:gradFill>
            <a:gsLst>
              <a:gs pos="0">
                <a:schemeClr val="accent1">
                  <a:tint val="100000"/>
                  <a:shade val="100000"/>
                  <a:satMod val="130000"/>
                  <a:alpha val="43000"/>
                </a:schemeClr>
              </a:gs>
              <a:gs pos="76000">
                <a:schemeClr val="accent1">
                  <a:tint val="50000"/>
                  <a:shade val="100000"/>
                  <a:satMod val="350000"/>
                  <a:alpha val="25000"/>
                </a:schemeClr>
              </a:gs>
            </a:gsLst>
          </a:gra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schemeClr val="tx1">
                    <a:lumMod val="75000"/>
                    <a:lumOff val="25000"/>
                  </a:schemeClr>
                </a:solidFill>
              </a:rPr>
              <a:t>i</a:t>
            </a:r>
            <a:r>
              <a:rPr lang="en-US" dirty="0" smtClean="0">
                <a:solidFill>
                  <a:schemeClr val="tx1">
                    <a:lumMod val="75000"/>
                    <a:lumOff val="25000"/>
                  </a:schemeClr>
                </a:solidFill>
              </a:rPr>
              <a:t>/f</a:t>
            </a:r>
            <a:endParaRPr lang="en-US" dirty="0">
              <a:solidFill>
                <a:schemeClr val="tx1">
                  <a:lumMod val="75000"/>
                  <a:lumOff val="25000"/>
                </a:schemeClr>
              </a:solidFill>
            </a:endParaRPr>
          </a:p>
        </p:txBody>
      </p:sp>
      <p:sp>
        <p:nvSpPr>
          <p:cNvPr id="10" name="Rectangle 9"/>
          <p:cNvSpPr/>
          <p:nvPr/>
        </p:nvSpPr>
        <p:spPr>
          <a:xfrm>
            <a:off x="1301262" y="3340855"/>
            <a:ext cx="1078522" cy="658781"/>
          </a:xfrm>
          <a:prstGeom prst="rect">
            <a:avLst/>
          </a:prstGeom>
          <a:gradFill>
            <a:gsLst>
              <a:gs pos="0">
                <a:schemeClr val="accent1">
                  <a:tint val="100000"/>
                  <a:shade val="100000"/>
                  <a:satMod val="130000"/>
                  <a:alpha val="43000"/>
                </a:schemeClr>
              </a:gs>
              <a:gs pos="76000">
                <a:schemeClr val="accent1">
                  <a:tint val="50000"/>
                  <a:shade val="100000"/>
                  <a:satMod val="350000"/>
                  <a:alpha val="25000"/>
                </a:schemeClr>
              </a:gs>
            </a:gsLst>
          </a:gra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lumMod val="75000"/>
                    <a:lumOff val="25000"/>
                  </a:schemeClr>
                </a:solidFill>
              </a:rPr>
              <a:t>Fabric provider</a:t>
            </a:r>
            <a:endParaRPr lang="en-US" dirty="0">
              <a:solidFill>
                <a:schemeClr val="tx1">
                  <a:lumMod val="75000"/>
                  <a:lumOff val="25000"/>
                </a:schemeClr>
              </a:solidFill>
            </a:endParaRPr>
          </a:p>
        </p:txBody>
      </p:sp>
      <p:sp>
        <p:nvSpPr>
          <p:cNvPr id="11" name="Rectangle 10"/>
          <p:cNvSpPr/>
          <p:nvPr/>
        </p:nvSpPr>
        <p:spPr>
          <a:xfrm>
            <a:off x="5371265" y="2884216"/>
            <a:ext cx="1078522" cy="222738"/>
          </a:xfrm>
          <a:prstGeom prst="rect">
            <a:avLst/>
          </a:prstGeom>
          <a:gradFill>
            <a:gsLst>
              <a:gs pos="0">
                <a:schemeClr val="accent1">
                  <a:tint val="100000"/>
                  <a:shade val="100000"/>
                  <a:satMod val="130000"/>
                  <a:alpha val="43000"/>
                </a:schemeClr>
              </a:gs>
              <a:gs pos="76000">
                <a:schemeClr val="accent1">
                  <a:tint val="50000"/>
                  <a:shade val="100000"/>
                  <a:satMod val="350000"/>
                  <a:alpha val="25000"/>
                </a:schemeClr>
              </a:gs>
            </a:gsLst>
          </a:gra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schemeClr val="tx1">
                    <a:lumMod val="75000"/>
                    <a:lumOff val="25000"/>
                  </a:schemeClr>
                </a:solidFill>
              </a:rPr>
              <a:t>i</a:t>
            </a:r>
            <a:r>
              <a:rPr lang="en-US" dirty="0" smtClean="0">
                <a:solidFill>
                  <a:schemeClr val="tx1">
                    <a:lumMod val="75000"/>
                    <a:lumOff val="25000"/>
                  </a:schemeClr>
                </a:solidFill>
              </a:rPr>
              <a:t>/f</a:t>
            </a:r>
            <a:endParaRPr lang="en-US" dirty="0">
              <a:solidFill>
                <a:schemeClr val="tx1">
                  <a:lumMod val="75000"/>
                  <a:lumOff val="25000"/>
                </a:schemeClr>
              </a:solidFill>
            </a:endParaRPr>
          </a:p>
        </p:txBody>
      </p:sp>
      <p:sp>
        <p:nvSpPr>
          <p:cNvPr id="12" name="Rectangle 11"/>
          <p:cNvSpPr/>
          <p:nvPr/>
        </p:nvSpPr>
        <p:spPr>
          <a:xfrm>
            <a:off x="5371265" y="3340854"/>
            <a:ext cx="1078522" cy="658781"/>
          </a:xfrm>
          <a:prstGeom prst="rect">
            <a:avLst/>
          </a:prstGeom>
          <a:gradFill>
            <a:gsLst>
              <a:gs pos="0">
                <a:schemeClr val="accent1">
                  <a:tint val="100000"/>
                  <a:shade val="100000"/>
                  <a:satMod val="130000"/>
                  <a:alpha val="43000"/>
                </a:schemeClr>
              </a:gs>
              <a:gs pos="76000">
                <a:schemeClr val="accent1">
                  <a:tint val="50000"/>
                  <a:shade val="100000"/>
                  <a:satMod val="350000"/>
                  <a:alpha val="25000"/>
                </a:schemeClr>
              </a:gs>
            </a:gsLst>
          </a:gra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lumMod val="75000"/>
                    <a:lumOff val="25000"/>
                  </a:schemeClr>
                </a:solidFill>
              </a:rPr>
              <a:t>Fabric provider</a:t>
            </a:r>
            <a:endParaRPr lang="en-US" dirty="0">
              <a:solidFill>
                <a:schemeClr val="tx1">
                  <a:lumMod val="75000"/>
                  <a:lumOff val="25000"/>
                </a:schemeClr>
              </a:solidFill>
            </a:endParaRPr>
          </a:p>
        </p:txBody>
      </p:sp>
      <p:cxnSp>
        <p:nvCxnSpPr>
          <p:cNvPr id="14" name="Elbow Connector 13"/>
          <p:cNvCxnSpPr>
            <a:stCxn id="10" idx="2"/>
            <a:endCxn id="12" idx="2"/>
          </p:cNvCxnSpPr>
          <p:nvPr/>
        </p:nvCxnSpPr>
        <p:spPr>
          <a:xfrm rot="5400000" flipH="1" flipV="1">
            <a:off x="3875523" y="1964634"/>
            <a:ext cx="1" cy="4070003"/>
          </a:xfrm>
          <a:prstGeom prst="bentConnector3">
            <a:avLst>
              <a:gd name="adj1" fmla="val -22860000000"/>
            </a:avLst>
          </a:prstGeom>
          <a:ln w="1270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6858000" y="3670639"/>
            <a:ext cx="2146742" cy="369332"/>
          </a:xfrm>
          <a:prstGeom prst="rect">
            <a:avLst/>
          </a:prstGeom>
          <a:noFill/>
        </p:spPr>
        <p:txBody>
          <a:bodyPr wrap="none" rtlCol="0">
            <a:spAutoFit/>
          </a:bodyPr>
          <a:lstStyle/>
          <a:p>
            <a:r>
              <a:rPr lang="en-US" dirty="0" smtClean="0">
                <a:solidFill>
                  <a:srgbClr val="6D6E71"/>
                </a:solidFill>
              </a:rPr>
              <a:t>Critically important!</a:t>
            </a:r>
          </a:p>
        </p:txBody>
      </p:sp>
      <p:cxnSp>
        <p:nvCxnSpPr>
          <p:cNvPr id="17" name="Straight Arrow Connector 16"/>
          <p:cNvCxnSpPr/>
          <p:nvPr/>
        </p:nvCxnSpPr>
        <p:spPr>
          <a:xfrm flipH="1" flipV="1">
            <a:off x="6576646" y="3106955"/>
            <a:ext cx="867508" cy="445137"/>
          </a:xfrm>
          <a:prstGeom prst="straightConnector1">
            <a:avLst/>
          </a:prstGeom>
          <a:ln w="952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6" idx="6"/>
            <a:endCxn id="8" idx="2"/>
          </p:cNvCxnSpPr>
          <p:nvPr/>
        </p:nvCxnSpPr>
        <p:spPr>
          <a:xfrm>
            <a:off x="2649416" y="2186693"/>
            <a:ext cx="2452218" cy="0"/>
          </a:xfrm>
          <a:prstGeom prst="straightConnector1">
            <a:avLst/>
          </a:prstGeom>
          <a:ln w="57150" cmpd="tri">
            <a:solidFill>
              <a:schemeClr val="tx1"/>
            </a:solidFill>
            <a:headEnd type="triangle" w="sm" len="sm"/>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65010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we mean by “RDMA”</a:t>
            </a:r>
            <a:endParaRPr lang="en-US" dirty="0"/>
          </a:p>
        </p:txBody>
      </p:sp>
      <p:sp>
        <p:nvSpPr>
          <p:cNvPr id="3" name="Slide Number Placeholder 2"/>
          <p:cNvSpPr>
            <a:spLocks noGrp="1"/>
          </p:cNvSpPr>
          <p:nvPr>
            <p:ph type="sldNum" sz="quarter" idx="12"/>
          </p:nvPr>
        </p:nvSpPr>
        <p:spPr/>
        <p:txBody>
          <a:bodyPr/>
          <a:lstStyle/>
          <a:p>
            <a:pPr>
              <a:defRPr/>
            </a:pPr>
            <a:fld id="{0F60492E-C288-45D3-BAC0-3385B67DD991}" type="slidenum">
              <a:rPr lang="en-US" smtClean="0"/>
              <a:pPr>
                <a:defRPr/>
              </a:pPr>
              <a:t>4</a:t>
            </a:fld>
            <a:endParaRPr lang="en-US"/>
          </a:p>
        </p:txBody>
      </p:sp>
      <p:pic>
        <p:nvPicPr>
          <p:cNvPr id="6" name="Picture 2" descr="http://zcopy.files.wordpress.com/2010/10/simple-rd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135" y="1985493"/>
            <a:ext cx="4211433" cy="263366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695264" y="2062646"/>
            <a:ext cx="4211434" cy="2308324"/>
          </a:xfrm>
          <a:prstGeom prst="rect">
            <a:avLst/>
          </a:prstGeom>
          <a:noFill/>
        </p:spPr>
        <p:txBody>
          <a:bodyPr wrap="square" rtlCol="0">
            <a:spAutoFit/>
          </a:bodyPr>
          <a:lstStyle/>
          <a:p>
            <a:r>
              <a:rPr lang="en-US" dirty="0" smtClean="0"/>
              <a:t>“RDMA” means Remote Direct Memory Access.  </a:t>
            </a:r>
          </a:p>
          <a:p>
            <a:endParaRPr lang="en-US" dirty="0"/>
          </a:p>
          <a:p>
            <a:r>
              <a:rPr lang="en-US" dirty="0" smtClean="0"/>
              <a:t>It  means that two applications can communicate directly over a network. </a:t>
            </a:r>
          </a:p>
          <a:p>
            <a:endParaRPr lang="en-US" dirty="0"/>
          </a:p>
          <a:p>
            <a:r>
              <a:rPr lang="en-US" dirty="0" smtClean="0"/>
              <a:t>Its design </a:t>
            </a:r>
            <a:r>
              <a:rPr lang="en-US" dirty="0" smtClean="0"/>
              <a:t>was driven by application </a:t>
            </a:r>
            <a:r>
              <a:rPr lang="en-US" dirty="0" smtClean="0"/>
              <a:t>requirements for low latency.</a:t>
            </a:r>
          </a:p>
        </p:txBody>
      </p:sp>
      <p:sp>
        <p:nvSpPr>
          <p:cNvPr id="7" name="TextBox 6"/>
          <p:cNvSpPr txBox="1"/>
          <p:nvPr/>
        </p:nvSpPr>
        <p:spPr>
          <a:xfrm>
            <a:off x="609414" y="5400160"/>
            <a:ext cx="8024308" cy="646331"/>
          </a:xfrm>
          <a:prstGeom prst="rect">
            <a:avLst/>
          </a:prstGeom>
          <a:noFill/>
        </p:spPr>
        <p:txBody>
          <a:bodyPr wrap="square" rtlCol="0">
            <a:spAutoFit/>
          </a:bodyPr>
          <a:lstStyle/>
          <a:p>
            <a:r>
              <a:rPr lang="en-US" dirty="0" smtClean="0">
                <a:solidFill>
                  <a:srgbClr val="6D6E71"/>
                </a:solidFill>
              </a:rPr>
              <a:t>RDMA is a classic example of application-centric I/O:  It was specifically developed to support scale-out of message-passing applications</a:t>
            </a:r>
          </a:p>
        </p:txBody>
      </p:sp>
    </p:spTree>
    <p:extLst>
      <p:ext uri="{BB962C8B-B14F-4D97-AF65-F5344CB8AC3E}">
        <p14:creationId xmlns:p14="http://schemas.microsoft.com/office/powerpoint/2010/main" val="2022401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560" y="186655"/>
            <a:ext cx="8657438" cy="1143000"/>
          </a:xfrm>
        </p:spPr>
        <p:txBody>
          <a:bodyPr/>
          <a:lstStyle/>
          <a:p>
            <a:r>
              <a:rPr lang="en-US" dirty="0" smtClean="0"/>
              <a:t>RDMA architecture</a:t>
            </a:r>
            <a:r>
              <a:rPr lang="en-US" sz="3600" dirty="0" smtClean="0"/>
              <a:t> </a:t>
            </a:r>
            <a:endParaRPr lang="en-US" sz="3600"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5</a:t>
            </a:fld>
            <a:endParaRPr lang="en-US"/>
          </a:p>
        </p:txBody>
      </p:sp>
      <p:sp>
        <p:nvSpPr>
          <p:cNvPr id="5" name="Isosceles Triangle 4"/>
          <p:cNvSpPr/>
          <p:nvPr/>
        </p:nvSpPr>
        <p:spPr>
          <a:xfrm rot="16200000">
            <a:off x="796926" y="2270125"/>
            <a:ext cx="2063750" cy="2765425"/>
          </a:xfrm>
          <a:prstGeom prst="triangle">
            <a:avLst>
              <a:gd name="adj" fmla="val 48982"/>
            </a:avLst>
          </a:prstGeom>
          <a:gradFill>
            <a:gsLst>
              <a:gs pos="44000">
                <a:schemeClr val="bg1"/>
              </a:gs>
              <a:gs pos="0">
                <a:srgbClr val="399406">
                  <a:alpha val="57000"/>
                </a:srgbClr>
              </a:gs>
            </a:gsLst>
            <a:lin ang="16200000" scaled="0"/>
          </a:gradFill>
          <a:ln>
            <a:solidFill>
              <a:srgbClr val="C2E49C"/>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latin typeface="Arial" pitchFamily="34" charset="0"/>
              <a:cs typeface="Arial" pitchFamily="34" charset="0"/>
            </a:endParaRPr>
          </a:p>
        </p:txBody>
      </p:sp>
      <p:sp>
        <p:nvSpPr>
          <p:cNvPr id="6" name="Rectangle 5"/>
          <p:cNvSpPr/>
          <p:nvPr/>
        </p:nvSpPr>
        <p:spPr>
          <a:xfrm>
            <a:off x="457200" y="3071813"/>
            <a:ext cx="1460500" cy="596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atin typeface="Arial" pitchFamily="34" charset="0"/>
                <a:cs typeface="Arial" pitchFamily="34" charset="0"/>
              </a:rPr>
              <a:t>Session</a:t>
            </a:r>
          </a:p>
        </p:txBody>
      </p:sp>
      <p:sp>
        <p:nvSpPr>
          <p:cNvPr id="7" name="Rectangle 6"/>
          <p:cNvSpPr/>
          <p:nvPr/>
        </p:nvSpPr>
        <p:spPr>
          <a:xfrm>
            <a:off x="457200" y="3668713"/>
            <a:ext cx="1460500" cy="596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atin typeface="Arial" pitchFamily="34" charset="0"/>
                <a:cs typeface="Arial" pitchFamily="34" charset="0"/>
              </a:rPr>
              <a:t>Transport</a:t>
            </a:r>
          </a:p>
        </p:txBody>
      </p:sp>
      <p:sp>
        <p:nvSpPr>
          <p:cNvPr id="8" name="Rectangle 7"/>
          <p:cNvSpPr/>
          <p:nvPr/>
        </p:nvSpPr>
        <p:spPr>
          <a:xfrm flipH="1">
            <a:off x="3222625" y="3330575"/>
            <a:ext cx="1201738" cy="685800"/>
          </a:xfrm>
          <a:prstGeom prst="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solidFill>
                  <a:schemeClr val="bg1"/>
                </a:solidFill>
                <a:latin typeface="Arial" pitchFamily="34" charset="0"/>
                <a:cs typeface="Arial" pitchFamily="34" charset="0"/>
              </a:rPr>
              <a:t>RDMA protocols</a:t>
            </a:r>
          </a:p>
        </p:txBody>
      </p:sp>
      <p:sp>
        <p:nvSpPr>
          <p:cNvPr id="9" name="Rectangle 8"/>
          <p:cNvSpPr/>
          <p:nvPr/>
        </p:nvSpPr>
        <p:spPr>
          <a:xfrm flipH="1">
            <a:off x="3222625" y="4024313"/>
            <a:ext cx="1201738" cy="685800"/>
          </a:xfrm>
          <a:prstGeom prst="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solidFill>
                  <a:schemeClr val="bg1"/>
                </a:solidFill>
                <a:latin typeface="Arial" pitchFamily="34" charset="0"/>
                <a:cs typeface="Arial" pitchFamily="34" charset="0"/>
              </a:rPr>
              <a:t>Transport</a:t>
            </a:r>
          </a:p>
        </p:txBody>
      </p:sp>
      <p:sp>
        <p:nvSpPr>
          <p:cNvPr id="10" name="Rectangle 9"/>
          <p:cNvSpPr/>
          <p:nvPr/>
        </p:nvSpPr>
        <p:spPr>
          <a:xfrm flipH="1">
            <a:off x="3222625" y="2620963"/>
            <a:ext cx="1201738" cy="685800"/>
          </a:xfrm>
          <a:prstGeom prst="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smtClean="0">
                <a:solidFill>
                  <a:schemeClr val="bg1"/>
                </a:solidFill>
                <a:latin typeface="Arial" pitchFamily="34" charset="0"/>
                <a:cs typeface="Arial" pitchFamily="34" charset="0"/>
              </a:rPr>
              <a:t>App interface</a:t>
            </a:r>
            <a:endParaRPr lang="en-US" dirty="0">
              <a:solidFill>
                <a:schemeClr val="bg1"/>
              </a:solidFill>
              <a:latin typeface="Arial" pitchFamily="34" charset="0"/>
              <a:cs typeface="Arial" pitchFamily="34" charset="0"/>
            </a:endParaRPr>
          </a:p>
        </p:txBody>
      </p:sp>
      <p:sp>
        <p:nvSpPr>
          <p:cNvPr id="11" name="Rectangle 10"/>
          <p:cNvSpPr/>
          <p:nvPr/>
        </p:nvSpPr>
        <p:spPr>
          <a:xfrm>
            <a:off x="457200" y="2392363"/>
            <a:ext cx="1460500" cy="596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atin typeface="Arial" pitchFamily="34" charset="0"/>
                <a:cs typeface="Arial" pitchFamily="34" charset="0"/>
              </a:rPr>
              <a:t>Application</a:t>
            </a:r>
          </a:p>
        </p:txBody>
      </p:sp>
      <p:sp>
        <p:nvSpPr>
          <p:cNvPr id="12" name="Rectangle 11"/>
          <p:cNvSpPr/>
          <p:nvPr/>
        </p:nvSpPr>
        <p:spPr>
          <a:xfrm>
            <a:off x="457200" y="4240213"/>
            <a:ext cx="1460500" cy="596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atin typeface="Arial" pitchFamily="34" charset="0"/>
                <a:cs typeface="Arial" pitchFamily="34" charset="0"/>
              </a:rPr>
              <a:t>Network</a:t>
            </a:r>
          </a:p>
        </p:txBody>
      </p:sp>
      <p:sp>
        <p:nvSpPr>
          <p:cNvPr id="13" name="Rectangle 12"/>
          <p:cNvSpPr/>
          <p:nvPr/>
        </p:nvSpPr>
        <p:spPr>
          <a:xfrm>
            <a:off x="457200" y="4837113"/>
            <a:ext cx="1460500" cy="596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atin typeface="Arial" pitchFamily="34" charset="0"/>
                <a:cs typeface="Arial" pitchFamily="34" charset="0"/>
              </a:rPr>
              <a:t>Link</a:t>
            </a:r>
          </a:p>
        </p:txBody>
      </p:sp>
      <p:sp>
        <p:nvSpPr>
          <p:cNvPr id="14" name="Rectangle 13"/>
          <p:cNvSpPr/>
          <p:nvPr/>
        </p:nvSpPr>
        <p:spPr>
          <a:xfrm>
            <a:off x="457200" y="5437188"/>
            <a:ext cx="1460500" cy="596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latin typeface="Arial" pitchFamily="34" charset="0"/>
                <a:cs typeface="Arial" pitchFamily="34" charset="0"/>
              </a:rPr>
              <a:t>Phy</a:t>
            </a:r>
          </a:p>
        </p:txBody>
      </p:sp>
      <p:sp>
        <p:nvSpPr>
          <p:cNvPr id="15" name="TextBox 86"/>
          <p:cNvSpPr txBox="1">
            <a:spLocks noChangeArrowheads="1"/>
          </p:cNvSpPr>
          <p:nvPr/>
        </p:nvSpPr>
        <p:spPr bwMode="auto">
          <a:xfrm>
            <a:off x="4424363" y="2678788"/>
            <a:ext cx="2460532" cy="2031325"/>
          </a:xfrm>
          <a:prstGeom prst="rect">
            <a:avLst/>
          </a:prstGeom>
          <a:noFill/>
          <a:ln w="9525">
            <a:noFill/>
            <a:miter lim="800000"/>
            <a:headEnd/>
            <a:tailEnd/>
          </a:ln>
        </p:spPr>
        <p:txBody>
          <a:bodyPr wrap="square">
            <a:spAutoFit/>
          </a:bodyPr>
          <a:lstStyle/>
          <a:p>
            <a:pPr marL="342900" indent="-342900">
              <a:buFont typeface="+mj-lt"/>
              <a:buAutoNum type="arabicPeriod"/>
              <a:defRPr/>
            </a:pPr>
            <a:r>
              <a:rPr lang="en-US" dirty="0">
                <a:latin typeface="Arial" pitchFamily="34" charset="0"/>
                <a:cs typeface="Arial" pitchFamily="34" charset="0"/>
              </a:rPr>
              <a:t> </a:t>
            </a:r>
            <a:r>
              <a:rPr lang="en-US" dirty="0" smtClean="0">
                <a:latin typeface="Arial" pitchFamily="34" charset="0"/>
                <a:cs typeface="Arial" pitchFamily="34" charset="0"/>
              </a:rPr>
              <a:t>Verbs </a:t>
            </a:r>
            <a:r>
              <a:rPr lang="en-US" dirty="0" smtClean="0">
                <a:cs typeface="Arial" pitchFamily="34" charset="0"/>
              </a:rPr>
              <a:t>Definition</a:t>
            </a:r>
            <a:endParaRPr lang="en-US" dirty="0">
              <a:latin typeface="Arial" pitchFamily="34" charset="0"/>
              <a:cs typeface="Arial" pitchFamily="34" charset="0"/>
            </a:endParaRPr>
          </a:p>
          <a:p>
            <a:pPr>
              <a:buFont typeface="Arial" charset="0"/>
              <a:buChar char="•"/>
              <a:defRPr/>
            </a:pPr>
            <a:endParaRPr lang="en-US" dirty="0">
              <a:latin typeface="Arial" pitchFamily="34" charset="0"/>
              <a:cs typeface="Arial" pitchFamily="34" charset="0"/>
            </a:endParaRPr>
          </a:p>
          <a:p>
            <a:pPr>
              <a:buFont typeface="Arial" charset="0"/>
              <a:buChar char="•"/>
              <a:defRPr/>
            </a:pPr>
            <a:endParaRPr lang="en-US" dirty="0">
              <a:latin typeface="Arial" pitchFamily="34" charset="0"/>
              <a:cs typeface="Arial" pitchFamily="34" charset="0"/>
            </a:endParaRPr>
          </a:p>
          <a:p>
            <a:pPr marL="342900" indent="-342900">
              <a:buFont typeface="+mj-lt"/>
              <a:buAutoNum type="arabicPeriod" startAt="2"/>
              <a:defRPr/>
            </a:pPr>
            <a:r>
              <a:rPr lang="en-US" dirty="0">
                <a:latin typeface="Arial" pitchFamily="34" charset="0"/>
                <a:cs typeface="Arial" pitchFamily="34" charset="0"/>
              </a:rPr>
              <a:t> RDMA Protocols</a:t>
            </a:r>
          </a:p>
          <a:p>
            <a:pPr>
              <a:defRPr/>
            </a:pPr>
            <a:r>
              <a:rPr lang="en-US" i="1" dirty="0">
                <a:latin typeface="Arial" pitchFamily="34" charset="0"/>
                <a:cs typeface="Arial" pitchFamily="34" charset="0"/>
              </a:rPr>
              <a:t> </a:t>
            </a:r>
          </a:p>
          <a:p>
            <a:pPr>
              <a:defRPr/>
            </a:pPr>
            <a:endParaRPr lang="en-US" dirty="0">
              <a:latin typeface="Arial" pitchFamily="34" charset="0"/>
              <a:cs typeface="Arial" pitchFamily="34" charset="0"/>
            </a:endParaRPr>
          </a:p>
          <a:p>
            <a:pPr marL="342900" indent="-342900">
              <a:buFont typeface="+mj-lt"/>
              <a:buAutoNum type="arabicPeriod" startAt="3"/>
              <a:defRPr/>
            </a:pPr>
            <a:r>
              <a:rPr lang="en-US" dirty="0">
                <a:latin typeface="Arial" pitchFamily="34" charset="0"/>
                <a:cs typeface="Arial" pitchFamily="34" charset="0"/>
              </a:rPr>
              <a:t> </a:t>
            </a:r>
            <a:r>
              <a:rPr lang="en-US" dirty="0" smtClean="0">
                <a:latin typeface="Arial" pitchFamily="34" charset="0"/>
                <a:cs typeface="Arial" pitchFamily="34" charset="0"/>
              </a:rPr>
              <a:t>N/W Transport</a:t>
            </a:r>
            <a:endParaRPr lang="en-US" dirty="0">
              <a:latin typeface="Arial" pitchFamily="34" charset="0"/>
              <a:cs typeface="Arial" pitchFamily="34" charset="0"/>
            </a:endParaRPr>
          </a:p>
        </p:txBody>
      </p:sp>
      <p:sp>
        <p:nvSpPr>
          <p:cNvPr id="17" name="TextBox 16"/>
          <p:cNvSpPr txBox="1"/>
          <p:nvPr/>
        </p:nvSpPr>
        <p:spPr>
          <a:xfrm>
            <a:off x="3998258" y="1739193"/>
            <a:ext cx="2249334" cy="369332"/>
          </a:xfrm>
          <a:prstGeom prst="rect">
            <a:avLst/>
          </a:prstGeom>
          <a:noFill/>
        </p:spPr>
        <p:txBody>
          <a:bodyPr wrap="none" rtlCol="0">
            <a:spAutoFit/>
          </a:bodyPr>
          <a:lstStyle/>
          <a:p>
            <a:r>
              <a:rPr lang="en-US" dirty="0" smtClean="0"/>
              <a:t>Roughly </a:t>
            </a:r>
            <a:r>
              <a:rPr lang="en-US" dirty="0" smtClean="0"/>
              <a:t>speaking…</a:t>
            </a:r>
          </a:p>
        </p:txBody>
      </p:sp>
      <p:sp>
        <p:nvSpPr>
          <p:cNvPr id="18" name="TextBox 17"/>
          <p:cNvSpPr txBox="1"/>
          <p:nvPr/>
        </p:nvSpPr>
        <p:spPr>
          <a:xfrm>
            <a:off x="6768353" y="2119263"/>
            <a:ext cx="2069797" cy="369332"/>
          </a:xfrm>
          <a:prstGeom prst="rect">
            <a:avLst/>
          </a:prstGeom>
          <a:noFill/>
        </p:spPr>
        <p:txBody>
          <a:bodyPr wrap="none" rtlCol="0">
            <a:spAutoFit/>
          </a:bodyPr>
          <a:lstStyle/>
          <a:p>
            <a:r>
              <a:rPr lang="en-US" dirty="0" smtClean="0"/>
              <a:t>Interface definition</a:t>
            </a:r>
            <a:endParaRPr lang="en-US" dirty="0" smtClean="0"/>
          </a:p>
        </p:txBody>
      </p:sp>
      <p:cxnSp>
        <p:nvCxnSpPr>
          <p:cNvPr id="22" name="Straight Connector 21"/>
          <p:cNvCxnSpPr/>
          <p:nvPr/>
        </p:nvCxnSpPr>
        <p:spPr>
          <a:xfrm flipH="1">
            <a:off x="6624918" y="2488595"/>
            <a:ext cx="762000" cy="36218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7386918" y="3967163"/>
            <a:ext cx="1501228" cy="369332"/>
          </a:xfrm>
          <a:prstGeom prst="rect">
            <a:avLst/>
          </a:prstGeom>
          <a:noFill/>
        </p:spPr>
        <p:txBody>
          <a:bodyPr wrap="square" rtlCol="0">
            <a:spAutoFit/>
          </a:bodyPr>
          <a:lstStyle/>
          <a:p>
            <a:r>
              <a:rPr lang="en-US" dirty="0" smtClean="0"/>
              <a:t>I/O Service</a:t>
            </a:r>
            <a:endParaRPr lang="en-US" dirty="0" smtClean="0"/>
          </a:p>
        </p:txBody>
      </p:sp>
      <p:cxnSp>
        <p:nvCxnSpPr>
          <p:cNvPr id="25" name="Straight Connector 24"/>
          <p:cNvCxnSpPr>
            <a:endCxn id="23" idx="1"/>
          </p:cNvCxnSpPr>
          <p:nvPr/>
        </p:nvCxnSpPr>
        <p:spPr>
          <a:xfrm>
            <a:off x="6624919" y="3694450"/>
            <a:ext cx="761999" cy="457379"/>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23" idx="1"/>
          </p:cNvCxnSpPr>
          <p:nvPr/>
        </p:nvCxnSpPr>
        <p:spPr>
          <a:xfrm flipH="1">
            <a:off x="6624920" y="4151829"/>
            <a:ext cx="761998" cy="386834"/>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222625" y="5437188"/>
            <a:ext cx="5192333" cy="646331"/>
          </a:xfrm>
          <a:prstGeom prst="rect">
            <a:avLst/>
          </a:prstGeom>
          <a:noFill/>
        </p:spPr>
        <p:txBody>
          <a:bodyPr wrap="square" rtlCol="0">
            <a:spAutoFit/>
          </a:bodyPr>
          <a:lstStyle/>
          <a:p>
            <a:pPr algn="ctr"/>
            <a:r>
              <a:rPr lang="en-US" dirty="0" smtClean="0">
                <a:solidFill>
                  <a:srgbClr val="6D6E71"/>
                </a:solidFill>
              </a:rPr>
              <a:t>RDMA architecture includes an I/O Channel and an interface to the I/O Channel</a:t>
            </a:r>
          </a:p>
        </p:txBody>
      </p:sp>
    </p:spTree>
    <p:extLst>
      <p:ext uri="{BB962C8B-B14F-4D97-AF65-F5344CB8AC3E}">
        <p14:creationId xmlns:p14="http://schemas.microsoft.com/office/powerpoint/2010/main" val="1838672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4320832" y="3348807"/>
            <a:ext cx="3749040" cy="1863274"/>
          </a:xfrm>
          <a:prstGeom prst="roundRect">
            <a:avLst>
              <a:gd name="adj" fmla="val 9906"/>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lstStyle/>
          <a:p>
            <a:r>
              <a:rPr lang="en-US" dirty="0" smtClean="0"/>
              <a:t>How RDMA is deployed in OFS</a:t>
            </a:r>
            <a:endParaRPr lang="en-US"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6</a:t>
            </a:fld>
            <a:endParaRPr lang="en-US"/>
          </a:p>
        </p:txBody>
      </p:sp>
      <p:sp>
        <p:nvSpPr>
          <p:cNvPr id="6" name="Oval 5"/>
          <p:cNvSpPr/>
          <p:nvPr/>
        </p:nvSpPr>
        <p:spPr>
          <a:xfrm>
            <a:off x="6489600" y="1720105"/>
            <a:ext cx="1263747" cy="628076"/>
          </a:xfrm>
          <a:prstGeom prst="ellipse">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89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r>
              <a:rPr lang="en-US" dirty="0">
                <a:solidFill>
                  <a:schemeClr val="tx1"/>
                </a:solidFill>
              </a:rPr>
              <a:t>app</a:t>
            </a:r>
          </a:p>
        </p:txBody>
      </p:sp>
      <p:sp>
        <p:nvSpPr>
          <p:cNvPr id="10" name="Rectangle 9"/>
          <p:cNvSpPr/>
          <p:nvPr/>
        </p:nvSpPr>
        <p:spPr>
          <a:xfrm>
            <a:off x="6312582" y="3474192"/>
            <a:ext cx="1617785" cy="6587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RDMA</a:t>
            </a:r>
          </a:p>
          <a:p>
            <a:pPr algn="ctr"/>
            <a:r>
              <a:rPr lang="en-US" dirty="0" smtClean="0">
                <a:solidFill>
                  <a:schemeClr val="bg1"/>
                </a:solidFill>
              </a:rPr>
              <a:t>Service</a:t>
            </a:r>
            <a:endParaRPr lang="en-US" dirty="0">
              <a:solidFill>
                <a:schemeClr val="bg1"/>
              </a:solidFill>
            </a:endParaRPr>
          </a:p>
        </p:txBody>
      </p:sp>
      <p:sp>
        <p:nvSpPr>
          <p:cNvPr id="21" name="Rectangle 20"/>
          <p:cNvSpPr/>
          <p:nvPr/>
        </p:nvSpPr>
        <p:spPr>
          <a:xfrm>
            <a:off x="4605703" y="3450746"/>
            <a:ext cx="1078522" cy="6587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other</a:t>
            </a:r>
          </a:p>
          <a:p>
            <a:pPr algn="ctr"/>
            <a:r>
              <a:rPr lang="en-US" dirty="0" smtClean="0">
                <a:solidFill>
                  <a:schemeClr val="bg1"/>
                </a:solidFill>
              </a:rPr>
              <a:t>services</a:t>
            </a:r>
            <a:endParaRPr lang="en-US" dirty="0">
              <a:solidFill>
                <a:schemeClr val="bg1"/>
              </a:solidFill>
            </a:endParaRPr>
          </a:p>
        </p:txBody>
      </p:sp>
      <p:sp>
        <p:nvSpPr>
          <p:cNvPr id="22" name="Rectangle 21"/>
          <p:cNvSpPr/>
          <p:nvPr/>
        </p:nvSpPr>
        <p:spPr>
          <a:xfrm>
            <a:off x="6312582" y="2697187"/>
            <a:ext cx="1617785" cy="32004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Verbs API</a:t>
            </a:r>
            <a:endParaRPr lang="en-US" dirty="0">
              <a:solidFill>
                <a:schemeClr val="tx1"/>
              </a:solidFill>
            </a:endParaRPr>
          </a:p>
        </p:txBody>
      </p:sp>
      <p:sp>
        <p:nvSpPr>
          <p:cNvPr id="26" name="TextBox 25"/>
          <p:cNvSpPr txBox="1"/>
          <p:nvPr/>
        </p:nvSpPr>
        <p:spPr>
          <a:xfrm>
            <a:off x="574795" y="4079391"/>
            <a:ext cx="2390398" cy="369332"/>
          </a:xfrm>
          <a:prstGeom prst="rect">
            <a:avLst/>
          </a:prstGeom>
          <a:noFill/>
        </p:spPr>
        <p:txBody>
          <a:bodyPr wrap="none" rtlCol="0">
            <a:spAutoFit/>
          </a:bodyPr>
          <a:lstStyle/>
          <a:p>
            <a:r>
              <a:rPr lang="en-US" dirty="0" smtClean="0"/>
              <a:t>Fabric Provider Layer</a:t>
            </a:r>
          </a:p>
        </p:txBody>
      </p:sp>
      <p:sp>
        <p:nvSpPr>
          <p:cNvPr id="27" name="TextBox 26"/>
          <p:cNvSpPr txBox="1"/>
          <p:nvPr/>
        </p:nvSpPr>
        <p:spPr>
          <a:xfrm>
            <a:off x="574795" y="2684264"/>
            <a:ext cx="4250010" cy="369332"/>
          </a:xfrm>
          <a:prstGeom prst="rect">
            <a:avLst/>
          </a:prstGeom>
          <a:noFill/>
        </p:spPr>
        <p:txBody>
          <a:bodyPr wrap="none" rtlCol="0">
            <a:spAutoFit/>
          </a:bodyPr>
          <a:lstStyle/>
          <a:p>
            <a:r>
              <a:rPr lang="en-US" dirty="0" smtClean="0"/>
              <a:t>Interface Layer (supplied by OFA today)</a:t>
            </a:r>
          </a:p>
        </p:txBody>
      </p:sp>
      <p:sp>
        <p:nvSpPr>
          <p:cNvPr id="28" name="TextBox 27"/>
          <p:cNvSpPr txBox="1"/>
          <p:nvPr/>
        </p:nvSpPr>
        <p:spPr>
          <a:xfrm>
            <a:off x="574795" y="1826031"/>
            <a:ext cx="1954381" cy="369332"/>
          </a:xfrm>
          <a:prstGeom prst="rect">
            <a:avLst/>
          </a:prstGeom>
          <a:noFill/>
        </p:spPr>
        <p:txBody>
          <a:bodyPr wrap="none" rtlCol="0">
            <a:spAutoFit/>
          </a:bodyPr>
          <a:lstStyle/>
          <a:p>
            <a:r>
              <a:rPr lang="en-US" dirty="0" smtClean="0"/>
              <a:t>Application Layer</a:t>
            </a:r>
          </a:p>
        </p:txBody>
      </p:sp>
      <p:cxnSp>
        <p:nvCxnSpPr>
          <p:cNvPr id="30" name="Straight Arrow Connector 29"/>
          <p:cNvCxnSpPr>
            <a:stCxn id="6" idx="4"/>
            <a:endCxn id="22" idx="0"/>
          </p:cNvCxnSpPr>
          <p:nvPr/>
        </p:nvCxnSpPr>
        <p:spPr>
          <a:xfrm>
            <a:off x="7121474" y="2348181"/>
            <a:ext cx="1" cy="34900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22" idx="2"/>
            <a:endCxn id="10" idx="0"/>
          </p:cNvCxnSpPr>
          <p:nvPr/>
        </p:nvCxnSpPr>
        <p:spPr>
          <a:xfrm>
            <a:off x="7121475" y="3017227"/>
            <a:ext cx="0" cy="45696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149286" y="4524283"/>
            <a:ext cx="3906899" cy="523220"/>
          </a:xfrm>
          <a:prstGeom prst="rect">
            <a:avLst/>
          </a:prstGeom>
          <a:noFill/>
        </p:spPr>
        <p:txBody>
          <a:bodyPr wrap="square" rtlCol="0">
            <a:spAutoFit/>
          </a:bodyPr>
          <a:lstStyle/>
          <a:p>
            <a:r>
              <a:rPr lang="en-US" sz="1400" dirty="0" smtClean="0"/>
              <a:t>* The fabric provider could be IB, or </a:t>
            </a:r>
            <a:r>
              <a:rPr lang="en-US" sz="1400" dirty="0" err="1" smtClean="0"/>
              <a:t>iWARP</a:t>
            </a:r>
            <a:r>
              <a:rPr lang="en-US" sz="1400" dirty="0" smtClean="0"/>
              <a:t>, or </a:t>
            </a:r>
            <a:r>
              <a:rPr lang="en-US" sz="1400" dirty="0" err="1" smtClean="0"/>
              <a:t>RoCE</a:t>
            </a:r>
            <a:r>
              <a:rPr lang="en-US" sz="1400" dirty="0" smtClean="0"/>
              <a:t>.  All are providers of RDMA services.</a:t>
            </a:r>
          </a:p>
        </p:txBody>
      </p:sp>
      <p:sp>
        <p:nvSpPr>
          <p:cNvPr id="36" name="Rounded Rectangle 35"/>
          <p:cNvSpPr/>
          <p:nvPr/>
        </p:nvSpPr>
        <p:spPr>
          <a:xfrm>
            <a:off x="4497850" y="4354231"/>
            <a:ext cx="3411710" cy="634457"/>
          </a:xfrm>
          <a:prstGeom prst="roundRect">
            <a:avLst>
              <a:gd name="adj" fmla="val 9906"/>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38" name="TextBox 37"/>
          <p:cNvSpPr txBox="1"/>
          <p:nvPr/>
        </p:nvSpPr>
        <p:spPr>
          <a:xfrm>
            <a:off x="5219975" y="4524283"/>
            <a:ext cx="2255746" cy="307777"/>
          </a:xfrm>
          <a:prstGeom prst="rect">
            <a:avLst/>
          </a:prstGeom>
          <a:noFill/>
        </p:spPr>
        <p:txBody>
          <a:bodyPr wrap="none" rtlCol="0">
            <a:spAutoFit/>
          </a:bodyPr>
          <a:lstStyle/>
          <a:p>
            <a:r>
              <a:rPr lang="en-US" sz="1400" dirty="0"/>
              <a:t>t</a:t>
            </a:r>
            <a:r>
              <a:rPr lang="en-US" sz="1400" dirty="0" smtClean="0"/>
              <a:t>echnology specific fabric*</a:t>
            </a:r>
          </a:p>
        </p:txBody>
      </p:sp>
      <p:cxnSp>
        <p:nvCxnSpPr>
          <p:cNvPr id="41" name="Straight Connector 40"/>
          <p:cNvCxnSpPr/>
          <p:nvPr/>
        </p:nvCxnSpPr>
        <p:spPr>
          <a:xfrm>
            <a:off x="574795" y="2516822"/>
            <a:ext cx="7440930" cy="0"/>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574795" y="3194128"/>
            <a:ext cx="7492073" cy="0"/>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577799" y="5403928"/>
            <a:ext cx="7492073" cy="0"/>
          </a:xfrm>
          <a:prstGeom prst="line">
            <a:avLst/>
          </a:prstGeom>
          <a:ln w="3175"/>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1769994" y="5843375"/>
            <a:ext cx="5224507" cy="369332"/>
          </a:xfrm>
          <a:prstGeom prst="rect">
            <a:avLst/>
          </a:prstGeom>
          <a:noFill/>
        </p:spPr>
        <p:txBody>
          <a:bodyPr wrap="none" rtlCol="0">
            <a:spAutoFit/>
          </a:bodyPr>
          <a:lstStyle/>
          <a:p>
            <a:r>
              <a:rPr lang="en-US" dirty="0" smtClean="0"/>
              <a:t>Primary focus: low latency for cluster applications</a:t>
            </a:r>
          </a:p>
        </p:txBody>
      </p:sp>
    </p:spTree>
    <p:extLst>
      <p:ext uri="{BB962C8B-B14F-4D97-AF65-F5344CB8AC3E}">
        <p14:creationId xmlns:p14="http://schemas.microsoft.com/office/powerpoint/2010/main" val="1680627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4320832" y="3348807"/>
            <a:ext cx="3749040" cy="1863274"/>
          </a:xfrm>
          <a:prstGeom prst="roundRect">
            <a:avLst>
              <a:gd name="adj" fmla="val 9906"/>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lstStyle/>
          <a:p>
            <a:r>
              <a:rPr lang="en-US" dirty="0" smtClean="0"/>
              <a:t>Historical RDMA design flow</a:t>
            </a:r>
            <a:endParaRPr lang="en-US"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7</a:t>
            </a:fld>
            <a:endParaRPr lang="en-US"/>
          </a:p>
        </p:txBody>
      </p:sp>
      <p:sp>
        <p:nvSpPr>
          <p:cNvPr id="36" name="Rounded Rectangle 35"/>
          <p:cNvSpPr/>
          <p:nvPr/>
        </p:nvSpPr>
        <p:spPr>
          <a:xfrm>
            <a:off x="4497850" y="4354231"/>
            <a:ext cx="3411710" cy="634457"/>
          </a:xfrm>
          <a:prstGeom prst="roundRect">
            <a:avLst>
              <a:gd name="adj" fmla="val 9906"/>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5" name="Straight Connector 44"/>
          <p:cNvCxnSpPr/>
          <p:nvPr/>
        </p:nvCxnSpPr>
        <p:spPr>
          <a:xfrm>
            <a:off x="577799" y="5403928"/>
            <a:ext cx="7492073" cy="0"/>
          </a:xfrm>
          <a:prstGeom prst="line">
            <a:avLst/>
          </a:prstGeom>
          <a:ln w="3175"/>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675023" y="1686687"/>
            <a:ext cx="3648812" cy="646331"/>
          </a:xfrm>
          <a:prstGeom prst="rect">
            <a:avLst/>
          </a:prstGeom>
          <a:noFill/>
        </p:spPr>
        <p:txBody>
          <a:bodyPr wrap="square" rtlCol="0">
            <a:spAutoFit/>
          </a:bodyPr>
          <a:lstStyle/>
          <a:p>
            <a:r>
              <a:rPr lang="en-US" dirty="0" smtClean="0"/>
              <a:t>App </a:t>
            </a:r>
            <a:r>
              <a:rPr lang="en-US" dirty="0" err="1" smtClean="0"/>
              <a:t>reqmts</a:t>
            </a:r>
            <a:r>
              <a:rPr lang="en-US" dirty="0" smtClean="0"/>
              <a:t> (e.g. low latency) drove fabric characteristics</a:t>
            </a:r>
          </a:p>
        </p:txBody>
      </p:sp>
      <p:sp>
        <p:nvSpPr>
          <p:cNvPr id="47" name="TextBox 46"/>
          <p:cNvSpPr txBox="1"/>
          <p:nvPr/>
        </p:nvSpPr>
        <p:spPr>
          <a:xfrm>
            <a:off x="675022" y="3818779"/>
            <a:ext cx="5688845" cy="923330"/>
          </a:xfrm>
          <a:prstGeom prst="rect">
            <a:avLst/>
          </a:prstGeom>
          <a:noFill/>
        </p:spPr>
        <p:txBody>
          <a:bodyPr wrap="square" rtlCol="0">
            <a:spAutoFit/>
          </a:bodyPr>
          <a:lstStyle/>
          <a:p>
            <a:r>
              <a:rPr lang="en-US" dirty="0" smtClean="0"/>
              <a:t>IBTA specified an RDMA service:</a:t>
            </a:r>
          </a:p>
          <a:p>
            <a:pPr marL="742950" lvl="1" indent="-285750">
              <a:buFontTx/>
              <a:buChar char="-"/>
            </a:pPr>
            <a:r>
              <a:rPr lang="en-US" dirty="0" smtClean="0"/>
              <a:t>send/receive,</a:t>
            </a:r>
          </a:p>
          <a:p>
            <a:pPr marL="742950" lvl="1" indent="-285750">
              <a:buFontTx/>
              <a:buChar char="-"/>
            </a:pPr>
            <a:r>
              <a:rPr lang="en-US" dirty="0" smtClean="0"/>
              <a:t>RDMA RD. RDMA WRT…</a:t>
            </a:r>
          </a:p>
        </p:txBody>
      </p:sp>
      <p:sp>
        <p:nvSpPr>
          <p:cNvPr id="48" name="TextBox 47"/>
          <p:cNvSpPr txBox="1"/>
          <p:nvPr/>
        </p:nvSpPr>
        <p:spPr>
          <a:xfrm>
            <a:off x="3207191" y="2659618"/>
            <a:ext cx="3252205" cy="369332"/>
          </a:xfrm>
          <a:prstGeom prst="rect">
            <a:avLst/>
          </a:prstGeom>
          <a:noFill/>
        </p:spPr>
        <p:txBody>
          <a:bodyPr wrap="square" rtlCol="0">
            <a:spAutoFit/>
          </a:bodyPr>
          <a:lstStyle/>
          <a:p>
            <a:r>
              <a:rPr lang="en-US" dirty="0" smtClean="0"/>
              <a:t>OFA implemented the API</a:t>
            </a:r>
          </a:p>
        </p:txBody>
      </p:sp>
      <p:sp>
        <p:nvSpPr>
          <p:cNvPr id="20" name="Oval 19"/>
          <p:cNvSpPr/>
          <p:nvPr/>
        </p:nvSpPr>
        <p:spPr>
          <a:xfrm>
            <a:off x="6489600" y="1720105"/>
            <a:ext cx="1263747" cy="628076"/>
          </a:xfrm>
          <a:prstGeom prst="ellipse">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89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r>
              <a:rPr lang="en-US" dirty="0">
                <a:solidFill>
                  <a:schemeClr val="tx1"/>
                </a:solidFill>
              </a:rPr>
              <a:t>app</a:t>
            </a:r>
          </a:p>
        </p:txBody>
      </p:sp>
      <p:sp>
        <p:nvSpPr>
          <p:cNvPr id="23" name="Rectangle 22"/>
          <p:cNvSpPr/>
          <p:nvPr/>
        </p:nvSpPr>
        <p:spPr>
          <a:xfrm>
            <a:off x="6312582" y="3474192"/>
            <a:ext cx="1617785" cy="6587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RDMA</a:t>
            </a:r>
          </a:p>
          <a:p>
            <a:pPr algn="ctr"/>
            <a:r>
              <a:rPr lang="en-US" dirty="0" smtClean="0">
                <a:solidFill>
                  <a:schemeClr val="bg1"/>
                </a:solidFill>
              </a:rPr>
              <a:t>Service</a:t>
            </a:r>
            <a:endParaRPr lang="en-US" dirty="0">
              <a:solidFill>
                <a:schemeClr val="bg1"/>
              </a:solidFill>
            </a:endParaRPr>
          </a:p>
        </p:txBody>
      </p:sp>
      <p:sp>
        <p:nvSpPr>
          <p:cNvPr id="24" name="Rectangle 23"/>
          <p:cNvSpPr/>
          <p:nvPr/>
        </p:nvSpPr>
        <p:spPr>
          <a:xfrm>
            <a:off x="6312582" y="2697187"/>
            <a:ext cx="1617785" cy="32004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Verbs API</a:t>
            </a:r>
            <a:endParaRPr lang="en-US" dirty="0">
              <a:solidFill>
                <a:schemeClr val="tx1"/>
              </a:solidFill>
            </a:endParaRPr>
          </a:p>
        </p:txBody>
      </p:sp>
      <p:cxnSp>
        <p:nvCxnSpPr>
          <p:cNvPr id="25" name="Straight Arrow Connector 24"/>
          <p:cNvCxnSpPr>
            <a:stCxn id="20" idx="4"/>
            <a:endCxn id="24" idx="0"/>
          </p:cNvCxnSpPr>
          <p:nvPr/>
        </p:nvCxnSpPr>
        <p:spPr>
          <a:xfrm>
            <a:off x="7121474" y="2348181"/>
            <a:ext cx="1" cy="34900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4" idx="2"/>
            <a:endCxn id="23" idx="0"/>
          </p:cNvCxnSpPr>
          <p:nvPr/>
        </p:nvCxnSpPr>
        <p:spPr>
          <a:xfrm>
            <a:off x="7121475" y="3017227"/>
            <a:ext cx="0" cy="45696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 name="Oval 4"/>
          <p:cNvSpPr/>
          <p:nvPr/>
        </p:nvSpPr>
        <p:spPr>
          <a:xfrm>
            <a:off x="203709" y="1788052"/>
            <a:ext cx="471313" cy="44528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1</a:t>
            </a:r>
            <a:endParaRPr lang="en-US" dirty="0">
              <a:solidFill>
                <a:schemeClr val="tx1"/>
              </a:solidFill>
            </a:endParaRPr>
          </a:p>
        </p:txBody>
      </p:sp>
      <p:sp>
        <p:nvSpPr>
          <p:cNvPr id="27" name="Oval 26"/>
          <p:cNvSpPr/>
          <p:nvPr/>
        </p:nvSpPr>
        <p:spPr>
          <a:xfrm>
            <a:off x="163625" y="3803582"/>
            <a:ext cx="471313" cy="44528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2</a:t>
            </a:r>
          </a:p>
        </p:txBody>
      </p:sp>
      <p:sp>
        <p:nvSpPr>
          <p:cNvPr id="28" name="Oval 27"/>
          <p:cNvSpPr/>
          <p:nvPr/>
        </p:nvSpPr>
        <p:spPr>
          <a:xfrm>
            <a:off x="2735878" y="2634562"/>
            <a:ext cx="471313" cy="44528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3</a:t>
            </a:r>
          </a:p>
        </p:txBody>
      </p:sp>
      <p:cxnSp>
        <p:nvCxnSpPr>
          <p:cNvPr id="9" name="Straight Arrow Connector 8"/>
          <p:cNvCxnSpPr/>
          <p:nvPr/>
        </p:nvCxnSpPr>
        <p:spPr>
          <a:xfrm>
            <a:off x="399281" y="2522684"/>
            <a:ext cx="0" cy="1099747"/>
          </a:xfrm>
          <a:prstGeom prst="straightConnector1">
            <a:avLst/>
          </a:prstGeom>
          <a:ln w="3175">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675023" y="3017227"/>
            <a:ext cx="1974392" cy="786356"/>
          </a:xfrm>
          <a:prstGeom prst="straightConnector1">
            <a:avLst/>
          </a:prstGeom>
          <a:ln w="3175">
            <a:tailEnd type="arrow"/>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303816" y="5501939"/>
            <a:ext cx="8528458" cy="923330"/>
          </a:xfrm>
          <a:prstGeom prst="rect">
            <a:avLst/>
          </a:prstGeom>
          <a:noFill/>
        </p:spPr>
        <p:txBody>
          <a:bodyPr wrap="square" rtlCol="0">
            <a:spAutoFit/>
          </a:bodyPr>
          <a:lstStyle/>
          <a:p>
            <a:r>
              <a:rPr lang="en-US" dirty="0" smtClean="0">
                <a:solidFill>
                  <a:srgbClr val="6D6E71"/>
                </a:solidFill>
              </a:rPr>
              <a:t>In the case of OFA, the RDMA Service was designed first (including the Verbs specification), followed by the Verbs API.  This is still an application-centric approach to I/O.</a:t>
            </a:r>
          </a:p>
        </p:txBody>
      </p:sp>
      <p:sp>
        <p:nvSpPr>
          <p:cNvPr id="29" name="Rectangle 28"/>
          <p:cNvSpPr/>
          <p:nvPr/>
        </p:nvSpPr>
        <p:spPr>
          <a:xfrm>
            <a:off x="4605703" y="3450746"/>
            <a:ext cx="1078522" cy="6587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other</a:t>
            </a:r>
          </a:p>
          <a:p>
            <a:pPr algn="ctr"/>
            <a:r>
              <a:rPr lang="en-US" dirty="0" smtClean="0">
                <a:solidFill>
                  <a:schemeClr val="bg1"/>
                </a:solidFill>
              </a:rPr>
              <a:t>services</a:t>
            </a:r>
            <a:endParaRPr lang="en-US" dirty="0">
              <a:solidFill>
                <a:schemeClr val="bg1"/>
              </a:solidFill>
            </a:endParaRPr>
          </a:p>
        </p:txBody>
      </p:sp>
      <p:sp>
        <p:nvSpPr>
          <p:cNvPr id="30" name="TextBox 29"/>
          <p:cNvSpPr txBox="1"/>
          <p:nvPr/>
        </p:nvSpPr>
        <p:spPr>
          <a:xfrm>
            <a:off x="5219975" y="4524283"/>
            <a:ext cx="2255746" cy="307777"/>
          </a:xfrm>
          <a:prstGeom prst="rect">
            <a:avLst/>
          </a:prstGeom>
          <a:noFill/>
        </p:spPr>
        <p:txBody>
          <a:bodyPr wrap="none" rtlCol="0">
            <a:spAutoFit/>
          </a:bodyPr>
          <a:lstStyle/>
          <a:p>
            <a:r>
              <a:rPr lang="en-US" sz="1400" dirty="0"/>
              <a:t>t</a:t>
            </a:r>
            <a:r>
              <a:rPr lang="en-US" sz="1400" dirty="0" smtClean="0"/>
              <a:t>echnology specific fabric*</a:t>
            </a:r>
          </a:p>
        </p:txBody>
      </p:sp>
    </p:spTree>
    <p:extLst>
      <p:ext uri="{BB962C8B-B14F-4D97-AF65-F5344CB8AC3E}">
        <p14:creationId xmlns:p14="http://schemas.microsoft.com/office/powerpoint/2010/main" val="410694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Rectangle 182"/>
          <p:cNvSpPr/>
          <p:nvPr/>
        </p:nvSpPr>
        <p:spPr>
          <a:xfrm>
            <a:off x="133756" y="5036276"/>
            <a:ext cx="3485743" cy="837867"/>
          </a:xfrm>
          <a:prstGeom prst="rect">
            <a:avLst/>
          </a:prstGeom>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 name="Rectangle 3"/>
          <p:cNvSpPr/>
          <p:nvPr/>
        </p:nvSpPr>
        <p:spPr>
          <a:xfrm>
            <a:off x="133757" y="1603719"/>
            <a:ext cx="3485742" cy="854802"/>
          </a:xfrm>
          <a:prstGeom prst="rect">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2" name="TextBox 181"/>
          <p:cNvSpPr txBox="1"/>
          <p:nvPr/>
        </p:nvSpPr>
        <p:spPr>
          <a:xfrm>
            <a:off x="925624" y="5270543"/>
            <a:ext cx="1826141" cy="369332"/>
          </a:xfrm>
          <a:prstGeom prst="rect">
            <a:avLst/>
          </a:prstGeom>
          <a:noFill/>
        </p:spPr>
        <p:txBody>
          <a:bodyPr wrap="none" rtlCol="0">
            <a:spAutoFit/>
          </a:bodyPr>
          <a:lstStyle>
            <a:defPPr>
              <a:defRPr lang="en-US"/>
            </a:defPPr>
          </a:lstStyle>
          <a:p>
            <a:r>
              <a:rPr lang="en-US" dirty="0"/>
              <a:t>Hardware Layer</a:t>
            </a:r>
          </a:p>
        </p:txBody>
      </p:sp>
      <p:sp>
        <p:nvSpPr>
          <p:cNvPr id="219" name="Rectangle 218"/>
          <p:cNvSpPr/>
          <p:nvPr/>
        </p:nvSpPr>
        <p:spPr>
          <a:xfrm>
            <a:off x="177164" y="2695665"/>
            <a:ext cx="1866068" cy="443668"/>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extBox 1"/>
          <p:cNvSpPr txBox="1"/>
          <p:nvPr/>
        </p:nvSpPr>
        <p:spPr>
          <a:xfrm>
            <a:off x="899976" y="1846453"/>
            <a:ext cx="1877437" cy="369332"/>
          </a:xfrm>
          <a:prstGeom prst="rect">
            <a:avLst/>
          </a:prstGeom>
          <a:noFill/>
        </p:spPr>
        <p:txBody>
          <a:bodyPr wrap="none" rtlCol="0">
            <a:spAutoFit/>
          </a:bodyPr>
          <a:lstStyle>
            <a:defPPr>
              <a:defRPr lang="en-US"/>
            </a:defPPr>
            <a:lvl1pPr>
              <a:defRPr>
                <a:solidFill>
                  <a:schemeClr val="tx1">
                    <a:lumMod val="50000"/>
                    <a:lumOff val="50000"/>
                  </a:schemeClr>
                </a:solidFill>
              </a:defRPr>
            </a:lvl1pPr>
          </a:lstStyle>
          <a:p>
            <a:r>
              <a:rPr lang="en-US" dirty="0"/>
              <a:t>Application layer</a:t>
            </a:r>
          </a:p>
        </p:txBody>
      </p:sp>
      <p:sp>
        <p:nvSpPr>
          <p:cNvPr id="48" name="Rectangle 47"/>
          <p:cNvSpPr/>
          <p:nvPr/>
        </p:nvSpPr>
        <p:spPr>
          <a:xfrm>
            <a:off x="133756" y="4099763"/>
            <a:ext cx="3485743" cy="837867"/>
          </a:xfrm>
          <a:prstGeom prst="rect">
            <a:avLst/>
          </a:prstGeom>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9" name="TextBox 48"/>
          <p:cNvSpPr txBox="1"/>
          <p:nvPr/>
        </p:nvSpPr>
        <p:spPr>
          <a:xfrm>
            <a:off x="165443" y="2777249"/>
            <a:ext cx="1885453" cy="307777"/>
          </a:xfrm>
          <a:prstGeom prst="rect">
            <a:avLst/>
          </a:prstGeom>
          <a:noFill/>
        </p:spPr>
        <p:txBody>
          <a:bodyPr wrap="none" rtlCol="0">
            <a:spAutoFit/>
          </a:bodyPr>
          <a:lstStyle>
            <a:defPPr>
              <a:defRPr lang="en-US"/>
            </a:defPPr>
            <a:lvl1pPr>
              <a:defRPr>
                <a:solidFill>
                  <a:schemeClr val="tx1">
                    <a:lumMod val="50000"/>
                    <a:lumOff val="50000"/>
                  </a:schemeClr>
                </a:solidFill>
              </a:defRPr>
            </a:lvl1pPr>
          </a:lstStyle>
          <a:p>
            <a:r>
              <a:rPr lang="en-US" sz="1400" dirty="0" smtClean="0">
                <a:solidFill>
                  <a:schemeClr val="tx1"/>
                </a:solidFill>
              </a:rPr>
              <a:t>Upper layer protocols</a:t>
            </a:r>
            <a:endParaRPr lang="en-US" sz="1400" dirty="0">
              <a:solidFill>
                <a:schemeClr val="tx1"/>
              </a:solidFill>
            </a:endParaRPr>
          </a:p>
        </p:txBody>
      </p:sp>
      <p:sp>
        <p:nvSpPr>
          <p:cNvPr id="31" name="TextBox 30"/>
          <p:cNvSpPr txBox="1"/>
          <p:nvPr/>
        </p:nvSpPr>
        <p:spPr>
          <a:xfrm>
            <a:off x="630639" y="4334030"/>
            <a:ext cx="2416111" cy="369332"/>
          </a:xfrm>
          <a:prstGeom prst="rect">
            <a:avLst/>
          </a:prstGeom>
          <a:noFill/>
        </p:spPr>
        <p:txBody>
          <a:bodyPr wrap="none" rtlCol="0">
            <a:spAutoFit/>
          </a:bodyPr>
          <a:lstStyle>
            <a:defPPr>
              <a:defRPr lang="en-US"/>
            </a:defPPr>
          </a:lstStyle>
          <a:p>
            <a:r>
              <a:rPr lang="en-US" dirty="0" smtClean="0"/>
              <a:t>RDMA Provider </a:t>
            </a:r>
            <a:r>
              <a:rPr lang="en-US" dirty="0"/>
              <a:t>Layer</a:t>
            </a:r>
          </a:p>
        </p:txBody>
      </p:sp>
      <p:cxnSp>
        <p:nvCxnSpPr>
          <p:cNvPr id="9" name="Straight Arrow Connector 8"/>
          <p:cNvCxnSpPr>
            <a:stCxn id="219" idx="2"/>
          </p:cNvCxnSpPr>
          <p:nvPr/>
        </p:nvCxnSpPr>
        <p:spPr>
          <a:xfrm>
            <a:off x="1110198" y="3139333"/>
            <a:ext cx="0" cy="2513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484207" y="2475724"/>
            <a:ext cx="0" cy="9867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6" name="Title 225"/>
          <p:cNvSpPr>
            <a:spLocks noGrp="1"/>
          </p:cNvSpPr>
          <p:nvPr>
            <p:ph type="title"/>
          </p:nvPr>
        </p:nvSpPr>
        <p:spPr/>
        <p:txBody>
          <a:bodyPr/>
          <a:lstStyle/>
          <a:p>
            <a:r>
              <a:rPr lang="en-US" dirty="0" smtClean="0"/>
              <a:t>OFS today</a:t>
            </a:r>
            <a:endParaRPr lang="en-US" dirty="0"/>
          </a:p>
        </p:txBody>
      </p:sp>
      <p:sp>
        <p:nvSpPr>
          <p:cNvPr id="14" name="TextBox 13"/>
          <p:cNvSpPr txBox="1"/>
          <p:nvPr/>
        </p:nvSpPr>
        <p:spPr>
          <a:xfrm>
            <a:off x="4583413" y="3085026"/>
            <a:ext cx="3981694" cy="369332"/>
          </a:xfrm>
          <a:prstGeom prst="rect">
            <a:avLst/>
          </a:prstGeom>
          <a:noFill/>
        </p:spPr>
        <p:txBody>
          <a:bodyPr wrap="square" rtlCol="0">
            <a:spAutoFit/>
          </a:bodyPr>
          <a:lstStyle/>
          <a:p>
            <a:r>
              <a:rPr lang="en-US" dirty="0" smtClean="0"/>
              <a:t>Application interface layer – OFS s/w</a:t>
            </a:r>
            <a:endParaRPr lang="en-US" dirty="0"/>
          </a:p>
        </p:txBody>
      </p:sp>
      <p:sp>
        <p:nvSpPr>
          <p:cNvPr id="16" name="TextBox 15"/>
          <p:cNvSpPr txBox="1"/>
          <p:nvPr/>
        </p:nvSpPr>
        <p:spPr>
          <a:xfrm>
            <a:off x="4583413" y="4802287"/>
            <a:ext cx="4966235" cy="646331"/>
          </a:xfrm>
          <a:prstGeom prst="rect">
            <a:avLst/>
          </a:prstGeom>
          <a:noFill/>
        </p:spPr>
        <p:txBody>
          <a:bodyPr wrap="square" rtlCol="0">
            <a:spAutoFit/>
          </a:bodyPr>
          <a:lstStyle/>
          <a:p>
            <a:r>
              <a:rPr lang="en-US" dirty="0" smtClean="0"/>
              <a:t>RDMA Fabric Provider layer – IB, </a:t>
            </a:r>
            <a:r>
              <a:rPr lang="en-US" dirty="0" err="1" smtClean="0"/>
              <a:t>iWARP</a:t>
            </a:r>
            <a:r>
              <a:rPr lang="en-US" dirty="0" smtClean="0"/>
              <a:t>, </a:t>
            </a:r>
            <a:r>
              <a:rPr lang="en-US" dirty="0" err="1" smtClean="0"/>
              <a:t>RoCE</a:t>
            </a:r>
            <a:r>
              <a:rPr lang="en-US" dirty="0" smtClean="0"/>
              <a:t>…</a:t>
            </a:r>
            <a:endParaRPr lang="en-US" dirty="0"/>
          </a:p>
        </p:txBody>
      </p:sp>
      <p:sp>
        <p:nvSpPr>
          <p:cNvPr id="22" name="Rectangle 21"/>
          <p:cNvSpPr/>
          <p:nvPr/>
        </p:nvSpPr>
        <p:spPr>
          <a:xfrm>
            <a:off x="153720" y="3462499"/>
            <a:ext cx="2816740" cy="399485"/>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Verbs API</a:t>
            </a:r>
          </a:p>
        </p:txBody>
      </p:sp>
      <p:sp>
        <p:nvSpPr>
          <p:cNvPr id="8" name="Right Brace 7"/>
          <p:cNvSpPr/>
          <p:nvPr/>
        </p:nvSpPr>
        <p:spPr>
          <a:xfrm>
            <a:off x="3916416" y="4099763"/>
            <a:ext cx="187570" cy="177438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Right Brace 23"/>
          <p:cNvSpPr/>
          <p:nvPr/>
        </p:nvSpPr>
        <p:spPr>
          <a:xfrm>
            <a:off x="3916416" y="2590800"/>
            <a:ext cx="187570" cy="135778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TextBox 2"/>
          <p:cNvSpPr txBox="1"/>
          <p:nvPr/>
        </p:nvSpPr>
        <p:spPr>
          <a:xfrm>
            <a:off x="4950414" y="5621879"/>
            <a:ext cx="3614693" cy="646331"/>
          </a:xfrm>
          <a:prstGeom prst="rect">
            <a:avLst/>
          </a:prstGeom>
          <a:noFill/>
        </p:spPr>
        <p:txBody>
          <a:bodyPr wrap="square" rtlCol="0">
            <a:spAutoFit/>
          </a:bodyPr>
          <a:lstStyle/>
          <a:p>
            <a:r>
              <a:rPr lang="en-US" dirty="0" smtClean="0"/>
              <a:t>There has been some splintering of the I/O interface</a:t>
            </a:r>
          </a:p>
        </p:txBody>
      </p:sp>
      <p:cxnSp>
        <p:nvCxnSpPr>
          <p:cNvPr id="19" name="Straight Arrow Connector 18"/>
          <p:cNvCxnSpPr/>
          <p:nvPr/>
        </p:nvCxnSpPr>
        <p:spPr>
          <a:xfrm>
            <a:off x="3335107" y="2458521"/>
            <a:ext cx="0" cy="164124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4338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399" y="2008190"/>
            <a:ext cx="8309811" cy="2554545"/>
          </a:xfrm>
          <a:prstGeom prst="rect">
            <a:avLst/>
          </a:prstGeom>
          <a:noFill/>
        </p:spPr>
        <p:txBody>
          <a:bodyPr wrap="square" rtlCol="0">
            <a:spAutoFit/>
          </a:bodyPr>
          <a:lstStyle/>
          <a:p>
            <a:pPr marL="285750" indent="-285750">
              <a:buFontTx/>
              <a:buChar char="-"/>
            </a:pPr>
            <a:r>
              <a:rPr lang="en-US" sz="2000" dirty="0" smtClean="0"/>
              <a:t>The world is demanding new ways of analyzing avalanches of data </a:t>
            </a:r>
          </a:p>
          <a:p>
            <a:pPr lvl="1"/>
            <a:r>
              <a:rPr lang="en-US" sz="2000" dirty="0" smtClean="0">
                <a:sym typeface="Wingdings" pitchFamily="2" charset="2"/>
              </a:rPr>
              <a:t></a:t>
            </a:r>
            <a:r>
              <a:rPr lang="en-US" sz="2000" dirty="0" smtClean="0"/>
              <a:t> Big Data</a:t>
            </a:r>
          </a:p>
          <a:p>
            <a:pPr marL="285750" indent="-285750">
              <a:buFontTx/>
              <a:buChar char="-"/>
            </a:pPr>
            <a:endParaRPr lang="en-US" sz="2000" dirty="0"/>
          </a:p>
          <a:p>
            <a:pPr marL="285750" indent="-285750">
              <a:buFontTx/>
              <a:buChar char="-"/>
            </a:pPr>
            <a:r>
              <a:rPr lang="en-US" sz="2000" dirty="0" smtClean="0"/>
              <a:t>People want to store and access data in new ways </a:t>
            </a:r>
          </a:p>
          <a:p>
            <a:pPr lvl="1"/>
            <a:r>
              <a:rPr lang="en-US" sz="2000" dirty="0" smtClean="0">
                <a:sym typeface="Wingdings" pitchFamily="2" charset="2"/>
              </a:rPr>
              <a:t></a:t>
            </a:r>
            <a:r>
              <a:rPr lang="en-US" sz="2000" dirty="0" smtClean="0"/>
              <a:t> the Cloud</a:t>
            </a:r>
            <a:endParaRPr lang="en-US" sz="2000" dirty="0"/>
          </a:p>
          <a:p>
            <a:pPr marL="742950" lvl="1" indent="-285750">
              <a:buFontTx/>
              <a:buChar char="-"/>
            </a:pPr>
            <a:endParaRPr lang="en-US" sz="2000" dirty="0"/>
          </a:p>
          <a:p>
            <a:pPr marL="285750" indent="-285750">
              <a:buFontTx/>
              <a:buChar char="-"/>
            </a:pPr>
            <a:r>
              <a:rPr lang="en-US" sz="2000" dirty="0" smtClean="0"/>
              <a:t>Larger, complex problems are requiring new collaboration methods </a:t>
            </a:r>
          </a:p>
          <a:p>
            <a:pPr lvl="1"/>
            <a:r>
              <a:rPr lang="en-US" sz="2000" dirty="0" smtClean="0">
                <a:sym typeface="Wingdings" pitchFamily="2" charset="2"/>
              </a:rPr>
              <a:t></a:t>
            </a:r>
            <a:r>
              <a:rPr lang="en-US" sz="2000" dirty="0">
                <a:sym typeface="Wingdings" pitchFamily="2" charset="2"/>
              </a:rPr>
              <a:t> </a:t>
            </a:r>
            <a:r>
              <a:rPr lang="en-US" sz="2000" dirty="0" smtClean="0">
                <a:sym typeface="Wingdings" pitchFamily="2" charset="2"/>
              </a:rPr>
              <a:t>Data access over long distances</a:t>
            </a:r>
            <a:endParaRPr lang="en-US" sz="2000" dirty="0" smtClean="0"/>
          </a:p>
        </p:txBody>
      </p:sp>
      <p:sp>
        <p:nvSpPr>
          <p:cNvPr id="3" name="Title 2"/>
          <p:cNvSpPr>
            <a:spLocks noGrp="1"/>
          </p:cNvSpPr>
          <p:nvPr>
            <p:ph type="title"/>
          </p:nvPr>
        </p:nvSpPr>
        <p:spPr/>
        <p:txBody>
          <a:bodyPr/>
          <a:lstStyle/>
          <a:p>
            <a:r>
              <a:rPr lang="en-US" dirty="0" smtClean="0"/>
              <a:t>This works fine, except…</a:t>
            </a:r>
            <a:endParaRPr lang="en-US" dirty="0"/>
          </a:p>
        </p:txBody>
      </p:sp>
      <p:sp>
        <p:nvSpPr>
          <p:cNvPr id="5" name="TextBox 4"/>
          <p:cNvSpPr txBox="1"/>
          <p:nvPr/>
        </p:nvSpPr>
        <p:spPr>
          <a:xfrm>
            <a:off x="1198683" y="5701704"/>
            <a:ext cx="6571030" cy="369332"/>
          </a:xfrm>
          <a:prstGeom prst="rect">
            <a:avLst/>
          </a:prstGeom>
          <a:noFill/>
        </p:spPr>
        <p:txBody>
          <a:bodyPr wrap="none" rtlCol="0">
            <a:spAutoFit/>
          </a:bodyPr>
          <a:lstStyle/>
          <a:p>
            <a:r>
              <a:rPr lang="en-US" dirty="0" smtClean="0"/>
              <a:t>In short, “application requirements” continue to shift over time</a:t>
            </a:r>
          </a:p>
        </p:txBody>
      </p:sp>
    </p:spTree>
    <p:extLst>
      <p:ext uri="{BB962C8B-B14F-4D97-AF65-F5344CB8AC3E}">
        <p14:creationId xmlns:p14="http://schemas.microsoft.com/office/powerpoint/2010/main" val="266468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16186</TotalTime>
  <Words>2052</Words>
  <Application>Microsoft Office PowerPoint</Application>
  <PresentationFormat>On-screen Show (4:3)</PresentationFormat>
  <Paragraphs>383</Paragraphs>
  <Slides>23</Slides>
  <Notes>16</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1_Office Theme</vt:lpstr>
      <vt:lpstr>New Direction Proposal: An OpenFabrics Framework for high-performance I/O apps</vt:lpstr>
      <vt:lpstr>OFA Board Ask</vt:lpstr>
      <vt:lpstr>Application-centric I/O</vt:lpstr>
      <vt:lpstr>What we mean by “RDMA”</vt:lpstr>
      <vt:lpstr>RDMA architecture </vt:lpstr>
      <vt:lpstr>How RDMA is deployed in OFS</vt:lpstr>
      <vt:lpstr>Historical RDMA design flow</vt:lpstr>
      <vt:lpstr>OFS today</vt:lpstr>
      <vt:lpstr>This works fine, except…</vt:lpstr>
      <vt:lpstr>Not only that, but…</vt:lpstr>
      <vt:lpstr>So what to do?</vt:lpstr>
      <vt:lpstr>Classes of applications</vt:lpstr>
      <vt:lpstr>Mapping apps to classes</vt:lpstr>
      <vt:lpstr>Tops down architecture</vt:lpstr>
      <vt:lpstr>A framework</vt:lpstr>
      <vt:lpstr>A word about interoperability</vt:lpstr>
      <vt:lpstr>Sticking w/ 1st principles</vt:lpstr>
      <vt:lpstr>Proposal</vt:lpstr>
      <vt:lpstr>Proposed OpenFabrics Framework</vt:lpstr>
      <vt:lpstr>Framework example</vt:lpstr>
      <vt:lpstr>Next Steps</vt:lpstr>
      <vt:lpstr>Voteable</vt:lpstr>
      <vt:lpstr>Thank You</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163</cp:revision>
  <dcterms:created xsi:type="dcterms:W3CDTF">2013-03-28T19:36:05Z</dcterms:created>
  <dcterms:modified xsi:type="dcterms:W3CDTF">2013-08-15T18:03:35Z</dcterms:modified>
</cp:coreProperties>
</file>