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45" r:id="rId3"/>
    <p:sldId id="323" r:id="rId4"/>
    <p:sldId id="314" r:id="rId5"/>
    <p:sldId id="346" r:id="rId6"/>
    <p:sldId id="347" r:id="rId7"/>
    <p:sldId id="340" r:id="rId8"/>
    <p:sldId id="262" r:id="rId9"/>
    <p:sldId id="348" r:id="rId1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35" autoAdjust="0"/>
    <p:restoredTop sz="94366" autoAdjust="0"/>
  </p:normalViewPr>
  <p:slideViewPr>
    <p:cSldViewPr snapToGrid="0">
      <p:cViewPr varScale="1">
        <p:scale>
          <a:sx n="106" d="100"/>
          <a:sy n="106" d="100"/>
        </p:scale>
        <p:origin x="-1668" y="-102"/>
      </p:cViewPr>
      <p:guideLst>
        <p:guide orient="horz" pos="2112"/>
        <p:guide pos="12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55524409-AA6D-49FE-A0C8-CA282E6A6A91}" type="datetime1">
              <a:rPr lang="en-US"/>
              <a:pPr>
                <a:defRPr/>
              </a:pPr>
              <a:t>8/8/2013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33CCFEF-DA26-423D-BE49-67E67BA010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545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DDD60918-725D-44C2-AD5E-9DFE3E31F5F9}" type="datetime1">
              <a:rPr lang="en-US"/>
              <a:pPr>
                <a:defRPr/>
              </a:pPr>
              <a:t>8/8/2013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A8C316C-1847-4B6F-ABDB-A71BD91CBF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275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slide is carefully</a:t>
            </a:r>
            <a:r>
              <a:rPr lang="en-US" baseline="0" dirty="0" smtClean="0"/>
              <a:t> stated in terms of “application requirements”.  Here are the more familiar descriptions: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HPC systems are being scaled to very large sizes (</a:t>
            </a:r>
            <a:r>
              <a:rPr lang="en-US" baseline="0" dirty="0" err="1" smtClean="0"/>
              <a:t>exaflops</a:t>
            </a:r>
            <a:r>
              <a:rPr lang="en-US" baseline="0" dirty="0" smtClean="0"/>
              <a:t>)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There are new</a:t>
            </a:r>
            <a:r>
              <a:rPr lang="en-US" baseline="0" dirty="0" smtClean="0"/>
              <a:t> compute models emerging, such as x86 + GPUs, or x86 + accelerators.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Many/</a:t>
            </a:r>
            <a:r>
              <a:rPr lang="en-US" baseline="0" dirty="0" err="1" smtClean="0"/>
              <a:t>mult</a:t>
            </a:r>
            <a:r>
              <a:rPr lang="en-US" baseline="0" dirty="0" smtClean="0"/>
              <a:t>-core processor deployments are growing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8C316C-1847-4B6F-ABDB-A71BD91CBF9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105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example,</a:t>
            </a:r>
            <a:r>
              <a:rPr lang="en-US" baseline="0" dirty="0" smtClean="0"/>
              <a:t> an MPI application may require the provider layer to support collectives.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01F-FD39-488F-AC67-213FE51E429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51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2129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D2F87-45F0-469B-9E6A-02ABE28F30A6}" type="datetime1">
              <a:rPr lang="en-US" smtClean="0"/>
              <a:pPr>
                <a:defRPr/>
              </a:pPr>
              <a:t>8/8/2013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ISC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9411F-985C-4C31-9366-848682A48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39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E77E0-2B9A-477C-8614-8107AC108362}" type="datetime1">
              <a:rPr lang="en-US" smtClean="0"/>
              <a:pPr>
                <a:defRPr/>
              </a:pPr>
              <a:t>8/8/2013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ISC 2013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F3D4E-2216-48EB-BA95-E881464384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2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FECBD-0854-4558-8128-56022CA12F25}" type="datetime1">
              <a:rPr lang="en-US" smtClean="0"/>
              <a:pPr>
                <a:defRPr/>
              </a:pPr>
              <a:t>8/8/2013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ISC 2013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66A82-48DF-4DE4-B1EE-CA941DA51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751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E2CFA-6F6E-4AA4-BF45-4885A711FEAB}" type="datetime1">
              <a:rPr lang="en-US" smtClean="0"/>
              <a:pPr>
                <a:defRPr/>
              </a:pPr>
              <a:t>8/8/2013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ISC 2013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3EDDD-BBBD-49BF-8DB8-2A7972CE89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680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52195-B412-454A-99E2-039A434A0AAE}" type="datetime1">
              <a:rPr lang="en-US" smtClean="0"/>
              <a:pPr>
                <a:defRPr/>
              </a:pPr>
              <a:t>8/8/2013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ISC 2013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0492E-C288-45D3-BAC0-3385B67DD9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1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9342" y="4148421"/>
            <a:ext cx="2281506" cy="2281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667000"/>
            <a:ext cx="8229600" cy="1546225"/>
          </a:xfrm>
        </p:spPr>
        <p:txBody>
          <a:bodyPr/>
          <a:lstStyle>
            <a:lvl1pPr algn="ctr">
              <a:defRPr sz="3600"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ISC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51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1788"/>
            <a:ext cx="8229600" cy="464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1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charset="0"/>
                <a:ea typeface="ＭＳ Ｐゴシック" pitchFamily="4" charset="-128"/>
                <a:cs typeface="Arial" charset="0"/>
              </a:defRPr>
            </a:lvl1pPr>
          </a:lstStyle>
          <a:p>
            <a:pPr>
              <a:defRPr/>
            </a:pPr>
            <a:fld id="{69E7D043-3D71-4B64-8BFF-57BD2433C0BB}" type="datetime1">
              <a:rPr lang="en-US" smtClean="0"/>
              <a:pPr>
                <a:defRPr/>
              </a:pPr>
              <a:t>8/8/2013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latin typeface="Arial" charset="0"/>
                <a:ea typeface="ＭＳ Ｐゴシック" pitchFamily="4" charset="-128"/>
                <a:cs typeface="Arial" charset="0"/>
              </a:defRPr>
            </a:lvl1pPr>
          </a:lstStyle>
          <a:p>
            <a:pPr>
              <a:defRPr/>
            </a:pPr>
            <a:r>
              <a:rPr lang="en-US" dirty="0" smtClean="0"/>
              <a:t>ISC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Arial" charset="0"/>
                <a:ea typeface="ＭＳ Ｐゴシック" pitchFamily="4" charset="-128"/>
                <a:cs typeface="Arial" charset="0"/>
              </a:defRPr>
            </a:lvl1pPr>
          </a:lstStyle>
          <a:p>
            <a:pPr>
              <a:defRPr/>
            </a:pPr>
            <a:fld id="{F7B81D13-1DB3-4B73-9678-C023053317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21" r:id="rId7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MS PGothic" pitchFamily="3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896611"/>
          </a:xfrm>
        </p:spPr>
        <p:txBody>
          <a:bodyPr/>
          <a:lstStyle/>
          <a:p>
            <a:pPr eaLnBrk="1" hangingPunct="1"/>
            <a:r>
              <a:rPr lang="en-US" sz="2000" dirty="0" smtClean="0">
                <a:latin typeface="Arial" pitchFamily="34" charset="0"/>
                <a:cs typeface="Arial" pitchFamily="34" charset="0"/>
              </a:rPr>
              <a:t>New Direction Proposal:</a:t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latin typeface="Arial" pitchFamily="34" charset="0"/>
                <a:cs typeface="Arial" pitchFamily="34" charset="0"/>
              </a:rPr>
              <a:t>An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OpenFabrics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Software </a:t>
            </a:r>
            <a:br>
              <a:rPr lang="en-US" sz="3600" dirty="0" smtClean="0"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latin typeface="Arial" pitchFamily="34" charset="0"/>
                <a:cs typeface="Arial" pitchFamily="34" charset="0"/>
              </a:rPr>
              <a:t>Framework to further enhance High-performance I/O Apps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2069123" y="4677508"/>
            <a:ext cx="66294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dirty="0" smtClean="0">
                <a:latin typeface="Arial" pitchFamily="34" charset="0"/>
                <a:cs typeface="Arial" pitchFamily="34" charset="0"/>
              </a:rPr>
              <a:t>OFA TAC,  Key drivers:  Sean Hefty, Paul Grun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OFA Board 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an OFS Framework working group to: 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evelop</a:t>
            </a:r>
            <a:r>
              <a:rPr lang="en-US" dirty="0"/>
              <a:t>, test, and distribute: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An </a:t>
            </a:r>
            <a:r>
              <a:rPr lang="en-US" dirty="0"/>
              <a:t>extensible, open source framework that provides access to high-performance fabric interfaces and services.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Extensible</a:t>
            </a:r>
            <a:r>
              <a:rPr lang="en-US" dirty="0"/>
              <a:t>, open source interfaces aligned with ULP and application needs for high-performance fabric services.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ISC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C9411F-985C-4C31-9366-848682A48BD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83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828800"/>
            <a:ext cx="836441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000" dirty="0" smtClean="0"/>
              <a:t>Applications are being scaled to run on increasingly large HPC clusters</a:t>
            </a:r>
          </a:p>
          <a:p>
            <a:pPr marL="285750" indent="-285750">
              <a:buFontTx/>
              <a:buChar char="-"/>
            </a:pPr>
            <a:endParaRPr lang="en-US" sz="2000" dirty="0"/>
          </a:p>
          <a:p>
            <a:pPr marL="285750" indent="-285750">
              <a:buFontTx/>
              <a:buChar char="-"/>
            </a:pPr>
            <a:r>
              <a:rPr lang="en-US" sz="2000" dirty="0" smtClean="0"/>
              <a:t>Some applications are now running on new </a:t>
            </a:r>
            <a:r>
              <a:rPr lang="en-US" sz="2000" dirty="0"/>
              <a:t>compute models </a:t>
            </a:r>
            <a:r>
              <a:rPr lang="en-US" sz="2000" dirty="0" smtClean="0"/>
              <a:t>e.g</a:t>
            </a:r>
            <a:r>
              <a:rPr lang="en-US" sz="2000" dirty="0"/>
              <a:t>. </a:t>
            </a:r>
            <a:r>
              <a:rPr lang="en-US" sz="2000" dirty="0" smtClean="0"/>
              <a:t>heterogeneous computing (x86 + GPU)</a:t>
            </a:r>
          </a:p>
          <a:p>
            <a:pPr marL="285750" indent="-285750">
              <a:buFontTx/>
              <a:buChar char="-"/>
            </a:pPr>
            <a:endParaRPr lang="en-US" sz="2000" dirty="0"/>
          </a:p>
          <a:p>
            <a:pPr marL="285750" indent="-285750">
              <a:buFontTx/>
              <a:buChar char="-"/>
            </a:pPr>
            <a:r>
              <a:rPr lang="en-US" sz="2000" dirty="0" smtClean="0"/>
              <a:t>Apps are taking advantage of Many-, multi-core processors</a:t>
            </a:r>
            <a:endParaRPr lang="en-US" sz="2000" dirty="0"/>
          </a:p>
          <a:p>
            <a:endParaRPr lang="en-US" sz="2000" dirty="0"/>
          </a:p>
          <a:p>
            <a:pPr marL="285750" indent="-285750">
              <a:buFontTx/>
              <a:buChar char="-"/>
            </a:pPr>
            <a:r>
              <a:rPr lang="en-US" sz="2000" dirty="0" smtClean="0"/>
              <a:t>Some apps are designed for message passing, some for shared memory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8751" y="5615463"/>
            <a:ext cx="8569975" cy="43088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Application requirements  are changing dramatically over time</a:t>
            </a:r>
          </a:p>
        </p:txBody>
      </p:sp>
    </p:spTree>
    <p:extLst>
      <p:ext uri="{BB962C8B-B14F-4D97-AF65-F5344CB8AC3E}">
        <p14:creationId xmlns:p14="http://schemas.microsoft.com/office/powerpoint/2010/main" val="131628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63131" y="1901443"/>
            <a:ext cx="1927995" cy="854802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TextBox 181"/>
          <p:cNvSpPr txBox="1"/>
          <p:nvPr/>
        </p:nvSpPr>
        <p:spPr>
          <a:xfrm>
            <a:off x="1013689" y="5568267"/>
            <a:ext cx="1658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</a:lstStyle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Hardware Layer</a:t>
            </a:r>
          </a:p>
        </p:txBody>
      </p:sp>
      <p:sp>
        <p:nvSpPr>
          <p:cNvPr id="183" name="Rectangle 182"/>
          <p:cNvSpPr/>
          <p:nvPr/>
        </p:nvSpPr>
        <p:spPr>
          <a:xfrm>
            <a:off x="963131" y="5334000"/>
            <a:ext cx="1927995" cy="837867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Rectangle 218"/>
          <p:cNvSpPr/>
          <p:nvPr/>
        </p:nvSpPr>
        <p:spPr>
          <a:xfrm>
            <a:off x="963131" y="3028836"/>
            <a:ext cx="1927995" cy="837867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/>
              <a:t>Application Interface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13689" y="2144177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Application layer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963131" y="4164330"/>
            <a:ext cx="1927995" cy="837867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1003057" y="4398597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Provider Layer</a:t>
            </a:r>
          </a:p>
        </p:txBody>
      </p:sp>
      <p:sp>
        <p:nvSpPr>
          <p:cNvPr id="226" name="Title 2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 do we do?</a:t>
            </a:r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3104707" y="2307261"/>
            <a:ext cx="404351" cy="914400"/>
          </a:xfrm>
          <a:custGeom>
            <a:avLst/>
            <a:gdLst>
              <a:gd name="connsiteX0" fmla="*/ 53163 w 404351"/>
              <a:gd name="connsiteY0" fmla="*/ 0 h 914400"/>
              <a:gd name="connsiteX1" fmla="*/ 404037 w 404351"/>
              <a:gd name="connsiteY1" fmla="*/ 457200 h 914400"/>
              <a:gd name="connsiteX2" fmla="*/ 0 w 404351"/>
              <a:gd name="connsiteY2" fmla="*/ 914400 h 914400"/>
              <a:gd name="connsiteX3" fmla="*/ 0 w 404351"/>
              <a:gd name="connsiteY3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4351" h="914400">
                <a:moveTo>
                  <a:pt x="53163" y="0"/>
                </a:moveTo>
                <a:cubicBezTo>
                  <a:pt x="233030" y="152400"/>
                  <a:pt x="412898" y="304800"/>
                  <a:pt x="404037" y="457200"/>
                </a:cubicBezTo>
                <a:cubicBezTo>
                  <a:pt x="395176" y="609600"/>
                  <a:pt x="0" y="914400"/>
                  <a:pt x="0" y="914400"/>
                </a:cubicBezTo>
                <a:lnTo>
                  <a:pt x="0" y="914400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3104707" y="3647087"/>
            <a:ext cx="404351" cy="914400"/>
          </a:xfrm>
          <a:custGeom>
            <a:avLst/>
            <a:gdLst>
              <a:gd name="connsiteX0" fmla="*/ 53163 w 404351"/>
              <a:gd name="connsiteY0" fmla="*/ 0 h 914400"/>
              <a:gd name="connsiteX1" fmla="*/ 404037 w 404351"/>
              <a:gd name="connsiteY1" fmla="*/ 457200 h 914400"/>
              <a:gd name="connsiteX2" fmla="*/ 0 w 404351"/>
              <a:gd name="connsiteY2" fmla="*/ 914400 h 914400"/>
              <a:gd name="connsiteX3" fmla="*/ 0 w 404351"/>
              <a:gd name="connsiteY3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4351" h="914400">
                <a:moveTo>
                  <a:pt x="53163" y="0"/>
                </a:moveTo>
                <a:cubicBezTo>
                  <a:pt x="233030" y="152400"/>
                  <a:pt x="412898" y="304800"/>
                  <a:pt x="404037" y="457200"/>
                </a:cubicBezTo>
                <a:cubicBezTo>
                  <a:pt x="395176" y="609600"/>
                  <a:pt x="0" y="914400"/>
                  <a:pt x="0" y="914400"/>
                </a:cubicBezTo>
                <a:lnTo>
                  <a:pt x="0" y="914400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104707" y="4832362"/>
            <a:ext cx="404351" cy="914400"/>
          </a:xfrm>
          <a:custGeom>
            <a:avLst/>
            <a:gdLst>
              <a:gd name="connsiteX0" fmla="*/ 53163 w 404351"/>
              <a:gd name="connsiteY0" fmla="*/ 0 h 914400"/>
              <a:gd name="connsiteX1" fmla="*/ 404037 w 404351"/>
              <a:gd name="connsiteY1" fmla="*/ 457200 h 914400"/>
              <a:gd name="connsiteX2" fmla="*/ 0 w 404351"/>
              <a:gd name="connsiteY2" fmla="*/ 914400 h 914400"/>
              <a:gd name="connsiteX3" fmla="*/ 0 w 404351"/>
              <a:gd name="connsiteY3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4351" h="914400">
                <a:moveTo>
                  <a:pt x="53163" y="0"/>
                </a:moveTo>
                <a:cubicBezTo>
                  <a:pt x="233030" y="152400"/>
                  <a:pt x="412898" y="304800"/>
                  <a:pt x="404037" y="457200"/>
                </a:cubicBezTo>
                <a:cubicBezTo>
                  <a:pt x="395176" y="609600"/>
                  <a:pt x="0" y="914400"/>
                  <a:pt x="0" y="914400"/>
                </a:cubicBezTo>
                <a:lnTo>
                  <a:pt x="0" y="914400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965734" y="1923766"/>
            <a:ext cx="378437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Examine the classes of applications that are important to users of OFS.</a:t>
            </a:r>
          </a:p>
          <a:p>
            <a:endParaRPr lang="en-US" dirty="0" smtClean="0"/>
          </a:p>
          <a:p>
            <a:r>
              <a:rPr lang="en-US" dirty="0" smtClean="0"/>
              <a:t>Let the applications drive the appropriate interface definition.</a:t>
            </a:r>
          </a:p>
          <a:p>
            <a:endParaRPr lang="en-US" dirty="0"/>
          </a:p>
          <a:p>
            <a:r>
              <a:rPr lang="en-US" dirty="0" smtClean="0"/>
              <a:t>This, in turn, drives the necessary features that the fabric should support.</a:t>
            </a:r>
          </a:p>
        </p:txBody>
      </p:sp>
      <p:sp>
        <p:nvSpPr>
          <p:cNvPr id="15" name="Down Arrow 14"/>
          <p:cNvSpPr/>
          <p:nvPr/>
        </p:nvSpPr>
        <p:spPr>
          <a:xfrm>
            <a:off x="3915508" y="3116712"/>
            <a:ext cx="804528" cy="197514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78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Evolve the </a:t>
            </a:r>
            <a:r>
              <a:rPr lang="en-US" i="1" dirty="0" smtClean="0"/>
              <a:t>verbs</a:t>
            </a:r>
            <a:r>
              <a:rPr lang="en-US" dirty="0" smtClean="0"/>
              <a:t> framework into a more generic </a:t>
            </a:r>
            <a:r>
              <a:rPr lang="en-US" i="1" dirty="0" smtClean="0"/>
              <a:t>open fabrics </a:t>
            </a:r>
            <a:r>
              <a:rPr lang="en-US" dirty="0" smtClean="0"/>
              <a:t>framework</a:t>
            </a:r>
          </a:p>
          <a:p>
            <a:r>
              <a:rPr lang="en-US" dirty="0" smtClean="0"/>
              <a:t>Merge kernel interfaces under one umbrella</a:t>
            </a:r>
          </a:p>
          <a:p>
            <a:r>
              <a:rPr lang="en-US" dirty="0" smtClean="0"/>
              <a:t>Design extension support into the fabric framework</a:t>
            </a:r>
          </a:p>
          <a:p>
            <a:r>
              <a:rPr lang="en-US" dirty="0" smtClean="0"/>
              <a:t>Export low-level fabric </a:t>
            </a:r>
            <a:r>
              <a:rPr lang="en-US" i="1" dirty="0" smtClean="0"/>
              <a:t>services</a:t>
            </a:r>
          </a:p>
          <a:p>
            <a:pPr lvl="1"/>
            <a:r>
              <a:rPr lang="en-US" dirty="0" smtClean="0"/>
              <a:t>Focus on abstracted hardware functionality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717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OpenFabrics Framework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257800" y="2743200"/>
            <a:ext cx="2895600" cy="148489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Fabric Framework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715000" y="3200401"/>
            <a:ext cx="2438400" cy="6096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OFA Provider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62000" y="2762752"/>
            <a:ext cx="2895600" cy="148489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IB Verbs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219200" y="3255043"/>
            <a:ext cx="2438400" cy="6096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Verbs Provider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3886200" y="3255043"/>
            <a:ext cx="990600" cy="478758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990600" y="2274332"/>
            <a:ext cx="2438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90600" y="19050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6D6E71"/>
                </a:solidFill>
              </a:rPr>
              <a:t>Verbs</a:t>
            </a:r>
          </a:p>
        </p:txBody>
      </p:sp>
      <p:cxnSp>
        <p:nvCxnSpPr>
          <p:cNvPr id="10" name="Straight Arrow Connector 9"/>
          <p:cNvCxnSpPr>
            <a:stCxn id="22" idx="0"/>
            <a:endCxn id="8" idx="2"/>
          </p:cNvCxnSpPr>
          <p:nvPr/>
        </p:nvCxnSpPr>
        <p:spPr>
          <a:xfrm flipV="1">
            <a:off x="2209800" y="2274332"/>
            <a:ext cx="0" cy="4884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257800" y="2274332"/>
            <a:ext cx="28956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257800" y="1905364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6D6E71"/>
                </a:solidFill>
              </a:rPr>
              <a:t>Fabric Interfaces</a:t>
            </a:r>
          </a:p>
        </p:txBody>
      </p:sp>
      <p:cxnSp>
        <p:nvCxnSpPr>
          <p:cNvPr id="33" name="Straight Arrow Connector 32"/>
          <p:cNvCxnSpPr>
            <a:stCxn id="13" idx="0"/>
            <a:endCxn id="30" idx="2"/>
          </p:cNvCxnSpPr>
          <p:nvPr/>
        </p:nvCxnSpPr>
        <p:spPr>
          <a:xfrm flipV="1">
            <a:off x="6705600" y="2274696"/>
            <a:ext cx="0" cy="4685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762000" y="4343400"/>
            <a:ext cx="7620000" cy="2228346"/>
            <a:chOff x="1163954" y="4343400"/>
            <a:chExt cx="7002161" cy="2228346"/>
          </a:xfrm>
        </p:grpSpPr>
        <p:sp>
          <p:nvSpPr>
            <p:cNvPr id="11" name="Right Arrow 10"/>
            <p:cNvSpPr/>
            <p:nvPr/>
          </p:nvSpPr>
          <p:spPr>
            <a:xfrm>
              <a:off x="1163954" y="4343400"/>
              <a:ext cx="7002161" cy="2228346"/>
            </a:xfrm>
            <a:prstGeom prst="rightArrow">
              <a:avLst>
                <a:gd name="adj1" fmla="val 63463"/>
                <a:gd name="adj2" fmla="val 64769"/>
              </a:avLst>
            </a:prstGeom>
          </p:spPr>
          <p:style>
            <a:lnRef idx="0">
              <a:schemeClr val="accent6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1450760" y="4955739"/>
              <a:ext cx="2584080" cy="1010518"/>
            </a:xfrm>
            <a:custGeom>
              <a:avLst/>
              <a:gdLst>
                <a:gd name="connsiteX0" fmla="*/ 0 w 2864167"/>
                <a:gd name="connsiteY0" fmla="*/ 168423 h 1010518"/>
                <a:gd name="connsiteX1" fmla="*/ 168423 w 2864167"/>
                <a:gd name="connsiteY1" fmla="*/ 0 h 1010518"/>
                <a:gd name="connsiteX2" fmla="*/ 2695744 w 2864167"/>
                <a:gd name="connsiteY2" fmla="*/ 0 h 1010518"/>
                <a:gd name="connsiteX3" fmla="*/ 2864167 w 2864167"/>
                <a:gd name="connsiteY3" fmla="*/ 168423 h 1010518"/>
                <a:gd name="connsiteX4" fmla="*/ 2864167 w 2864167"/>
                <a:gd name="connsiteY4" fmla="*/ 842095 h 1010518"/>
                <a:gd name="connsiteX5" fmla="*/ 2695744 w 2864167"/>
                <a:gd name="connsiteY5" fmla="*/ 1010518 h 1010518"/>
                <a:gd name="connsiteX6" fmla="*/ 168423 w 2864167"/>
                <a:gd name="connsiteY6" fmla="*/ 1010518 h 1010518"/>
                <a:gd name="connsiteX7" fmla="*/ 0 w 2864167"/>
                <a:gd name="connsiteY7" fmla="*/ 842095 h 1010518"/>
                <a:gd name="connsiteX8" fmla="*/ 0 w 2864167"/>
                <a:gd name="connsiteY8" fmla="*/ 168423 h 1010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64167" h="1010518">
                  <a:moveTo>
                    <a:pt x="0" y="168423"/>
                  </a:moveTo>
                  <a:cubicBezTo>
                    <a:pt x="0" y="75406"/>
                    <a:pt x="75406" y="0"/>
                    <a:pt x="168423" y="0"/>
                  </a:cubicBezTo>
                  <a:lnTo>
                    <a:pt x="2695744" y="0"/>
                  </a:lnTo>
                  <a:cubicBezTo>
                    <a:pt x="2788761" y="0"/>
                    <a:pt x="2864167" y="75406"/>
                    <a:pt x="2864167" y="168423"/>
                  </a:cubicBezTo>
                  <a:lnTo>
                    <a:pt x="2864167" y="842095"/>
                  </a:lnTo>
                  <a:cubicBezTo>
                    <a:pt x="2864167" y="935112"/>
                    <a:pt x="2788761" y="1010518"/>
                    <a:pt x="2695744" y="1010518"/>
                  </a:cubicBezTo>
                  <a:lnTo>
                    <a:pt x="168423" y="1010518"/>
                  </a:lnTo>
                  <a:cubicBezTo>
                    <a:pt x="75406" y="1010518"/>
                    <a:pt x="0" y="935112"/>
                    <a:pt x="0" y="842095"/>
                  </a:cubicBezTo>
                  <a:lnTo>
                    <a:pt x="0" y="168423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4579" tIns="144579" rIns="144579" bIns="144579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500" kern="1200" dirty="0" smtClean="0"/>
                <a:t>Transition </a:t>
              </a:r>
              <a:r>
                <a:rPr lang="en-US" sz="2500" kern="1200" smtClean="0"/>
                <a:t>from providing verbs API</a:t>
              </a:r>
              <a:endParaRPr lang="en-US" sz="2500" kern="1200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4945121" y="4955739"/>
              <a:ext cx="2233972" cy="1010518"/>
            </a:xfrm>
            <a:custGeom>
              <a:avLst/>
              <a:gdLst>
                <a:gd name="connsiteX0" fmla="*/ 0 w 2864167"/>
                <a:gd name="connsiteY0" fmla="*/ 168423 h 1010518"/>
                <a:gd name="connsiteX1" fmla="*/ 168423 w 2864167"/>
                <a:gd name="connsiteY1" fmla="*/ 0 h 1010518"/>
                <a:gd name="connsiteX2" fmla="*/ 2695744 w 2864167"/>
                <a:gd name="connsiteY2" fmla="*/ 0 h 1010518"/>
                <a:gd name="connsiteX3" fmla="*/ 2864167 w 2864167"/>
                <a:gd name="connsiteY3" fmla="*/ 168423 h 1010518"/>
                <a:gd name="connsiteX4" fmla="*/ 2864167 w 2864167"/>
                <a:gd name="connsiteY4" fmla="*/ 842095 h 1010518"/>
                <a:gd name="connsiteX5" fmla="*/ 2695744 w 2864167"/>
                <a:gd name="connsiteY5" fmla="*/ 1010518 h 1010518"/>
                <a:gd name="connsiteX6" fmla="*/ 168423 w 2864167"/>
                <a:gd name="connsiteY6" fmla="*/ 1010518 h 1010518"/>
                <a:gd name="connsiteX7" fmla="*/ 0 w 2864167"/>
                <a:gd name="connsiteY7" fmla="*/ 842095 h 1010518"/>
                <a:gd name="connsiteX8" fmla="*/ 0 w 2864167"/>
                <a:gd name="connsiteY8" fmla="*/ 168423 h 1010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64167" h="1010518">
                  <a:moveTo>
                    <a:pt x="0" y="168423"/>
                  </a:moveTo>
                  <a:cubicBezTo>
                    <a:pt x="0" y="75406"/>
                    <a:pt x="75406" y="0"/>
                    <a:pt x="168423" y="0"/>
                  </a:cubicBezTo>
                  <a:lnTo>
                    <a:pt x="2695744" y="0"/>
                  </a:lnTo>
                  <a:cubicBezTo>
                    <a:pt x="2788761" y="0"/>
                    <a:pt x="2864167" y="75406"/>
                    <a:pt x="2864167" y="168423"/>
                  </a:cubicBezTo>
                  <a:lnTo>
                    <a:pt x="2864167" y="842095"/>
                  </a:lnTo>
                  <a:cubicBezTo>
                    <a:pt x="2864167" y="935112"/>
                    <a:pt x="2788761" y="1010518"/>
                    <a:pt x="2695744" y="1010518"/>
                  </a:cubicBezTo>
                  <a:lnTo>
                    <a:pt x="168423" y="1010518"/>
                  </a:lnTo>
                  <a:cubicBezTo>
                    <a:pt x="75406" y="1010518"/>
                    <a:pt x="0" y="935112"/>
                    <a:pt x="0" y="842095"/>
                  </a:cubicBezTo>
                  <a:lnTo>
                    <a:pt x="0" y="168423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4579" tIns="144579" rIns="144579" bIns="144579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500" kern="1200" dirty="0" smtClean="0"/>
                <a:t>to providing fabric interfaces</a:t>
              </a:r>
              <a:endParaRPr lang="en-US" sz="25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405539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ISC 2013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3EDDD-BBBD-49BF-8DB8-2A7972CE893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16523" y="2315362"/>
            <a:ext cx="825304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dirty="0" smtClean="0"/>
              <a:t>Get moving on developing this Framework!</a:t>
            </a:r>
          </a:p>
          <a:p>
            <a:pPr marL="285750" indent="-285750">
              <a:buFontTx/>
              <a:buChar char="-"/>
            </a:pPr>
            <a:r>
              <a:rPr lang="en-US" sz="2400" dirty="0" smtClean="0"/>
              <a:t>Recommend starting a WG to focus development efforts</a:t>
            </a:r>
          </a:p>
          <a:p>
            <a:pPr marL="285750" indent="-285750">
              <a:buFontTx/>
              <a:buChar char="-"/>
            </a:pPr>
            <a:endParaRPr lang="en-US" sz="2400" dirty="0"/>
          </a:p>
          <a:p>
            <a:r>
              <a:rPr lang="en-US" sz="2400" i="1" dirty="0"/>
              <a:t>Create an OFS Framework working group to: </a:t>
            </a:r>
          </a:p>
          <a:p>
            <a:pPr lvl="1"/>
            <a:r>
              <a:rPr lang="en-US" sz="2000" i="1" dirty="0"/>
              <a:t>Develop, test, and distribute: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i="1" dirty="0"/>
              <a:t>An extensible, open source framework that provides access to high-performance fabric interfaces and services.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i="1" dirty="0"/>
              <a:t>Extensible, open source interfaces aligned with ULP and application needs for high-performance fabric services.</a:t>
            </a:r>
          </a:p>
          <a:p>
            <a:pPr marL="285750" indent="-285750">
              <a:buFontTx/>
              <a:buChar char="-"/>
            </a:pPr>
            <a:endParaRPr lang="en-US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847283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Thank You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ISC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373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Fabric </a:t>
            </a:r>
            <a:r>
              <a:rPr lang="en-US" dirty="0" smtClean="0"/>
              <a:t>Interfaces Examples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14400" y="1905000"/>
            <a:ext cx="7315200" cy="1981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Fabric Interfaces (</a:t>
            </a:r>
            <a:r>
              <a:rPr lang="en-US" b="1" dirty="0" smtClean="0">
                <a:solidFill>
                  <a:schemeClr val="tx1"/>
                </a:solidFill>
              </a:rPr>
              <a:t>examples only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971800" y="2299025"/>
            <a:ext cx="1333500" cy="54543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Address Resolution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219200" y="2286001"/>
            <a:ext cx="1333500" cy="54543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Provider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Info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706353" y="2299027"/>
            <a:ext cx="1333500" cy="54543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RDMA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477000" y="2296026"/>
            <a:ext cx="1333500" cy="54543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Atomics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971800" y="3115665"/>
            <a:ext cx="1333500" cy="53840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Active Messaging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706353" y="3117167"/>
            <a:ext cx="1333500" cy="53840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Tag Matching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477000" y="3114164"/>
            <a:ext cx="1333500" cy="53840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Collective Operations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203158" y="3117167"/>
            <a:ext cx="1333500" cy="53540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CM Services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914400" y="4038600"/>
            <a:ext cx="7315200" cy="1981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Fabric Provider Implementation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971800" y="4432625"/>
            <a:ext cx="1333500" cy="54543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Address Resolution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219200" y="5247764"/>
            <a:ext cx="1333500" cy="54543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CM Services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706353" y="4432627"/>
            <a:ext cx="1333500" cy="54543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RDMA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477000" y="4429626"/>
            <a:ext cx="1333500" cy="54543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Atomics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477000" y="5247764"/>
            <a:ext cx="1333500" cy="53840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Collective Operations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5715001" y="1427882"/>
            <a:ext cx="2819400" cy="781918"/>
          </a:xfrm>
          <a:custGeom>
            <a:avLst/>
            <a:gdLst>
              <a:gd name="connsiteX0" fmla="*/ 0 w 2864167"/>
              <a:gd name="connsiteY0" fmla="*/ 168423 h 1010518"/>
              <a:gd name="connsiteX1" fmla="*/ 168423 w 2864167"/>
              <a:gd name="connsiteY1" fmla="*/ 0 h 1010518"/>
              <a:gd name="connsiteX2" fmla="*/ 2695744 w 2864167"/>
              <a:gd name="connsiteY2" fmla="*/ 0 h 1010518"/>
              <a:gd name="connsiteX3" fmla="*/ 2864167 w 2864167"/>
              <a:gd name="connsiteY3" fmla="*/ 168423 h 1010518"/>
              <a:gd name="connsiteX4" fmla="*/ 2864167 w 2864167"/>
              <a:gd name="connsiteY4" fmla="*/ 842095 h 1010518"/>
              <a:gd name="connsiteX5" fmla="*/ 2695744 w 2864167"/>
              <a:gd name="connsiteY5" fmla="*/ 1010518 h 1010518"/>
              <a:gd name="connsiteX6" fmla="*/ 168423 w 2864167"/>
              <a:gd name="connsiteY6" fmla="*/ 1010518 h 1010518"/>
              <a:gd name="connsiteX7" fmla="*/ 0 w 2864167"/>
              <a:gd name="connsiteY7" fmla="*/ 842095 h 1010518"/>
              <a:gd name="connsiteX8" fmla="*/ 0 w 2864167"/>
              <a:gd name="connsiteY8" fmla="*/ 168423 h 1010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64167" h="1010518">
                <a:moveTo>
                  <a:pt x="0" y="168423"/>
                </a:moveTo>
                <a:cubicBezTo>
                  <a:pt x="0" y="75406"/>
                  <a:pt x="75406" y="0"/>
                  <a:pt x="168423" y="0"/>
                </a:cubicBezTo>
                <a:lnTo>
                  <a:pt x="2695744" y="0"/>
                </a:lnTo>
                <a:cubicBezTo>
                  <a:pt x="2788761" y="0"/>
                  <a:pt x="2864167" y="75406"/>
                  <a:pt x="2864167" y="168423"/>
                </a:cubicBezTo>
                <a:lnTo>
                  <a:pt x="2864167" y="842095"/>
                </a:lnTo>
                <a:cubicBezTo>
                  <a:pt x="2864167" y="935112"/>
                  <a:pt x="2788761" y="1010518"/>
                  <a:pt x="2695744" y="1010518"/>
                </a:cubicBezTo>
                <a:lnTo>
                  <a:pt x="168423" y="1010518"/>
                </a:lnTo>
                <a:cubicBezTo>
                  <a:pt x="75406" y="1010518"/>
                  <a:pt x="0" y="935112"/>
                  <a:pt x="0" y="842095"/>
                </a:cubicBezTo>
                <a:lnTo>
                  <a:pt x="0" y="168423"/>
                </a:lnTo>
                <a:close/>
              </a:path>
            </a:pathLst>
          </a:custGeom>
          <a:solidFill>
            <a:schemeClr val="tx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4579" tIns="144579" rIns="144579" bIns="144579" numCol="1" spcCol="1270" anchor="ctr" anchorCtr="0">
            <a:noAutofit/>
          </a:bodyPr>
          <a:lstStyle/>
          <a:p>
            <a:pPr lvl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500" kern="1200" dirty="0" smtClean="0"/>
              <a:t>Framework defines multiple interfaces</a:t>
            </a:r>
            <a:endParaRPr lang="en-US" sz="2500" kern="1200" dirty="0"/>
          </a:p>
        </p:txBody>
      </p:sp>
      <p:sp>
        <p:nvSpPr>
          <p:cNvPr id="21" name="Freeform 20"/>
          <p:cNvSpPr/>
          <p:nvPr/>
        </p:nvSpPr>
        <p:spPr>
          <a:xfrm>
            <a:off x="2596815" y="5791200"/>
            <a:ext cx="3803985" cy="809992"/>
          </a:xfrm>
          <a:custGeom>
            <a:avLst/>
            <a:gdLst>
              <a:gd name="connsiteX0" fmla="*/ 0 w 2864167"/>
              <a:gd name="connsiteY0" fmla="*/ 168423 h 1010518"/>
              <a:gd name="connsiteX1" fmla="*/ 168423 w 2864167"/>
              <a:gd name="connsiteY1" fmla="*/ 0 h 1010518"/>
              <a:gd name="connsiteX2" fmla="*/ 2695744 w 2864167"/>
              <a:gd name="connsiteY2" fmla="*/ 0 h 1010518"/>
              <a:gd name="connsiteX3" fmla="*/ 2864167 w 2864167"/>
              <a:gd name="connsiteY3" fmla="*/ 168423 h 1010518"/>
              <a:gd name="connsiteX4" fmla="*/ 2864167 w 2864167"/>
              <a:gd name="connsiteY4" fmla="*/ 842095 h 1010518"/>
              <a:gd name="connsiteX5" fmla="*/ 2695744 w 2864167"/>
              <a:gd name="connsiteY5" fmla="*/ 1010518 h 1010518"/>
              <a:gd name="connsiteX6" fmla="*/ 168423 w 2864167"/>
              <a:gd name="connsiteY6" fmla="*/ 1010518 h 1010518"/>
              <a:gd name="connsiteX7" fmla="*/ 0 w 2864167"/>
              <a:gd name="connsiteY7" fmla="*/ 842095 h 1010518"/>
              <a:gd name="connsiteX8" fmla="*/ 0 w 2864167"/>
              <a:gd name="connsiteY8" fmla="*/ 168423 h 1010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64167" h="1010518">
                <a:moveTo>
                  <a:pt x="0" y="168423"/>
                </a:moveTo>
                <a:cubicBezTo>
                  <a:pt x="0" y="75406"/>
                  <a:pt x="75406" y="0"/>
                  <a:pt x="168423" y="0"/>
                </a:cubicBezTo>
                <a:lnTo>
                  <a:pt x="2695744" y="0"/>
                </a:lnTo>
                <a:cubicBezTo>
                  <a:pt x="2788761" y="0"/>
                  <a:pt x="2864167" y="75406"/>
                  <a:pt x="2864167" y="168423"/>
                </a:cubicBezTo>
                <a:lnTo>
                  <a:pt x="2864167" y="842095"/>
                </a:lnTo>
                <a:cubicBezTo>
                  <a:pt x="2864167" y="935112"/>
                  <a:pt x="2788761" y="1010518"/>
                  <a:pt x="2695744" y="1010518"/>
                </a:cubicBezTo>
                <a:lnTo>
                  <a:pt x="168423" y="1010518"/>
                </a:lnTo>
                <a:cubicBezTo>
                  <a:pt x="75406" y="1010518"/>
                  <a:pt x="0" y="935112"/>
                  <a:pt x="0" y="842095"/>
                </a:cubicBezTo>
                <a:lnTo>
                  <a:pt x="0" y="168423"/>
                </a:lnTo>
                <a:close/>
              </a:path>
            </a:pathLst>
          </a:custGeom>
          <a:solidFill>
            <a:schemeClr val="tx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4579" tIns="144579" rIns="144579" bIns="144579" numCol="1" spcCol="1270" anchor="ctr" anchorCtr="0">
            <a:noAutofit/>
          </a:bodyPr>
          <a:lstStyle/>
          <a:p>
            <a:pPr lvl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500" kern="1200" dirty="0" smtClean="0"/>
              <a:t>Vendors provide optimized implementations</a:t>
            </a:r>
            <a:endParaRPr lang="en-US" sz="2500" kern="1200" dirty="0"/>
          </a:p>
        </p:txBody>
      </p:sp>
    </p:spTree>
    <p:extLst>
      <p:ext uri="{BB962C8B-B14F-4D97-AF65-F5344CB8AC3E}">
        <p14:creationId xmlns:p14="http://schemas.microsoft.com/office/powerpoint/2010/main" val="2872361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005195"/>
      </a:dk2>
      <a:lt2>
        <a:srgbClr val="EEECE1"/>
      </a:lt2>
      <a:accent1>
        <a:srgbClr val="3C6FBD"/>
      </a:accent1>
      <a:accent2>
        <a:srgbClr val="E55302"/>
      </a:accent2>
      <a:accent3>
        <a:srgbClr val="78B9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8838</TotalTime>
  <Words>425</Words>
  <Application>Microsoft Office PowerPoint</Application>
  <PresentationFormat>On-screen Show (4:3)</PresentationFormat>
  <Paragraphs>87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New Direction Proposal: An OpenFabrics Software  Framework to further enhance High-performance I/O Apps</vt:lpstr>
      <vt:lpstr>OFA Board Ask</vt:lpstr>
      <vt:lpstr>Problem Statement</vt:lpstr>
      <vt:lpstr>So what do we do?</vt:lpstr>
      <vt:lpstr>Proposal</vt:lpstr>
      <vt:lpstr>Proposed OpenFabrics Framework</vt:lpstr>
      <vt:lpstr>Next Steps</vt:lpstr>
      <vt:lpstr>Thank You</vt:lpstr>
      <vt:lpstr>Fabric Interfaces Examples</vt:lpstr>
    </vt:vector>
  </TitlesOfParts>
  <Company>admin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Bill@Mellanox.com</dc:creator>
  <cp:lastModifiedBy>Stachura, Tom L</cp:lastModifiedBy>
  <cp:revision>133</cp:revision>
  <dcterms:created xsi:type="dcterms:W3CDTF">2013-03-28T19:36:05Z</dcterms:created>
  <dcterms:modified xsi:type="dcterms:W3CDTF">2013-08-08T17:12:32Z</dcterms:modified>
</cp:coreProperties>
</file>