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9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72" r:id="rId16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5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130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2232" y="-499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5C15DB-11A6-4112-B189-B4B63969769D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429B67-5F41-4671-BF3C-3A74F4BD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2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0C0810-4D61-476D-85B9-67DD24F2906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1A404-780B-445D-9205-D143319E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DF3EA-9C45-4FB6-8360-B20F215DDAF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7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75641" r="4478" b="-3159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5715000"/>
            <a:ext cx="9144000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E74A-0897-447E-A913-29C7F9F0B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52400"/>
            <a:ext cx="31865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6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56388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D300F4-5B44-46AD-9E8C-3142A1846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CED1-58AE-477C-8287-9DEDED669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E8DA-3F00-4D8C-9371-97AAE4EC5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DF49-087E-4C40-B9A0-024BBE5D8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8" r="4964" b="19868"/>
          <a:stretch>
            <a:fillRect/>
          </a:stretch>
        </p:blipFill>
        <p:spPr bwMode="auto">
          <a:xfrm>
            <a:off x="0" y="4724400"/>
            <a:ext cx="9144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91123-700D-463C-8875-BBB108B4B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 userDrawn="1"/>
        </p:nvSpPr>
        <p:spPr>
          <a:xfrm>
            <a:off x="1371600" y="6421438"/>
            <a:ext cx="6629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Storage  Developer Conference. © Intel Corporation.  All Rights Reserved.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" y="5443537"/>
            <a:ext cx="2654620" cy="2633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4" r:id="rId3"/>
    <p:sldLayoutId id="2147483755" r:id="rId4"/>
    <p:sldLayoutId id="21474837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E159"/>
        </a:buClr>
        <a:buSzPct val="75000"/>
        <a:buFont typeface="Wingdings" pitchFamily="2" charset="2"/>
        <a:buChar char="r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r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2BE52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5980-93DA-4374-905D-CFE1557D68A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64-5D9F-40F4-8D65-59D3D49F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</a:t>
            </a:r>
            <a:br>
              <a:rPr lang="en-US" dirty="0" smtClean="0"/>
            </a:br>
            <a:r>
              <a:rPr lang="en-US" sz="2400" dirty="0" smtClean="0"/>
              <a:t>Software </a:t>
            </a:r>
            <a:r>
              <a:rPr lang="en-US" sz="2400" dirty="0"/>
              <a:t>mechanisms for enabling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access to remote persistent memory</a:t>
            </a: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52237F"/>
                </a:solidFill>
                <a:latin typeface="Arial" charset="0"/>
                <a:cs typeface="Arial" charset="0"/>
              </a:rPr>
              <a:t>Chet Douglas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2400" b="1" dirty="0" smtClean="0">
                <a:solidFill>
                  <a:srgbClr val="52237F"/>
                </a:solidFill>
                <a:latin typeface="Arial" charset="0"/>
                <a:cs typeface="Arial" charset="0"/>
              </a:rPr>
              <a:t>Intel Corporation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400" dirty="0" smtClean="0">
                <a:solidFill>
                  <a:srgbClr val="FFC000"/>
                </a:solidFill>
              </a:rPr>
              <a:t>Modeling SW Latencies for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                                          Remote Durability Mechanisms</a:t>
            </a:r>
            <a:endParaRPr lang="en-US" altLang="en-US" sz="1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6705600" cy="5181600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CLFLUSHOPT/SFENCE Model</a:t>
            </a:r>
          </a:p>
          <a:p>
            <a:r>
              <a:rPr lang="en-US" sz="1800" dirty="0" smtClean="0"/>
              <a:t>Basic </a:t>
            </a:r>
            <a:r>
              <a:rPr lang="en-US" sz="1800" dirty="0"/>
              <a:t>SW latency model for determining the order of magnitude for flushing write data </a:t>
            </a:r>
            <a:r>
              <a:rPr lang="en-US" sz="1800" dirty="0" smtClean="0"/>
              <a:t>from CPU caches to </a:t>
            </a:r>
            <a:r>
              <a:rPr lang="en-US" sz="1800" dirty="0"/>
              <a:t>the </a:t>
            </a:r>
            <a:r>
              <a:rPr lang="en-US" sz="1800" dirty="0" smtClean="0"/>
              <a:t>Memory Controller </a:t>
            </a:r>
            <a:r>
              <a:rPr lang="en-US" sz="1800" dirty="0"/>
              <a:t>and waiting for flushes to </a:t>
            </a:r>
            <a:r>
              <a:rPr lang="en-US" sz="1800" dirty="0" smtClean="0"/>
              <a:t>complete</a:t>
            </a:r>
          </a:p>
          <a:p>
            <a:r>
              <a:rPr lang="en-US" sz="1800" dirty="0" smtClean="0"/>
              <a:t>Not </a:t>
            </a:r>
            <a:r>
              <a:rPr lang="en-US" sz="1800" dirty="0"/>
              <a:t>trying to be cycle accurate for a non-blocking  “CLFLUSHOPT” instruction which is not that interesting at this </a:t>
            </a:r>
            <a:r>
              <a:rPr lang="en-US" sz="1800" dirty="0" smtClean="0"/>
              <a:t>level</a:t>
            </a:r>
          </a:p>
          <a:p>
            <a:r>
              <a:rPr lang="en-US" sz="1800" dirty="0" smtClean="0"/>
              <a:t>For </a:t>
            </a:r>
            <a:r>
              <a:rPr lang="en-US" sz="1800" dirty="0"/>
              <a:t>a single cache line flush, use CLFLUSH/SFENCE as a </a:t>
            </a:r>
            <a:r>
              <a:rPr lang="en-US" sz="1800" dirty="0" smtClean="0"/>
              <a:t>proxy</a:t>
            </a:r>
          </a:p>
          <a:p>
            <a:r>
              <a:rPr lang="en-US" sz="1800" dirty="0" smtClean="0"/>
              <a:t>For </a:t>
            </a:r>
            <a:r>
              <a:rPr lang="en-US" sz="1800" dirty="0"/>
              <a:t>multiple cache lines to flush, use full line non-temporal (NT) stores as a </a:t>
            </a:r>
            <a:r>
              <a:rPr lang="en-US" sz="1800" dirty="0" smtClean="0"/>
              <a:t>proxy</a:t>
            </a:r>
          </a:p>
          <a:p>
            <a:pPr lvl="1"/>
            <a:r>
              <a:rPr lang="en-US" sz="1800" dirty="0" smtClean="0"/>
              <a:t>NT stores flush each cache line but don't have the serializing behavior of CLFLUSH</a:t>
            </a:r>
          </a:p>
          <a:p>
            <a:pPr lvl="1"/>
            <a:r>
              <a:rPr lang="en-US" sz="1800" dirty="0" smtClean="0"/>
              <a:t>_mm_stream_si128() streaming execution time can vary depending on CPU preparation and cache preloading</a:t>
            </a:r>
          </a:p>
          <a:p>
            <a:pPr lvl="1"/>
            <a:r>
              <a:rPr lang="en-US" sz="1800" dirty="0" smtClean="0"/>
              <a:t>Measure time moving the entire data transfer amount so that variance in first cache line move are averaged out</a:t>
            </a:r>
            <a:endParaRPr lang="en-US" sz="1800" dirty="0"/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14436"/>
            <a:ext cx="2184871" cy="44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400" dirty="0" smtClean="0">
                <a:solidFill>
                  <a:srgbClr val="FFC000"/>
                </a:solidFill>
              </a:rPr>
              <a:t>Modeling SW Latencies for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                                          Remote Durability Mechanisms</a:t>
            </a:r>
            <a:endParaRPr lang="en-US" altLang="en-US" sz="1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181600"/>
          </a:xfrm>
        </p:spPr>
        <p:txBody>
          <a:bodyPr/>
          <a:lstStyle/>
          <a:p>
            <a:r>
              <a:rPr lang="en-US" sz="1800" b="1" dirty="0"/>
              <a:t>PCOMMIT/SFENCE </a:t>
            </a:r>
            <a:r>
              <a:rPr lang="en-US" sz="1800" b="1" dirty="0" smtClean="0"/>
              <a:t>Model</a:t>
            </a:r>
          </a:p>
          <a:p>
            <a:r>
              <a:rPr lang="en-US" sz="1800" dirty="0" smtClean="0"/>
              <a:t>Basic </a:t>
            </a:r>
            <a:r>
              <a:rPr lang="en-US" sz="1800" dirty="0"/>
              <a:t>SW latency model for determining the order of magnitude for committing write data from the </a:t>
            </a:r>
            <a:r>
              <a:rPr lang="en-US" sz="1800" dirty="0" err="1"/>
              <a:t>iMC</a:t>
            </a:r>
            <a:r>
              <a:rPr lang="en-US" sz="1800" dirty="0"/>
              <a:t> to </a:t>
            </a:r>
            <a:r>
              <a:rPr lang="en-US" sz="1800" dirty="0" err="1" smtClean="0"/>
              <a:t>pmem</a:t>
            </a:r>
            <a:endParaRPr lang="en-US" sz="1800" dirty="0" smtClean="0"/>
          </a:p>
          <a:p>
            <a:r>
              <a:rPr lang="en-US" sz="1800" dirty="0" smtClean="0"/>
              <a:t>Not </a:t>
            </a:r>
            <a:r>
              <a:rPr lang="en-US" sz="1800" dirty="0"/>
              <a:t>trying to be cycle accurate for a non-blocking “PCOMMIT” instruction which is not that interesting at this </a:t>
            </a:r>
            <a:r>
              <a:rPr lang="en-US" sz="1800" dirty="0" smtClean="0"/>
              <a:t>level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bound the latency calculation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calculation can be bounded with a </a:t>
            </a:r>
            <a:r>
              <a:rPr lang="en-US" sz="1800" dirty="0"/>
              <a:t>fraction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cache lines </a:t>
            </a:r>
            <a:r>
              <a:rPr lang="en-US" sz="1800" dirty="0" smtClean="0"/>
              <a:t>that </a:t>
            </a:r>
            <a:r>
              <a:rPr lang="en-US" sz="1800" dirty="0"/>
              <a:t>have not been evicted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by </a:t>
            </a:r>
            <a:r>
              <a:rPr lang="en-US" sz="1800" dirty="0"/>
              <a:t>the time </a:t>
            </a:r>
            <a:r>
              <a:rPr lang="en-US" sz="1800" dirty="0" smtClean="0"/>
              <a:t>SW </a:t>
            </a:r>
            <a:r>
              <a:rPr lang="en-US" sz="1800" dirty="0"/>
              <a:t>gets to committing </a:t>
            </a:r>
            <a:r>
              <a:rPr lang="en-US" sz="1800" dirty="0" smtClean="0"/>
              <a:t>the </a:t>
            </a:r>
            <a:br>
              <a:rPr lang="en-US" sz="1800" dirty="0" smtClean="0"/>
            </a:br>
            <a:r>
              <a:rPr lang="en-US" sz="1800" dirty="0" smtClean="0"/>
              <a:t>write data</a:t>
            </a:r>
          </a:p>
          <a:p>
            <a:pPr lvl="1"/>
            <a:r>
              <a:rPr lang="en-US" sz="1800" dirty="0" smtClean="0"/>
              <a:t>Determine </a:t>
            </a:r>
            <a:r>
              <a:rPr lang="en-US" sz="1800" dirty="0"/>
              <a:t>the amount of write data 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be committed </a:t>
            </a:r>
            <a:r>
              <a:rPr lang="en-US" sz="1800" dirty="0"/>
              <a:t>based on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FractionOfNotEvCacheLines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the </a:t>
            </a:r>
            <a:r>
              <a:rPr lang="en-US" sz="1800" dirty="0" smtClean="0"/>
              <a:t>backend NVDIMM BW to </a:t>
            </a:r>
            <a:br>
              <a:rPr lang="en-US" sz="1800" dirty="0" smtClean="0"/>
            </a:br>
            <a:r>
              <a:rPr lang="en-US" sz="1800" dirty="0" smtClean="0"/>
              <a:t>calculate </a:t>
            </a:r>
            <a:r>
              <a:rPr lang="en-US" sz="1800" dirty="0"/>
              <a:t>a basic </a:t>
            </a:r>
            <a:r>
              <a:rPr lang="en-US" sz="1800" dirty="0" smtClean="0"/>
              <a:t>latency based on </a:t>
            </a:r>
            <a:br>
              <a:rPr lang="en-US" sz="1800" dirty="0" smtClean="0"/>
            </a:br>
            <a:r>
              <a:rPr lang="en-US" sz="1800" dirty="0" smtClean="0"/>
              <a:t>write data not already evicted</a:t>
            </a:r>
            <a:endParaRPr lang="en-US" sz="1800" dirty="0"/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09800"/>
            <a:ext cx="3413557" cy="37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400" dirty="0" smtClean="0">
                <a:solidFill>
                  <a:srgbClr val="FFC000"/>
                </a:solidFill>
              </a:rPr>
              <a:t>Performance &amp; Durability 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                                          Mechanism Pros/Cons</a:t>
            </a:r>
            <a:endParaRPr lang="en-US" altLang="en-US" sz="1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33450"/>
            <a:ext cx="8572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495800" y="838200"/>
            <a:ext cx="4495800" cy="4130675"/>
            <a:chOff x="2736" y="675"/>
            <a:chExt cx="2928" cy="260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36" y="675"/>
              <a:ext cx="2928" cy="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675"/>
              <a:ext cx="2929" cy="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800" dirty="0" smtClean="0">
                <a:solidFill>
                  <a:srgbClr val="FFC000"/>
                </a:solidFill>
              </a:rPr>
              <a:t>Future Considerations</a:t>
            </a:r>
            <a:endParaRPr lang="en-US" altLang="en-US" sz="20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9983" y="1066800"/>
            <a:ext cx="5011617" cy="4495800"/>
          </a:xfrm>
        </p:spPr>
        <p:txBody>
          <a:bodyPr/>
          <a:lstStyle/>
          <a:p>
            <a:r>
              <a:rPr lang="en-US" altLang="en-US" sz="2000" dirty="0">
                <a:latin typeface="Arial" charset="0"/>
                <a:cs typeface="Arial" charset="0"/>
              </a:rPr>
              <a:t>SNIA </a:t>
            </a:r>
            <a:r>
              <a:rPr lang="en-US" altLang="en-US" sz="2000" i="1" dirty="0">
                <a:latin typeface="Arial" charset="0"/>
                <a:cs typeface="Arial" charset="0"/>
              </a:rPr>
              <a:t>NVM Programming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Model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z="2000" dirty="0">
                <a:latin typeface="Arial" charset="0"/>
                <a:cs typeface="Arial" charset="0"/>
              </a:rPr>
              <a:t>Extend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to </a:t>
            </a:r>
            <a:r>
              <a:rPr lang="en-US" altLang="en-US" sz="2000" dirty="0">
                <a:latin typeface="Arial" charset="0"/>
                <a:cs typeface="Arial" charset="0"/>
              </a:rPr>
              <a:t>address remote access to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pmem</a:t>
            </a:r>
            <a:endParaRPr lang="en-US" altLang="en-US" sz="2000" dirty="0">
              <a:latin typeface="Arial" charset="0"/>
              <a:cs typeface="Arial" charset="0"/>
            </a:endParaRP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SNIA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NVM PM Remote Access for High-Availability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white paper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Already contains basic NVM.PM.FILE.OPTIMIZED_FLUSH concepts</a:t>
            </a:r>
          </a:p>
          <a:p>
            <a:pPr lvl="1"/>
            <a:r>
              <a:rPr lang="en-US" altLang="en-US" sz="2000" dirty="0" smtClean="0">
                <a:latin typeface="Arial" charset="0"/>
                <a:cs typeface="Arial" charset="0"/>
              </a:rPr>
              <a:t>Add Appendix or Extension 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Durability m</a:t>
            </a:r>
            <a:r>
              <a:rPr lang="en-US" altLang="en-US" sz="1800" dirty="0" smtClean="0">
                <a:latin typeface="Arial" charset="0"/>
                <a:cs typeface="Arial" charset="0"/>
              </a:rPr>
              <a:t>echanisms described here</a:t>
            </a:r>
          </a:p>
          <a:p>
            <a:pPr lvl="2"/>
            <a:r>
              <a:rPr lang="en-US" altLang="en-US" sz="1800" dirty="0" smtClean="0">
                <a:latin typeface="Arial" charset="0"/>
                <a:cs typeface="Arial" charset="0"/>
              </a:rPr>
              <a:t>Platform and HW capabilities to detect supported mechanisms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9294" y="4968875"/>
            <a:ext cx="3972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Proposed </a:t>
            </a:r>
            <a:r>
              <a:rPr lang="en-US" sz="1400" i="1" dirty="0" smtClean="0"/>
              <a:t>NVM Programming Model </a:t>
            </a:r>
            <a:r>
              <a:rPr lang="en-US" sz="1400" dirty="0" smtClean="0"/>
              <a:t>updates </a:t>
            </a:r>
          </a:p>
          <a:p>
            <a:pPr algn="ctr"/>
            <a:r>
              <a:rPr lang="en-US" sz="1400" dirty="0" smtClean="0"/>
              <a:t>for NVM.PM.FILE.OPTIMIZED_FLUSH from </a:t>
            </a:r>
          </a:p>
          <a:p>
            <a:pPr algn="ctr"/>
            <a:r>
              <a:rPr lang="en-US" sz="1400" i="1" dirty="0" smtClean="0"/>
              <a:t>NVM PM Remote Access for High-Availability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807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800" dirty="0" smtClean="0">
                <a:solidFill>
                  <a:srgbClr val="FFC000"/>
                </a:solidFill>
              </a:rPr>
              <a:t>Key Takeaways</a:t>
            </a:r>
            <a:endParaRPr lang="en-US" altLang="en-US" sz="20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257800"/>
          </a:xfrm>
        </p:spPr>
        <p:txBody>
          <a:bodyPr/>
          <a:lstStyle/>
          <a:p>
            <a:r>
              <a:rPr lang="en-US" altLang="en-US" sz="2000" dirty="0" smtClean="0">
                <a:latin typeface="Arial" charset="0"/>
                <a:cs typeface="Arial" charset="0"/>
              </a:rPr>
              <a:t>Inserting SW durability points in to existing RDMA based SW is not difficult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Prepare for future fabric protocol, HW (RNIC, CPU, chipset) &amp; SW extensions to make remote persistent memory programming even easier and improve latency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Consider abstracting durability </a:t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mechanisms behind a SW </a:t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library such as Intel’s NVML, </a:t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OFA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libfabrics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and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libibverbs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API</a:t>
            </a:r>
          </a:p>
          <a:p>
            <a:r>
              <a:rPr lang="en-US" altLang="en-US" sz="2000" u="sng" dirty="0">
                <a:latin typeface="Arial" charset="0"/>
                <a:cs typeface="Arial" charset="0"/>
              </a:rPr>
              <a:t>Get involved in SNIA NVM </a:t>
            </a:r>
            <a:r>
              <a:rPr lang="en-US" altLang="en-US" sz="2000" u="sng" dirty="0" smtClean="0">
                <a:latin typeface="Arial" charset="0"/>
                <a:cs typeface="Arial" charset="0"/>
              </a:rPr>
              <a:t/>
            </a:r>
            <a:br>
              <a:rPr lang="en-US" altLang="en-US" sz="2000" u="sng" dirty="0" smtClean="0">
                <a:latin typeface="Arial" charset="0"/>
                <a:cs typeface="Arial" charset="0"/>
              </a:rPr>
            </a:br>
            <a:r>
              <a:rPr lang="en-US" altLang="en-US" sz="2000" u="sng" dirty="0" smtClean="0">
                <a:latin typeface="Arial" charset="0"/>
                <a:cs typeface="Arial" charset="0"/>
              </a:rPr>
              <a:t>Programming </a:t>
            </a:r>
            <a:r>
              <a:rPr lang="en-US" altLang="en-US" sz="2000" u="sng" dirty="0">
                <a:latin typeface="Arial" charset="0"/>
                <a:cs typeface="Arial" charset="0"/>
              </a:rPr>
              <a:t>TWG!</a:t>
            </a:r>
            <a:br>
              <a:rPr lang="en-US" altLang="en-US" sz="2000" u="sng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Bigger changes coming for </a:t>
            </a:r>
            <a:r>
              <a:rPr lang="en-US" altLang="en-US" sz="2000" dirty="0" smtClean="0">
                <a:latin typeface="Arial" charset="0"/>
                <a:cs typeface="Arial" charset="0"/>
              </a:rPr>
              <a:t/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future </a:t>
            </a:r>
            <a:r>
              <a:rPr lang="en-US" altLang="en-US" sz="2000" dirty="0">
                <a:latin typeface="Arial" charset="0"/>
                <a:cs typeface="Arial" charset="0"/>
              </a:rPr>
              <a:t>extensions to RDMA, </a:t>
            </a:r>
            <a:r>
              <a:rPr lang="en-US" altLang="en-US" sz="2000" dirty="0" smtClean="0">
                <a:latin typeface="Arial" charset="0"/>
                <a:cs typeface="Arial" charset="0"/>
              </a:rPr>
              <a:t/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PMEM</a:t>
            </a:r>
            <a:r>
              <a:rPr lang="en-US" altLang="en-US" sz="2000" dirty="0">
                <a:latin typeface="Arial" charset="0"/>
                <a:cs typeface="Arial" charset="0"/>
              </a:rPr>
              <a:t>, and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data durability</a:t>
            </a:r>
            <a:endParaRPr lang="en-US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810" y="2438400"/>
            <a:ext cx="424957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789" y="5591145"/>
            <a:ext cx="441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http://www.snia.org/forums/sssi/nvmp</a:t>
            </a:r>
          </a:p>
        </p:txBody>
      </p:sp>
    </p:spTree>
    <p:extLst>
      <p:ext uri="{BB962C8B-B14F-4D97-AF65-F5344CB8AC3E}">
        <p14:creationId xmlns:p14="http://schemas.microsoft.com/office/powerpoint/2010/main" val="23274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- </a:t>
            </a:r>
            <a:r>
              <a:rPr lang="en-US" sz="2800" dirty="0" smtClean="0">
                <a:solidFill>
                  <a:srgbClr val="FFC000"/>
                </a:solidFill>
              </a:rPr>
              <a:t>Agenda</a:t>
            </a:r>
            <a:endParaRPr lang="en-US" altLang="en-US" sz="2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810000"/>
          </a:xfrm>
        </p:spPr>
        <p:txBody>
          <a:bodyPr/>
          <a:lstStyle/>
          <a:p>
            <a:r>
              <a:rPr lang="en-US" altLang="en-US" sz="2000" dirty="0" smtClean="0">
                <a:latin typeface="Arial" charset="0"/>
                <a:cs typeface="Arial" charset="0"/>
              </a:rPr>
              <a:t>Problem statement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Platform HW Background</a:t>
            </a:r>
          </a:p>
          <a:p>
            <a:r>
              <a:rPr lang="en-US" altLang="en-US" sz="2000" dirty="0">
                <a:latin typeface="Arial" charset="0"/>
                <a:cs typeface="Arial" charset="0"/>
              </a:rPr>
              <a:t>Visibility vs Durability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Local Node Data Durability Considerations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Remote Node Data Durability Consideration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“Appliance Method” for Remote Data Durability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“General Purpose Server Method” for Remote Data Durability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Modeling SW Latencies for Remote Data Durability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Performance Tradeoffs &amp; Durability Mechanism Pros/Cons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Future Considerations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Takeaways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906B2D-DD5A-4316-8D1A-A5E0A3C631BA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800" dirty="0" smtClean="0">
                <a:solidFill>
                  <a:srgbClr val="FFC000"/>
                </a:solidFill>
              </a:rPr>
              <a:t>Problem Statement</a:t>
            </a:r>
            <a:endParaRPr lang="en-US" altLang="en-US" sz="2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089525"/>
          </a:xfrm>
        </p:spPr>
        <p:txBody>
          <a:bodyPr/>
          <a:lstStyle/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Current RDMA HW and SW solutions do not take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persistent memory (</a:t>
            </a:r>
            <a:r>
              <a:rPr lang="en-US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pmem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 in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to account and do not have an explicit mechanism for forcing RDMA Writes to remote 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pmem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to be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durable (power fail atomic) </a:t>
            </a:r>
          </a:p>
          <a:p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HA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and HPC </a:t>
            </a:r>
            <a:r>
              <a:rPr lang="en-US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pmem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Cases require writes to remote memory between compute nodes utilizing RDMA to support remote data base log updates, remote data replication, </a:t>
            </a:r>
            <a:r>
              <a:rPr lang="en-US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the short term, SW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modifications are possible to make RDMA SW Applications persistent memory aware and to force written data to be persistent (this slide deck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000" dirty="0">
              <a:latin typeface="Arial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In the longer term, industry wide enabling through standards organizations is required to have specific vendor agnostic mechanisms for utilizing persistent memory with RDMA, requiring HW and SW changes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(See Tom </a:t>
            </a:r>
            <a:r>
              <a:rPr lang="en-US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Talpey’s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session)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906B2D-DD5A-4316-8D1A-A5E0A3C631BA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2033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800" dirty="0" smtClean="0">
                <a:solidFill>
                  <a:srgbClr val="FFC000"/>
                </a:solidFill>
              </a:rPr>
              <a:t>HW Background</a:t>
            </a:r>
            <a:endParaRPr lang="en-US" altLang="en-US" sz="2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697424"/>
            <a:ext cx="8305800" cy="5089525"/>
          </a:xfrm>
        </p:spPr>
        <p:txBody>
          <a:bodyPr/>
          <a:lstStyle/>
          <a:p>
            <a:r>
              <a:rPr lang="en-US" altLang="en-US" sz="1600" b="1" dirty="0" smtClean="0">
                <a:latin typeface="Arial" charset="0"/>
                <a:cs typeface="Arial" charset="0"/>
              </a:rPr>
              <a:t>ADR -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Asynchronous DRAM </a:t>
            </a:r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Refresh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Allows NVDIMMs to save DRAM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contents to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flash on power loss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ADR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Domain – All data inside of the domain is protected by ADR and will make it to </a:t>
            </a:r>
            <a:r>
              <a:rPr lang="en-US" sz="1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pmem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US" sz="1400" dirty="0" err="1">
                <a:ea typeface="Tahoma" panose="020B0604030504040204" pitchFamily="34" charset="0"/>
                <a:cs typeface="Tahoma" panose="020B0604030504040204" pitchFamily="34" charset="0"/>
              </a:rPr>
              <a:t>supercap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 power dies.  The integrated memory controller (</a:t>
            </a:r>
            <a:r>
              <a:rPr lang="en-US" sz="1400" dirty="0" err="1">
                <a:ea typeface="Tahoma" panose="020B0604030504040204" pitchFamily="34" charset="0"/>
                <a:cs typeface="Tahoma" panose="020B0604030504040204" pitchFamily="34" charset="0"/>
              </a:rPr>
              <a:t>iMC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) is currently inside of the ADR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Domain.</a:t>
            </a:r>
          </a:p>
          <a:p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IO Controller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Controls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IO flow between PCIe devices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Memory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“Allocating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write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transactions”</a:t>
            </a:r>
          </a:p>
          <a:p>
            <a:pPr lvl="2"/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PCI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Root Port will utilize write buffers 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backed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cache</a:t>
            </a:r>
          </a:p>
          <a:p>
            <a:pPr lvl="2"/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buffers naturally aged out of cach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memory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“Non-Allocating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write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transactions”</a:t>
            </a:r>
          </a:p>
          <a:p>
            <a:pPr lvl="2"/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PCI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Root Port Write transactions 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utilize</a:t>
            </a:r>
            <a:b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buffers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not backed 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by cache</a:t>
            </a:r>
          </a:p>
          <a:p>
            <a:pPr lvl="2"/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Forces 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write data to move to the </a:t>
            </a:r>
            <a:r>
              <a:rPr lang="en-US" sz="1200" dirty="0" err="1">
                <a:ea typeface="Tahoma" panose="020B0604030504040204" pitchFamily="34" charset="0"/>
                <a:cs typeface="Tahoma" panose="020B0604030504040204" pitchFamily="34" charset="0"/>
              </a:rPr>
              <a:t>iMC</a:t>
            </a: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cache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delay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Enable/Disable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via BIOS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setting</a:t>
            </a:r>
            <a:endParaRPr lang="en-US" sz="15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DDIO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– Data Direct </a:t>
            </a:r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IO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Allows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Bus Mastering PCI &amp; RDMA IO to move data directly in/out of LLC Core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Caches</a:t>
            </a:r>
          </a:p>
          <a:p>
            <a:pPr lvl="1"/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Allocating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Write transactions will utilize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DDIO</a:t>
            </a:r>
          </a:p>
          <a:p>
            <a:pPr marL="511175" lvl="1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906B2D-DD5A-4316-8D1A-A5E0A3C631BA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9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96250"/>
            <a:ext cx="4565905" cy="36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with </a:t>
            </a:r>
            <a:r>
              <a:rPr lang="en-US" dirty="0" smtClean="0"/>
              <a:t>PMEM – </a:t>
            </a:r>
            <a:r>
              <a:rPr lang="en-US" sz="2800" dirty="0" smtClean="0">
                <a:solidFill>
                  <a:srgbClr val="FFC000"/>
                </a:solidFill>
              </a:rPr>
              <a:t>Visibility vs Durability</a:t>
            </a:r>
            <a:endParaRPr lang="en-US" altLang="en-US" sz="2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089525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Write Data Visibility Point – Once data makes it out of the IO controller, HW makes the data visible to all caches and cores, independent of DRAM or NVDIMM devices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Write Data Durability Point – Typically data is not considered durable until it has been successfully written by the Memory Controller to persistent media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906B2D-DD5A-4316-8D1A-A5E0A3C631BA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9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50227"/>
            <a:ext cx="5105400" cy="34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1143000"/>
          </a:xfrm>
        </p:spPr>
        <p:txBody>
          <a:bodyPr/>
          <a:lstStyle/>
          <a:p>
            <a:r>
              <a:rPr lang="en-US" sz="2800" dirty="0"/>
              <a:t>RDMA with </a:t>
            </a:r>
            <a:r>
              <a:rPr lang="en-US" sz="2800" dirty="0" smtClean="0"/>
              <a:t>PMEM </a:t>
            </a:r>
            <a:r>
              <a:rPr lang="en-US" dirty="0" smtClean="0"/>
              <a:t>– </a:t>
            </a:r>
            <a:r>
              <a:rPr lang="en-US" sz="2000" dirty="0" smtClean="0">
                <a:solidFill>
                  <a:srgbClr val="FFC000"/>
                </a:solidFill>
              </a:rPr>
              <a:t>Local Node Data Durability Considerations</a:t>
            </a:r>
            <a:endParaRPr lang="en-US" altLang="en-US" sz="1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7187" y="1066800"/>
            <a:ext cx="8305800" cy="5089525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First, Write Data must be flushed from CPU caches to the Memory Controller and optionally invalidated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Second, Write Data in the Memory Controller must be flushed to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pmem</a:t>
            </a: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6615113" cy="3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7397" y="0"/>
            <a:ext cx="8991600" cy="1143000"/>
          </a:xfrm>
        </p:spPr>
        <p:txBody>
          <a:bodyPr/>
          <a:lstStyle/>
          <a:p>
            <a:r>
              <a:rPr lang="en-US" sz="2800" dirty="0"/>
              <a:t>RDMA with </a:t>
            </a:r>
            <a:r>
              <a:rPr lang="en-US" sz="2800" dirty="0" smtClean="0"/>
              <a:t>PMEM </a:t>
            </a:r>
            <a:r>
              <a:rPr lang="en-US" dirty="0" smtClean="0"/>
              <a:t>– </a:t>
            </a:r>
            <a:r>
              <a:rPr lang="en-US" sz="2000" dirty="0" smtClean="0">
                <a:solidFill>
                  <a:srgbClr val="FFC000"/>
                </a:solidFill>
              </a:rPr>
              <a:t>Remote Node Data Durability  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                                                 Considerations</a:t>
            </a:r>
            <a:endParaRPr lang="en-US" altLang="en-US" sz="18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4427" y="990600"/>
            <a:ext cx="8599244" cy="1524000"/>
          </a:xfrm>
        </p:spPr>
        <p:txBody>
          <a:bodyPr/>
          <a:lstStyle/>
          <a:p>
            <a:r>
              <a:rPr lang="en-US" altLang="en-US" sz="2000" dirty="0" smtClean="0">
                <a:latin typeface="Arial" charset="0"/>
                <a:cs typeface="Arial" charset="0"/>
              </a:rPr>
              <a:t>Same steps to make write data durable on a local node, must be followed on a remote Target node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Signal to make data durable does not need to come from the Initiator node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9" y="2286000"/>
            <a:ext cx="813705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sz="2800" dirty="0"/>
              <a:t>RDMA with </a:t>
            </a:r>
            <a:r>
              <a:rPr lang="en-US" sz="2800" dirty="0" smtClean="0"/>
              <a:t>PMEM </a:t>
            </a:r>
            <a:r>
              <a:rPr lang="en-US" dirty="0" smtClean="0"/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“Appliance” Durability Mechanism</a:t>
            </a:r>
            <a:endParaRPr lang="en-US" altLang="en-US" sz="20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4427" y="838200"/>
            <a:ext cx="8599244" cy="1524000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Use Non-Allocating Writes for the remote Target node RNIC to bypass CPU caches – Target node does not need to issue CLFLUSHOPTs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Follow a number of RDMA Writes with an RDMA Read at the point SW wishes to make data durable – Flushes PCI and Memory Controller pipelines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Utilize ADR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so Target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node does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not need to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issue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PCOMMIT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6799660" cy="39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131885"/>
            <a:ext cx="8991600" cy="1143000"/>
          </a:xfrm>
        </p:spPr>
        <p:txBody>
          <a:bodyPr/>
          <a:lstStyle/>
          <a:p>
            <a:r>
              <a:rPr lang="en-US" sz="2400" dirty="0"/>
              <a:t>RDMA with </a:t>
            </a:r>
            <a:r>
              <a:rPr lang="en-US" sz="2400" dirty="0" smtClean="0"/>
              <a:t>PMEM </a:t>
            </a:r>
            <a:r>
              <a:rPr lang="en-US" sz="2800" dirty="0" smtClean="0"/>
              <a:t>– </a:t>
            </a:r>
            <a:r>
              <a:rPr lang="en-US" sz="2000" dirty="0" smtClean="0">
                <a:solidFill>
                  <a:srgbClr val="FFC000"/>
                </a:solidFill>
              </a:rPr>
              <a:t>“General Purpose Server” </a:t>
            </a:r>
            <a:r>
              <a:rPr lang="en-US" sz="1800" dirty="0" smtClean="0">
                <a:solidFill>
                  <a:srgbClr val="FFC000"/>
                </a:solidFill>
              </a:rPr>
              <a:t>Durability Mechanism</a:t>
            </a:r>
            <a:endParaRPr lang="en-US" altLang="en-US" sz="1600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690196"/>
            <a:ext cx="8599244" cy="1524000"/>
          </a:xfrm>
        </p:spPr>
        <p:txBody>
          <a:bodyPr/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Use default platform configuration &amp; allocating write flows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Initiator SW issues RDMA Send at </a:t>
            </a:r>
            <a:r>
              <a:rPr lang="en-US" altLang="en-US" sz="1800" dirty="0">
                <a:latin typeface="Arial" charset="0"/>
                <a:cs typeface="Arial" charset="0"/>
              </a:rPr>
              <a:t>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W Durability Point and passes list of cache lines to make durable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Target SW Interrupt Handler is interrupted and issues CLFLUSHOPT for each cache line in the list to push data in to the Memory Controller followed by PCOMMIT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to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force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write data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to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pmem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media</a:t>
            </a:r>
          </a:p>
          <a:p>
            <a:r>
              <a:rPr lang="en-US" altLang="en-US" sz="1800" dirty="0" smtClean="0">
                <a:latin typeface="Arial" charset="0"/>
                <a:cs typeface="Arial" charset="0"/>
              </a:rPr>
              <a:t>Target SW Interrupt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Handler issues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RDMA Send back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to the Initiator SW to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complete the </a:t>
            </a:r>
            <a:r>
              <a:rPr lang="en-US" altLang="en-US" sz="1800" dirty="0">
                <a:latin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synchronous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handshake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376"/>
            <a:ext cx="6371492" cy="37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nc">
  <a:themeElements>
    <a:clrScheme name="SDC_Slides_08_Template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C_Slides_08_Template_4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C_Slides_08_Templat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DC2015_ppt_template.potx [Read-Only]" id="{F07FB499-71FA-40D5-AB1A-E45616A4BBE0}" vid="{D50E0FDC-1C7C-4032-A181-9EE4C4FE03C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860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Tahoma</vt:lpstr>
      <vt:lpstr>Wingdings</vt:lpstr>
      <vt:lpstr>Presentation-nc</vt:lpstr>
      <vt:lpstr>Custom Design</vt:lpstr>
      <vt:lpstr>RDMA with PMEM Software mechanisms for enabling  access to remote persistent memory</vt:lpstr>
      <vt:lpstr>RDMA with PMEM - Agenda</vt:lpstr>
      <vt:lpstr>RDMA with PMEM – Problem Statement</vt:lpstr>
      <vt:lpstr>RDMA with PMEM – HW Background</vt:lpstr>
      <vt:lpstr>RDMA with PMEM – Visibility vs Durability</vt:lpstr>
      <vt:lpstr>RDMA with PMEM – Local Node Data Durability Considerations</vt:lpstr>
      <vt:lpstr>RDMA with PMEM – Remote Node Data Durability                                                     Considerations</vt:lpstr>
      <vt:lpstr>RDMA with PMEM – “Appliance” Durability Mechanism</vt:lpstr>
      <vt:lpstr>RDMA with PMEM – “General Purpose Server” Durability Mechanism</vt:lpstr>
      <vt:lpstr>RDMA with PMEM – Modeling SW Latencies for                                                 Remote Durability Mechanisms</vt:lpstr>
      <vt:lpstr>RDMA with PMEM – Modeling SW Latencies for                                                 Remote Durability Mechanisms</vt:lpstr>
      <vt:lpstr>RDMA with PMEM – Performance &amp; Durability                                                  Mechanism Pros/Cons</vt:lpstr>
      <vt:lpstr>RDMA with PMEM – Future Considerations</vt:lpstr>
      <vt:lpstr>RDMA with PMEM – Key Takeaways</vt:lpstr>
    </vt:vector>
  </TitlesOfParts>
  <Company>SNIA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lleger</dc:creator>
  <cp:lastModifiedBy>Douglas, Chet R</cp:lastModifiedBy>
  <cp:revision>155</cp:revision>
  <dcterms:created xsi:type="dcterms:W3CDTF">2008-02-16T00:34:57Z</dcterms:created>
  <dcterms:modified xsi:type="dcterms:W3CDTF">2015-09-24T06:03:58Z</dcterms:modified>
</cp:coreProperties>
</file>