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7" r:id="rId1"/>
    <p:sldMasterId id="2147483682" r:id="rId2"/>
    <p:sldMasterId id="2147483696" r:id="rId3"/>
    <p:sldMasterId id="2147483708" r:id="rId4"/>
  </p:sldMasterIdLst>
  <p:notesMasterIdLst>
    <p:notesMasterId r:id="rId12"/>
  </p:notesMasterIdLst>
  <p:handoutMasterIdLst>
    <p:handoutMasterId r:id="rId13"/>
  </p:handoutMasterIdLst>
  <p:sldIdLst>
    <p:sldId id="322" r:id="rId5"/>
    <p:sldId id="335" r:id="rId6"/>
    <p:sldId id="336" r:id="rId7"/>
    <p:sldId id="337" r:id="rId8"/>
    <p:sldId id="338" r:id="rId9"/>
    <p:sldId id="339" r:id="rId10"/>
    <p:sldId id="334"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6">
          <p15:clr>
            <a:srgbClr val="A4A3A4"/>
          </p15:clr>
        </p15:guide>
        <p15:guide id="2" orient="horz" pos="1618">
          <p15:clr>
            <a:srgbClr val="A4A3A4"/>
          </p15:clr>
        </p15:guide>
        <p15:guide id="3" orient="horz" pos="2048">
          <p15:clr>
            <a:srgbClr val="A4A3A4"/>
          </p15:clr>
        </p15:guide>
        <p15:guide id="4" orient="horz" pos="323">
          <p15:clr>
            <a:srgbClr val="A4A3A4"/>
          </p15:clr>
        </p15:guide>
        <p15:guide id="5" pos="5470">
          <p15:clr>
            <a:srgbClr val="A4A3A4"/>
          </p15:clr>
        </p15:guide>
        <p15:guide id="6" pos="2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ED1C24"/>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2" autoAdjust="0"/>
    <p:restoredTop sz="94660"/>
  </p:normalViewPr>
  <p:slideViewPr>
    <p:cSldViewPr snapToGrid="0">
      <p:cViewPr varScale="1">
        <p:scale>
          <a:sx n="87" d="100"/>
          <a:sy n="87" d="100"/>
        </p:scale>
        <p:origin x="725" y="58"/>
      </p:cViewPr>
      <p:guideLst>
        <p:guide orient="horz" pos="756"/>
        <p:guide orient="horz" pos="1618"/>
        <p:guide orient="horz" pos="2048"/>
        <p:guide orient="horz" pos="323"/>
        <p:guide pos="5470"/>
        <p:guide pos="287"/>
      </p:guideLst>
    </p:cSldViewPr>
  </p:slideViewPr>
  <p:notesTextViewPr>
    <p:cViewPr>
      <p:scale>
        <a:sx n="100" d="100"/>
        <a:sy n="100" d="100"/>
      </p:scale>
      <p:origin x="0" y="0"/>
    </p:cViewPr>
  </p:notesTextViewPr>
  <p:sorterViewPr>
    <p:cViewPr>
      <p:scale>
        <a:sx n="163" d="100"/>
        <a:sy n="16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pPr/>
              <a:t>12/2/2014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pPr/>
              <a:t>‹#›</a:t>
            </a:fld>
            <a:endParaRPr lang="en-US"/>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7FC5FE-6F0D-D34A-8EE6-C95B4F5F4DC8}" type="datetimeFigureOut">
              <a:rPr lang="en-US" smtClean="0"/>
              <a:pPr/>
              <a:t>12/2/2014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1C8689-8455-3546-ADF9-3B7273760F66}" type="slidenum">
              <a:rPr lang="en-US" smtClean="0"/>
              <a:pPr/>
              <a:t>‹#›</a:t>
            </a:fld>
            <a:endParaRPr lang="en-US"/>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1C8689-8455-3546-ADF9-3B7273760F66}" type="slidenum">
              <a:rPr lang="en-US" smtClean="0"/>
              <a:pPr/>
              <a:t>1</a:t>
            </a:fld>
            <a:endParaRPr lang="en-US"/>
          </a:p>
        </p:txBody>
      </p:sp>
    </p:spTree>
    <p:extLst>
      <p:ext uri="{BB962C8B-B14F-4D97-AF65-F5344CB8AC3E}">
        <p14:creationId xmlns:p14="http://schemas.microsoft.com/office/powerpoint/2010/main" val="636383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2" descr="master intel logo"/>
          <p:cNvPicPr>
            <a:picLocks noChangeAspect="1" noChangeArrowheads="1"/>
          </p:cNvPicPr>
          <p:nvPr/>
        </p:nvPicPr>
        <p:blipFill>
          <a:blip r:embed="rId2" cstate="print"/>
          <a:srcRect/>
          <a:stretch>
            <a:fillRect/>
          </a:stretch>
        </p:blipFill>
        <p:spPr bwMode="auto">
          <a:xfrm>
            <a:off x="6623051" y="323850"/>
            <a:ext cx="1966913" cy="952500"/>
          </a:xfrm>
          <a:prstGeom prst="rect">
            <a:avLst/>
          </a:prstGeom>
          <a:noFill/>
          <a:ln w="9525">
            <a:noFill/>
            <a:miter lim="800000"/>
            <a:headEnd/>
            <a:tailEnd/>
          </a:ln>
        </p:spPr>
      </p:pic>
      <p:sp>
        <p:nvSpPr>
          <p:cNvPr id="3" name="Text Box 3"/>
          <p:cNvSpPr txBox="1">
            <a:spLocks noChangeArrowheads="1"/>
          </p:cNvSpPr>
          <p:nvPr/>
        </p:nvSpPr>
        <p:spPr bwMode="auto">
          <a:xfrm>
            <a:off x="4006766" y="4862513"/>
            <a:ext cx="1133644" cy="246221"/>
          </a:xfrm>
          <a:prstGeom prst="rect">
            <a:avLst/>
          </a:prstGeom>
          <a:noFill/>
          <a:ln w="50800" algn="ctr">
            <a:noFill/>
            <a:miter lim="800000"/>
            <a:headEnd/>
            <a:tailEnd/>
          </a:ln>
          <a:effectLst/>
        </p:spPr>
        <p:txBody>
          <a:bodyPr wrap="none">
            <a:spAutoFit/>
          </a:bodyPr>
          <a:lstStyle/>
          <a:p>
            <a:pPr algn="ctr" eaLnBrk="0" hangingPunct="0">
              <a:defRPr/>
            </a:pPr>
            <a:r>
              <a:rPr lang="en-GB" sz="1000">
                <a:solidFill>
                  <a:srgbClr val="333333"/>
                </a:solidFill>
                <a:latin typeface="Arial" pitchFamily="34" charset="0"/>
                <a:cs typeface="Arial" pitchFamily="34" charset="0"/>
              </a:rPr>
              <a:t>Intel Confidential</a:t>
            </a:r>
            <a:endParaRPr lang="en-US" sz="1000">
              <a:solidFill>
                <a:srgbClr val="333333"/>
              </a:solidFill>
              <a:latin typeface="Arial" pitchFamily="34" charset="0"/>
              <a:cs typeface="Arial" pitchFamily="34" charset="0"/>
            </a:endParaRPr>
          </a:p>
        </p:txBody>
      </p:sp>
    </p:spTree>
  </p:cSld>
  <p:clrMapOvr>
    <a:masterClrMapping/>
  </p:clrMapOvr>
  <p:transition>
    <p:fade/>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4" y="226219"/>
            <a:ext cx="2058987" cy="325993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26219"/>
            <a:ext cx="6026150" cy="3259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4" y="226219"/>
            <a:ext cx="8237537" cy="6667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4" y="1008460"/>
            <a:ext cx="8237537" cy="2477690"/>
          </a:xfrm>
        </p:spPr>
        <p:txBody>
          <a:bodyPr/>
          <a:lstStyle/>
          <a:p>
            <a:pPr lvl="0"/>
            <a:r>
              <a:rPr lang="en-US" noProof="0" smtClean="0"/>
              <a:t>Click icon to add table</a:t>
            </a:r>
          </a:p>
        </p:txBody>
      </p:sp>
      <p:sp>
        <p:nvSpPr>
          <p:cNvPr id="4"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White Break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5612" y="2761161"/>
            <a:ext cx="8220076" cy="1764587"/>
          </a:xfrm>
        </p:spPr>
        <p:txBody>
          <a:bodyPr anchor="t" anchorCtr="0"/>
          <a:lstStyle>
            <a:lvl1pPr marL="173038" indent="-173038">
              <a:defRPr sz="3600" baseline="0">
                <a:solidFill>
                  <a:schemeClr val="accent1"/>
                </a:solidFill>
                <a:latin typeface="Neo Sans Intel Light"/>
                <a:cs typeface="Neo Sans Intel Light"/>
              </a:defRPr>
            </a:lvl1pPr>
            <a:lvl2pPr marL="0" indent="0">
              <a:buFont typeface="Lucida Grande"/>
              <a:buNone/>
              <a:defRPr sz="1200">
                <a:solidFill>
                  <a:schemeClr val="accent2"/>
                </a:solidFill>
                <a:latin typeface="Neo Sans Intel Medium"/>
                <a:cs typeface="Neo Sans Intel Medium"/>
              </a:defRPr>
            </a:lvl2pPr>
            <a:lvl3pPr marL="685800" indent="-228600">
              <a:defRPr sz="1200"/>
            </a:lvl3pPr>
            <a:lvl4pPr>
              <a:defRPr sz="1100"/>
            </a:lvl4pPr>
            <a:lvl5pPr>
              <a:defRPr sz="1050"/>
            </a:lvl5pPr>
          </a:lstStyle>
          <a:p>
            <a:pPr lvl="1"/>
            <a:r>
              <a:rPr lang="en-US" dirty="0" smtClean="0"/>
              <a:t>12 point medium subhead</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2" name="Title 1"/>
          <p:cNvSpPr>
            <a:spLocks noGrp="1"/>
          </p:cNvSpPr>
          <p:nvPr>
            <p:ph type="title" hasCustomPrompt="1"/>
          </p:nvPr>
        </p:nvSpPr>
        <p:spPr>
          <a:xfrm>
            <a:off x="457200" y="511970"/>
            <a:ext cx="8229600" cy="2133130"/>
          </a:xfrm>
        </p:spPr>
        <p:txBody>
          <a:bodyPr anchor="b" anchorCtr="0"/>
          <a:lstStyle/>
          <a:p>
            <a:pPr lvl="0"/>
            <a:r>
              <a:rPr lang="en-US" dirty="0" smtClean="0"/>
              <a:t>28pt Light Text</a:t>
            </a:r>
          </a:p>
        </p:txBody>
      </p:sp>
      <p:sp>
        <p:nvSpPr>
          <p:cNvPr id="10"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Tree>
    <p:extLst>
      <p:ext uri="{BB962C8B-B14F-4D97-AF65-F5344CB8AC3E}">
        <p14:creationId xmlns:p14="http://schemas.microsoft.com/office/powerpoint/2010/main" val="1825633710"/>
      </p:ext>
    </p:extLst>
  </p:cSld>
  <p:clrMapOvr>
    <a:masterClrMapping/>
  </p:clrMapOvr>
  <p:timing>
    <p:tnLst>
      <p:par>
        <p:cTn id="1" dur="indefinite" restart="never" nodeType="tmRoot"/>
      </p:par>
    </p:tnLst>
  </p:timing>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3337"/>
            <a:ext cx="8229600" cy="741560"/>
          </a:xfrm>
        </p:spPr>
        <p:txBody>
          <a:bodyPr>
            <a:normAutofit/>
          </a:bodyPr>
          <a:lstStyle>
            <a:lvl1pPr>
              <a:defRPr sz="2800" baseline="0"/>
            </a:lvl1pPr>
          </a:lstStyle>
          <a:p>
            <a:r>
              <a:rPr lang="en-US" dirty="0" smtClean="0"/>
              <a:t>28pt Light headline</a:t>
            </a:r>
            <a:endParaRPr lang="en-US" dirty="0"/>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a:p>
        </p:txBody>
      </p:sp>
      <p:sp>
        <p:nvSpPr>
          <p:cNvPr id="8" name="Text Placeholder 2"/>
          <p:cNvSpPr>
            <a:spLocks noGrp="1"/>
          </p:cNvSpPr>
          <p:nvPr>
            <p:ph idx="1"/>
          </p:nvPr>
        </p:nvSpPr>
        <p:spPr>
          <a:xfrm>
            <a:off x="455617" y="1200152"/>
            <a:ext cx="8167047" cy="3469911"/>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7584080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2" descr="intel_rgb_100-white"/>
          <p:cNvPicPr>
            <a:picLocks noChangeAspect="1" noChangeArrowheads="1"/>
          </p:cNvPicPr>
          <p:nvPr/>
        </p:nvPicPr>
        <p:blipFill>
          <a:blip r:embed="rId2" cstate="print"/>
          <a:srcRect/>
          <a:stretch>
            <a:fillRect/>
          </a:stretch>
        </p:blipFill>
        <p:spPr bwMode="black">
          <a:xfrm>
            <a:off x="7286630" y="202409"/>
            <a:ext cx="1630363" cy="846535"/>
          </a:xfrm>
          <a:prstGeom prst="rect">
            <a:avLst/>
          </a:prstGeom>
          <a:noFill/>
          <a:ln w="9525">
            <a:noFill/>
            <a:miter lim="800000"/>
            <a:headEnd/>
            <a:tailEnd/>
          </a:ln>
        </p:spPr>
      </p:pic>
      <p:sp>
        <p:nvSpPr>
          <p:cNvPr id="5" name="Rectangle 5"/>
          <p:cNvSpPr>
            <a:spLocks noChangeArrowheads="1"/>
          </p:cNvSpPr>
          <p:nvPr/>
        </p:nvSpPr>
        <p:spPr bwMode="auto">
          <a:xfrm>
            <a:off x="5" y="4914900"/>
            <a:ext cx="415925" cy="228600"/>
          </a:xfrm>
          <a:prstGeom prst="rect">
            <a:avLst/>
          </a:prstGeom>
          <a:noFill/>
          <a:ln w="9525">
            <a:noFill/>
            <a:miter lim="800000"/>
            <a:headEnd/>
            <a:tailEnd/>
          </a:ln>
          <a:effectLst/>
        </p:spPr>
        <p:txBody>
          <a:bodyPr lIns="0" tIns="0" rIns="0" bIns="0" anchor="ctr" anchorCtr="1"/>
          <a:lstStyle/>
          <a:p>
            <a:pPr eaLnBrk="0" hangingPunct="0">
              <a:defRPr/>
            </a:pPr>
            <a:fld id="{89B79504-B98C-4699-9ABC-9C9357F8B7E3}" type="slidenum">
              <a:rPr lang="en-US" sz="900" b="1">
                <a:solidFill>
                  <a:srgbClr val="FFFFFF"/>
                </a:solidFill>
                <a:latin typeface="Verdana" pitchFamily="34" charset="0"/>
              </a:rPr>
              <a:pPr eaLnBrk="0" hangingPunct="0">
                <a:defRPr/>
              </a:pPr>
              <a:t>‹#›</a:t>
            </a:fld>
            <a:endParaRPr lang="en-US" sz="900" b="1">
              <a:solidFill>
                <a:srgbClr val="FFFFFF"/>
              </a:solidFill>
              <a:latin typeface="Verdana" pitchFamily="34" charset="0"/>
            </a:endParaRPr>
          </a:p>
        </p:txBody>
      </p:sp>
      <p:sp>
        <p:nvSpPr>
          <p:cNvPr id="6" name="Text Box 6"/>
          <p:cNvSpPr txBox="1">
            <a:spLocks noChangeArrowheads="1"/>
          </p:cNvSpPr>
          <p:nvPr userDrawn="1"/>
        </p:nvSpPr>
        <p:spPr bwMode="auto">
          <a:xfrm>
            <a:off x="0" y="4674396"/>
            <a:ext cx="1297150" cy="246221"/>
          </a:xfrm>
          <a:prstGeom prst="rect">
            <a:avLst/>
          </a:prstGeom>
          <a:noFill/>
          <a:ln w="9525">
            <a:noFill/>
            <a:miter lim="800000"/>
            <a:headEnd/>
            <a:tailEnd/>
          </a:ln>
          <a:effectLst/>
        </p:spPr>
        <p:txBody>
          <a:bodyPr wrap="none">
            <a:spAutoFit/>
          </a:bodyPr>
          <a:lstStyle/>
          <a:p>
            <a:pPr>
              <a:defRPr/>
            </a:pPr>
            <a:r>
              <a:rPr lang="en-US" sz="1000"/>
              <a:t>Intel Confidential</a:t>
            </a:r>
          </a:p>
        </p:txBody>
      </p:sp>
      <p:sp>
        <p:nvSpPr>
          <p:cNvPr id="222211" name="Rectangle 3"/>
          <p:cNvSpPr>
            <a:spLocks noGrp="1" noChangeArrowheads="1"/>
          </p:cNvSpPr>
          <p:nvPr>
            <p:ph type="subTitle" sz="quarter" idx="1"/>
          </p:nvPr>
        </p:nvSpPr>
        <p:spPr>
          <a:xfrm>
            <a:off x="889000" y="2714626"/>
            <a:ext cx="7810500" cy="1190625"/>
          </a:xfrm>
        </p:spPr>
        <p:txBody>
          <a:bodyPr lIns="91970" tIns="45986" rIns="91970" bIns="45986"/>
          <a:lstStyle>
            <a:lvl1pPr marL="0" indent="0" algn="r">
              <a:lnSpc>
                <a:spcPct val="100000"/>
              </a:lnSpc>
              <a:spcBef>
                <a:spcPct val="0"/>
              </a:spcBef>
              <a:buFont typeface="Wingdings" pitchFamily="2" charset="2"/>
              <a:buNone/>
              <a:defRPr sz="2400"/>
            </a:lvl1pPr>
          </a:lstStyle>
          <a:p>
            <a:r>
              <a:rPr lang="en-US" smtClean="0"/>
              <a:t>Click to edit Master subtitle style</a:t>
            </a:r>
            <a:endParaRPr lang="en-US"/>
          </a:p>
        </p:txBody>
      </p:sp>
      <p:sp>
        <p:nvSpPr>
          <p:cNvPr id="222212" name="Rectangle 4"/>
          <p:cNvSpPr>
            <a:spLocks noGrp="1" noChangeArrowheads="1"/>
          </p:cNvSpPr>
          <p:nvPr>
            <p:ph type="ctrTitle" sz="quarter"/>
          </p:nvPr>
        </p:nvSpPr>
        <p:spPr>
          <a:xfrm>
            <a:off x="928693" y="1468043"/>
            <a:ext cx="7754937" cy="1103709"/>
          </a:xfrm>
        </p:spPr>
        <p:txBody>
          <a:bodyPr lIns="64217" tIns="32108" rIns="64217" bIns="32108"/>
          <a:lstStyle>
            <a:lvl1pPr algn="r">
              <a:defRPr/>
            </a:lvl1pPr>
          </a:lstStyle>
          <a:p>
            <a:r>
              <a:rPr lang="en-US" smtClean="0"/>
              <a:t>Click to edit Master 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6713" y="571502"/>
            <a:ext cx="4127500" cy="39207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571502"/>
            <a:ext cx="4127500" cy="39207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3850" y="117874"/>
            <a:ext cx="2101850" cy="437435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127" y="117874"/>
            <a:ext cx="6156325" cy="43743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65130" y="117873"/>
            <a:ext cx="8410575" cy="56792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66713" y="857252"/>
            <a:ext cx="8407400" cy="3634979"/>
          </a:xfrm>
        </p:spPr>
        <p:txBody>
          <a:bodyPr/>
          <a:lstStyle/>
          <a:p>
            <a:pPr lvl="0"/>
            <a:r>
              <a:rPr lang="en-US" noProof="0" smtClean="0"/>
              <a:t>Click icon to add table</a:t>
            </a:r>
            <a:endParaRPr lang="en-US" noProof="0"/>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9" descr="intel_rgb_100"/>
          <p:cNvPicPr>
            <a:picLocks noChangeAspect="1" noChangeArrowheads="1"/>
          </p:cNvPicPr>
          <p:nvPr/>
        </p:nvPicPr>
        <p:blipFill>
          <a:blip r:embed="rId2" cstate="print"/>
          <a:srcRect/>
          <a:stretch>
            <a:fillRect/>
          </a:stretch>
        </p:blipFill>
        <p:spPr bwMode="black">
          <a:xfrm>
            <a:off x="7286632" y="166691"/>
            <a:ext cx="1679575" cy="931069"/>
          </a:xfrm>
          <a:prstGeom prst="rect">
            <a:avLst/>
          </a:prstGeom>
          <a:noFill/>
          <a:ln w="9525">
            <a:noFill/>
            <a:miter lim="800000"/>
            <a:headEnd/>
            <a:tailEnd/>
          </a:ln>
        </p:spPr>
      </p:pic>
      <p:sp>
        <p:nvSpPr>
          <p:cNvPr id="4" name="Rectangle 3"/>
          <p:cNvSpPr>
            <a:spLocks noChangeArrowheads="1"/>
          </p:cNvSpPr>
          <p:nvPr/>
        </p:nvSpPr>
        <p:spPr bwMode="hidden">
          <a:xfrm>
            <a:off x="0" y="4526757"/>
            <a:ext cx="9144000" cy="616744"/>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5" name="Text Box 5"/>
          <p:cNvSpPr txBox="1">
            <a:spLocks noChangeArrowheads="1"/>
          </p:cNvSpPr>
          <p:nvPr/>
        </p:nvSpPr>
        <p:spPr bwMode="auto">
          <a:xfrm>
            <a:off x="3816024" y="4937526"/>
            <a:ext cx="1511952" cy="276999"/>
          </a:xfrm>
          <a:prstGeom prst="rect">
            <a:avLst/>
          </a:prstGeom>
          <a:noFill/>
          <a:ln w="9525">
            <a:noFill/>
            <a:miter lim="800000"/>
            <a:headEnd/>
            <a:tailEnd/>
          </a:ln>
          <a:effectLst/>
        </p:spPr>
        <p:txBody>
          <a:bodyPr wrap="none">
            <a:spAutoFit/>
          </a:bodyPr>
          <a:lstStyle/>
          <a:p>
            <a:pPr algn="ctr">
              <a:defRPr/>
            </a:pPr>
            <a:r>
              <a:rPr lang="en-US" sz="1200">
                <a:solidFill>
                  <a:schemeClr val="bg1"/>
                </a:solidFill>
                <a:latin typeface="Verdana" pitchFamily="34" charset="0"/>
              </a:rPr>
              <a:t>Intel Confidential</a:t>
            </a:r>
          </a:p>
        </p:txBody>
      </p:sp>
      <p:sp>
        <p:nvSpPr>
          <p:cNvPr id="6" name="Rectangle 6"/>
          <p:cNvSpPr>
            <a:spLocks noChangeArrowheads="1"/>
          </p:cNvSpPr>
          <p:nvPr/>
        </p:nvSpPr>
        <p:spPr bwMode="auto">
          <a:xfrm>
            <a:off x="7" y="4914900"/>
            <a:ext cx="415925" cy="228600"/>
          </a:xfrm>
          <a:prstGeom prst="rect">
            <a:avLst/>
          </a:prstGeom>
          <a:noFill/>
          <a:ln w="9525">
            <a:noFill/>
            <a:miter lim="800000"/>
            <a:headEnd/>
            <a:tailEnd/>
          </a:ln>
          <a:effectLst/>
        </p:spPr>
        <p:txBody>
          <a:bodyPr lIns="0" tIns="0" rIns="0" bIns="0" anchor="ctr" anchorCtr="1"/>
          <a:lstStyle/>
          <a:p>
            <a:pPr eaLnBrk="0" hangingPunct="0">
              <a:defRPr/>
            </a:pPr>
            <a:fld id="{366E8216-DD3A-4FB5-8D52-159012B049AB}" type="slidenum">
              <a:rPr lang="en-US" sz="900" b="1">
                <a:solidFill>
                  <a:schemeClr val="bg1"/>
                </a:solidFill>
                <a:latin typeface="Verdana" pitchFamily="34" charset="0"/>
              </a:rPr>
              <a:pPr eaLnBrk="0" hangingPunct="0">
                <a:defRPr/>
              </a:pPr>
              <a:t>‹#›</a:t>
            </a:fld>
            <a:endParaRPr lang="en-US" sz="900" b="1">
              <a:solidFill>
                <a:schemeClr val="bg1"/>
              </a:solidFill>
              <a:latin typeface="Verdana" pitchFamily="34" charset="0"/>
            </a:endParaRPr>
          </a:p>
        </p:txBody>
      </p:sp>
      <p:sp>
        <p:nvSpPr>
          <p:cNvPr id="7" name="Rectangle 7"/>
          <p:cNvSpPr>
            <a:spLocks noChangeArrowheads="1"/>
          </p:cNvSpPr>
          <p:nvPr/>
        </p:nvSpPr>
        <p:spPr bwMode="auto">
          <a:xfrm>
            <a:off x="6731007" y="4616054"/>
            <a:ext cx="1089025" cy="456009"/>
          </a:xfrm>
          <a:prstGeom prst="rect">
            <a:avLst/>
          </a:prstGeom>
          <a:noFill/>
          <a:ln w="9525">
            <a:noFill/>
            <a:miter lim="800000"/>
            <a:headEnd/>
            <a:tailEnd/>
          </a:ln>
          <a:effectLst/>
        </p:spPr>
        <p:txBody>
          <a:bodyPr anchor="ctr"/>
          <a:lstStyle/>
          <a:p>
            <a:pPr>
              <a:defRPr/>
            </a:pPr>
            <a:r>
              <a:rPr lang="en-US" sz="1000" b="1">
                <a:solidFill>
                  <a:schemeClr val="bg1"/>
                </a:solidFill>
                <a:latin typeface="Verdana" pitchFamily="34" charset="0"/>
              </a:rPr>
              <a:t>Platform Validation &amp; Enabling</a:t>
            </a:r>
          </a:p>
        </p:txBody>
      </p:sp>
      <p:sp>
        <p:nvSpPr>
          <p:cNvPr id="8" name="Rectangle 8"/>
          <p:cNvSpPr>
            <a:spLocks noChangeArrowheads="1"/>
          </p:cNvSpPr>
          <p:nvPr userDrawn="1"/>
        </p:nvSpPr>
        <p:spPr bwMode="auto">
          <a:xfrm>
            <a:off x="914400" y="2571752"/>
            <a:ext cx="7810500" cy="1190625"/>
          </a:xfrm>
          <a:prstGeom prst="rect">
            <a:avLst/>
          </a:prstGeom>
          <a:noFill/>
          <a:ln w="9525">
            <a:noFill/>
            <a:miter lim="800000"/>
            <a:headEnd/>
            <a:tailEnd/>
          </a:ln>
          <a:effectLst/>
        </p:spPr>
        <p:txBody>
          <a:bodyPr lIns="92035" tIns="46019" rIns="92035" bIns="46019"/>
          <a:lstStyle/>
          <a:p>
            <a:pPr>
              <a:defRPr/>
            </a:pPr>
            <a:r>
              <a:rPr lang="en-US"/>
              <a:t>John Barton</a:t>
            </a:r>
          </a:p>
          <a:p>
            <a:pPr>
              <a:defRPr/>
            </a:pPr>
            <a:r>
              <a:rPr lang="en-US"/>
              <a:t>Platform Validation &amp; Enabling</a:t>
            </a:r>
          </a:p>
          <a:p>
            <a:pPr>
              <a:defRPr/>
            </a:pPr>
            <a:r>
              <a:rPr lang="en-US"/>
              <a:t>March 5th, 2007</a:t>
            </a:r>
          </a:p>
        </p:txBody>
      </p:sp>
      <p:sp>
        <p:nvSpPr>
          <p:cNvPr id="607236" name="Rectangle 4"/>
          <p:cNvSpPr>
            <a:spLocks noGrp="1" noChangeArrowheads="1"/>
          </p:cNvSpPr>
          <p:nvPr>
            <p:ph type="ctrTitle" sz="quarter"/>
          </p:nvPr>
        </p:nvSpPr>
        <p:spPr>
          <a:xfrm>
            <a:off x="928695" y="1468043"/>
            <a:ext cx="7754937" cy="1103709"/>
          </a:xfrm>
        </p:spPr>
        <p:txBody>
          <a:bodyPr lIns="64264" tIns="32131" rIns="64264" bIns="32131" anchor="ctr"/>
          <a:lstStyle>
            <a:lvl1pPr algn="r">
              <a:defRPr/>
            </a:lvl1pPr>
          </a:lstStyle>
          <a:p>
            <a:r>
              <a:rPr lang="en-US" smtClean="0"/>
              <a:t>Click to edit Master title style</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6713" y="685803"/>
            <a:ext cx="4127500" cy="38064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685803"/>
            <a:ext cx="4127500" cy="38064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7"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3850" y="117874"/>
            <a:ext cx="2101850" cy="437435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127" y="117874"/>
            <a:ext cx="6156325" cy="43743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008460"/>
            <a:ext cx="4041775" cy="24776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08460"/>
            <a:ext cx="4043362" cy="24776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5613" y="2243191"/>
            <a:ext cx="7686686" cy="1102519"/>
          </a:xfrm>
        </p:spPr>
        <p:txBody>
          <a:bodyPr lIns="0" rIns="0" anchor="b" anchorCtr="0">
            <a:normAutofit/>
          </a:bodyPr>
          <a:lstStyle>
            <a:lvl1pPr>
              <a:defRPr sz="2800" baseline="0">
                <a:solidFill>
                  <a:schemeClr val="bg1"/>
                </a:solidFill>
                <a:latin typeface="Intel Clear Light" panose="020B0404020203020204" pitchFamily="34" charset="0"/>
                <a:cs typeface="Intel Clear Light" panose="020B0404020203020204" pitchFamily="34" charset="0"/>
              </a:defRPr>
            </a:lvl1pPr>
          </a:lstStyle>
          <a:p>
            <a:r>
              <a:rPr lang="en-US" dirty="0" smtClean="0"/>
              <a:t>28pt Light Title of Presentation</a:t>
            </a:r>
            <a:br>
              <a:rPr lang="en-US" dirty="0" smtClean="0"/>
            </a:br>
            <a:r>
              <a:rPr lang="en-US" dirty="0" smtClean="0"/>
              <a:t>Title of Presentation Line Two</a:t>
            </a:r>
            <a:endParaRPr lang="en-US" dirty="0"/>
          </a:p>
        </p:txBody>
      </p:sp>
      <p:sp>
        <p:nvSpPr>
          <p:cNvPr id="3" name="Subtitle 2"/>
          <p:cNvSpPr>
            <a:spLocks noGrp="1"/>
          </p:cNvSpPr>
          <p:nvPr>
            <p:ph type="subTitle" idx="1" hasCustomPrompt="1"/>
          </p:nvPr>
        </p:nvSpPr>
        <p:spPr>
          <a:xfrm>
            <a:off x="455613" y="3488724"/>
            <a:ext cx="6330212" cy="925360"/>
          </a:xfrm>
        </p:spPr>
        <p:txBody>
          <a:bodyPr lIns="0" rIns="0">
            <a:normAutofit/>
          </a:bodyPr>
          <a:lstStyle>
            <a:lvl1pPr marL="0" indent="0" algn="l">
              <a:buNone/>
              <a:defRPr sz="1200" b="1" baseline="0">
                <a:solidFill>
                  <a:schemeClr val="bg1"/>
                </a:solidFill>
                <a:latin typeface="Intel Clear" panose="020B0604020203020204" pitchFamily="34" charset="0"/>
                <a:cs typeface="Intel Clear" panose="020B0604020203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12pt Medium Subhead, Date, Etc.</a:t>
            </a:r>
            <a:endParaRPr lang="en-US" dirty="0"/>
          </a:p>
        </p:txBody>
      </p:sp>
      <p:pic>
        <p:nvPicPr>
          <p:cNvPr id="8" name="Picture 7" descr="int_lookins_hrz_rgb_wht_24.png"/>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436572" y="1447525"/>
            <a:ext cx="1969926" cy="579489"/>
          </a:xfrm>
          <a:prstGeom prst="rect">
            <a:avLst/>
          </a:prstGeom>
        </p:spPr>
      </p:pic>
      <p:pic>
        <p:nvPicPr>
          <p:cNvPr id="10" name="Picture 3" descr="W:\Clients\Intel\PRODUCTION\2012_13_Production\ASSETS_LOGOS_2012-13\Assets_Complete_2012-13\ PEEL AWAY\Intel_Peels\Intel_Peels_RGB\Peel_rgb_png\peel_rt_btm_drkBlue_rgb_21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7535" y="4035643"/>
            <a:ext cx="1426464" cy="110286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477439" y="4688541"/>
            <a:ext cx="2429435" cy="32899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sz="1200" dirty="0" smtClean="0">
                <a:solidFill>
                  <a:schemeClr val="bg1"/>
                </a:solidFill>
                <a:latin typeface="Intel Clear" panose="020B0604020203020204" pitchFamily="34" charset="0"/>
              </a:rPr>
              <a:t>DCG</a:t>
            </a:r>
          </a:p>
          <a:p>
            <a:pPr algn="r"/>
            <a:r>
              <a:rPr lang="en-US" sz="900" dirty="0" smtClean="0">
                <a:solidFill>
                  <a:schemeClr val="bg1"/>
                </a:solidFill>
                <a:latin typeface="Intel Clear" panose="020B0604020203020204" pitchFamily="34" charset="0"/>
              </a:rPr>
              <a:t>Data Center Group</a:t>
            </a:r>
            <a:endParaRPr lang="en-US" sz="1100" dirty="0">
              <a:solidFill>
                <a:schemeClr val="bg1"/>
              </a:solidFill>
              <a:latin typeface="Intel Clear" panose="020B0604020203020204" pitchFamily="34" charset="0"/>
            </a:endParaRPr>
          </a:p>
        </p:txBody>
      </p:sp>
    </p:spTree>
    <p:extLst>
      <p:ext uri="{BB962C8B-B14F-4D97-AF65-F5344CB8AC3E}">
        <p14:creationId xmlns:p14="http://schemas.microsoft.com/office/powerpoint/2010/main" val="62971752"/>
      </p:ext>
    </p:extLst>
  </p:cSld>
  <p:clrMapOvr>
    <a:masterClrMapping/>
  </p:clrMapOvr>
  <p:timing>
    <p:tnLst>
      <p:par>
        <p:cTn id="1" dur="indefinite" restart="never" nodeType="tmRoot"/>
      </p:par>
    </p:tnLst>
  </p:timing>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5613" y="2355677"/>
            <a:ext cx="7686686" cy="1102519"/>
          </a:xfrm>
        </p:spPr>
        <p:txBody>
          <a:bodyPr lIns="0" rIns="0" anchor="b" anchorCtr="0">
            <a:normAutofit/>
          </a:bodyPr>
          <a:lstStyle>
            <a:lvl1pPr>
              <a:defRPr sz="2800" baseline="0">
                <a:solidFill>
                  <a:schemeClr val="bg1"/>
                </a:solidFill>
                <a:latin typeface="Intel Clear Light" panose="020B0404020203020204" pitchFamily="34" charset="0"/>
                <a:cs typeface="Intel Clear Light" panose="020B0404020203020204" pitchFamily="34" charset="0"/>
              </a:defRPr>
            </a:lvl1pPr>
          </a:lstStyle>
          <a:p>
            <a:r>
              <a:rPr lang="en-US" dirty="0" smtClean="0"/>
              <a:t>28pt Light Title of Presentation</a:t>
            </a:r>
            <a:br>
              <a:rPr lang="en-US" dirty="0" smtClean="0"/>
            </a:br>
            <a:r>
              <a:rPr lang="en-US" dirty="0" smtClean="0"/>
              <a:t>Title of Presentation Line Two</a:t>
            </a:r>
            <a:endParaRPr lang="en-US" dirty="0"/>
          </a:p>
        </p:txBody>
      </p:sp>
      <p:sp>
        <p:nvSpPr>
          <p:cNvPr id="3" name="Subtitle 2"/>
          <p:cNvSpPr>
            <a:spLocks noGrp="1"/>
          </p:cNvSpPr>
          <p:nvPr>
            <p:ph type="subTitle" idx="1" hasCustomPrompt="1"/>
          </p:nvPr>
        </p:nvSpPr>
        <p:spPr>
          <a:xfrm>
            <a:off x="455613" y="3623202"/>
            <a:ext cx="6330212" cy="925360"/>
          </a:xfrm>
        </p:spPr>
        <p:txBody>
          <a:bodyPr lIns="0" rIns="0">
            <a:normAutofit/>
          </a:bodyPr>
          <a:lstStyle>
            <a:lvl1pPr marL="0" indent="0" algn="l">
              <a:buNone/>
              <a:defRPr sz="1200" b="1" baseline="0">
                <a:solidFill>
                  <a:srgbClr val="FFDA00"/>
                </a:solidFill>
                <a:latin typeface="Intel Clear" panose="020B0604020203020204" pitchFamily="34" charset="0"/>
                <a:cs typeface="Intel Clear" panose="020B0604020203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12pt Medium Subhead, Date, Etc.</a:t>
            </a:r>
            <a:endParaRPr lang="en-US" dirty="0"/>
          </a:p>
        </p:txBody>
      </p:sp>
      <p:sp>
        <p:nvSpPr>
          <p:cNvPr id="5" name="Freeform 4"/>
          <p:cNvSpPr/>
          <p:nvPr/>
        </p:nvSpPr>
        <p:spPr>
          <a:xfrm>
            <a:off x="-7472" y="-10995"/>
            <a:ext cx="9152065" cy="531704"/>
          </a:xfrm>
          <a:custGeom>
            <a:avLst/>
            <a:gdLst>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51471 w 9158942"/>
              <a:gd name="connsiteY4" fmla="*/ 605118 h 911412"/>
              <a:gd name="connsiteX5" fmla="*/ 9158942 w 9158942"/>
              <a:gd name="connsiteY5" fmla="*/ 0 h 911412"/>
              <a:gd name="connsiteX6" fmla="*/ 7471 w 9158942"/>
              <a:gd name="connsiteY6" fmla="*/ 0 h 911412"/>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51471 w 9158942"/>
              <a:gd name="connsiteY4" fmla="*/ 591991 h 911412"/>
              <a:gd name="connsiteX5" fmla="*/ 9158942 w 9158942"/>
              <a:gd name="connsiteY5" fmla="*/ 0 h 911412"/>
              <a:gd name="connsiteX6" fmla="*/ 7471 w 9158942"/>
              <a:gd name="connsiteY6" fmla="*/ 0 h 911412"/>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48189 w 9158942"/>
              <a:gd name="connsiteY4" fmla="*/ 601837 h 911412"/>
              <a:gd name="connsiteX5" fmla="*/ 9158942 w 9158942"/>
              <a:gd name="connsiteY5" fmla="*/ 0 h 911412"/>
              <a:gd name="connsiteX6" fmla="*/ 7471 w 9158942"/>
              <a:gd name="connsiteY6" fmla="*/ 0 h 911412"/>
              <a:gd name="connsiteX0" fmla="*/ 7471 w 9148711"/>
              <a:gd name="connsiteY0" fmla="*/ 0 h 911412"/>
              <a:gd name="connsiteX1" fmla="*/ 0 w 9148711"/>
              <a:gd name="connsiteY1" fmla="*/ 903941 h 911412"/>
              <a:gd name="connsiteX2" fmla="*/ 5393765 w 9148711"/>
              <a:gd name="connsiteY2" fmla="*/ 911412 h 911412"/>
              <a:gd name="connsiteX3" fmla="*/ 5909236 w 9148711"/>
              <a:gd name="connsiteY3" fmla="*/ 597647 h 911412"/>
              <a:gd name="connsiteX4" fmla="*/ 9148189 w 9148711"/>
              <a:gd name="connsiteY4" fmla="*/ 601837 h 911412"/>
              <a:gd name="connsiteX5" fmla="*/ 9145816 w 9148711"/>
              <a:gd name="connsiteY5" fmla="*/ 0 h 911412"/>
              <a:gd name="connsiteX6" fmla="*/ 7471 w 9148711"/>
              <a:gd name="connsiteY6" fmla="*/ 0 h 911412"/>
              <a:gd name="connsiteX0" fmla="*/ 7471 w 9155661"/>
              <a:gd name="connsiteY0" fmla="*/ 0 h 911412"/>
              <a:gd name="connsiteX1" fmla="*/ 0 w 9155661"/>
              <a:gd name="connsiteY1" fmla="*/ 903941 h 911412"/>
              <a:gd name="connsiteX2" fmla="*/ 5393765 w 9155661"/>
              <a:gd name="connsiteY2" fmla="*/ 911412 h 911412"/>
              <a:gd name="connsiteX3" fmla="*/ 5909236 w 9155661"/>
              <a:gd name="connsiteY3" fmla="*/ 597647 h 911412"/>
              <a:gd name="connsiteX4" fmla="*/ 9148189 w 9155661"/>
              <a:gd name="connsiteY4" fmla="*/ 601837 h 911412"/>
              <a:gd name="connsiteX5" fmla="*/ 9155661 w 9155661"/>
              <a:gd name="connsiteY5" fmla="*/ 0 h 911412"/>
              <a:gd name="connsiteX6" fmla="*/ 7471 w 9155661"/>
              <a:gd name="connsiteY6" fmla="*/ 0 h 911412"/>
              <a:gd name="connsiteX0" fmla="*/ 7471 w 9158556"/>
              <a:gd name="connsiteY0" fmla="*/ 0 h 911412"/>
              <a:gd name="connsiteX1" fmla="*/ 0 w 9158556"/>
              <a:gd name="connsiteY1" fmla="*/ 903941 h 911412"/>
              <a:gd name="connsiteX2" fmla="*/ 5393765 w 9158556"/>
              <a:gd name="connsiteY2" fmla="*/ 911412 h 911412"/>
              <a:gd name="connsiteX3" fmla="*/ 5909236 w 9158556"/>
              <a:gd name="connsiteY3" fmla="*/ 597647 h 911412"/>
              <a:gd name="connsiteX4" fmla="*/ 9158034 w 9158556"/>
              <a:gd name="connsiteY4" fmla="*/ 598555 h 911412"/>
              <a:gd name="connsiteX5" fmla="*/ 9155661 w 9158556"/>
              <a:gd name="connsiteY5" fmla="*/ 0 h 911412"/>
              <a:gd name="connsiteX6" fmla="*/ 7471 w 9158556"/>
              <a:gd name="connsiteY6" fmla="*/ 0 h 911412"/>
              <a:gd name="connsiteX0" fmla="*/ 7471 w 9155661"/>
              <a:gd name="connsiteY0" fmla="*/ 0 h 911412"/>
              <a:gd name="connsiteX1" fmla="*/ 0 w 9155661"/>
              <a:gd name="connsiteY1" fmla="*/ 903941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7471 w 9155661"/>
              <a:gd name="connsiteY6" fmla="*/ 0 h 911412"/>
              <a:gd name="connsiteX0" fmla="*/ 522 w 9158557"/>
              <a:gd name="connsiteY0" fmla="*/ 0 h 911412"/>
              <a:gd name="connsiteX1" fmla="*/ 2896 w 9158557"/>
              <a:gd name="connsiteY1" fmla="*/ 903941 h 911412"/>
              <a:gd name="connsiteX2" fmla="*/ 5396661 w 9158557"/>
              <a:gd name="connsiteY2" fmla="*/ 911412 h 911412"/>
              <a:gd name="connsiteX3" fmla="*/ 5912132 w 9158557"/>
              <a:gd name="connsiteY3" fmla="*/ 597647 h 911412"/>
              <a:gd name="connsiteX4" fmla="*/ 9154366 w 9158557"/>
              <a:gd name="connsiteY4" fmla="*/ 595274 h 911412"/>
              <a:gd name="connsiteX5" fmla="*/ 9158557 w 9158557"/>
              <a:gd name="connsiteY5" fmla="*/ 0 h 911412"/>
              <a:gd name="connsiteX6" fmla="*/ 522 w 9158557"/>
              <a:gd name="connsiteY6" fmla="*/ 0 h 911412"/>
              <a:gd name="connsiteX0" fmla="*/ 522 w 9158557"/>
              <a:gd name="connsiteY0" fmla="*/ 0 h 917068"/>
              <a:gd name="connsiteX1" fmla="*/ 2896 w 9158557"/>
              <a:gd name="connsiteY1" fmla="*/ 917068 h 917068"/>
              <a:gd name="connsiteX2" fmla="*/ 5396661 w 9158557"/>
              <a:gd name="connsiteY2" fmla="*/ 911412 h 917068"/>
              <a:gd name="connsiteX3" fmla="*/ 5912132 w 9158557"/>
              <a:gd name="connsiteY3" fmla="*/ 597647 h 917068"/>
              <a:gd name="connsiteX4" fmla="*/ 9154366 w 9158557"/>
              <a:gd name="connsiteY4" fmla="*/ 595274 h 917068"/>
              <a:gd name="connsiteX5" fmla="*/ 9158557 w 9158557"/>
              <a:gd name="connsiteY5" fmla="*/ 0 h 917068"/>
              <a:gd name="connsiteX6" fmla="*/ 522 w 9158557"/>
              <a:gd name="connsiteY6" fmla="*/ 0 h 917068"/>
              <a:gd name="connsiteX0" fmla="*/ 522 w 9158557"/>
              <a:gd name="connsiteY0" fmla="*/ 0 h 911412"/>
              <a:gd name="connsiteX1" fmla="*/ 2896 w 9158557"/>
              <a:gd name="connsiteY1" fmla="*/ 910555 h 911412"/>
              <a:gd name="connsiteX2" fmla="*/ 5396661 w 9158557"/>
              <a:gd name="connsiteY2" fmla="*/ 911412 h 911412"/>
              <a:gd name="connsiteX3" fmla="*/ 5912132 w 9158557"/>
              <a:gd name="connsiteY3" fmla="*/ 597647 h 911412"/>
              <a:gd name="connsiteX4" fmla="*/ 9154366 w 9158557"/>
              <a:gd name="connsiteY4" fmla="*/ 595274 h 911412"/>
              <a:gd name="connsiteX5" fmla="*/ 9158557 w 9158557"/>
              <a:gd name="connsiteY5" fmla="*/ 0 h 911412"/>
              <a:gd name="connsiteX6" fmla="*/ 522 w 9158557"/>
              <a:gd name="connsiteY6" fmla="*/ 0 h 911412"/>
              <a:gd name="connsiteX0" fmla="*/ 80091 w 9155661"/>
              <a:gd name="connsiteY0" fmla="*/ 241917 h 911412"/>
              <a:gd name="connsiteX1" fmla="*/ 0 w 9155661"/>
              <a:gd name="connsiteY1" fmla="*/ 910555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80091 w 9155661"/>
              <a:gd name="connsiteY6" fmla="*/ 241917 h 911412"/>
              <a:gd name="connsiteX0" fmla="*/ 3124 w 9155661"/>
              <a:gd name="connsiteY0" fmla="*/ 175940 h 911412"/>
              <a:gd name="connsiteX1" fmla="*/ 0 w 9155661"/>
              <a:gd name="connsiteY1" fmla="*/ 910555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3124 w 9155661"/>
              <a:gd name="connsiteY6" fmla="*/ 175940 h 911412"/>
              <a:gd name="connsiteX0" fmla="*/ 3124 w 9155661"/>
              <a:gd name="connsiteY0" fmla="*/ 146617 h 911412"/>
              <a:gd name="connsiteX1" fmla="*/ 0 w 9155661"/>
              <a:gd name="connsiteY1" fmla="*/ 910555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3124 w 9155661"/>
              <a:gd name="connsiteY6" fmla="*/ 146617 h 911412"/>
              <a:gd name="connsiteX0" fmla="*/ 3124 w 9151521"/>
              <a:gd name="connsiteY0" fmla="*/ 0 h 764795"/>
              <a:gd name="connsiteX1" fmla="*/ 0 w 9151521"/>
              <a:gd name="connsiteY1" fmla="*/ 763938 h 764795"/>
              <a:gd name="connsiteX2" fmla="*/ 5393765 w 9151521"/>
              <a:gd name="connsiteY2" fmla="*/ 764795 h 764795"/>
              <a:gd name="connsiteX3" fmla="*/ 5909236 w 9151521"/>
              <a:gd name="connsiteY3" fmla="*/ 451030 h 764795"/>
              <a:gd name="connsiteX4" fmla="*/ 9151470 w 9151521"/>
              <a:gd name="connsiteY4" fmla="*/ 448657 h 764795"/>
              <a:gd name="connsiteX5" fmla="*/ 9067698 w 9151521"/>
              <a:gd name="connsiteY5" fmla="*/ 21992 h 764795"/>
              <a:gd name="connsiteX6" fmla="*/ 3124 w 9151521"/>
              <a:gd name="connsiteY6" fmla="*/ 0 h 764795"/>
              <a:gd name="connsiteX0" fmla="*/ 3124 w 9152065"/>
              <a:gd name="connsiteY0" fmla="*/ 0 h 764795"/>
              <a:gd name="connsiteX1" fmla="*/ 0 w 9152065"/>
              <a:gd name="connsiteY1" fmla="*/ 763938 h 764795"/>
              <a:gd name="connsiteX2" fmla="*/ 5393765 w 9152065"/>
              <a:gd name="connsiteY2" fmla="*/ 764795 h 764795"/>
              <a:gd name="connsiteX3" fmla="*/ 5909236 w 9152065"/>
              <a:gd name="connsiteY3" fmla="*/ 451030 h 764795"/>
              <a:gd name="connsiteX4" fmla="*/ 9151470 w 9152065"/>
              <a:gd name="connsiteY4" fmla="*/ 448657 h 764795"/>
              <a:gd name="connsiteX5" fmla="*/ 9150163 w 9152065"/>
              <a:gd name="connsiteY5" fmla="*/ 14661 h 764795"/>
              <a:gd name="connsiteX6" fmla="*/ 3124 w 9152065"/>
              <a:gd name="connsiteY6" fmla="*/ 0 h 764795"/>
              <a:gd name="connsiteX0" fmla="*/ 3124 w 9152065"/>
              <a:gd name="connsiteY0" fmla="*/ 0 h 764795"/>
              <a:gd name="connsiteX1" fmla="*/ 0 w 9152065"/>
              <a:gd name="connsiteY1" fmla="*/ 697960 h 764795"/>
              <a:gd name="connsiteX2" fmla="*/ 5393765 w 9152065"/>
              <a:gd name="connsiteY2" fmla="*/ 764795 h 764795"/>
              <a:gd name="connsiteX3" fmla="*/ 5909236 w 9152065"/>
              <a:gd name="connsiteY3" fmla="*/ 451030 h 764795"/>
              <a:gd name="connsiteX4" fmla="*/ 9151470 w 9152065"/>
              <a:gd name="connsiteY4" fmla="*/ 448657 h 764795"/>
              <a:gd name="connsiteX5" fmla="*/ 9150163 w 9152065"/>
              <a:gd name="connsiteY5" fmla="*/ 14661 h 764795"/>
              <a:gd name="connsiteX6" fmla="*/ 3124 w 9152065"/>
              <a:gd name="connsiteY6" fmla="*/ 0 h 764795"/>
              <a:gd name="connsiteX0" fmla="*/ 3124 w 9152065"/>
              <a:gd name="connsiteY0" fmla="*/ 0 h 706148"/>
              <a:gd name="connsiteX1" fmla="*/ 0 w 9152065"/>
              <a:gd name="connsiteY1" fmla="*/ 697960 h 706148"/>
              <a:gd name="connsiteX2" fmla="*/ 5476230 w 9152065"/>
              <a:gd name="connsiteY2" fmla="*/ 706148 h 706148"/>
              <a:gd name="connsiteX3" fmla="*/ 5909236 w 9152065"/>
              <a:gd name="connsiteY3" fmla="*/ 451030 h 706148"/>
              <a:gd name="connsiteX4" fmla="*/ 9151470 w 9152065"/>
              <a:gd name="connsiteY4" fmla="*/ 448657 h 706148"/>
              <a:gd name="connsiteX5" fmla="*/ 9150163 w 9152065"/>
              <a:gd name="connsiteY5" fmla="*/ 14661 h 706148"/>
              <a:gd name="connsiteX6" fmla="*/ 3124 w 9152065"/>
              <a:gd name="connsiteY6" fmla="*/ 0 h 706148"/>
              <a:gd name="connsiteX0" fmla="*/ 3124 w 9152065"/>
              <a:gd name="connsiteY0" fmla="*/ 7331 h 713479"/>
              <a:gd name="connsiteX1" fmla="*/ 0 w 9152065"/>
              <a:gd name="connsiteY1" fmla="*/ 705291 h 713479"/>
              <a:gd name="connsiteX2" fmla="*/ 5476230 w 9152065"/>
              <a:gd name="connsiteY2" fmla="*/ 713479 h 713479"/>
              <a:gd name="connsiteX3" fmla="*/ 5909236 w 9152065"/>
              <a:gd name="connsiteY3" fmla="*/ 458361 h 713479"/>
              <a:gd name="connsiteX4" fmla="*/ 9151470 w 9152065"/>
              <a:gd name="connsiteY4" fmla="*/ 455988 h 713479"/>
              <a:gd name="connsiteX5" fmla="*/ 9150163 w 9152065"/>
              <a:gd name="connsiteY5" fmla="*/ 0 h 713479"/>
              <a:gd name="connsiteX6" fmla="*/ 3124 w 9152065"/>
              <a:gd name="connsiteY6" fmla="*/ 7331 h 713479"/>
              <a:gd name="connsiteX0" fmla="*/ 3124 w 9152065"/>
              <a:gd name="connsiteY0" fmla="*/ 7331 h 705291"/>
              <a:gd name="connsiteX1" fmla="*/ 0 w 9152065"/>
              <a:gd name="connsiteY1" fmla="*/ 705291 h 705291"/>
              <a:gd name="connsiteX2" fmla="*/ 5487226 w 9152065"/>
              <a:gd name="connsiteY2" fmla="*/ 691487 h 705291"/>
              <a:gd name="connsiteX3" fmla="*/ 5909236 w 9152065"/>
              <a:gd name="connsiteY3" fmla="*/ 458361 h 705291"/>
              <a:gd name="connsiteX4" fmla="*/ 9151470 w 9152065"/>
              <a:gd name="connsiteY4" fmla="*/ 455988 h 705291"/>
              <a:gd name="connsiteX5" fmla="*/ 9150163 w 9152065"/>
              <a:gd name="connsiteY5" fmla="*/ 0 h 705291"/>
              <a:gd name="connsiteX6" fmla="*/ 3124 w 9152065"/>
              <a:gd name="connsiteY6" fmla="*/ 7331 h 705291"/>
              <a:gd name="connsiteX0" fmla="*/ 3124 w 9152065"/>
              <a:gd name="connsiteY0" fmla="*/ 7331 h 713479"/>
              <a:gd name="connsiteX1" fmla="*/ 0 w 9152065"/>
              <a:gd name="connsiteY1" fmla="*/ 705291 h 713479"/>
              <a:gd name="connsiteX2" fmla="*/ 5470733 w 9152065"/>
              <a:gd name="connsiteY2" fmla="*/ 713479 h 713479"/>
              <a:gd name="connsiteX3" fmla="*/ 5909236 w 9152065"/>
              <a:gd name="connsiteY3" fmla="*/ 458361 h 713479"/>
              <a:gd name="connsiteX4" fmla="*/ 9151470 w 9152065"/>
              <a:gd name="connsiteY4" fmla="*/ 455988 h 713479"/>
              <a:gd name="connsiteX5" fmla="*/ 9150163 w 9152065"/>
              <a:gd name="connsiteY5" fmla="*/ 0 h 713479"/>
              <a:gd name="connsiteX6" fmla="*/ 3124 w 9152065"/>
              <a:gd name="connsiteY6" fmla="*/ 7331 h 713479"/>
              <a:gd name="connsiteX0" fmla="*/ 3124 w 9152065"/>
              <a:gd name="connsiteY0" fmla="*/ 7331 h 705291"/>
              <a:gd name="connsiteX1" fmla="*/ 0 w 9152065"/>
              <a:gd name="connsiteY1" fmla="*/ 705291 h 705291"/>
              <a:gd name="connsiteX2" fmla="*/ 5470733 w 9152065"/>
              <a:gd name="connsiteY2" fmla="*/ 695319 h 705291"/>
              <a:gd name="connsiteX3" fmla="*/ 5909236 w 9152065"/>
              <a:gd name="connsiteY3" fmla="*/ 458361 h 705291"/>
              <a:gd name="connsiteX4" fmla="*/ 9151470 w 9152065"/>
              <a:gd name="connsiteY4" fmla="*/ 455988 h 705291"/>
              <a:gd name="connsiteX5" fmla="*/ 9150163 w 9152065"/>
              <a:gd name="connsiteY5" fmla="*/ 0 h 705291"/>
              <a:gd name="connsiteX6" fmla="*/ 3124 w 9152065"/>
              <a:gd name="connsiteY6" fmla="*/ 7331 h 705291"/>
              <a:gd name="connsiteX0" fmla="*/ 3124 w 9152065"/>
              <a:gd name="connsiteY0" fmla="*/ 7331 h 708939"/>
              <a:gd name="connsiteX1" fmla="*/ 0 w 9152065"/>
              <a:gd name="connsiteY1" fmla="*/ 705291 h 708939"/>
              <a:gd name="connsiteX2" fmla="*/ 5467329 w 9152065"/>
              <a:gd name="connsiteY2" fmla="*/ 708939 h 708939"/>
              <a:gd name="connsiteX3" fmla="*/ 5909236 w 9152065"/>
              <a:gd name="connsiteY3" fmla="*/ 458361 h 708939"/>
              <a:gd name="connsiteX4" fmla="*/ 9151470 w 9152065"/>
              <a:gd name="connsiteY4" fmla="*/ 455988 h 708939"/>
              <a:gd name="connsiteX5" fmla="*/ 9150163 w 9152065"/>
              <a:gd name="connsiteY5" fmla="*/ 0 h 708939"/>
              <a:gd name="connsiteX6" fmla="*/ 3124 w 9152065"/>
              <a:gd name="connsiteY6" fmla="*/ 7331 h 70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2065" h="708939">
                <a:moveTo>
                  <a:pt x="3124" y="7331"/>
                </a:moveTo>
                <a:cubicBezTo>
                  <a:pt x="634" y="308645"/>
                  <a:pt x="2490" y="403977"/>
                  <a:pt x="0" y="705291"/>
                </a:cubicBezTo>
                <a:lnTo>
                  <a:pt x="5467329" y="708939"/>
                </a:lnTo>
                <a:lnTo>
                  <a:pt x="5909236" y="458361"/>
                </a:lnTo>
                <a:lnTo>
                  <a:pt x="9151470" y="455988"/>
                </a:lnTo>
                <a:cubicBezTo>
                  <a:pt x="9153960" y="254282"/>
                  <a:pt x="9147673" y="201706"/>
                  <a:pt x="9150163" y="0"/>
                </a:cubicBezTo>
                <a:lnTo>
                  <a:pt x="3124" y="7331"/>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int_lookins_hrz_rgb_wht_24.png"/>
          <p:cNvPicPr>
            <a:picLocks noChangeAspect="1"/>
          </p:cNvPicPr>
          <p:nvPr/>
        </p:nvPicPr>
        <p:blipFill rotWithShape="1">
          <a:blip r:embed="rId2" cstate="screen">
            <a:extLst>
              <a:ext uri="{28A0092B-C50C-407E-A947-70E740481C1C}">
                <a14:useLocalDpi xmlns:a14="http://schemas.microsoft.com/office/drawing/2010/main" val="0"/>
              </a:ext>
            </a:extLst>
          </a:blip>
          <a:srcRect r="53442"/>
          <a:stretch/>
        </p:blipFill>
        <p:spPr>
          <a:xfrm>
            <a:off x="445773" y="1291835"/>
            <a:ext cx="1252119" cy="791126"/>
          </a:xfrm>
          <a:prstGeom prst="rect">
            <a:avLst/>
          </a:prstGeom>
        </p:spPr>
      </p:pic>
      <p:sp>
        <p:nvSpPr>
          <p:cNvPr id="8" name="Rectangle 7"/>
          <p:cNvSpPr/>
          <p:nvPr/>
        </p:nvSpPr>
        <p:spPr>
          <a:xfrm>
            <a:off x="6615994" y="4688541"/>
            <a:ext cx="2429435" cy="32899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sz="1200" dirty="0" smtClean="0">
                <a:solidFill>
                  <a:schemeClr val="bg1"/>
                </a:solidFill>
                <a:latin typeface="Intel Clear" panose="020B0604020203020204" pitchFamily="34" charset="0"/>
              </a:rPr>
              <a:t>DCG </a:t>
            </a:r>
            <a:br>
              <a:rPr lang="en-US" sz="1200" dirty="0" smtClean="0">
                <a:solidFill>
                  <a:schemeClr val="bg1"/>
                </a:solidFill>
                <a:latin typeface="Intel Clear" panose="020B0604020203020204" pitchFamily="34" charset="0"/>
              </a:rPr>
            </a:br>
            <a:r>
              <a:rPr lang="en-US" sz="900" dirty="0" smtClean="0">
                <a:solidFill>
                  <a:schemeClr val="bg1"/>
                </a:solidFill>
                <a:latin typeface="Intel Clear" panose="020B0604020203020204" pitchFamily="34" charset="0"/>
              </a:rPr>
              <a:t>Data Center Group</a:t>
            </a:r>
            <a:endParaRPr lang="en-US" sz="1100" dirty="0">
              <a:solidFill>
                <a:schemeClr val="bg1"/>
              </a:solidFill>
              <a:latin typeface="Intel Clear" panose="020B0604020203020204" pitchFamily="34" charset="0"/>
            </a:endParaRPr>
          </a:p>
        </p:txBody>
      </p:sp>
    </p:spTree>
    <p:extLst>
      <p:ext uri="{BB962C8B-B14F-4D97-AF65-F5344CB8AC3E}">
        <p14:creationId xmlns:p14="http://schemas.microsoft.com/office/powerpoint/2010/main" val="1037813281"/>
      </p:ext>
    </p:extLst>
  </p:cSld>
  <p:clrMapOvr>
    <a:masterClrMapping/>
  </p:clrMapOvr>
  <p:timing>
    <p:tnLst>
      <p:par>
        <p:cTn id="1" dur="indefinite" restart="never" nodeType="tmRoot"/>
      </p:par>
    </p:tnLst>
  </p:timing>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3337"/>
            <a:ext cx="8229600" cy="741560"/>
          </a:xfrm>
        </p:spPr>
        <p:txBody>
          <a:bodyPr>
            <a:normAutofit/>
          </a:bodyPr>
          <a:lstStyle>
            <a:lvl1pPr>
              <a:defRPr sz="2800" baseline="0"/>
            </a:lvl1pPr>
          </a:lstStyle>
          <a:p>
            <a:r>
              <a:rPr lang="en-US" dirty="0" smtClean="0"/>
              <a:t>28pt Light headline</a:t>
            </a:r>
            <a:endParaRPr lang="en-US" dirty="0"/>
          </a:p>
        </p:txBody>
      </p:sp>
      <p:sp>
        <p:nvSpPr>
          <p:cNvPr id="4" name="Date Placeholder 3"/>
          <p:cNvSpPr>
            <a:spLocks noGrp="1"/>
          </p:cNvSpPr>
          <p:nvPr>
            <p:ph type="dt" sz="half" idx="10"/>
          </p:nvPr>
        </p:nvSpPr>
        <p:spPr>
          <a:xfrm>
            <a:off x="439270" y="4767264"/>
            <a:ext cx="2133600" cy="273844"/>
          </a:xfrm>
          <a:prstGeom prst="rect">
            <a:avLst/>
          </a:prstGeom>
        </p:spPr>
        <p:txBody>
          <a:bodyPr/>
          <a:lstStyle/>
          <a:p>
            <a:fld id="{73E9CF3A-F480-42AF-8703-E8CA44D0F650}" type="datetime1">
              <a:rPr lang="en-US" smtClean="0"/>
              <a:t>12/2/2014</a:t>
            </a:fld>
            <a:endParaRPr lang="en-US"/>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a:p>
        </p:txBody>
      </p:sp>
      <p:sp>
        <p:nvSpPr>
          <p:cNvPr id="8" name="Text Placeholder 2"/>
          <p:cNvSpPr>
            <a:spLocks noGrp="1"/>
          </p:cNvSpPr>
          <p:nvPr>
            <p:ph idx="1"/>
          </p:nvPr>
        </p:nvSpPr>
        <p:spPr>
          <a:xfrm>
            <a:off x="455617" y="1200152"/>
            <a:ext cx="8167047" cy="3469911"/>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Footer Placeholder 2"/>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1675840809"/>
      </p:ext>
    </p:extLst>
  </p:cSld>
  <p:clrMapOvr>
    <a:masterClrMapping/>
  </p:clrMapOvr>
  <p:transition>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Big Bullet 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3337"/>
            <a:ext cx="8229600" cy="741560"/>
          </a:xfrm>
        </p:spPr>
        <p:txBody>
          <a:bodyPr>
            <a:normAutofit/>
          </a:bodyPr>
          <a:lstStyle>
            <a:lvl1pPr>
              <a:defRPr sz="2800" baseline="0"/>
            </a:lvl1pPr>
          </a:lstStyle>
          <a:p>
            <a:r>
              <a:rPr lang="en-US" dirty="0" smtClean="0"/>
              <a:t>28pt Light headline</a:t>
            </a:r>
            <a:endParaRPr lang="en-US" dirty="0"/>
          </a:p>
        </p:txBody>
      </p:sp>
      <p:sp>
        <p:nvSpPr>
          <p:cNvPr id="3" name="Content Placeholder 2"/>
          <p:cNvSpPr>
            <a:spLocks noGrp="1"/>
          </p:cNvSpPr>
          <p:nvPr>
            <p:ph idx="1" hasCustomPrompt="1"/>
          </p:nvPr>
        </p:nvSpPr>
        <p:spPr>
          <a:xfrm>
            <a:off x="457200" y="1200152"/>
            <a:ext cx="8229600" cy="3468849"/>
          </a:xfrm>
        </p:spPr>
        <p:txBody>
          <a:bodyPr/>
          <a:lstStyle>
            <a:lvl1pPr>
              <a:defRPr sz="1800"/>
            </a:lvl1pPr>
            <a:lvl2pPr>
              <a:defRPr sz="1800"/>
            </a:lvl2pPr>
            <a:lvl3pPr>
              <a:defRPr sz="1800"/>
            </a:lvl3pPr>
          </a:lstStyle>
          <a:p>
            <a:pPr lvl="0"/>
            <a:r>
              <a:rPr lang="en-US" dirty="0" smtClean="0"/>
              <a:t>18pt Medium Sub Line</a:t>
            </a:r>
          </a:p>
          <a:p>
            <a:pPr lvl="1"/>
            <a:r>
              <a:rPr lang="en-US" dirty="0" smtClean="0"/>
              <a:t>18pt Regular Big Bullet One</a:t>
            </a:r>
          </a:p>
          <a:p>
            <a:pPr lvl="2"/>
            <a:r>
              <a:rPr lang="en-US" dirty="0" smtClean="0"/>
              <a:t>Sub-bullet</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39270" y="4767264"/>
            <a:ext cx="2133600" cy="273844"/>
          </a:xfrm>
          <a:prstGeom prst="rect">
            <a:avLst/>
          </a:prstGeom>
        </p:spPr>
        <p:txBody>
          <a:bodyPr/>
          <a:lstStyle/>
          <a:p>
            <a:fld id="{7CE70ADA-B36C-4506-8FDD-68BBE60D8142}" type="datetime1">
              <a:rPr lang="en-US" smtClean="0"/>
              <a:t>12/2/2014</a:t>
            </a:fld>
            <a:endParaRPr lang="en-US"/>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5" name="Footer Placeholder 4"/>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1358511826"/>
      </p:ext>
    </p:extLst>
  </p:cSld>
  <p:clrMapOvr>
    <a:masterClrMapping/>
  </p:clrMapOvr>
  <p:timing>
    <p:tnLst>
      <p:par>
        <p:cTn id="1" dur="indefinite" restart="never" nodeType="tmRoot"/>
      </p:par>
    </p:tnLst>
  </p:timing>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Quote and Attribu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2800" b="0" i="0" u="none" strike="noStrike" baseline="0" smtClean="0"/>
            </a:lvl1pPr>
          </a:lstStyle>
          <a:p>
            <a:r>
              <a:rPr lang="en-US" dirty="0" smtClean="0"/>
              <a:t>28pt Light headline</a:t>
            </a:r>
            <a:endParaRPr lang="en-US" dirty="0"/>
          </a:p>
        </p:txBody>
      </p:sp>
      <p:sp>
        <p:nvSpPr>
          <p:cNvPr id="3" name="Content Placeholder 2"/>
          <p:cNvSpPr>
            <a:spLocks noGrp="1"/>
          </p:cNvSpPr>
          <p:nvPr>
            <p:ph idx="1" hasCustomPrompt="1"/>
          </p:nvPr>
        </p:nvSpPr>
        <p:spPr/>
        <p:txBody>
          <a:bodyPr anchor="ctr" anchorCtr="0"/>
          <a:lstStyle>
            <a:lvl1pPr marL="173038" indent="-173038">
              <a:lnSpc>
                <a:spcPct val="90000"/>
              </a:lnSpc>
              <a:defRPr sz="4400" baseline="0">
                <a:solidFill>
                  <a:schemeClr val="accent2"/>
                </a:solidFill>
                <a:latin typeface="Intel Clear Light" panose="020B0404020203020204" pitchFamily="34" charset="0"/>
                <a:cs typeface="Intel Clear Light" panose="020B0404020203020204" pitchFamily="34" charset="0"/>
              </a:defRPr>
            </a:lvl1pPr>
            <a:lvl2pPr marL="400050" indent="-225425">
              <a:buFont typeface="Lucida Grande"/>
              <a:buChar char="−"/>
              <a:defRPr sz="1200">
                <a:latin typeface="Intel Clear" panose="020B0604020203020204" pitchFamily="34" charset="0"/>
                <a:cs typeface="Intel Clear" panose="020B0604020203020204" pitchFamily="34" charset="0"/>
              </a:defRPr>
            </a:lvl2pPr>
            <a:lvl3pPr marL="685800" indent="-228600">
              <a:defRPr sz="1100">
                <a:latin typeface="Intel Clear" panose="020B0604020203020204" pitchFamily="34" charset="0"/>
              </a:defRPr>
            </a:lvl3pPr>
            <a:lvl4pPr>
              <a:defRPr sz="1050">
                <a:latin typeface="Intel Clear" panose="020B0604020203020204" pitchFamily="34" charset="0"/>
              </a:defRPr>
            </a:lvl4pPr>
            <a:lvl5pPr>
              <a:defRPr sz="1000">
                <a:latin typeface="Intel Clear" panose="020B0604020203020204" pitchFamily="34" charset="0"/>
              </a:defRPr>
            </a:lvl5pPr>
          </a:lstStyle>
          <a:p>
            <a:pPr lvl="0"/>
            <a:r>
              <a:rPr lang="en-US" dirty="0" smtClean="0"/>
              <a:t>44pt Light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39270" y="4767264"/>
            <a:ext cx="2133600" cy="273844"/>
          </a:xfrm>
          <a:prstGeom prst="rect">
            <a:avLst/>
          </a:prstGeom>
        </p:spPr>
        <p:txBody>
          <a:bodyPr/>
          <a:lstStyle/>
          <a:p>
            <a:fld id="{68F1B744-5167-4E98-9368-96CA41A0FA30}" type="datetime1">
              <a:rPr lang="en-US" smtClean="0"/>
              <a:t>12/2/2014</a:t>
            </a:fld>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5" name="Footer Placeholder 4"/>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1192946564"/>
      </p:ext>
    </p:extLst>
  </p:cSld>
  <p:clrMapOvr>
    <a:masterClrMapping/>
  </p:clrMapOvr>
  <p:timing>
    <p:tnLst>
      <p:par>
        <p:cTn id="1" dur="indefinite" restart="never" nodeType="tmRoot"/>
      </p:par>
    </p:tnLst>
  </p:timing>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White Break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5612" y="2761161"/>
            <a:ext cx="8220076" cy="1764587"/>
          </a:xfrm>
        </p:spPr>
        <p:txBody>
          <a:bodyPr anchor="t" anchorCtr="0"/>
          <a:lstStyle>
            <a:lvl1pPr marL="173038" indent="-173038">
              <a:defRPr sz="3600" baseline="0">
                <a:solidFill>
                  <a:schemeClr val="accent1"/>
                </a:solidFill>
                <a:latin typeface="Neo Sans Intel Light"/>
                <a:cs typeface="Neo Sans Intel Light"/>
              </a:defRPr>
            </a:lvl1pPr>
            <a:lvl2pPr marL="0" indent="0">
              <a:buFont typeface="Lucida Grande"/>
              <a:buNone/>
              <a:defRPr sz="1200" b="1">
                <a:solidFill>
                  <a:schemeClr val="accent2"/>
                </a:solidFill>
                <a:latin typeface="Intel Clear" panose="020B0604020203020204" pitchFamily="34" charset="0"/>
                <a:cs typeface="Intel Clear" panose="020B0604020203020204" pitchFamily="34" charset="0"/>
              </a:defRPr>
            </a:lvl2pPr>
            <a:lvl3pPr marL="685800" indent="-228600">
              <a:defRPr sz="1200"/>
            </a:lvl3pPr>
            <a:lvl4pPr>
              <a:defRPr sz="1100"/>
            </a:lvl4pPr>
            <a:lvl5pPr>
              <a:defRPr sz="1050"/>
            </a:lvl5pPr>
          </a:lstStyle>
          <a:p>
            <a:pPr lvl="1"/>
            <a:r>
              <a:rPr lang="en-US" dirty="0" smtClean="0"/>
              <a:t>12 point medium subhead</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2" name="Title 1"/>
          <p:cNvSpPr>
            <a:spLocks noGrp="1"/>
          </p:cNvSpPr>
          <p:nvPr>
            <p:ph type="title" hasCustomPrompt="1"/>
          </p:nvPr>
        </p:nvSpPr>
        <p:spPr>
          <a:xfrm>
            <a:off x="457200" y="511970"/>
            <a:ext cx="8229600" cy="2133130"/>
          </a:xfrm>
        </p:spPr>
        <p:txBody>
          <a:bodyPr anchor="b" anchorCtr="0"/>
          <a:lstStyle/>
          <a:p>
            <a:pPr lvl="0"/>
            <a:r>
              <a:rPr lang="en-US" dirty="0" smtClean="0"/>
              <a:t>28pt Light Text</a:t>
            </a:r>
          </a:p>
        </p:txBody>
      </p:sp>
      <p:sp>
        <p:nvSpPr>
          <p:cNvPr id="5" name="Date Placeholder 3"/>
          <p:cNvSpPr>
            <a:spLocks noGrp="1"/>
          </p:cNvSpPr>
          <p:nvPr>
            <p:ph type="dt" sz="half" idx="10"/>
          </p:nvPr>
        </p:nvSpPr>
        <p:spPr>
          <a:xfrm>
            <a:off x="457200" y="4767264"/>
            <a:ext cx="2133600" cy="273844"/>
          </a:xfrm>
          <a:prstGeom prst="rect">
            <a:avLst/>
          </a:prstGeom>
        </p:spPr>
        <p:txBody>
          <a:bodyPr/>
          <a:lstStyle/>
          <a:p>
            <a:fld id="{E508795C-7BAC-4175-BF5B-575E8DE6801B}" type="datetime1">
              <a:rPr lang="en-US" smtClean="0"/>
              <a:t>12/2/2014</a:t>
            </a:fld>
            <a:endParaRPr lang="en-US" dirty="0"/>
          </a:p>
        </p:txBody>
      </p:sp>
      <p:sp>
        <p:nvSpPr>
          <p:cNvPr id="4" name="Footer Placeholder 3"/>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1825633710"/>
      </p:ext>
    </p:extLst>
  </p:cSld>
  <p:clrMapOvr>
    <a:masterClrMapping/>
  </p:clrMapOvr>
  <p:timing>
    <p:tnLst>
      <p:par>
        <p:cTn id="1" dur="indefinite" restart="never" nodeType="tmRoot"/>
      </p:par>
    </p:tnLst>
  </p:timing>
  <p:hf hd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4" y="1200150"/>
            <a:ext cx="4032621" cy="3461820"/>
          </a:xfrm>
        </p:spPr>
        <p:txBody>
          <a:bodyPr/>
          <a:lstStyle>
            <a:lvl1pPr>
              <a:lnSpc>
                <a:spcPct val="110000"/>
              </a:lnSpc>
              <a:defRPr sz="1800"/>
            </a:lvl1pPr>
            <a:lvl2pPr>
              <a:spcBef>
                <a:spcPts val="800"/>
              </a:spcBef>
              <a:defRPr sz="1600"/>
            </a:lvl2pPr>
            <a:lvl3pPr>
              <a:spcBef>
                <a:spcPts val="400"/>
              </a:spcBef>
              <a:defRPr sz="1600"/>
            </a:lvl3pPr>
            <a:lvl4pPr>
              <a:spcBef>
                <a:spcPts val="400"/>
              </a:spcBef>
              <a:defRPr sz="1400"/>
            </a:lvl4pPr>
            <a:lvl5pPr>
              <a:spcBef>
                <a:spcPts val="400"/>
              </a:spcBef>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39971" y="1200150"/>
            <a:ext cx="3946833" cy="3461820"/>
          </a:xfrm>
        </p:spPr>
        <p:txBody>
          <a:bodyPr/>
          <a:lstStyle>
            <a:lvl1pPr>
              <a:lnSpc>
                <a:spcPct val="110000"/>
              </a:lnSpc>
              <a:defRPr sz="1800"/>
            </a:lvl1pPr>
            <a:lvl2pPr>
              <a:spcBef>
                <a:spcPts val="800"/>
              </a:spcBef>
              <a:defRPr sz="1600"/>
            </a:lvl2pPr>
            <a:lvl3pPr>
              <a:spcBef>
                <a:spcPts val="400"/>
              </a:spcBef>
              <a:defRPr sz="1600"/>
            </a:lvl3pPr>
            <a:lvl4pPr>
              <a:spcBef>
                <a:spcPts val="400"/>
              </a:spcBef>
              <a:defRPr sz="1400"/>
            </a:lvl4pPr>
            <a:lvl5pPr>
              <a:spcBef>
                <a:spcPts val="400"/>
              </a:spcBef>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39270" y="4767264"/>
            <a:ext cx="2133600" cy="273844"/>
          </a:xfrm>
          <a:prstGeom prst="rect">
            <a:avLst/>
          </a:prstGeom>
        </p:spPr>
        <p:txBody>
          <a:bodyPr/>
          <a:lstStyle/>
          <a:p>
            <a:fld id="{E4956A45-4972-41D9-B4B4-8916E57CD5B2}" type="datetime1">
              <a:rPr lang="en-US" smtClean="0"/>
              <a:t>12/2/2014</a:t>
            </a:fld>
            <a:endParaRPr lang="en-US"/>
          </a:p>
        </p:txBody>
      </p:sp>
      <p:sp>
        <p:nvSpPr>
          <p:cNvPr id="7" name="Slide Number Placeholder 6"/>
          <p:cNvSpPr>
            <a:spLocks noGrp="1"/>
          </p:cNvSpPr>
          <p:nvPr>
            <p:ph type="sldNum" sz="quarter" idx="12"/>
          </p:nvPr>
        </p:nvSpPr>
        <p:spPr/>
        <p:txBody>
          <a:bodyPr/>
          <a:lstStyle/>
          <a:p>
            <a:fld id="{EE2556C5-CE8C-6547-B838-EA80C61A4AF7}" type="slidenum">
              <a:rPr lang="en-US" smtClean="0"/>
              <a:pPr/>
              <a:t>‹#›</a:t>
            </a:fld>
            <a:endParaRPr lang="en-US"/>
          </a:p>
        </p:txBody>
      </p:sp>
      <p:sp>
        <p:nvSpPr>
          <p:cNvPr id="6" name="Footer Placeholder 5"/>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4062063683"/>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39270" y="4767264"/>
            <a:ext cx="2133600" cy="273844"/>
          </a:xfrm>
          <a:prstGeom prst="rect">
            <a:avLst/>
          </a:prstGeom>
        </p:spPr>
        <p:txBody>
          <a:bodyPr/>
          <a:lstStyle/>
          <a:p>
            <a:fld id="{E0FB86DA-F25D-47EB-8A2C-315EC42CE7E5}" type="datetime1">
              <a:rPr lang="en-US" smtClean="0"/>
              <a:t>12/2/2014</a:t>
            </a:fld>
            <a:endParaRPr lang="en-US"/>
          </a:p>
        </p:txBody>
      </p:sp>
      <p:sp>
        <p:nvSpPr>
          <p:cNvPr id="5" name="Slide Number Placeholder 4"/>
          <p:cNvSpPr>
            <a:spLocks noGrp="1"/>
          </p:cNvSpPr>
          <p:nvPr>
            <p:ph type="sldNum" sz="quarter" idx="12"/>
          </p:nvPr>
        </p:nvSpPr>
        <p:spPr/>
        <p:txBody>
          <a:bodyPr/>
          <a:lstStyle/>
          <a:p>
            <a:fld id="{EE2556C5-CE8C-6547-B838-EA80C61A4AF7}" type="slidenum">
              <a:rPr lang="en-US" smtClean="0"/>
              <a:pPr/>
              <a:t>‹#›</a:t>
            </a:fld>
            <a:endParaRPr lang="en-US"/>
          </a:p>
        </p:txBody>
      </p:sp>
      <p:sp>
        <p:nvSpPr>
          <p:cNvPr id="4" name="Footer Placeholder 3"/>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413716963"/>
      </p:ext>
    </p:extLst>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39270" y="4767264"/>
            <a:ext cx="2133600" cy="273844"/>
          </a:xfrm>
          <a:prstGeom prst="rect">
            <a:avLst/>
          </a:prstGeom>
        </p:spPr>
        <p:txBody>
          <a:bodyPr/>
          <a:lstStyle/>
          <a:p>
            <a:fld id="{BBA932E4-7765-4114-927F-4BBFA2100C36}" type="datetime1">
              <a:rPr lang="en-US" smtClean="0"/>
              <a:t>12/2/2014</a:t>
            </a:fld>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a:t>
            </a:fld>
            <a:endParaRPr lang="en-US"/>
          </a:p>
        </p:txBody>
      </p:sp>
      <p:sp>
        <p:nvSpPr>
          <p:cNvPr id="3" name="Footer Placeholder 2"/>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3328961672"/>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Blue Section Break">
    <p:bg>
      <p:bgPr>
        <a:solidFill>
          <a:schemeClr val="accent1"/>
        </a:solidFill>
        <a:effectLst/>
      </p:bgPr>
    </p:bg>
    <p:spTree>
      <p:nvGrpSpPr>
        <p:cNvPr id="1" name=""/>
        <p:cNvGrpSpPr/>
        <p:nvPr/>
      </p:nvGrpSpPr>
      <p:grpSpPr>
        <a:xfrm>
          <a:off x="0" y="0"/>
          <a:ext cx="0" cy="0"/>
          <a:chOff x="0" y="0"/>
          <a:chExt cx="0" cy="0"/>
        </a:xfrm>
      </p:grpSpPr>
      <p:sp>
        <p:nvSpPr>
          <p:cNvPr id="7" name="Freeform 6"/>
          <p:cNvSpPr/>
          <p:nvPr/>
        </p:nvSpPr>
        <p:spPr>
          <a:xfrm>
            <a:off x="0" y="4798071"/>
            <a:ext cx="9144000" cy="345430"/>
          </a:xfrm>
          <a:custGeom>
            <a:avLst/>
            <a:gdLst>
              <a:gd name="connsiteX0" fmla="*/ 9155339 w 9162317"/>
              <a:gd name="connsiteY0" fmla="*/ 0 h 460573"/>
              <a:gd name="connsiteX1" fmla="*/ 8352851 w 9162317"/>
              <a:gd name="connsiteY1" fmla="*/ 6978 h 460573"/>
              <a:gd name="connsiteX2" fmla="*/ 7829490 w 9162317"/>
              <a:gd name="connsiteY2" fmla="*/ 314027 h 460573"/>
              <a:gd name="connsiteX3" fmla="*/ 0 w 9162317"/>
              <a:gd name="connsiteY3" fmla="*/ 307048 h 460573"/>
              <a:gd name="connsiteX4" fmla="*/ 0 w 9162317"/>
              <a:gd name="connsiteY4" fmla="*/ 460573 h 460573"/>
              <a:gd name="connsiteX5" fmla="*/ 9162317 w 9162317"/>
              <a:gd name="connsiteY5" fmla="*/ 453594 h 460573"/>
              <a:gd name="connsiteX6" fmla="*/ 9155339 w 9162317"/>
              <a:gd name="connsiteY6" fmla="*/ 0 h 460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317" h="460573">
                <a:moveTo>
                  <a:pt x="9155339" y="0"/>
                </a:moveTo>
                <a:lnTo>
                  <a:pt x="8352851" y="6978"/>
                </a:lnTo>
                <a:lnTo>
                  <a:pt x="7829490" y="314027"/>
                </a:lnTo>
                <a:lnTo>
                  <a:pt x="0" y="307048"/>
                </a:lnTo>
                <a:lnTo>
                  <a:pt x="0" y="460573"/>
                </a:lnTo>
                <a:lnTo>
                  <a:pt x="9162317" y="453594"/>
                </a:lnTo>
                <a:lnTo>
                  <a:pt x="9155339" y="0"/>
                </a:lnTo>
                <a:close/>
              </a:path>
            </a:pathLst>
          </a:cu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5613" y="1619587"/>
            <a:ext cx="7772400" cy="1021556"/>
          </a:xfrm>
        </p:spPr>
        <p:txBody>
          <a:bodyPr anchor="b" anchorCtr="0">
            <a:normAutofit/>
          </a:bodyPr>
          <a:lstStyle>
            <a:lvl1pPr algn="l">
              <a:defRPr sz="2800" b="0" cap="none">
                <a:solidFill>
                  <a:schemeClr val="bg1"/>
                </a:solidFill>
                <a:latin typeface="Intel Clear Light" panose="020B0404020203020204" pitchFamily="34" charset="0"/>
                <a:cs typeface="Intel Clear Light" panose="020B0404020203020204" pitchFamily="34" charset="0"/>
              </a:defRPr>
            </a:lvl1pPr>
          </a:lstStyle>
          <a:p>
            <a:r>
              <a:rPr lang="en-US" dirty="0" smtClean="0"/>
              <a:t>28pt Light Text</a:t>
            </a:r>
            <a:endParaRPr lang="en-US" dirty="0"/>
          </a:p>
        </p:txBody>
      </p:sp>
      <p:sp>
        <p:nvSpPr>
          <p:cNvPr id="3" name="Text Placeholder 2"/>
          <p:cNvSpPr>
            <a:spLocks noGrp="1"/>
          </p:cNvSpPr>
          <p:nvPr>
            <p:ph type="body" idx="1" hasCustomPrompt="1"/>
          </p:nvPr>
        </p:nvSpPr>
        <p:spPr>
          <a:xfrm>
            <a:off x="455613" y="2752675"/>
            <a:ext cx="7772400" cy="1125140"/>
          </a:xfrm>
        </p:spPr>
        <p:txBody>
          <a:bodyPr anchor="t" anchorCtr="0">
            <a:normAutofit/>
          </a:bodyPr>
          <a:lstStyle>
            <a:lvl1pPr marL="0" indent="0">
              <a:buNone/>
              <a:defRPr sz="1200" b="1">
                <a:solidFill>
                  <a:schemeClr val="accent3"/>
                </a:solidFill>
                <a:latin typeface="Intel Clear" panose="020B0604020203020204" pitchFamily="34" charset="0"/>
                <a:cs typeface="Intel Clear" panose="020B0604020203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12pt Medium Subhead</a:t>
            </a:r>
            <a:endParaRPr lang="en-US" dirty="0"/>
          </a:p>
        </p:txBody>
      </p:sp>
      <p:sp>
        <p:nvSpPr>
          <p:cNvPr id="6" name="Slide Number Placeholder 5"/>
          <p:cNvSpPr>
            <a:spLocks noGrp="1"/>
          </p:cNvSpPr>
          <p:nvPr>
            <p:ph type="sldNum" sz="quarter" idx="12"/>
          </p:nvPr>
        </p:nvSpPr>
        <p:spPr/>
        <p:txBody>
          <a:bodyPr/>
          <a:lstStyle>
            <a:lvl1pPr>
              <a:defRPr>
                <a:solidFill>
                  <a:srgbClr val="0070C0"/>
                </a:solidFill>
              </a:defRPr>
            </a:lvl1pPr>
          </a:lstStyle>
          <a:p>
            <a:fld id="{EE2556C5-CE8C-6547-B838-EA80C61A4AF7}" type="slidenum">
              <a:rPr lang="en-US" smtClean="0"/>
              <a:pPr/>
              <a:t>‹#›</a:t>
            </a:fld>
            <a:endParaRPr lang="en-US" dirty="0"/>
          </a:p>
        </p:txBody>
      </p:sp>
      <p:cxnSp>
        <p:nvCxnSpPr>
          <p:cNvPr id="8" name="Straight Connector 7"/>
          <p:cNvCxnSpPr/>
          <p:nvPr/>
        </p:nvCxnSpPr>
        <p:spPr>
          <a:xfrm>
            <a:off x="8686800" y="4867275"/>
            <a:ext cx="0" cy="178594"/>
          </a:xfrm>
          <a:prstGeom prst="line">
            <a:avLst/>
          </a:prstGeom>
          <a:ln w="3175">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9" name="Picture 8" descr="int_lookins_hrz_rgb_blue.png"/>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8258347" y="4848224"/>
            <a:ext cx="349092" cy="228601"/>
          </a:xfrm>
          <a:prstGeom prst="rect">
            <a:avLst/>
          </a:prstGeom>
        </p:spPr>
      </p:pic>
      <p:sp>
        <p:nvSpPr>
          <p:cNvPr id="10" name="Rectangle 9"/>
          <p:cNvSpPr/>
          <p:nvPr/>
        </p:nvSpPr>
        <p:spPr>
          <a:xfrm>
            <a:off x="5477439" y="4688541"/>
            <a:ext cx="2429435" cy="32899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sz="1200" dirty="0" smtClean="0">
                <a:solidFill>
                  <a:schemeClr val="bg1"/>
                </a:solidFill>
              </a:rPr>
              <a:t>DCG </a:t>
            </a:r>
            <a:br>
              <a:rPr lang="en-US" sz="1200" dirty="0" smtClean="0">
                <a:solidFill>
                  <a:schemeClr val="bg1"/>
                </a:solidFill>
              </a:rPr>
            </a:br>
            <a:r>
              <a:rPr lang="en-US" sz="900" dirty="0" smtClean="0">
                <a:solidFill>
                  <a:schemeClr val="bg1"/>
                </a:solidFill>
              </a:rPr>
              <a:t>Data Center Group</a:t>
            </a:r>
            <a:endParaRPr lang="en-US" sz="1100" dirty="0">
              <a:solidFill>
                <a:schemeClr val="bg1"/>
              </a:solidFill>
            </a:endParaRPr>
          </a:p>
        </p:txBody>
      </p:sp>
      <p:sp>
        <p:nvSpPr>
          <p:cNvPr id="11" name="Date Placeholder 1"/>
          <p:cNvSpPr>
            <a:spLocks noGrp="1"/>
          </p:cNvSpPr>
          <p:nvPr>
            <p:ph type="dt" sz="half" idx="10"/>
          </p:nvPr>
        </p:nvSpPr>
        <p:spPr>
          <a:xfrm>
            <a:off x="439270" y="4767264"/>
            <a:ext cx="2133600" cy="273844"/>
          </a:xfrm>
          <a:prstGeom prst="rect">
            <a:avLst/>
          </a:prstGeom>
        </p:spPr>
        <p:txBody>
          <a:bodyPr/>
          <a:lstStyle>
            <a:lvl1pPr>
              <a:defRPr>
                <a:solidFill>
                  <a:schemeClr val="bg1"/>
                </a:solidFill>
              </a:defRPr>
            </a:lvl1pPr>
          </a:lstStyle>
          <a:p>
            <a:fld id="{35D9D8DA-DD0A-4B71-BA00-0A4696449EFD}" type="datetime1">
              <a:rPr lang="en-US" smtClean="0"/>
              <a:t>12/2/2014</a:t>
            </a:fld>
            <a:endParaRPr lang="en-US" dirty="0"/>
          </a:p>
        </p:txBody>
      </p:sp>
      <p:sp>
        <p:nvSpPr>
          <p:cNvPr id="4" name="Footer Placeholder 3"/>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1110112335"/>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Blue Section Break Image">
    <p:bg>
      <p:bgPr>
        <a:solidFill>
          <a:schemeClr val="accent1"/>
        </a:solidFill>
        <a:effectLst/>
      </p:bgPr>
    </p:bg>
    <p:spTree>
      <p:nvGrpSpPr>
        <p:cNvPr id="1" name=""/>
        <p:cNvGrpSpPr/>
        <p:nvPr/>
      </p:nvGrpSpPr>
      <p:grpSpPr>
        <a:xfrm>
          <a:off x="0" y="0"/>
          <a:ext cx="0" cy="0"/>
          <a:chOff x="0" y="0"/>
          <a:chExt cx="0" cy="0"/>
        </a:xfrm>
      </p:grpSpPr>
      <p:sp>
        <p:nvSpPr>
          <p:cNvPr id="7" name="Freeform 6"/>
          <p:cNvSpPr/>
          <p:nvPr/>
        </p:nvSpPr>
        <p:spPr>
          <a:xfrm>
            <a:off x="0" y="4798071"/>
            <a:ext cx="9144000" cy="345430"/>
          </a:xfrm>
          <a:custGeom>
            <a:avLst/>
            <a:gdLst>
              <a:gd name="connsiteX0" fmla="*/ 9155339 w 9162317"/>
              <a:gd name="connsiteY0" fmla="*/ 0 h 460573"/>
              <a:gd name="connsiteX1" fmla="*/ 8352851 w 9162317"/>
              <a:gd name="connsiteY1" fmla="*/ 6978 h 460573"/>
              <a:gd name="connsiteX2" fmla="*/ 7829490 w 9162317"/>
              <a:gd name="connsiteY2" fmla="*/ 314027 h 460573"/>
              <a:gd name="connsiteX3" fmla="*/ 0 w 9162317"/>
              <a:gd name="connsiteY3" fmla="*/ 307048 h 460573"/>
              <a:gd name="connsiteX4" fmla="*/ 0 w 9162317"/>
              <a:gd name="connsiteY4" fmla="*/ 460573 h 460573"/>
              <a:gd name="connsiteX5" fmla="*/ 9162317 w 9162317"/>
              <a:gd name="connsiteY5" fmla="*/ 453594 h 460573"/>
              <a:gd name="connsiteX6" fmla="*/ 9155339 w 9162317"/>
              <a:gd name="connsiteY6" fmla="*/ 0 h 460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317" h="460573">
                <a:moveTo>
                  <a:pt x="9155339" y="0"/>
                </a:moveTo>
                <a:lnTo>
                  <a:pt x="8352851" y="6978"/>
                </a:lnTo>
                <a:lnTo>
                  <a:pt x="7829490" y="314027"/>
                </a:lnTo>
                <a:lnTo>
                  <a:pt x="0" y="307048"/>
                </a:lnTo>
                <a:lnTo>
                  <a:pt x="0" y="460573"/>
                </a:lnTo>
                <a:lnTo>
                  <a:pt x="9162317" y="453594"/>
                </a:lnTo>
                <a:lnTo>
                  <a:pt x="9155339" y="0"/>
                </a:lnTo>
                <a:close/>
              </a:path>
            </a:pathLst>
          </a:cu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70C0"/>
              </a:solidFill>
            </a:endParaRPr>
          </a:p>
        </p:txBody>
      </p:sp>
      <p:sp>
        <p:nvSpPr>
          <p:cNvPr id="2" name="Title 1"/>
          <p:cNvSpPr>
            <a:spLocks noGrp="1"/>
          </p:cNvSpPr>
          <p:nvPr>
            <p:ph type="title" hasCustomPrompt="1"/>
          </p:nvPr>
        </p:nvSpPr>
        <p:spPr>
          <a:xfrm>
            <a:off x="455613" y="2153552"/>
            <a:ext cx="7772400" cy="1021556"/>
          </a:xfrm>
        </p:spPr>
        <p:txBody>
          <a:bodyPr anchor="b" anchorCtr="0">
            <a:normAutofit/>
          </a:bodyPr>
          <a:lstStyle>
            <a:lvl1pPr algn="l">
              <a:defRPr sz="2800" b="0" cap="none">
                <a:solidFill>
                  <a:schemeClr val="bg1"/>
                </a:solidFill>
                <a:latin typeface="Intel Clear Light" panose="020B0404020203020204" pitchFamily="34" charset="0"/>
                <a:cs typeface="Intel Clear Light" panose="020B0404020203020204" pitchFamily="34" charset="0"/>
              </a:defRPr>
            </a:lvl1pPr>
          </a:lstStyle>
          <a:p>
            <a:r>
              <a:rPr lang="en-US" dirty="0" smtClean="0"/>
              <a:t>28pt Light Text</a:t>
            </a:r>
            <a:endParaRPr lang="en-US" dirty="0"/>
          </a:p>
        </p:txBody>
      </p:sp>
      <p:sp>
        <p:nvSpPr>
          <p:cNvPr id="3" name="Text Placeholder 2"/>
          <p:cNvSpPr>
            <a:spLocks noGrp="1"/>
          </p:cNvSpPr>
          <p:nvPr>
            <p:ph type="body" idx="1" hasCustomPrompt="1"/>
          </p:nvPr>
        </p:nvSpPr>
        <p:spPr>
          <a:xfrm>
            <a:off x="455613" y="3286642"/>
            <a:ext cx="7772400" cy="1125140"/>
          </a:xfrm>
        </p:spPr>
        <p:txBody>
          <a:bodyPr anchor="t" anchorCtr="0">
            <a:normAutofit/>
          </a:bodyPr>
          <a:lstStyle>
            <a:lvl1pPr marL="0" indent="0">
              <a:buNone/>
              <a:defRPr sz="1200" b="1">
                <a:solidFill>
                  <a:schemeClr val="accent3"/>
                </a:solidFill>
                <a:latin typeface="Intel Clear" panose="020B0604020203020204" pitchFamily="34" charset="0"/>
                <a:cs typeface="Intel Clear" panose="020B0604020203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12pt Medium Subhead</a:t>
            </a:r>
            <a:endParaRPr lang="en-US" dirty="0"/>
          </a:p>
        </p:txBody>
      </p:sp>
      <p:sp>
        <p:nvSpPr>
          <p:cNvPr id="6" name="Slide Number Placeholder 5"/>
          <p:cNvSpPr>
            <a:spLocks noGrp="1"/>
          </p:cNvSpPr>
          <p:nvPr>
            <p:ph type="sldNum" sz="quarter" idx="12"/>
          </p:nvPr>
        </p:nvSpPr>
        <p:spPr/>
        <p:txBody>
          <a:bodyPr/>
          <a:lstStyle>
            <a:lvl1pPr>
              <a:defRPr>
                <a:solidFill>
                  <a:srgbClr val="0070C0"/>
                </a:solidFill>
              </a:defRPr>
            </a:lvl1pPr>
          </a:lstStyle>
          <a:p>
            <a:fld id="{EE2556C5-CE8C-6547-B838-EA80C61A4AF7}" type="slidenum">
              <a:rPr lang="en-US" smtClean="0"/>
              <a:pPr/>
              <a:t>‹#›</a:t>
            </a:fld>
            <a:endParaRPr lang="en-US" dirty="0"/>
          </a:p>
        </p:txBody>
      </p:sp>
      <p:cxnSp>
        <p:nvCxnSpPr>
          <p:cNvPr id="8" name="Straight Connector 7"/>
          <p:cNvCxnSpPr/>
          <p:nvPr/>
        </p:nvCxnSpPr>
        <p:spPr>
          <a:xfrm>
            <a:off x="8686800" y="4867275"/>
            <a:ext cx="0" cy="178594"/>
          </a:xfrm>
          <a:prstGeom prst="line">
            <a:avLst/>
          </a:prstGeom>
          <a:ln w="3175">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9" name="Picture 8" descr="int_lookins_hrz_rgb_blue.png"/>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8258347" y="4848224"/>
            <a:ext cx="349092" cy="228601"/>
          </a:xfrm>
          <a:prstGeom prst="rect">
            <a:avLst/>
          </a:prstGeom>
        </p:spPr>
      </p:pic>
      <p:sp>
        <p:nvSpPr>
          <p:cNvPr id="10" name="Rectangle 9"/>
          <p:cNvSpPr/>
          <p:nvPr/>
        </p:nvSpPr>
        <p:spPr>
          <a:xfrm>
            <a:off x="5477439" y="4688541"/>
            <a:ext cx="2429435" cy="32899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sz="1200" dirty="0" smtClean="0">
                <a:solidFill>
                  <a:schemeClr val="bg1"/>
                </a:solidFill>
                <a:latin typeface="Intel Clear" panose="020B0604020203020204" pitchFamily="34" charset="0"/>
              </a:rPr>
              <a:t>DCG </a:t>
            </a:r>
          </a:p>
          <a:p>
            <a:pPr algn="r"/>
            <a:r>
              <a:rPr lang="en-US" sz="900" dirty="0" smtClean="0">
                <a:solidFill>
                  <a:schemeClr val="bg1"/>
                </a:solidFill>
                <a:latin typeface="Intel Clear" panose="020B0604020203020204" pitchFamily="34" charset="0"/>
              </a:rPr>
              <a:t>Data</a:t>
            </a:r>
            <a:r>
              <a:rPr lang="en-US" sz="900" baseline="0" dirty="0" smtClean="0">
                <a:solidFill>
                  <a:schemeClr val="bg1"/>
                </a:solidFill>
                <a:latin typeface="Intel Clear" panose="020B0604020203020204" pitchFamily="34" charset="0"/>
              </a:rPr>
              <a:t> Center Group</a:t>
            </a:r>
            <a:endParaRPr lang="en-US" sz="1100" dirty="0">
              <a:solidFill>
                <a:schemeClr val="bg1"/>
              </a:solidFill>
              <a:latin typeface="Intel Clear" panose="020B0604020203020204" pitchFamily="34" charset="0"/>
            </a:endParaRPr>
          </a:p>
        </p:txBody>
      </p:sp>
      <p:sp>
        <p:nvSpPr>
          <p:cNvPr id="11" name="Date Placeholder 1"/>
          <p:cNvSpPr>
            <a:spLocks noGrp="1"/>
          </p:cNvSpPr>
          <p:nvPr>
            <p:ph type="dt" sz="half" idx="10"/>
          </p:nvPr>
        </p:nvSpPr>
        <p:spPr>
          <a:xfrm>
            <a:off x="439270" y="4767264"/>
            <a:ext cx="2133600" cy="273844"/>
          </a:xfrm>
          <a:prstGeom prst="rect">
            <a:avLst/>
          </a:prstGeom>
        </p:spPr>
        <p:txBody>
          <a:bodyPr/>
          <a:lstStyle>
            <a:lvl1pPr>
              <a:defRPr>
                <a:solidFill>
                  <a:schemeClr val="bg1"/>
                </a:solidFill>
              </a:defRPr>
            </a:lvl1pPr>
          </a:lstStyle>
          <a:p>
            <a:fld id="{24E9C6EA-C7DD-49D2-87B2-5000DF893D96}" type="datetime1">
              <a:rPr lang="en-US" smtClean="0"/>
              <a:t>12/2/2014</a:t>
            </a:fld>
            <a:endParaRPr lang="en-US" dirty="0"/>
          </a:p>
        </p:txBody>
      </p:sp>
      <p:sp>
        <p:nvSpPr>
          <p:cNvPr id="4" name="Footer Placeholder 3"/>
          <p:cNvSpPr>
            <a:spLocks noGrp="1"/>
          </p:cNvSpPr>
          <p:nvPr>
            <p:ph type="ftr" sz="quarter" idx="13"/>
          </p:nvPr>
        </p:nvSpPr>
        <p:spPr/>
        <p:txBody>
          <a:bodyPr/>
          <a:lstStyle/>
          <a:p>
            <a:r>
              <a:rPr lang="en-US" smtClean="0"/>
              <a:t>Intel Restricted Secret</a:t>
            </a:r>
            <a:endParaRPr lang="en-US" dirty="0"/>
          </a:p>
        </p:txBody>
      </p:sp>
    </p:spTree>
    <p:extLst>
      <p:ext uri="{BB962C8B-B14F-4D97-AF65-F5344CB8AC3E}">
        <p14:creationId xmlns:p14="http://schemas.microsoft.com/office/powerpoint/2010/main" val="3843762137"/>
      </p:ext>
    </p:extLst>
  </p:cSld>
  <p:clrMapOvr>
    <a:masterClrMapping/>
  </p:clrMapOvr>
  <p:timing>
    <p:tnLst>
      <p:par>
        <p:cTn id="1" dur="indefinite" restart="never" nodeType="tmRoot"/>
      </p:par>
    </p:tnLst>
  </p:timing>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ack Cover">
    <p:bg>
      <p:bgPr>
        <a:solidFill>
          <a:schemeClr val="accent1"/>
        </a:solidFill>
        <a:effectLst/>
      </p:bgPr>
    </p:bg>
    <p:spTree>
      <p:nvGrpSpPr>
        <p:cNvPr id="1" name=""/>
        <p:cNvGrpSpPr/>
        <p:nvPr/>
      </p:nvGrpSpPr>
      <p:grpSpPr>
        <a:xfrm>
          <a:off x="0" y="0"/>
          <a:ext cx="0" cy="0"/>
          <a:chOff x="0" y="0"/>
          <a:chExt cx="0" cy="0"/>
        </a:xfrm>
      </p:grpSpPr>
      <p:pic>
        <p:nvPicPr>
          <p:cNvPr id="8" name="Picture 7" descr="Intel_LookInside_white.png"/>
          <p:cNvPicPr>
            <a:picLocks noChangeAspect="1"/>
          </p:cNvPicPr>
          <p:nvPr/>
        </p:nvPicPr>
        <p:blipFill rotWithShape="1">
          <a:blip r:embed="rId2" cstate="screen">
            <a:extLst>
              <a:ext uri="{28A0092B-C50C-407E-A947-70E740481C1C}">
                <a14:useLocalDpi xmlns:a14="http://schemas.microsoft.com/office/drawing/2010/main" val="0"/>
              </a:ext>
            </a:extLst>
          </a:blip>
          <a:srcRect/>
          <a:stretch/>
        </p:blipFill>
        <p:spPr>
          <a:xfrm>
            <a:off x="3477432" y="1875130"/>
            <a:ext cx="2256638" cy="1386890"/>
          </a:xfrm>
          <a:prstGeom prst="rect">
            <a:avLst/>
          </a:prstGeom>
        </p:spPr>
      </p:pic>
    </p:spTree>
    <p:extLst>
      <p:ext uri="{BB962C8B-B14F-4D97-AF65-F5344CB8AC3E}">
        <p14:creationId xmlns:p14="http://schemas.microsoft.com/office/powerpoint/2010/main" val="2413636800"/>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EE2556C5-CE8C-6547-B838-EA80C61A4AF7}" type="slidenum">
              <a:rPr lang="en-US" smtClean="0"/>
              <a:pPr/>
              <a:t>‹#›</a:t>
            </a:fld>
            <a:endParaRPr lang="en-US" dirty="0"/>
          </a:p>
        </p:txBody>
      </p:sp>
    </p:spTree>
  </p:cSld>
  <p:clrMapOvr>
    <a:masterClrMapping/>
  </p:clrMapOvr>
  <p:transition>
    <p:fade/>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4.pn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5614" y="226219"/>
            <a:ext cx="8237537" cy="666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27651" name="Rectangle 3"/>
          <p:cNvSpPr>
            <a:spLocks noGrp="1" noChangeArrowheads="1"/>
          </p:cNvSpPr>
          <p:nvPr>
            <p:ph type="body" idx="1"/>
          </p:nvPr>
        </p:nvSpPr>
        <p:spPr bwMode="auto">
          <a:xfrm>
            <a:off x="455614" y="1008460"/>
            <a:ext cx="8237537" cy="24776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5220" name="Rectangle 4"/>
          <p:cNvSpPr>
            <a:spLocks noChangeArrowheads="1"/>
          </p:cNvSpPr>
          <p:nvPr/>
        </p:nvSpPr>
        <p:spPr bwMode="white">
          <a:xfrm>
            <a:off x="4764" y="4521994"/>
            <a:ext cx="9139237" cy="621506"/>
          </a:xfrm>
          <a:prstGeom prst="rect">
            <a:avLst/>
          </a:prstGeom>
          <a:solidFill>
            <a:srgbClr val="0860A8"/>
          </a:solidFill>
          <a:ln w="9525">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65221" name="Rectangle 5"/>
          <p:cNvSpPr>
            <a:spLocks noGrp="1" noChangeArrowheads="1"/>
          </p:cNvSpPr>
          <p:nvPr>
            <p:ph type="sldNum" sz="quarter" idx="4"/>
          </p:nvPr>
        </p:nvSpPr>
        <p:spPr bwMode="auto">
          <a:xfrm>
            <a:off x="8716964" y="4991100"/>
            <a:ext cx="414337" cy="228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eaLnBrk="0" hangingPunct="0">
              <a:defRPr sz="800" b="1">
                <a:solidFill>
                  <a:srgbClr val="FFFFFF"/>
                </a:solidFill>
                <a:latin typeface="Verdana" pitchFamily="34" charset="0"/>
                <a:cs typeface="Arial" pitchFamily="34" charset="0"/>
              </a:defRPr>
            </a:lvl1pPr>
          </a:lstStyle>
          <a:p>
            <a:fld id="{EE2556C5-CE8C-6547-B838-EA80C61A4AF7}" type="slidenum">
              <a:rPr lang="en-US" smtClean="0"/>
              <a:pPr/>
              <a:t>‹#›</a:t>
            </a:fld>
            <a:endParaRPr lang="en-US" dirty="0"/>
          </a:p>
        </p:txBody>
      </p:sp>
      <p:pic>
        <p:nvPicPr>
          <p:cNvPr id="27654" name="Picture 6" descr="Intel_white"/>
          <p:cNvPicPr>
            <a:picLocks noChangeAspect="1" noChangeArrowheads="1"/>
          </p:cNvPicPr>
          <p:nvPr/>
        </p:nvPicPr>
        <p:blipFill>
          <a:blip r:embed="rId17" cstate="print"/>
          <a:srcRect/>
          <a:stretch>
            <a:fillRect/>
          </a:stretch>
        </p:blipFill>
        <p:spPr bwMode="auto">
          <a:xfrm>
            <a:off x="7891464" y="4626769"/>
            <a:ext cx="809625" cy="406004"/>
          </a:xfrm>
          <a:prstGeom prst="rect">
            <a:avLst/>
          </a:prstGeom>
          <a:noFill/>
          <a:ln w="9525">
            <a:noFill/>
            <a:miter lim="800000"/>
            <a:headEnd/>
            <a:tailEnd/>
          </a:ln>
        </p:spPr>
      </p:pic>
      <p:sp>
        <p:nvSpPr>
          <p:cNvPr id="265223" name="Text Box 7"/>
          <p:cNvSpPr txBox="1">
            <a:spLocks noChangeArrowheads="1"/>
          </p:cNvSpPr>
          <p:nvPr/>
        </p:nvSpPr>
        <p:spPr bwMode="auto">
          <a:xfrm>
            <a:off x="468313" y="4543425"/>
            <a:ext cx="1368131" cy="253916"/>
          </a:xfrm>
          <a:prstGeom prst="rect">
            <a:avLst/>
          </a:prstGeom>
          <a:noFill/>
          <a:ln w="19050" algn="ctr">
            <a:noFill/>
            <a:miter lim="800000"/>
            <a:headEnd/>
            <a:tailEnd/>
          </a:ln>
          <a:effectLst/>
        </p:spPr>
        <p:txBody>
          <a:bodyPr wrap="none">
            <a:spAutoFit/>
          </a:bodyPr>
          <a:lstStyle/>
          <a:p>
            <a:pPr eaLnBrk="0" hangingPunct="0">
              <a:lnSpc>
                <a:spcPct val="75000"/>
              </a:lnSpc>
              <a:spcBef>
                <a:spcPct val="50000"/>
              </a:spcBef>
              <a:defRPr/>
            </a:pPr>
            <a:r>
              <a:rPr lang="en-US" sz="1400">
                <a:solidFill>
                  <a:schemeClr val="bg2"/>
                </a:solidFill>
                <a:latin typeface="Verdana" pitchFamily="34" charset="0"/>
                <a:cs typeface="Arial" pitchFamily="34" charset="0"/>
              </a:rPr>
              <a:t>Revision - 01</a:t>
            </a:r>
          </a:p>
        </p:txBody>
      </p:sp>
      <p:sp>
        <p:nvSpPr>
          <p:cNvPr id="265224" name="Text Box 8"/>
          <p:cNvSpPr txBox="1">
            <a:spLocks noChangeArrowheads="1"/>
          </p:cNvSpPr>
          <p:nvPr/>
        </p:nvSpPr>
        <p:spPr bwMode="auto">
          <a:xfrm>
            <a:off x="3949700" y="4872038"/>
            <a:ext cx="1244600" cy="246221"/>
          </a:xfrm>
          <a:prstGeom prst="rect">
            <a:avLst/>
          </a:prstGeom>
          <a:noFill/>
          <a:ln w="50800" algn="ctr">
            <a:noFill/>
            <a:miter lim="800000"/>
            <a:headEnd/>
            <a:tailEnd/>
          </a:ln>
          <a:effectLst/>
        </p:spPr>
        <p:txBody>
          <a:bodyPr>
            <a:spAutoFit/>
          </a:bodyPr>
          <a:lstStyle/>
          <a:p>
            <a:pPr algn="ctr" eaLnBrk="0" hangingPunct="0">
              <a:defRPr/>
            </a:pPr>
            <a:r>
              <a:rPr lang="en-GB" sz="1000" dirty="0">
                <a:solidFill>
                  <a:schemeClr val="bg1"/>
                </a:solidFill>
                <a:latin typeface="Arial" pitchFamily="34" charset="0"/>
                <a:cs typeface="Arial" pitchFamily="34" charset="0"/>
              </a:rPr>
              <a:t>Intel Confidential</a:t>
            </a:r>
            <a:endParaRPr lang="en-US" sz="1000" dirty="0">
              <a:solidFill>
                <a:schemeClr val="bg1"/>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62" r:id="rId15"/>
  </p:sldLayoutIdLst>
  <p:transition>
    <p:fade/>
  </p:transition>
  <p:timing>
    <p:tnLst>
      <p:par>
        <p:cTn id="1" dur="indefinite" restart="never" nodeType="tmRoot"/>
      </p:par>
    </p:tnLst>
  </p:timing>
  <p:hf hdr="0" ftr="0" dt="0"/>
  <p:txStyles>
    <p:titleStyle>
      <a:lvl1pPr algn="l" rtl="0" eaLnBrk="1" fontAlgn="base" hangingPunct="1">
        <a:spcBef>
          <a:spcPct val="0"/>
        </a:spcBef>
        <a:spcAft>
          <a:spcPct val="0"/>
        </a:spcAft>
        <a:defRPr sz="3200" b="1">
          <a:solidFill>
            <a:schemeClr val="bg2"/>
          </a:solidFill>
          <a:latin typeface="+mj-lt"/>
          <a:ea typeface="+mj-ea"/>
          <a:cs typeface="+mj-cs"/>
        </a:defRPr>
      </a:lvl1pPr>
      <a:lvl2pPr algn="l" rtl="0" eaLnBrk="1" fontAlgn="base" hangingPunct="1">
        <a:spcBef>
          <a:spcPct val="0"/>
        </a:spcBef>
        <a:spcAft>
          <a:spcPct val="0"/>
        </a:spcAft>
        <a:defRPr sz="3200" b="1">
          <a:solidFill>
            <a:schemeClr val="bg2"/>
          </a:solidFill>
          <a:latin typeface="Arial" pitchFamily="34" charset="0"/>
          <a:cs typeface="Arial" pitchFamily="34" charset="0"/>
        </a:defRPr>
      </a:lvl2pPr>
      <a:lvl3pPr algn="l" rtl="0" eaLnBrk="1" fontAlgn="base" hangingPunct="1">
        <a:spcBef>
          <a:spcPct val="0"/>
        </a:spcBef>
        <a:spcAft>
          <a:spcPct val="0"/>
        </a:spcAft>
        <a:defRPr sz="3200" b="1">
          <a:solidFill>
            <a:schemeClr val="bg2"/>
          </a:solidFill>
          <a:latin typeface="Arial" pitchFamily="34" charset="0"/>
          <a:cs typeface="Arial" pitchFamily="34" charset="0"/>
        </a:defRPr>
      </a:lvl3pPr>
      <a:lvl4pPr algn="l" rtl="0" eaLnBrk="1" fontAlgn="base" hangingPunct="1">
        <a:spcBef>
          <a:spcPct val="0"/>
        </a:spcBef>
        <a:spcAft>
          <a:spcPct val="0"/>
        </a:spcAft>
        <a:defRPr sz="3200" b="1">
          <a:solidFill>
            <a:schemeClr val="bg2"/>
          </a:solidFill>
          <a:latin typeface="Arial" pitchFamily="34" charset="0"/>
          <a:cs typeface="Arial" pitchFamily="34" charset="0"/>
        </a:defRPr>
      </a:lvl4pPr>
      <a:lvl5pPr algn="l" rtl="0" eaLnBrk="1" fontAlgn="base" hangingPunct="1">
        <a:spcBef>
          <a:spcPct val="0"/>
        </a:spcBef>
        <a:spcAft>
          <a:spcPct val="0"/>
        </a:spcAft>
        <a:defRPr sz="3200" b="1">
          <a:solidFill>
            <a:schemeClr val="bg2"/>
          </a:solidFill>
          <a:latin typeface="Arial" pitchFamily="34" charset="0"/>
          <a:cs typeface="Arial" pitchFamily="34" charset="0"/>
        </a:defRPr>
      </a:lvl5pPr>
      <a:lvl6pPr marL="457200" algn="l" rtl="0" eaLnBrk="1" fontAlgn="base" hangingPunct="1">
        <a:spcBef>
          <a:spcPct val="0"/>
        </a:spcBef>
        <a:spcAft>
          <a:spcPct val="0"/>
        </a:spcAft>
        <a:defRPr sz="3200" b="1">
          <a:solidFill>
            <a:schemeClr val="bg2"/>
          </a:solidFill>
          <a:latin typeface="Arial" pitchFamily="34" charset="0"/>
          <a:cs typeface="Arial" pitchFamily="34" charset="0"/>
        </a:defRPr>
      </a:lvl6pPr>
      <a:lvl7pPr marL="914400" algn="l" rtl="0" eaLnBrk="1" fontAlgn="base" hangingPunct="1">
        <a:spcBef>
          <a:spcPct val="0"/>
        </a:spcBef>
        <a:spcAft>
          <a:spcPct val="0"/>
        </a:spcAft>
        <a:defRPr sz="3200" b="1">
          <a:solidFill>
            <a:schemeClr val="bg2"/>
          </a:solidFill>
          <a:latin typeface="Arial" pitchFamily="34" charset="0"/>
          <a:cs typeface="Arial" pitchFamily="34" charset="0"/>
        </a:defRPr>
      </a:lvl7pPr>
      <a:lvl8pPr marL="1371600" algn="l" rtl="0" eaLnBrk="1" fontAlgn="base" hangingPunct="1">
        <a:spcBef>
          <a:spcPct val="0"/>
        </a:spcBef>
        <a:spcAft>
          <a:spcPct val="0"/>
        </a:spcAft>
        <a:defRPr sz="3200" b="1">
          <a:solidFill>
            <a:schemeClr val="bg2"/>
          </a:solidFill>
          <a:latin typeface="Arial" pitchFamily="34" charset="0"/>
          <a:cs typeface="Arial" pitchFamily="34" charset="0"/>
        </a:defRPr>
      </a:lvl8pPr>
      <a:lvl9pPr marL="1828800" algn="l" rtl="0" eaLnBrk="1" fontAlgn="base" hangingPunct="1">
        <a:spcBef>
          <a:spcPct val="0"/>
        </a:spcBef>
        <a:spcAft>
          <a:spcPct val="0"/>
        </a:spcAft>
        <a:defRPr sz="3200" b="1">
          <a:solidFill>
            <a:schemeClr val="bg2"/>
          </a:solidFill>
          <a:latin typeface="Arial" pitchFamily="34" charset="0"/>
          <a:cs typeface="Arial" pitchFamily="34" charset="0"/>
        </a:defRPr>
      </a:lvl9pPr>
    </p:titleStyle>
    <p:bodyStyle>
      <a:lvl1pPr marL="225425" indent="-225425" algn="l" rtl="0" eaLnBrk="1" fontAlgn="base" hangingPunct="1">
        <a:spcBef>
          <a:spcPct val="20000"/>
        </a:spcBef>
        <a:spcAft>
          <a:spcPct val="0"/>
        </a:spcAft>
        <a:buSzPct val="130000"/>
        <a:buChar char="•"/>
        <a:defRPr sz="2400">
          <a:solidFill>
            <a:srgbClr val="333333"/>
          </a:solidFill>
          <a:latin typeface="+mn-lt"/>
          <a:ea typeface="+mn-ea"/>
          <a:cs typeface="+mn-cs"/>
        </a:defRPr>
      </a:lvl1pPr>
      <a:lvl2pPr marL="576263" indent="-236538" algn="l" rtl="0" eaLnBrk="1" fontAlgn="base" hangingPunct="1">
        <a:spcBef>
          <a:spcPct val="20000"/>
        </a:spcBef>
        <a:spcAft>
          <a:spcPct val="0"/>
        </a:spcAft>
        <a:buSzPct val="130000"/>
        <a:buFont typeface="Verdana" pitchFamily="34" charset="0"/>
        <a:buChar char="–"/>
        <a:defRPr sz="2000">
          <a:solidFill>
            <a:srgbClr val="333333"/>
          </a:solidFill>
          <a:latin typeface="+mn-lt"/>
          <a:cs typeface="+mn-cs"/>
        </a:defRPr>
      </a:lvl2pPr>
      <a:lvl3pPr marL="914400" indent="-223838" algn="l" rtl="0" eaLnBrk="1" fontAlgn="base" hangingPunct="1">
        <a:spcBef>
          <a:spcPct val="20000"/>
        </a:spcBef>
        <a:spcAft>
          <a:spcPct val="0"/>
        </a:spcAft>
        <a:buSzPct val="130000"/>
        <a:buFont typeface="Verdana" pitchFamily="34" charset="0"/>
        <a:buChar char="&gt;"/>
        <a:defRPr sz="2400">
          <a:solidFill>
            <a:srgbClr val="333333"/>
          </a:solidFill>
          <a:latin typeface="+mn-lt"/>
          <a:cs typeface="+mn-cs"/>
        </a:defRPr>
      </a:lvl3pPr>
      <a:lvl4pPr marL="1196975" indent="-168275" algn="l" rtl="0" eaLnBrk="1" fontAlgn="base" hangingPunct="1">
        <a:spcBef>
          <a:spcPct val="20000"/>
        </a:spcBef>
        <a:spcAft>
          <a:spcPct val="0"/>
        </a:spcAft>
        <a:buSzPct val="130000"/>
        <a:buFont typeface="Times" pitchFamily="18" charset="0"/>
        <a:buChar char="•"/>
        <a:defRPr sz="1600">
          <a:solidFill>
            <a:srgbClr val="333333"/>
          </a:solidFill>
          <a:latin typeface="+mn-lt"/>
          <a:cs typeface="+mn-cs"/>
        </a:defRPr>
      </a:lvl4pPr>
      <a:lvl5pPr marL="1546225" indent="-234950" algn="l" rtl="0" eaLnBrk="1" fontAlgn="base" hangingPunct="1">
        <a:spcBef>
          <a:spcPct val="20000"/>
        </a:spcBef>
        <a:spcAft>
          <a:spcPct val="0"/>
        </a:spcAft>
        <a:buSzPct val="130000"/>
        <a:buFont typeface="Wingdings" pitchFamily="2" charset="2"/>
        <a:buChar char="ü"/>
        <a:defRPr sz="1400">
          <a:solidFill>
            <a:srgbClr val="333333"/>
          </a:solidFill>
          <a:latin typeface="+mn-lt"/>
          <a:cs typeface="+mn-cs"/>
        </a:defRPr>
      </a:lvl5pPr>
      <a:lvl6pPr marL="2003425" indent="-234950" algn="l" rtl="0" eaLnBrk="1" fontAlgn="base" hangingPunct="1">
        <a:spcBef>
          <a:spcPct val="20000"/>
        </a:spcBef>
        <a:spcAft>
          <a:spcPct val="0"/>
        </a:spcAft>
        <a:buSzPct val="130000"/>
        <a:buFont typeface="Wingdings" pitchFamily="2" charset="2"/>
        <a:buChar char="ü"/>
        <a:defRPr sz="1400">
          <a:solidFill>
            <a:srgbClr val="333333"/>
          </a:solidFill>
          <a:latin typeface="+mn-lt"/>
          <a:cs typeface="+mn-cs"/>
        </a:defRPr>
      </a:lvl6pPr>
      <a:lvl7pPr marL="2460625" indent="-234950" algn="l" rtl="0" eaLnBrk="1" fontAlgn="base" hangingPunct="1">
        <a:spcBef>
          <a:spcPct val="20000"/>
        </a:spcBef>
        <a:spcAft>
          <a:spcPct val="0"/>
        </a:spcAft>
        <a:buSzPct val="130000"/>
        <a:buFont typeface="Wingdings" pitchFamily="2" charset="2"/>
        <a:buChar char="ü"/>
        <a:defRPr sz="1400">
          <a:solidFill>
            <a:srgbClr val="333333"/>
          </a:solidFill>
          <a:latin typeface="+mn-lt"/>
          <a:cs typeface="+mn-cs"/>
        </a:defRPr>
      </a:lvl7pPr>
      <a:lvl8pPr marL="2917825" indent="-234950" algn="l" rtl="0" eaLnBrk="1" fontAlgn="base" hangingPunct="1">
        <a:spcBef>
          <a:spcPct val="20000"/>
        </a:spcBef>
        <a:spcAft>
          <a:spcPct val="0"/>
        </a:spcAft>
        <a:buSzPct val="130000"/>
        <a:buFont typeface="Wingdings" pitchFamily="2" charset="2"/>
        <a:buChar char="ü"/>
        <a:defRPr sz="1400">
          <a:solidFill>
            <a:srgbClr val="333333"/>
          </a:solidFill>
          <a:latin typeface="+mn-lt"/>
          <a:cs typeface="+mn-cs"/>
        </a:defRPr>
      </a:lvl8pPr>
      <a:lvl9pPr marL="3375025" indent="-234950" algn="l" rtl="0" eaLnBrk="1" fontAlgn="base" hangingPunct="1">
        <a:spcBef>
          <a:spcPct val="20000"/>
        </a:spcBef>
        <a:spcAft>
          <a:spcPct val="0"/>
        </a:spcAft>
        <a:buSzPct val="130000"/>
        <a:buFont typeface="Wingdings" pitchFamily="2" charset="2"/>
        <a:buChar char="ü"/>
        <a:defRPr sz="1400">
          <a:solidFill>
            <a:srgbClr val="333333"/>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64B84"/>
        </a:soli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hidden">
          <a:xfrm>
            <a:off x="0" y="4526757"/>
            <a:ext cx="9144000" cy="616744"/>
          </a:xfrm>
          <a:prstGeom prst="rect">
            <a:avLst/>
          </a:prstGeom>
          <a:solidFill>
            <a:schemeClr val="bg1"/>
          </a:solidFill>
          <a:ln w="9525">
            <a:noFill/>
            <a:miter lim="800000"/>
            <a:headEnd/>
            <a:tailEnd/>
          </a:ln>
          <a:effectLst/>
        </p:spPr>
        <p:txBody>
          <a:bodyPr wrap="none" anchor="ctr"/>
          <a:lstStyle/>
          <a:p>
            <a:pPr>
              <a:defRPr/>
            </a:pPr>
            <a:endParaRPr lang="en-US"/>
          </a:p>
        </p:txBody>
      </p:sp>
      <p:pic>
        <p:nvPicPr>
          <p:cNvPr id="1027" name="Picture 3" descr="intel_rgb_100-white"/>
          <p:cNvPicPr>
            <a:picLocks noChangeAspect="1" noChangeArrowheads="1"/>
          </p:cNvPicPr>
          <p:nvPr/>
        </p:nvPicPr>
        <p:blipFill>
          <a:blip r:embed="rId15" cstate="print"/>
          <a:srcRect/>
          <a:stretch>
            <a:fillRect/>
          </a:stretch>
        </p:blipFill>
        <p:spPr bwMode="black">
          <a:xfrm>
            <a:off x="7996238" y="4560095"/>
            <a:ext cx="984250" cy="511969"/>
          </a:xfrm>
          <a:prstGeom prst="rect">
            <a:avLst/>
          </a:prstGeom>
          <a:noFill/>
          <a:ln w="9525">
            <a:noFill/>
            <a:miter lim="800000"/>
            <a:headEnd/>
            <a:tailEnd/>
          </a:ln>
        </p:spPr>
      </p:pic>
      <p:sp>
        <p:nvSpPr>
          <p:cNvPr id="1028" name="Rectangle 4"/>
          <p:cNvSpPr>
            <a:spLocks noGrp="1" noChangeArrowheads="1"/>
          </p:cNvSpPr>
          <p:nvPr>
            <p:ph type="body" idx="1"/>
          </p:nvPr>
        </p:nvSpPr>
        <p:spPr bwMode="auto">
          <a:xfrm>
            <a:off x="366713" y="857251"/>
            <a:ext cx="8407400" cy="3634979"/>
          </a:xfrm>
          <a:prstGeom prst="rect">
            <a:avLst/>
          </a:prstGeom>
          <a:noFill/>
          <a:ln w="9525">
            <a:noFill/>
            <a:miter lim="800000"/>
            <a:headEnd/>
            <a:tailEnd/>
          </a:ln>
        </p:spPr>
        <p:txBody>
          <a:bodyPr vert="horz" wrap="square" lIns="91336" tIns="45670" rIns="91336" bIns="4567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Test</a:t>
            </a:r>
          </a:p>
        </p:txBody>
      </p:sp>
      <p:sp>
        <p:nvSpPr>
          <p:cNvPr id="1029" name="Rectangle 5"/>
          <p:cNvSpPr>
            <a:spLocks noGrp="1" noChangeArrowheads="1"/>
          </p:cNvSpPr>
          <p:nvPr>
            <p:ph type="title"/>
          </p:nvPr>
        </p:nvSpPr>
        <p:spPr bwMode="auto">
          <a:xfrm>
            <a:off x="365128" y="117873"/>
            <a:ext cx="8410575" cy="567928"/>
          </a:xfrm>
          <a:prstGeom prst="rect">
            <a:avLst/>
          </a:prstGeom>
          <a:noFill/>
          <a:ln w="9525">
            <a:noFill/>
            <a:miter lim="800000"/>
            <a:headEnd/>
            <a:tailEnd/>
          </a:ln>
        </p:spPr>
        <p:txBody>
          <a:bodyPr vert="horz" wrap="square" lIns="91970" tIns="45986" rIns="91970" bIns="45986" numCol="1" anchor="ctr" anchorCtr="0" compatLnSpc="1">
            <a:prstTxWarp prst="textNoShape">
              <a:avLst/>
            </a:prstTxWarp>
          </a:bodyPr>
          <a:lstStyle/>
          <a:p>
            <a:pPr lvl="0"/>
            <a:r>
              <a:rPr lang="en-US" smtClean="0"/>
              <a:t>Slide Title</a:t>
            </a:r>
          </a:p>
        </p:txBody>
      </p:sp>
      <p:sp>
        <p:nvSpPr>
          <p:cNvPr id="221193" name="Text Box 9"/>
          <p:cNvSpPr txBox="1">
            <a:spLocks noChangeArrowheads="1"/>
          </p:cNvSpPr>
          <p:nvPr/>
        </p:nvSpPr>
        <p:spPr bwMode="auto">
          <a:xfrm>
            <a:off x="0" y="4674395"/>
            <a:ext cx="1133644" cy="246221"/>
          </a:xfrm>
          <a:prstGeom prst="rect">
            <a:avLst/>
          </a:prstGeom>
          <a:noFill/>
          <a:ln w="9525">
            <a:noFill/>
            <a:miter lim="800000"/>
            <a:headEnd/>
            <a:tailEnd/>
          </a:ln>
          <a:effectLst/>
        </p:spPr>
        <p:txBody>
          <a:bodyPr wrap="none">
            <a:spAutoFit/>
          </a:bodyPr>
          <a:lstStyle/>
          <a:p>
            <a:pPr>
              <a:defRPr/>
            </a:pPr>
            <a:r>
              <a:rPr lang="en-US" sz="1000" dirty="0"/>
              <a:t>Intel Confidential</a:t>
            </a:r>
          </a:p>
        </p:txBody>
      </p:sp>
    </p:spTree>
  </p:cSld>
  <p:clrMap bg1="dk2" tx1="lt1" bg2="dk1"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ransition>
    <p:fade/>
  </p:transition>
  <p:timing>
    <p:tnLst>
      <p:par>
        <p:cTn id="1" dur="indefinite" restart="never" nodeType="tmRoot"/>
      </p:par>
    </p:tnLst>
  </p:timing>
  <p:txStyles>
    <p:titleStyle>
      <a:lvl1pPr algn="ctr" rtl="0" eaLnBrk="1" fontAlgn="base" hangingPunct="1">
        <a:lnSpc>
          <a:spcPct val="90000"/>
        </a:lnSpc>
        <a:spcBef>
          <a:spcPct val="0"/>
        </a:spcBef>
        <a:spcAft>
          <a:spcPct val="0"/>
        </a:spcAft>
        <a:defRPr sz="4000">
          <a:solidFill>
            <a:schemeClr val="tx1"/>
          </a:solidFill>
          <a:effectLst>
            <a:outerShdw blurRad="38100" dist="38100" dir="2700000" algn="tl">
              <a:srgbClr val="000000"/>
            </a:outerShdw>
          </a:effectLst>
          <a:latin typeface="Neo Sans Intel Medium" pitchFamily="34" charset="0"/>
          <a:ea typeface="+mj-ea"/>
          <a:cs typeface="+mj-cs"/>
        </a:defRPr>
      </a:lvl1pPr>
      <a:lvl2pPr algn="ctr" rtl="0" eaLnBrk="1" fontAlgn="base" hangingPunct="1">
        <a:lnSpc>
          <a:spcPct val="90000"/>
        </a:lnSpc>
        <a:spcBef>
          <a:spcPct val="0"/>
        </a:spcBef>
        <a:spcAft>
          <a:spcPct val="0"/>
        </a:spcAft>
        <a:defRPr sz="4000">
          <a:solidFill>
            <a:schemeClr val="tx1"/>
          </a:solidFill>
          <a:effectLst>
            <a:outerShdw blurRad="38100" dist="38100" dir="2700000" algn="tl">
              <a:srgbClr val="000000"/>
            </a:outerShdw>
          </a:effectLst>
          <a:latin typeface="Neo Sans Intel Medium" pitchFamily="34" charset="0"/>
          <a:cs typeface="Arial" charset="0"/>
        </a:defRPr>
      </a:lvl2pPr>
      <a:lvl3pPr algn="ctr" rtl="0" eaLnBrk="1" fontAlgn="base" hangingPunct="1">
        <a:lnSpc>
          <a:spcPct val="90000"/>
        </a:lnSpc>
        <a:spcBef>
          <a:spcPct val="0"/>
        </a:spcBef>
        <a:spcAft>
          <a:spcPct val="0"/>
        </a:spcAft>
        <a:defRPr sz="4000">
          <a:solidFill>
            <a:schemeClr val="tx1"/>
          </a:solidFill>
          <a:effectLst>
            <a:outerShdw blurRad="38100" dist="38100" dir="2700000" algn="tl">
              <a:srgbClr val="000000"/>
            </a:outerShdw>
          </a:effectLst>
          <a:latin typeface="Neo Sans Intel Medium" pitchFamily="34" charset="0"/>
          <a:cs typeface="Arial" charset="0"/>
        </a:defRPr>
      </a:lvl3pPr>
      <a:lvl4pPr algn="ctr" rtl="0" eaLnBrk="1" fontAlgn="base" hangingPunct="1">
        <a:lnSpc>
          <a:spcPct val="90000"/>
        </a:lnSpc>
        <a:spcBef>
          <a:spcPct val="0"/>
        </a:spcBef>
        <a:spcAft>
          <a:spcPct val="0"/>
        </a:spcAft>
        <a:defRPr sz="4000">
          <a:solidFill>
            <a:schemeClr val="tx1"/>
          </a:solidFill>
          <a:effectLst>
            <a:outerShdw blurRad="38100" dist="38100" dir="2700000" algn="tl">
              <a:srgbClr val="000000"/>
            </a:outerShdw>
          </a:effectLst>
          <a:latin typeface="Neo Sans Intel Medium" pitchFamily="34" charset="0"/>
          <a:cs typeface="Arial" charset="0"/>
        </a:defRPr>
      </a:lvl4pPr>
      <a:lvl5pPr algn="ctr" rtl="0" eaLnBrk="1" fontAlgn="base" hangingPunct="1">
        <a:lnSpc>
          <a:spcPct val="90000"/>
        </a:lnSpc>
        <a:spcBef>
          <a:spcPct val="0"/>
        </a:spcBef>
        <a:spcAft>
          <a:spcPct val="0"/>
        </a:spcAft>
        <a:defRPr sz="4000">
          <a:solidFill>
            <a:schemeClr val="tx1"/>
          </a:solidFill>
          <a:effectLst>
            <a:outerShdw blurRad="38100" dist="38100" dir="2700000" algn="tl">
              <a:srgbClr val="000000"/>
            </a:outerShdw>
          </a:effectLst>
          <a:latin typeface="Neo Sans Intel Medium" pitchFamily="34" charset="0"/>
          <a:cs typeface="Arial" charset="0"/>
        </a:defRPr>
      </a:lvl5pPr>
      <a:lvl6pPr marL="457200" algn="ctr" rtl="0" eaLnBrk="1" fontAlgn="base" hangingPunct="1">
        <a:lnSpc>
          <a:spcPct val="90000"/>
        </a:lnSpc>
        <a:spcBef>
          <a:spcPct val="0"/>
        </a:spcBef>
        <a:spcAft>
          <a:spcPct val="0"/>
        </a:spcAft>
        <a:defRPr sz="3200" b="1">
          <a:solidFill>
            <a:schemeClr val="tx1"/>
          </a:solidFill>
          <a:latin typeface="Verdana" pitchFamily="34" charset="0"/>
          <a:cs typeface="Arial" charset="0"/>
        </a:defRPr>
      </a:lvl6pPr>
      <a:lvl7pPr marL="914400" algn="ctr" rtl="0" eaLnBrk="1" fontAlgn="base" hangingPunct="1">
        <a:lnSpc>
          <a:spcPct val="90000"/>
        </a:lnSpc>
        <a:spcBef>
          <a:spcPct val="0"/>
        </a:spcBef>
        <a:spcAft>
          <a:spcPct val="0"/>
        </a:spcAft>
        <a:defRPr sz="3200" b="1">
          <a:solidFill>
            <a:schemeClr val="tx1"/>
          </a:solidFill>
          <a:latin typeface="Verdana" pitchFamily="34" charset="0"/>
          <a:cs typeface="Arial" charset="0"/>
        </a:defRPr>
      </a:lvl7pPr>
      <a:lvl8pPr marL="1371600" algn="ctr" rtl="0" eaLnBrk="1" fontAlgn="base" hangingPunct="1">
        <a:lnSpc>
          <a:spcPct val="90000"/>
        </a:lnSpc>
        <a:spcBef>
          <a:spcPct val="0"/>
        </a:spcBef>
        <a:spcAft>
          <a:spcPct val="0"/>
        </a:spcAft>
        <a:defRPr sz="3200" b="1">
          <a:solidFill>
            <a:schemeClr val="tx1"/>
          </a:solidFill>
          <a:latin typeface="Verdana" pitchFamily="34" charset="0"/>
          <a:cs typeface="Arial" charset="0"/>
        </a:defRPr>
      </a:lvl8pPr>
      <a:lvl9pPr marL="1828800" algn="ctr" rtl="0" eaLnBrk="1" fontAlgn="base" hangingPunct="1">
        <a:lnSpc>
          <a:spcPct val="90000"/>
        </a:lnSpc>
        <a:spcBef>
          <a:spcPct val="0"/>
        </a:spcBef>
        <a:spcAft>
          <a:spcPct val="0"/>
        </a:spcAft>
        <a:defRPr sz="3200" b="1">
          <a:solidFill>
            <a:schemeClr val="tx1"/>
          </a:solidFill>
          <a:latin typeface="Verdana" pitchFamily="34" charset="0"/>
          <a:cs typeface="Arial" charset="0"/>
        </a:defRPr>
      </a:lvl9pPr>
    </p:titleStyle>
    <p:bodyStyle>
      <a:lvl1pPr marL="225425" indent="-225425" algn="l" rtl="0" eaLnBrk="1" fontAlgn="base" hangingPunct="1">
        <a:lnSpc>
          <a:spcPct val="95000"/>
        </a:lnSpc>
        <a:spcBef>
          <a:spcPct val="30000"/>
        </a:spcBef>
        <a:spcAft>
          <a:spcPct val="0"/>
        </a:spcAft>
        <a:buClr>
          <a:schemeClr val="tx1"/>
        </a:buClr>
        <a:buFont typeface="Wingdings" pitchFamily="2" charset="2"/>
        <a:buChar char=""/>
        <a:defRPr sz="3200">
          <a:solidFill>
            <a:srgbClr val="FFFFFF"/>
          </a:solidFill>
          <a:effectLst>
            <a:outerShdw blurRad="38100" dist="38100" dir="2700000" algn="tl">
              <a:srgbClr val="000000"/>
            </a:outerShdw>
          </a:effectLst>
          <a:latin typeface="Neo Sans Intel" pitchFamily="34" charset="0"/>
          <a:ea typeface="+mn-ea"/>
          <a:cs typeface="+mn-cs"/>
        </a:defRPr>
      </a:lvl1pPr>
      <a:lvl2pPr marL="569913" indent="-225425" algn="l" rtl="0" eaLnBrk="1" fontAlgn="base" hangingPunct="1">
        <a:lnSpc>
          <a:spcPct val="95000"/>
        </a:lnSpc>
        <a:spcBef>
          <a:spcPct val="30000"/>
        </a:spcBef>
        <a:spcAft>
          <a:spcPct val="0"/>
        </a:spcAft>
        <a:buClr>
          <a:schemeClr val="tx1"/>
        </a:buClr>
        <a:buChar char="–"/>
        <a:defRPr sz="2800">
          <a:solidFill>
            <a:schemeClr val="tx1"/>
          </a:solidFill>
          <a:effectLst>
            <a:outerShdw blurRad="38100" dist="38100" dir="2700000" algn="tl">
              <a:srgbClr val="000000"/>
            </a:outerShdw>
          </a:effectLst>
          <a:latin typeface="Neo Sans Intel" pitchFamily="34" charset="0"/>
          <a:cs typeface="+mn-cs"/>
        </a:defRPr>
      </a:lvl2pPr>
      <a:lvl3pPr marL="914400" indent="-225425" algn="l" rtl="0" eaLnBrk="1" fontAlgn="base" hangingPunct="1">
        <a:lnSpc>
          <a:spcPct val="95000"/>
        </a:lnSpc>
        <a:spcBef>
          <a:spcPct val="30000"/>
        </a:spcBef>
        <a:spcAft>
          <a:spcPct val="0"/>
        </a:spcAft>
        <a:buClr>
          <a:schemeClr val="tx1"/>
        </a:buClr>
        <a:buChar char="–"/>
        <a:defRPr sz="2600">
          <a:solidFill>
            <a:srgbClr val="FFFFFF"/>
          </a:solidFill>
          <a:effectLst>
            <a:outerShdw blurRad="38100" dist="38100" dir="2700000" algn="tl">
              <a:srgbClr val="000000"/>
            </a:outerShdw>
          </a:effectLst>
          <a:latin typeface="Neo Sans Intel" pitchFamily="34" charset="0"/>
          <a:cs typeface="+mn-cs"/>
        </a:defRPr>
      </a:lvl3pPr>
      <a:lvl4pPr marL="1382713" indent="-239713" algn="l" rtl="0" eaLnBrk="1" fontAlgn="base" hangingPunct="1">
        <a:spcBef>
          <a:spcPct val="20000"/>
        </a:spcBef>
        <a:spcAft>
          <a:spcPct val="0"/>
        </a:spcAft>
        <a:buChar char="–"/>
        <a:defRPr sz="2400">
          <a:solidFill>
            <a:schemeClr val="tx1"/>
          </a:solidFill>
          <a:effectLst>
            <a:outerShdw blurRad="38100" dist="38100" dir="2700000" algn="tl">
              <a:srgbClr val="000000"/>
            </a:outerShdw>
          </a:effectLst>
          <a:latin typeface="Neo Sans Intel" pitchFamily="34" charset="0"/>
          <a:cs typeface="+mn-cs"/>
        </a:defRPr>
      </a:lvl4pPr>
      <a:lvl5pPr marL="1727200" indent="-230188"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Arial" charset="0"/>
          <a:cs typeface="+mn-cs"/>
        </a:defRPr>
      </a:lvl5pPr>
      <a:lvl6pPr marL="2184400" indent="-230188"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Arial" charset="0"/>
          <a:cs typeface="+mn-cs"/>
        </a:defRPr>
      </a:lvl6pPr>
      <a:lvl7pPr marL="2641600" indent="-230188"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Arial" charset="0"/>
          <a:cs typeface="+mn-cs"/>
        </a:defRPr>
      </a:lvl7pPr>
      <a:lvl8pPr marL="3098800" indent="-230188"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Arial" charset="0"/>
          <a:cs typeface="+mn-cs"/>
        </a:defRPr>
      </a:lvl8pPr>
      <a:lvl9pPr marL="3556000" indent="-230188"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Arial"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6210" name="Rectangle 2"/>
          <p:cNvSpPr>
            <a:spLocks noChangeArrowheads="1"/>
          </p:cNvSpPr>
          <p:nvPr/>
        </p:nvSpPr>
        <p:spPr bwMode="hidden">
          <a:xfrm>
            <a:off x="0" y="4526757"/>
            <a:ext cx="9144000" cy="616744"/>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15363" name="Rectangle 3"/>
          <p:cNvSpPr>
            <a:spLocks noGrp="1" noChangeArrowheads="1"/>
          </p:cNvSpPr>
          <p:nvPr>
            <p:ph type="body" idx="1"/>
          </p:nvPr>
        </p:nvSpPr>
        <p:spPr bwMode="auto">
          <a:xfrm>
            <a:off x="366713" y="685802"/>
            <a:ext cx="8407400" cy="3806429"/>
          </a:xfrm>
          <a:prstGeom prst="rect">
            <a:avLst/>
          </a:prstGeom>
          <a:noFill/>
          <a:ln w="9525">
            <a:noFill/>
            <a:miter lim="800000"/>
            <a:headEnd/>
            <a:tailEnd/>
          </a:ln>
        </p:spPr>
        <p:txBody>
          <a:bodyPr vert="horz" wrap="square" lIns="91400" tIns="45702" rIns="91400" bIns="4570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5364" name="Rectangle 4"/>
          <p:cNvSpPr>
            <a:spLocks noGrp="1" noChangeArrowheads="1"/>
          </p:cNvSpPr>
          <p:nvPr>
            <p:ph type="title"/>
          </p:nvPr>
        </p:nvSpPr>
        <p:spPr bwMode="auto">
          <a:xfrm>
            <a:off x="365130" y="117873"/>
            <a:ext cx="8410575" cy="510778"/>
          </a:xfrm>
          <a:prstGeom prst="rect">
            <a:avLst/>
          </a:prstGeom>
          <a:noFill/>
          <a:ln w="9525">
            <a:noFill/>
            <a:miter lim="800000"/>
            <a:headEnd/>
            <a:tailEnd/>
          </a:ln>
        </p:spPr>
        <p:txBody>
          <a:bodyPr vert="horz" wrap="square" lIns="92035" tIns="46019" rIns="92035" bIns="46019" numCol="1" anchor="t" anchorCtr="0" compatLnSpc="1">
            <a:prstTxWarp prst="textNoShape">
              <a:avLst/>
            </a:prstTxWarp>
          </a:bodyPr>
          <a:lstStyle/>
          <a:p>
            <a:pPr lvl="0"/>
            <a:r>
              <a:rPr lang="en-US" smtClean="0"/>
              <a:t>Slide Title</a:t>
            </a:r>
          </a:p>
        </p:txBody>
      </p:sp>
      <p:pic>
        <p:nvPicPr>
          <p:cNvPr id="15365" name="Picture 5" descr="intellogo"/>
          <p:cNvPicPr>
            <a:picLocks noChangeAspect="1" noChangeArrowheads="1"/>
          </p:cNvPicPr>
          <p:nvPr/>
        </p:nvPicPr>
        <p:blipFill>
          <a:blip r:embed="rId13" cstate="print"/>
          <a:srcRect/>
          <a:stretch>
            <a:fillRect/>
          </a:stretch>
        </p:blipFill>
        <p:spPr bwMode="black">
          <a:xfrm>
            <a:off x="7996238" y="4586288"/>
            <a:ext cx="989012" cy="533400"/>
          </a:xfrm>
          <a:prstGeom prst="rect">
            <a:avLst/>
          </a:prstGeom>
          <a:noFill/>
          <a:ln w="9525">
            <a:noFill/>
            <a:miter lim="800000"/>
            <a:headEnd/>
            <a:tailEnd/>
          </a:ln>
        </p:spPr>
      </p:pic>
      <p:sp>
        <p:nvSpPr>
          <p:cNvPr id="606214" name="Text Box 6"/>
          <p:cNvSpPr txBox="1">
            <a:spLocks noChangeArrowheads="1"/>
          </p:cNvSpPr>
          <p:nvPr/>
        </p:nvSpPr>
        <p:spPr bwMode="auto">
          <a:xfrm>
            <a:off x="3816024" y="4937525"/>
            <a:ext cx="1511952" cy="276999"/>
          </a:xfrm>
          <a:prstGeom prst="rect">
            <a:avLst/>
          </a:prstGeom>
          <a:noFill/>
          <a:ln w="9525">
            <a:noFill/>
            <a:miter lim="800000"/>
            <a:headEnd/>
            <a:tailEnd/>
          </a:ln>
          <a:effectLst/>
        </p:spPr>
        <p:txBody>
          <a:bodyPr wrap="none">
            <a:spAutoFit/>
          </a:bodyPr>
          <a:lstStyle/>
          <a:p>
            <a:pPr algn="ctr">
              <a:defRPr/>
            </a:pPr>
            <a:r>
              <a:rPr lang="en-US" sz="1200" dirty="0">
                <a:solidFill>
                  <a:schemeClr val="bg1"/>
                </a:solidFill>
                <a:latin typeface="Verdana" pitchFamily="34" charset="0"/>
              </a:rPr>
              <a:t>Intel Confidential</a:t>
            </a:r>
          </a:p>
        </p:txBody>
      </p:sp>
      <p:sp>
        <p:nvSpPr>
          <p:cNvPr id="606215" name="Rectangle 7"/>
          <p:cNvSpPr>
            <a:spLocks noChangeArrowheads="1"/>
          </p:cNvSpPr>
          <p:nvPr/>
        </p:nvSpPr>
        <p:spPr bwMode="auto">
          <a:xfrm>
            <a:off x="5" y="4914900"/>
            <a:ext cx="415925" cy="228600"/>
          </a:xfrm>
          <a:prstGeom prst="rect">
            <a:avLst/>
          </a:prstGeom>
          <a:noFill/>
          <a:ln w="9525">
            <a:noFill/>
            <a:miter lim="800000"/>
            <a:headEnd/>
            <a:tailEnd/>
          </a:ln>
          <a:effectLst/>
        </p:spPr>
        <p:txBody>
          <a:bodyPr lIns="0" tIns="0" rIns="0" bIns="0" anchor="ctr" anchorCtr="1"/>
          <a:lstStyle/>
          <a:p>
            <a:pPr eaLnBrk="0" hangingPunct="0">
              <a:defRPr/>
            </a:pPr>
            <a:fld id="{9ED2E8EE-2857-4EA5-8DDE-64900275C607}" type="slidenum">
              <a:rPr lang="en-US" sz="900" b="1">
                <a:solidFill>
                  <a:schemeClr val="bg1"/>
                </a:solidFill>
                <a:latin typeface="Verdana" pitchFamily="34" charset="0"/>
              </a:rPr>
              <a:pPr eaLnBrk="0" hangingPunct="0">
                <a:defRPr/>
              </a:pPr>
              <a:t>‹#›</a:t>
            </a:fld>
            <a:endParaRPr lang="en-US" sz="900" b="1">
              <a:solidFill>
                <a:schemeClr val="bg1"/>
              </a:solidFill>
              <a:latin typeface="Verdana" pitchFamily="34" charset="0"/>
            </a:endParaRPr>
          </a:p>
        </p:txBody>
      </p:sp>
      <p:sp>
        <p:nvSpPr>
          <p:cNvPr id="606216" name="Rectangle 8"/>
          <p:cNvSpPr>
            <a:spLocks noChangeArrowheads="1"/>
          </p:cNvSpPr>
          <p:nvPr/>
        </p:nvSpPr>
        <p:spPr bwMode="auto">
          <a:xfrm>
            <a:off x="6731005" y="4616054"/>
            <a:ext cx="1090613" cy="456009"/>
          </a:xfrm>
          <a:prstGeom prst="rect">
            <a:avLst/>
          </a:prstGeom>
          <a:noFill/>
          <a:ln w="9525">
            <a:noFill/>
            <a:miter lim="800000"/>
            <a:headEnd/>
            <a:tailEnd/>
          </a:ln>
          <a:effectLst/>
        </p:spPr>
        <p:txBody>
          <a:bodyPr anchor="ctr"/>
          <a:lstStyle/>
          <a:p>
            <a:pPr>
              <a:defRPr/>
            </a:pPr>
            <a:r>
              <a:rPr lang="en-US" sz="1000" b="1">
                <a:solidFill>
                  <a:schemeClr val="bg1"/>
                </a:solidFill>
                <a:latin typeface="Verdana" pitchFamily="34" charset="0"/>
              </a:rPr>
              <a:t>Platform Validation &amp; Enabling</a:t>
            </a:r>
          </a:p>
        </p:txBody>
      </p:sp>
      <p:sp>
        <p:nvSpPr>
          <p:cNvPr id="606217" name="Rectangle 9"/>
          <p:cNvSpPr>
            <a:spLocks noGrp="1" noChangeArrowheads="1"/>
          </p:cNvSpPr>
          <p:nvPr>
            <p:ph type="dt" sz="half" idx="2"/>
          </p:nvPr>
        </p:nvSpPr>
        <p:spPr bwMode="auto">
          <a:xfrm>
            <a:off x="381000" y="4960144"/>
            <a:ext cx="2133600" cy="1262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900">
                <a:solidFill>
                  <a:schemeClr val="bg1"/>
                </a:solidFill>
                <a:latin typeface="+mn-lt"/>
                <a:cs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fade/>
  </p:transition>
  <p:timing>
    <p:tnLst>
      <p:par>
        <p:cTn id="1" dur="indefinite" restart="never" nodeType="tmRoot"/>
      </p:par>
    </p:tnLst>
  </p:timing>
  <p:txStyles>
    <p:titleStyle>
      <a:lvl1pPr algn="l" rtl="0" eaLnBrk="1" fontAlgn="base" hangingPunct="1">
        <a:lnSpc>
          <a:spcPct val="90000"/>
        </a:lnSpc>
        <a:spcBef>
          <a:spcPct val="0"/>
        </a:spcBef>
        <a:spcAft>
          <a:spcPct val="0"/>
        </a:spcAft>
        <a:defRPr sz="2800" b="1">
          <a:solidFill>
            <a:schemeClr val="tx2"/>
          </a:solidFill>
          <a:latin typeface="+mj-lt"/>
          <a:ea typeface="+mj-ea"/>
          <a:cs typeface="+mj-cs"/>
        </a:defRPr>
      </a:lvl1pPr>
      <a:lvl2pPr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2pPr>
      <a:lvl3pPr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3pPr>
      <a:lvl4pPr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4pPr>
      <a:lvl5pPr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5pPr>
      <a:lvl6pPr marL="457200"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6pPr>
      <a:lvl7pPr marL="914400"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7pPr>
      <a:lvl8pPr marL="1371600"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8pPr>
      <a:lvl9pPr marL="1828800" algn="l" rtl="0" eaLnBrk="1" fontAlgn="base" hangingPunct="1">
        <a:lnSpc>
          <a:spcPct val="90000"/>
        </a:lnSpc>
        <a:spcBef>
          <a:spcPct val="0"/>
        </a:spcBef>
        <a:spcAft>
          <a:spcPct val="0"/>
        </a:spcAft>
        <a:defRPr sz="2800" b="1">
          <a:solidFill>
            <a:schemeClr val="tx2"/>
          </a:solidFill>
          <a:latin typeface="Verdana" pitchFamily="34" charset="0"/>
          <a:cs typeface="Arial" charset="0"/>
        </a:defRPr>
      </a:lvl9pPr>
    </p:titleStyle>
    <p:bodyStyle>
      <a:lvl1pPr marL="225425" indent="-225425" algn="l" rtl="0" eaLnBrk="1" fontAlgn="base" hangingPunct="1">
        <a:lnSpc>
          <a:spcPct val="95000"/>
        </a:lnSpc>
        <a:spcBef>
          <a:spcPct val="30000"/>
        </a:spcBef>
        <a:spcAft>
          <a:spcPct val="0"/>
        </a:spcAft>
        <a:buClr>
          <a:schemeClr val="tx2"/>
        </a:buClr>
        <a:buFont typeface="Wingdings" pitchFamily="2" charset="2"/>
        <a:buChar char=""/>
        <a:defRPr sz="2800">
          <a:solidFill>
            <a:schemeClr val="tx1"/>
          </a:solidFill>
          <a:latin typeface="+mn-lt"/>
          <a:ea typeface="+mn-ea"/>
          <a:cs typeface="+mn-cs"/>
        </a:defRPr>
      </a:lvl1pPr>
      <a:lvl2pPr marL="569913" indent="-225425" algn="l" rtl="0" eaLnBrk="1" fontAlgn="base" hangingPunct="1">
        <a:lnSpc>
          <a:spcPct val="95000"/>
        </a:lnSpc>
        <a:spcBef>
          <a:spcPct val="30000"/>
        </a:spcBef>
        <a:spcAft>
          <a:spcPct val="0"/>
        </a:spcAft>
        <a:buClr>
          <a:schemeClr val="tx2"/>
        </a:buClr>
        <a:buChar char="–"/>
        <a:defRPr sz="2400">
          <a:solidFill>
            <a:schemeClr val="tx1"/>
          </a:solidFill>
          <a:latin typeface="+mn-lt"/>
          <a:cs typeface="+mn-cs"/>
        </a:defRPr>
      </a:lvl2pPr>
      <a:lvl3pPr marL="914400" indent="-225425" algn="l" rtl="0" eaLnBrk="1" fontAlgn="base" hangingPunct="1">
        <a:lnSpc>
          <a:spcPct val="95000"/>
        </a:lnSpc>
        <a:spcBef>
          <a:spcPct val="30000"/>
        </a:spcBef>
        <a:spcAft>
          <a:spcPct val="0"/>
        </a:spcAft>
        <a:buClr>
          <a:schemeClr val="tx2"/>
        </a:buClr>
        <a:buChar char="–"/>
        <a:defRPr sz="2200">
          <a:solidFill>
            <a:schemeClr val="tx1"/>
          </a:solidFill>
          <a:latin typeface="+mn-lt"/>
          <a:cs typeface="+mn-cs"/>
        </a:defRPr>
      </a:lvl3pPr>
      <a:lvl4pPr marL="1382713" indent="-239713"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Arial" charset="0"/>
          <a:cs typeface="+mn-cs"/>
        </a:defRPr>
      </a:lvl4pPr>
      <a:lvl5pPr marL="1727200" indent="-230188"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Arial" charset="0"/>
          <a:cs typeface="+mn-cs"/>
        </a:defRPr>
      </a:lvl5pPr>
      <a:lvl6pPr marL="2184400" indent="-230188"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Arial" charset="0"/>
          <a:cs typeface="+mn-cs"/>
        </a:defRPr>
      </a:lvl6pPr>
      <a:lvl7pPr marL="2641600" indent="-230188"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Arial" charset="0"/>
          <a:cs typeface="+mn-cs"/>
        </a:defRPr>
      </a:lvl7pPr>
      <a:lvl8pPr marL="3098800" indent="-230188"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Arial" charset="0"/>
          <a:cs typeface="+mn-cs"/>
        </a:defRPr>
      </a:lvl8pPr>
      <a:lvl9pPr marL="3556000" indent="-230188" algn="l" rtl="0" eaLnBrk="1" fontAlgn="base" hangingPunct="1">
        <a:spcBef>
          <a:spcPct val="20000"/>
        </a:spcBef>
        <a:spcAft>
          <a:spcPct val="0"/>
        </a:spcAft>
        <a:buChar char="•"/>
        <a:defRPr sz="2000">
          <a:solidFill>
            <a:schemeClr val="tx1"/>
          </a:solidFill>
          <a:effectLst>
            <a:outerShdw blurRad="38100" dist="38100" dir="2700000" algn="tl">
              <a:srgbClr val="C0C0C0"/>
            </a:outerShdw>
          </a:effectLst>
          <a:latin typeface="Arial"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Freeform 11"/>
          <p:cNvSpPr/>
          <p:nvPr/>
        </p:nvSpPr>
        <p:spPr>
          <a:xfrm>
            <a:off x="5" y="4803306"/>
            <a:ext cx="9150839" cy="342106"/>
          </a:xfrm>
          <a:custGeom>
            <a:avLst/>
            <a:gdLst>
              <a:gd name="connsiteX0" fmla="*/ 9155339 w 9162317"/>
              <a:gd name="connsiteY0" fmla="*/ 0 h 460573"/>
              <a:gd name="connsiteX1" fmla="*/ 8352851 w 9162317"/>
              <a:gd name="connsiteY1" fmla="*/ 6978 h 460573"/>
              <a:gd name="connsiteX2" fmla="*/ 7829490 w 9162317"/>
              <a:gd name="connsiteY2" fmla="*/ 314027 h 460573"/>
              <a:gd name="connsiteX3" fmla="*/ 0 w 9162317"/>
              <a:gd name="connsiteY3" fmla="*/ 307048 h 460573"/>
              <a:gd name="connsiteX4" fmla="*/ 0 w 9162317"/>
              <a:gd name="connsiteY4" fmla="*/ 460573 h 460573"/>
              <a:gd name="connsiteX5" fmla="*/ 9162317 w 9162317"/>
              <a:gd name="connsiteY5" fmla="*/ 453594 h 460573"/>
              <a:gd name="connsiteX6" fmla="*/ 9155339 w 9162317"/>
              <a:gd name="connsiteY6" fmla="*/ 0 h 460573"/>
              <a:gd name="connsiteX0" fmla="*/ 9168064 w 9168064"/>
              <a:gd name="connsiteY0" fmla="*/ 2547 h 453595"/>
              <a:gd name="connsiteX1" fmla="*/ 8352851 w 9168064"/>
              <a:gd name="connsiteY1" fmla="*/ 0 h 453595"/>
              <a:gd name="connsiteX2" fmla="*/ 7829490 w 9168064"/>
              <a:gd name="connsiteY2" fmla="*/ 307049 h 453595"/>
              <a:gd name="connsiteX3" fmla="*/ 0 w 9168064"/>
              <a:gd name="connsiteY3" fmla="*/ 300070 h 453595"/>
              <a:gd name="connsiteX4" fmla="*/ 0 w 9168064"/>
              <a:gd name="connsiteY4" fmla="*/ 453595 h 453595"/>
              <a:gd name="connsiteX5" fmla="*/ 9162317 w 9168064"/>
              <a:gd name="connsiteY5" fmla="*/ 446616 h 453595"/>
              <a:gd name="connsiteX6" fmla="*/ 9168064 w 9168064"/>
              <a:gd name="connsiteY6" fmla="*/ 2547 h 453595"/>
              <a:gd name="connsiteX0" fmla="*/ 9168064 w 9168064"/>
              <a:gd name="connsiteY0" fmla="*/ 2547 h 456141"/>
              <a:gd name="connsiteX1" fmla="*/ 8352851 w 9168064"/>
              <a:gd name="connsiteY1" fmla="*/ 0 h 456141"/>
              <a:gd name="connsiteX2" fmla="*/ 7829490 w 9168064"/>
              <a:gd name="connsiteY2" fmla="*/ 307049 h 456141"/>
              <a:gd name="connsiteX3" fmla="*/ 0 w 9168064"/>
              <a:gd name="connsiteY3" fmla="*/ 300070 h 456141"/>
              <a:gd name="connsiteX4" fmla="*/ 0 w 9168064"/>
              <a:gd name="connsiteY4" fmla="*/ 453595 h 456141"/>
              <a:gd name="connsiteX5" fmla="*/ 9155954 w 9168064"/>
              <a:gd name="connsiteY5" fmla="*/ 456141 h 456141"/>
              <a:gd name="connsiteX6" fmla="*/ 9168064 w 9168064"/>
              <a:gd name="connsiteY6" fmla="*/ 2547 h 456141"/>
              <a:gd name="connsiteX0" fmla="*/ 9168064 w 9169169"/>
              <a:gd name="connsiteY0" fmla="*/ 2547 h 456141"/>
              <a:gd name="connsiteX1" fmla="*/ 8352851 w 9169169"/>
              <a:gd name="connsiteY1" fmla="*/ 0 h 456141"/>
              <a:gd name="connsiteX2" fmla="*/ 7829490 w 9169169"/>
              <a:gd name="connsiteY2" fmla="*/ 307049 h 456141"/>
              <a:gd name="connsiteX3" fmla="*/ 0 w 9169169"/>
              <a:gd name="connsiteY3" fmla="*/ 300070 h 456141"/>
              <a:gd name="connsiteX4" fmla="*/ 0 w 9169169"/>
              <a:gd name="connsiteY4" fmla="*/ 453595 h 456141"/>
              <a:gd name="connsiteX5" fmla="*/ 9168679 w 9169169"/>
              <a:gd name="connsiteY5" fmla="*/ 456141 h 456141"/>
              <a:gd name="connsiteX6" fmla="*/ 9168064 w 9169169"/>
              <a:gd name="connsiteY6" fmla="*/ 2547 h 45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9169" h="456141">
                <a:moveTo>
                  <a:pt x="9168064" y="2547"/>
                </a:moveTo>
                <a:lnTo>
                  <a:pt x="8352851" y="0"/>
                </a:lnTo>
                <a:lnTo>
                  <a:pt x="7829490" y="307049"/>
                </a:lnTo>
                <a:lnTo>
                  <a:pt x="0" y="300070"/>
                </a:lnTo>
                <a:lnTo>
                  <a:pt x="0" y="453595"/>
                </a:lnTo>
                <a:lnTo>
                  <a:pt x="9168679" y="456141"/>
                </a:lnTo>
                <a:cubicBezTo>
                  <a:pt x="9170595" y="308118"/>
                  <a:pt x="9166148" y="150570"/>
                  <a:pt x="9168064" y="2547"/>
                </a:cubicBezTo>
                <a:close/>
              </a:path>
            </a:pathLst>
          </a:cu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57222"/>
            <a:ext cx="8229600" cy="741560"/>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5617" y="1200152"/>
            <a:ext cx="8167047" cy="3469911"/>
          </a:xfrm>
          <a:prstGeom prst="rect">
            <a:avLst/>
          </a:prstGeom>
        </p:spPr>
        <p:txBody>
          <a:bodyPr vert="horz" lIns="0" tIns="0" rIns="0" bIns="0" rtlCol="0">
            <a:normAutofit/>
          </a:bodyPr>
          <a:lstStyle/>
          <a:p>
            <a:pPr lvl="0"/>
            <a:r>
              <a:rPr lang="en-US" dirty="0" smtClean="0"/>
              <a:t>Click to edit Master text styles</a:t>
            </a:r>
          </a:p>
          <a:p>
            <a:pPr lvl="1"/>
            <a:r>
              <a:rPr lang="en-US" dirty="0" smtClean="0"/>
              <a:t>16pt Regular Big Bullet One</a:t>
            </a:r>
          </a:p>
          <a:p>
            <a:pPr lvl="2"/>
            <a:r>
              <a:rPr lang="en-US" dirty="0" smtClean="0"/>
              <a:t>Sub-bullet</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718440" y="4824370"/>
            <a:ext cx="425560" cy="273844"/>
          </a:xfrm>
          <a:prstGeom prst="rect">
            <a:avLst/>
          </a:prstGeom>
        </p:spPr>
        <p:txBody>
          <a:bodyPr vert="horz" lIns="0" tIns="0" rIns="0" bIns="0" rtlCol="0" anchor="ctr"/>
          <a:lstStyle>
            <a:lvl1pPr algn="ctr">
              <a:defRPr sz="800">
                <a:solidFill>
                  <a:schemeClr val="bg1"/>
                </a:solidFill>
                <a:latin typeface="Intel Clear" panose="020B0604020203020204" pitchFamily="34" charset="0"/>
                <a:cs typeface="Intel Clear" panose="020B0604020203020204" pitchFamily="34" charset="0"/>
              </a:defRPr>
            </a:lvl1pPr>
          </a:lstStyle>
          <a:p>
            <a:fld id="{EE2556C5-CE8C-6547-B838-EA80C61A4AF7}" type="slidenum">
              <a:rPr lang="en-US" smtClean="0"/>
              <a:pPr/>
              <a:t>‹#›</a:t>
            </a:fld>
            <a:endParaRPr lang="en-US" dirty="0"/>
          </a:p>
        </p:txBody>
      </p:sp>
      <p:cxnSp>
        <p:nvCxnSpPr>
          <p:cNvPr id="11" name="Straight Connector 10"/>
          <p:cNvCxnSpPr/>
          <p:nvPr/>
        </p:nvCxnSpPr>
        <p:spPr>
          <a:xfrm>
            <a:off x="8725284" y="4883769"/>
            <a:ext cx="0" cy="178594"/>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Picture 9" descr="int_lookins_hrz_rgb_wht_24.png"/>
          <p:cNvPicPr>
            <a:picLocks noChangeAspect="1"/>
          </p:cNvPicPr>
          <p:nvPr/>
        </p:nvPicPr>
        <p:blipFill rotWithShape="1">
          <a:blip r:embed="rId14" cstate="screen">
            <a:extLst>
              <a:ext uri="{28A0092B-C50C-407E-A947-70E740481C1C}">
                <a14:useLocalDpi xmlns:a14="http://schemas.microsoft.com/office/drawing/2010/main" val="0"/>
              </a:ext>
            </a:extLst>
          </a:blip>
          <a:srcRect r="53442"/>
          <a:stretch/>
        </p:blipFill>
        <p:spPr>
          <a:xfrm>
            <a:off x="8262870" y="4864100"/>
            <a:ext cx="355612" cy="224686"/>
          </a:xfrm>
          <a:prstGeom prst="rect">
            <a:avLst/>
          </a:prstGeom>
        </p:spPr>
      </p:pic>
      <p:sp>
        <p:nvSpPr>
          <p:cNvPr id="7" name="Rectangle 6"/>
          <p:cNvSpPr/>
          <p:nvPr/>
        </p:nvSpPr>
        <p:spPr>
          <a:xfrm>
            <a:off x="5477439" y="4688541"/>
            <a:ext cx="2429435" cy="32899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sz="1200" dirty="0" smtClean="0">
                <a:solidFill>
                  <a:srgbClr val="0070C0"/>
                </a:solidFill>
                <a:latin typeface="Intel Clear" panose="020B0604020203020204" pitchFamily="34" charset="0"/>
              </a:rPr>
              <a:t>DCG</a:t>
            </a:r>
          </a:p>
          <a:p>
            <a:pPr algn="r"/>
            <a:r>
              <a:rPr lang="en-US" sz="900" dirty="0" smtClean="0">
                <a:solidFill>
                  <a:srgbClr val="0070C0"/>
                </a:solidFill>
                <a:latin typeface="Intel Clear" panose="020B0604020203020204" pitchFamily="34" charset="0"/>
              </a:rPr>
              <a:t>Data Center Group</a:t>
            </a:r>
            <a:endParaRPr lang="en-US" sz="800" dirty="0">
              <a:solidFill>
                <a:srgbClr val="0070C0"/>
              </a:solidFill>
              <a:latin typeface="Intel Clear" panose="020B0604020203020204" pitchFamily="34" charset="0"/>
            </a:endParaRPr>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Intel Restricted Secret</a:t>
            </a:r>
            <a:endParaRPr lang="en-US" dirty="0"/>
          </a:p>
        </p:txBody>
      </p:sp>
      <p:sp>
        <p:nvSpPr>
          <p:cNvPr id="8" name="Date Placeholder 7"/>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A9A1DB0-7D8D-45BE-9947-77333B156AE9}" type="datetime1">
              <a:rPr lang="en-US" smtClean="0"/>
              <a:t>12/2/2014</a:t>
            </a:fld>
            <a:endParaRPr lang="en-US"/>
          </a:p>
        </p:txBody>
      </p:sp>
    </p:spTree>
    <p:extLst>
      <p:ext uri="{BB962C8B-B14F-4D97-AF65-F5344CB8AC3E}">
        <p14:creationId xmlns:p14="http://schemas.microsoft.com/office/powerpoint/2010/main" val="37862278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ransition>
    <p:fade/>
  </p:transition>
  <p:timing>
    <p:tnLst>
      <p:par>
        <p:cTn id="1" dur="indefinite" restart="never" nodeType="tmRoot"/>
      </p:par>
    </p:tnLst>
  </p:timing>
  <p:hf hdr="0" ftr="0" dt="0"/>
  <p:txStyles>
    <p:titleStyle>
      <a:lvl1pPr algn="l" defTabSz="457200" rtl="0" eaLnBrk="1" latinLnBrk="0" hangingPunct="1">
        <a:spcBef>
          <a:spcPct val="0"/>
        </a:spcBef>
        <a:buNone/>
        <a:defRPr sz="2800" kern="1200">
          <a:solidFill>
            <a:schemeClr val="accent1"/>
          </a:solidFill>
          <a:latin typeface="Intel Clear Light" panose="020B0404020203020204" pitchFamily="34" charset="0"/>
          <a:ea typeface="+mj-ea"/>
          <a:cs typeface="+mj-cs"/>
        </a:defRPr>
      </a:lvl1pPr>
    </p:titleStyle>
    <p:bodyStyle>
      <a:lvl1pPr marL="0" indent="0" algn="l" defTabSz="457200" rtl="0" eaLnBrk="1" latinLnBrk="0" hangingPunct="1">
        <a:spcBef>
          <a:spcPts val="1200"/>
        </a:spcBef>
        <a:spcAft>
          <a:spcPts val="0"/>
        </a:spcAft>
        <a:buFont typeface="Arial"/>
        <a:buNone/>
        <a:defRPr sz="1800" b="0" kern="1200">
          <a:solidFill>
            <a:srgbClr val="0071C5"/>
          </a:solidFill>
          <a:latin typeface="Intel Clear" panose="020B0604020203020204" pitchFamily="34" charset="0"/>
          <a:ea typeface="+mn-ea"/>
          <a:cs typeface="Intel Clear" panose="020B0604020203020204" pitchFamily="34" charset="0"/>
        </a:defRPr>
      </a:lvl1pPr>
      <a:lvl2pPr marL="225425" indent="-225425" algn="l" defTabSz="457200" rtl="0" eaLnBrk="1" latinLnBrk="0" hangingPunct="1">
        <a:spcBef>
          <a:spcPts val="800"/>
        </a:spcBef>
        <a:buFont typeface="Wingdings" charset="2"/>
        <a:buChar char="§"/>
        <a:defRPr sz="1600" kern="1200" baseline="0">
          <a:solidFill>
            <a:schemeClr val="tx2"/>
          </a:solidFill>
          <a:latin typeface="Intel Clear" panose="020B0604020203020204" pitchFamily="34" charset="0"/>
          <a:ea typeface="+mn-ea"/>
          <a:cs typeface="Intel Clear" panose="020B0604020203020204" pitchFamily="34" charset="0"/>
        </a:defRPr>
      </a:lvl2pPr>
      <a:lvl3pPr marL="571500" indent="-228600" algn="l" defTabSz="457200" rtl="0" eaLnBrk="1" latinLnBrk="0" hangingPunct="1">
        <a:spcBef>
          <a:spcPts val="400"/>
        </a:spcBef>
        <a:buFont typeface="Wingdings" charset="2"/>
        <a:buChar char="§"/>
        <a:defRPr sz="1600" kern="1200">
          <a:solidFill>
            <a:schemeClr val="tx2"/>
          </a:solidFill>
          <a:latin typeface="Intel Clear" panose="020B0604020203020204" pitchFamily="34" charset="0"/>
          <a:ea typeface="+mn-ea"/>
          <a:cs typeface="Intel Clear" panose="020B0604020203020204" pitchFamily="34" charset="0"/>
        </a:defRPr>
      </a:lvl3pPr>
      <a:lvl4pPr marL="969963" indent="-228600" algn="l" defTabSz="457200" rtl="0" eaLnBrk="1" latinLnBrk="0" hangingPunct="1">
        <a:spcBef>
          <a:spcPts val="200"/>
        </a:spcBef>
        <a:buFont typeface="Arial"/>
        <a:buChar char="–"/>
        <a:defRPr sz="1600" kern="1200">
          <a:solidFill>
            <a:schemeClr val="tx2"/>
          </a:solidFill>
          <a:latin typeface="Intel Clear" panose="020B0604020203020204" pitchFamily="34" charset="0"/>
          <a:ea typeface="+mn-ea"/>
          <a:cs typeface="Intel Clear" panose="020B0604020203020204" pitchFamily="34" charset="0"/>
        </a:defRPr>
      </a:lvl4pPr>
      <a:lvl5pPr marL="1319213" indent="-228600" algn="l" defTabSz="457200" rtl="0" eaLnBrk="1" latinLnBrk="0" hangingPunct="1">
        <a:spcBef>
          <a:spcPct val="20000"/>
        </a:spcBef>
        <a:buFont typeface="Arial"/>
        <a:buChar char="»"/>
        <a:defRPr sz="1400" kern="1200">
          <a:solidFill>
            <a:schemeClr val="tx2"/>
          </a:solidFill>
          <a:latin typeface="Intel Clear" panose="020B0604020203020204" pitchFamily="34" charset="0"/>
          <a:ea typeface="+mn-ea"/>
          <a:cs typeface="Intel Clear" panose="020B0604020203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5613" y="2243191"/>
            <a:ext cx="8280014" cy="1102519"/>
          </a:xfrm>
        </p:spPr>
        <p:txBody>
          <a:bodyPr>
            <a:normAutofit fontScale="90000"/>
          </a:bodyPr>
          <a:lstStyle/>
          <a:p>
            <a:r>
              <a:rPr lang="en-US" sz="3600" dirty="0" smtClean="0"/>
              <a:t>RDMA with </a:t>
            </a:r>
            <a:r>
              <a:rPr lang="en-US" sz="3600" dirty="0" smtClean="0"/>
              <a:t>byte-addressable PM</a:t>
            </a:r>
            <a:r>
              <a:rPr lang="en-US" dirty="0" smtClean="0"/>
              <a:t/>
            </a:r>
            <a:br>
              <a:rPr lang="en-US" dirty="0" smtClean="0"/>
            </a:br>
            <a:r>
              <a:rPr lang="en-US" sz="2400" dirty="0" smtClean="0"/>
              <a:t>RDMA Write Semantics to Remote Persistent Memory</a:t>
            </a:r>
            <a:r>
              <a:rPr lang="en-US" sz="2000" dirty="0" smtClean="0"/>
              <a:t/>
            </a:r>
            <a:br>
              <a:rPr lang="en-US" sz="2000" dirty="0" smtClean="0"/>
            </a:br>
            <a:r>
              <a:rPr lang="en-US" sz="1800" b="1" dirty="0" smtClean="0">
                <a:solidFill>
                  <a:schemeClr val="accent5"/>
                </a:solidFill>
              </a:rPr>
              <a:t>An Intel Perspective when utilizing Intel HW</a:t>
            </a:r>
            <a:endParaRPr lang="en-US" sz="1100" b="1" dirty="0">
              <a:solidFill>
                <a:schemeClr val="accent5"/>
              </a:solidFill>
            </a:endParaRPr>
          </a:p>
        </p:txBody>
      </p:sp>
      <p:sp>
        <p:nvSpPr>
          <p:cNvPr id="7" name="Subtitle 6"/>
          <p:cNvSpPr>
            <a:spLocks noGrp="1"/>
          </p:cNvSpPr>
          <p:nvPr>
            <p:ph type="subTitle" idx="1"/>
          </p:nvPr>
        </p:nvSpPr>
        <p:spPr>
          <a:xfrm>
            <a:off x="455613" y="3593806"/>
            <a:ext cx="6330212" cy="925360"/>
          </a:xfrm>
        </p:spPr>
        <p:txBody>
          <a:bodyPr>
            <a:noAutofit/>
          </a:bodyPr>
          <a:lstStyle/>
          <a:p>
            <a:pPr>
              <a:spcBef>
                <a:spcPts val="0"/>
              </a:spcBef>
            </a:pPr>
            <a:r>
              <a:rPr lang="en-US" sz="1600" b="0" dirty="0" smtClean="0"/>
              <a:t>12/02/14</a:t>
            </a:r>
            <a:endParaRPr lang="en-US" sz="1000" b="0" dirty="0"/>
          </a:p>
          <a:p>
            <a:pPr>
              <a:spcBef>
                <a:spcPts val="0"/>
              </a:spcBef>
            </a:pPr>
            <a:endParaRPr lang="en-US" sz="1000" dirty="0" smtClean="0"/>
          </a:p>
          <a:p>
            <a:pPr>
              <a:spcBef>
                <a:spcPts val="0"/>
              </a:spcBef>
            </a:pPr>
            <a:r>
              <a:rPr lang="en-US" dirty="0" smtClean="0"/>
              <a:t>Chet Douglas, DCG Crystal Ridge PE SW Architecture</a:t>
            </a:r>
            <a:endParaRPr lang="en-US" sz="900" dirty="0"/>
          </a:p>
          <a:p>
            <a:pPr>
              <a:spcBef>
                <a:spcPts val="0"/>
              </a:spcBef>
            </a:pPr>
            <a:endParaRPr lang="en-US" sz="900" dirty="0"/>
          </a:p>
        </p:txBody>
      </p:sp>
    </p:spTree>
    <p:extLst>
      <p:ext uri="{BB962C8B-B14F-4D97-AF65-F5344CB8AC3E}">
        <p14:creationId xmlns:p14="http://schemas.microsoft.com/office/powerpoint/2010/main" val="1016364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21061" y="1325883"/>
            <a:ext cx="3786995" cy="1676341"/>
          </a:xfrm>
          <a:prstGeom prst="rect">
            <a:avLst/>
          </a:prstGeom>
          <a:solidFill>
            <a:schemeClr val="bg1">
              <a:lumMod val="8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CPU</a:t>
            </a:r>
          </a:p>
          <a:p>
            <a:pPr algn="r"/>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6" name="Rectangle 75"/>
          <p:cNvSpPr/>
          <p:nvPr/>
        </p:nvSpPr>
        <p:spPr>
          <a:xfrm>
            <a:off x="6134555" y="702481"/>
            <a:ext cx="1401008" cy="939101"/>
          </a:xfrm>
          <a:prstGeom prst="rect">
            <a:avLst/>
          </a:prstGeom>
          <a:no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ADR Domain</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5"/>
          <p:cNvSpPr>
            <a:spLocks noGrp="1"/>
          </p:cNvSpPr>
          <p:nvPr>
            <p:ph type="title"/>
          </p:nvPr>
        </p:nvSpPr>
        <p:spPr>
          <a:xfrm>
            <a:off x="236287" y="138947"/>
            <a:ext cx="8229600" cy="741560"/>
          </a:xfrm>
        </p:spPr>
        <p:txBody>
          <a:bodyPr/>
          <a:lstStyle/>
          <a:p>
            <a:r>
              <a:rPr lang="en-US" dirty="0" smtClean="0"/>
              <a:t>RDMA with </a:t>
            </a:r>
            <a:r>
              <a:rPr lang="en-US" dirty="0" smtClean="0"/>
              <a:t>DRAM </a:t>
            </a:r>
            <a:r>
              <a:rPr lang="en-US" sz="2000" dirty="0" smtClean="0"/>
              <a:t>– Intel HW Architecture</a:t>
            </a:r>
            <a:endParaRPr lang="en-US" sz="200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2</a:t>
            </a:fld>
            <a:endParaRPr lang="en-US" dirty="0"/>
          </a:p>
        </p:txBody>
      </p:sp>
      <p:sp>
        <p:nvSpPr>
          <p:cNvPr id="7" name="Content Placeholder 6"/>
          <p:cNvSpPr>
            <a:spLocks noGrp="1"/>
          </p:cNvSpPr>
          <p:nvPr>
            <p:ph idx="1"/>
          </p:nvPr>
        </p:nvSpPr>
        <p:spPr>
          <a:xfrm>
            <a:off x="272304" y="521546"/>
            <a:ext cx="4772167" cy="4409312"/>
          </a:xfrm>
        </p:spPr>
        <p:txBody>
          <a:bodyPr>
            <a:noAutofit/>
          </a:bodyPr>
          <a:lstStyle/>
          <a:p>
            <a:pPr marL="285750"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ADR – Asynchronous DRAM Refresh</a:t>
            </a:r>
          </a:p>
          <a:p>
            <a:pPr marL="511175" lvl="1" indent="-285750">
              <a:buFont typeface="Arial" panose="020B0604020202020204" pitchFamily="34" charset="0"/>
              <a:buChar char="•"/>
            </a:pPr>
            <a:r>
              <a:rPr lang="en-US" sz="1200" dirty="0">
                <a:solidFill>
                  <a:schemeClr val="tx1"/>
                </a:solidFill>
                <a:ea typeface="Tahoma" panose="020B0604030504040204" pitchFamily="34" charset="0"/>
                <a:cs typeface="Tahoma" panose="020B0604030504040204" pitchFamily="34" charset="0"/>
              </a:rPr>
              <a:t>Allows DRAM contents to be saved to NVDIMM on power </a:t>
            </a:r>
            <a:r>
              <a:rPr lang="en-US" sz="1200" dirty="0" smtClean="0">
                <a:solidFill>
                  <a:schemeClr val="tx1"/>
                </a:solidFill>
                <a:ea typeface="Tahoma" panose="020B0604030504040204" pitchFamily="34" charset="0"/>
                <a:cs typeface="Tahoma" panose="020B0604030504040204" pitchFamily="34" charset="0"/>
              </a:rPr>
              <a:t>loss</a:t>
            </a:r>
          </a:p>
          <a:p>
            <a:pPr marL="511175" lvl="1" indent="-285750">
              <a:buFont typeface="Arial" panose="020B0604020202020204" pitchFamily="34" charset="0"/>
              <a:buChar char="•"/>
            </a:pPr>
            <a:r>
              <a:rPr lang="en-US" sz="1200" dirty="0" smtClean="0">
                <a:solidFill>
                  <a:schemeClr val="tx1"/>
                </a:solidFill>
                <a:ea typeface="Tahoma" panose="020B0604030504040204" pitchFamily="34" charset="0"/>
                <a:cs typeface="Tahoma" panose="020B0604030504040204" pitchFamily="34" charset="0"/>
              </a:rPr>
              <a:t>ADR </a:t>
            </a:r>
            <a:r>
              <a:rPr lang="en-US" sz="1200" dirty="0">
                <a:solidFill>
                  <a:schemeClr val="tx1"/>
                </a:solidFill>
                <a:ea typeface="Tahoma" panose="020B0604030504040204" pitchFamily="34" charset="0"/>
                <a:cs typeface="Tahoma" panose="020B0604030504040204" pitchFamily="34" charset="0"/>
              </a:rPr>
              <a:t>Domain – All data inside of the domain is protected by </a:t>
            </a:r>
            <a:r>
              <a:rPr lang="en-US" sz="1200" dirty="0" smtClean="0">
                <a:solidFill>
                  <a:schemeClr val="tx1"/>
                </a:solidFill>
                <a:ea typeface="Tahoma" panose="020B0604030504040204" pitchFamily="34" charset="0"/>
                <a:cs typeface="Tahoma" panose="020B0604030504040204" pitchFamily="34" charset="0"/>
              </a:rPr>
              <a:t>ADR and will make it to NVM before </a:t>
            </a:r>
            <a:r>
              <a:rPr lang="en-US" sz="1200" dirty="0" err="1" smtClean="0">
                <a:solidFill>
                  <a:schemeClr val="tx1"/>
                </a:solidFill>
                <a:ea typeface="Tahoma" panose="020B0604030504040204" pitchFamily="34" charset="0"/>
                <a:cs typeface="Tahoma" panose="020B0604030504040204" pitchFamily="34" charset="0"/>
              </a:rPr>
              <a:t>supercap</a:t>
            </a:r>
            <a:r>
              <a:rPr lang="en-US" sz="1200" dirty="0" smtClean="0">
                <a:solidFill>
                  <a:schemeClr val="tx1"/>
                </a:solidFill>
                <a:ea typeface="Tahoma" panose="020B0604030504040204" pitchFamily="34" charset="0"/>
                <a:cs typeface="Tahoma" panose="020B0604030504040204" pitchFamily="34" charset="0"/>
              </a:rPr>
              <a:t> power dies.  The integrated memory controller is currently inside of the ADR Domain.</a:t>
            </a:r>
            <a:endParaRPr lang="en-US" sz="1200" dirty="0">
              <a:solidFill>
                <a:schemeClr val="tx1"/>
              </a:solidFill>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1400" dirty="0" smtClean="0">
                <a:solidFill>
                  <a:schemeClr val="tx1"/>
                </a:solidFill>
                <a:ea typeface="Tahoma" panose="020B0604030504040204" pitchFamily="34" charset="0"/>
                <a:cs typeface="Tahoma" panose="020B0604030504040204" pitchFamily="34" charset="0"/>
              </a:rPr>
              <a:t>IIO – Integrated IO Controller</a:t>
            </a:r>
          </a:p>
          <a:p>
            <a:pPr marL="511175" lvl="1" indent="-285750">
              <a:buFont typeface="Arial" panose="020B0604020202020204" pitchFamily="34" charset="0"/>
              <a:buChar char="•"/>
            </a:pPr>
            <a:r>
              <a:rPr lang="en-US" sz="1200" dirty="0" smtClean="0">
                <a:solidFill>
                  <a:schemeClr val="tx1"/>
                </a:solidFill>
                <a:ea typeface="Tahoma" panose="020B0604030504040204" pitchFamily="34" charset="0"/>
                <a:cs typeface="Tahoma" panose="020B0604030504040204" pitchFamily="34" charset="0"/>
              </a:rPr>
              <a:t>Controls IO flow between PCIe devices and Main Memory</a:t>
            </a:r>
          </a:p>
          <a:p>
            <a:pPr marL="511175" lvl="1" indent="-285750">
              <a:buFont typeface="Arial" panose="020B0604020202020204" pitchFamily="34" charset="0"/>
              <a:buChar char="•"/>
            </a:pPr>
            <a:r>
              <a:rPr lang="en-US" sz="1200" dirty="0" smtClean="0">
                <a:solidFill>
                  <a:schemeClr val="tx1"/>
                </a:solidFill>
                <a:ea typeface="Tahoma" panose="020B0604030504040204" pitchFamily="34" charset="0"/>
                <a:cs typeface="Tahoma" panose="020B0604030504040204" pitchFamily="34" charset="0"/>
              </a:rPr>
              <a:t>Contains internal buffers that are backed by LLC cache.  “Allocating write transactions” from the PCI Root Port will utilize internal buffers backed by LLC core cache.</a:t>
            </a:r>
          </a:p>
          <a:p>
            <a:pPr marL="511175" lvl="1" indent="-285750">
              <a:buFont typeface="Arial" panose="020B0604020202020204" pitchFamily="34" charset="0"/>
              <a:buChar char="•"/>
            </a:pPr>
            <a:r>
              <a:rPr lang="en-US" sz="1200" dirty="0" smtClean="0">
                <a:solidFill>
                  <a:schemeClr val="tx1"/>
                </a:solidFill>
                <a:ea typeface="Tahoma" panose="020B0604030504040204" pitchFamily="34" charset="0"/>
                <a:cs typeface="Tahoma" panose="020B0604030504040204" pitchFamily="34" charset="0"/>
              </a:rPr>
              <a:t>Data in internal buffers naturally aged out of cache in to </a:t>
            </a:r>
            <a:br>
              <a:rPr lang="en-US" sz="1200" dirty="0" smtClean="0">
                <a:solidFill>
                  <a:schemeClr val="tx1"/>
                </a:solidFill>
                <a:ea typeface="Tahoma" panose="020B0604030504040204" pitchFamily="34" charset="0"/>
                <a:cs typeface="Tahoma" panose="020B0604030504040204" pitchFamily="34" charset="0"/>
              </a:rPr>
            </a:br>
            <a:r>
              <a:rPr lang="en-US" sz="1200" dirty="0" smtClean="0">
                <a:solidFill>
                  <a:schemeClr val="tx1"/>
                </a:solidFill>
                <a:ea typeface="Tahoma" panose="020B0604030504040204" pitchFamily="34" charset="0"/>
                <a:cs typeface="Tahoma" panose="020B0604030504040204" pitchFamily="34" charset="0"/>
              </a:rPr>
              <a:t>main memory</a:t>
            </a:r>
          </a:p>
          <a:p>
            <a:pPr marL="511175" lvl="1" indent="-285750">
              <a:buFont typeface="Arial" panose="020B0604020202020204" pitchFamily="34" charset="0"/>
              <a:buChar char="•"/>
            </a:pPr>
            <a:r>
              <a:rPr lang="en-US" sz="1200" dirty="0" smtClean="0">
                <a:solidFill>
                  <a:schemeClr val="tx1"/>
                </a:solidFill>
                <a:ea typeface="Tahoma" panose="020B0604030504040204" pitchFamily="34" charset="0"/>
                <a:cs typeface="Tahoma" panose="020B0604030504040204" pitchFamily="34" charset="0"/>
              </a:rPr>
              <a:t>Enable/Disable via BIOS setting per Root PCI Port</a:t>
            </a:r>
          </a:p>
          <a:p>
            <a:pPr marL="285750" indent="-285750">
              <a:buFont typeface="Arial" panose="020B0604020202020204" pitchFamily="34" charset="0"/>
              <a:buChar char="•"/>
            </a:pPr>
            <a:r>
              <a:rPr lang="en-US" sz="1400" dirty="0" smtClean="0">
                <a:solidFill>
                  <a:schemeClr val="tx1"/>
                </a:solidFill>
                <a:ea typeface="Tahoma" panose="020B0604030504040204" pitchFamily="34" charset="0"/>
                <a:cs typeface="Tahoma" panose="020B0604030504040204" pitchFamily="34" charset="0"/>
              </a:rPr>
              <a:t>DDIO – Data Direct IO</a:t>
            </a:r>
          </a:p>
          <a:p>
            <a:pPr marL="511175" lvl="1" indent="-285750">
              <a:buFont typeface="Arial" panose="020B0604020202020204" pitchFamily="34" charset="0"/>
              <a:buChar char="•"/>
            </a:pPr>
            <a:r>
              <a:rPr lang="en-US" sz="1200" dirty="0" smtClean="0">
                <a:solidFill>
                  <a:schemeClr val="tx1"/>
                </a:solidFill>
                <a:ea typeface="Tahoma" panose="020B0604030504040204" pitchFamily="34" charset="0"/>
                <a:cs typeface="Tahoma" panose="020B0604030504040204" pitchFamily="34" charset="0"/>
              </a:rPr>
              <a:t>Allows Bus Mastering PCI &amp; RDMA IO to move data directly in/out of LLC Core Caches</a:t>
            </a:r>
          </a:p>
          <a:p>
            <a:pPr marL="511175" lvl="1" indent="-285750">
              <a:buFont typeface="Arial" panose="020B0604020202020204" pitchFamily="34" charset="0"/>
              <a:buChar char="•"/>
            </a:pPr>
            <a:r>
              <a:rPr lang="en-US" sz="1200" dirty="0">
                <a:solidFill>
                  <a:schemeClr val="tx1"/>
                </a:solidFill>
                <a:ea typeface="Tahoma" panose="020B0604030504040204" pitchFamily="34" charset="0"/>
                <a:cs typeface="Tahoma" panose="020B0604030504040204" pitchFamily="34" charset="0"/>
              </a:rPr>
              <a:t>Enable/Disable </a:t>
            </a:r>
            <a:r>
              <a:rPr lang="en-US" sz="1200" dirty="0" smtClean="0">
                <a:solidFill>
                  <a:schemeClr val="tx1"/>
                </a:solidFill>
                <a:ea typeface="Tahoma" panose="020B0604030504040204" pitchFamily="34" charset="0"/>
                <a:cs typeface="Tahoma" panose="020B0604030504040204" pitchFamily="34" charset="0"/>
              </a:rPr>
              <a:t>at platform level via </a:t>
            </a:r>
            <a:r>
              <a:rPr lang="en-US" sz="1200" dirty="0">
                <a:solidFill>
                  <a:schemeClr val="tx1"/>
                </a:solidFill>
                <a:ea typeface="Tahoma" panose="020B0604030504040204" pitchFamily="34" charset="0"/>
                <a:cs typeface="Tahoma" panose="020B0604030504040204" pitchFamily="34" charset="0"/>
              </a:rPr>
              <a:t>BIOS setting</a:t>
            </a:r>
            <a:endParaRPr lang="en-US" sz="1200" dirty="0" smtClean="0">
              <a:solidFill>
                <a:schemeClr val="tx1"/>
              </a:solidFill>
              <a:ea typeface="Tahoma" panose="020B0604030504040204" pitchFamily="34" charset="0"/>
              <a:cs typeface="Tahoma" panose="020B0604030504040204" pitchFamily="34" charset="0"/>
            </a:endParaRPr>
          </a:p>
          <a:p>
            <a:endParaRPr lang="en-US" sz="14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5349661" y="1790939"/>
            <a:ext cx="1573823" cy="549904"/>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IIO</a:t>
            </a:r>
          </a:p>
          <a:p>
            <a:pPr algn="ct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 name="Rectangle 8"/>
          <p:cNvSpPr/>
          <p:nvPr/>
        </p:nvSpPr>
        <p:spPr>
          <a:xfrm>
            <a:off x="5349660" y="2653624"/>
            <a:ext cx="1573823" cy="26747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Root Port</a:t>
            </a:r>
            <a:endParaRPr lang="en-US" sz="1100" dirty="0">
              <a:latin typeface="Tahoma" panose="020B0604030504040204" pitchFamily="34" charset="0"/>
              <a:ea typeface="Tahoma" panose="020B0604030504040204" pitchFamily="34" charset="0"/>
              <a:cs typeface="Tahoma" panose="020B0604030504040204" pitchFamily="34" charset="0"/>
            </a:endParaRPr>
          </a:p>
        </p:txBody>
      </p:sp>
      <p:sp>
        <p:nvSpPr>
          <p:cNvPr id="10" name="Rectangle 9"/>
          <p:cNvSpPr/>
          <p:nvPr/>
        </p:nvSpPr>
        <p:spPr>
          <a:xfrm>
            <a:off x="6224164" y="915484"/>
            <a:ext cx="1222617" cy="220655"/>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MAIN Memory</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1" name="Rectangle 10"/>
          <p:cNvSpPr/>
          <p:nvPr/>
        </p:nvSpPr>
        <p:spPr>
          <a:xfrm>
            <a:off x="5001004" y="3273607"/>
            <a:ext cx="697311"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a:t>
            </a:r>
            <a:r>
              <a:rPr lang="en-US" sz="10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Func</a:t>
            </a:r>
            <a:endParaRPr lang="en-US" sz="1000" dirty="0">
              <a:latin typeface="Tahoma" panose="020B0604030504040204" pitchFamily="34" charset="0"/>
              <a:ea typeface="Tahoma" panose="020B0604030504040204" pitchFamily="34" charset="0"/>
              <a:cs typeface="Tahoma" panose="020B0604030504040204" pitchFamily="34" charset="0"/>
            </a:endParaRPr>
          </a:p>
        </p:txBody>
      </p:sp>
      <p:sp>
        <p:nvSpPr>
          <p:cNvPr id="12" name="Rectangle 11"/>
          <p:cNvSpPr/>
          <p:nvPr/>
        </p:nvSpPr>
        <p:spPr>
          <a:xfrm>
            <a:off x="5798386" y="3273608"/>
            <a:ext cx="700242"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a:t>
            </a:r>
            <a:r>
              <a:rPr lang="en-US" sz="10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Func</a:t>
            </a:r>
            <a:endParaRPr lang="en-US" sz="1000" dirty="0">
              <a:latin typeface="Tahoma" panose="020B0604030504040204" pitchFamily="34" charset="0"/>
              <a:ea typeface="Tahoma" panose="020B0604030504040204" pitchFamily="34" charset="0"/>
              <a:cs typeface="Tahoma" panose="020B0604030504040204" pitchFamily="34" charset="0"/>
            </a:endParaRPr>
          </a:p>
        </p:txBody>
      </p:sp>
      <p:sp>
        <p:nvSpPr>
          <p:cNvPr id="13" name="Rectangle 12"/>
          <p:cNvSpPr/>
          <p:nvPr/>
        </p:nvSpPr>
        <p:spPr>
          <a:xfrm>
            <a:off x="4765951" y="3833501"/>
            <a:ext cx="697311"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a:t>
            </a:r>
            <a:r>
              <a:rPr lang="en-US" sz="10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Func</a:t>
            </a:r>
            <a:endParaRPr lang="en-US" sz="1000" dirty="0">
              <a:latin typeface="Tahoma" panose="020B0604030504040204" pitchFamily="34" charset="0"/>
              <a:ea typeface="Tahoma" panose="020B0604030504040204" pitchFamily="34" charset="0"/>
              <a:cs typeface="Tahoma" panose="020B0604030504040204" pitchFamily="34" charset="0"/>
            </a:endParaRPr>
          </a:p>
        </p:txBody>
      </p:sp>
      <p:sp>
        <p:nvSpPr>
          <p:cNvPr id="14" name="Rectangle 13"/>
          <p:cNvSpPr/>
          <p:nvPr/>
        </p:nvSpPr>
        <p:spPr>
          <a:xfrm>
            <a:off x="5496207" y="3833501"/>
            <a:ext cx="738765"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a:t>
            </a:r>
            <a:r>
              <a:rPr lang="en-US" sz="10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Func</a:t>
            </a:r>
            <a:endParaRPr lang="en-US" sz="1000" dirty="0">
              <a:latin typeface="Tahoma" panose="020B0604030504040204" pitchFamily="34" charset="0"/>
              <a:ea typeface="Tahoma" panose="020B0604030504040204" pitchFamily="34" charset="0"/>
              <a:cs typeface="Tahoma" panose="020B0604030504040204" pitchFamily="34" charset="0"/>
            </a:endParaRPr>
          </a:p>
        </p:txBody>
      </p:sp>
      <p:sp>
        <p:nvSpPr>
          <p:cNvPr id="15" name="Rectangle 14"/>
          <p:cNvSpPr/>
          <p:nvPr/>
        </p:nvSpPr>
        <p:spPr>
          <a:xfrm>
            <a:off x="6598485" y="3272271"/>
            <a:ext cx="559990"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RNIC</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16" name="Straight Arrow Connector 15"/>
          <p:cNvCxnSpPr/>
          <p:nvPr/>
        </p:nvCxnSpPr>
        <p:spPr>
          <a:xfrm>
            <a:off x="5551885" y="2903135"/>
            <a:ext cx="0" cy="369136"/>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170280" y="2897279"/>
            <a:ext cx="0" cy="369136"/>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6741777" y="2906071"/>
            <a:ext cx="0" cy="369136"/>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5121061" y="3588154"/>
            <a:ext cx="1" cy="263840"/>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581196" y="3573504"/>
            <a:ext cx="1" cy="263840"/>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5436118" y="2076796"/>
            <a:ext cx="1402188" cy="21101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Internal BUFFERS</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24" name="Straight Arrow Connector 23"/>
          <p:cNvCxnSpPr>
            <a:endCxn id="71" idx="0"/>
          </p:cNvCxnSpPr>
          <p:nvPr/>
        </p:nvCxnSpPr>
        <p:spPr>
          <a:xfrm flipH="1">
            <a:off x="6835473" y="1129558"/>
            <a:ext cx="2833" cy="249238"/>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6136571" y="2270637"/>
            <a:ext cx="0" cy="414018"/>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085549" y="2322406"/>
            <a:ext cx="1049006" cy="338554"/>
          </a:xfrm>
          <a:prstGeom prst="rect">
            <a:avLst/>
          </a:prstGeom>
          <a:noFill/>
        </p:spPr>
        <p:txBody>
          <a:bodyPr wrap="square" rtlCol="0">
            <a:spAutoFit/>
          </a:bodyPr>
          <a:lstStyle/>
          <a:p>
            <a:pPr algn="r"/>
            <a:r>
              <a:rPr lang="en-US" sz="800" dirty="0" smtClean="0">
                <a:solidFill>
                  <a:schemeClr val="tx2"/>
                </a:solidFill>
                <a:latin typeface="Tahoma" panose="020B0604030504040204" pitchFamily="34" charset="0"/>
                <a:ea typeface="Tahoma" panose="020B0604030504040204" pitchFamily="34" charset="0"/>
                <a:cs typeface="Tahoma" panose="020B0604030504040204" pitchFamily="34" charset="0"/>
              </a:rPr>
              <a:t>Allocating Write Transactions</a:t>
            </a:r>
          </a:p>
        </p:txBody>
      </p:sp>
      <p:sp>
        <p:nvSpPr>
          <p:cNvPr id="29" name="Rectangle 28"/>
          <p:cNvSpPr/>
          <p:nvPr/>
        </p:nvSpPr>
        <p:spPr>
          <a:xfrm>
            <a:off x="7718668" y="2101579"/>
            <a:ext cx="222392" cy="795374"/>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LLC</a:t>
            </a:r>
            <a:endParaRPr lang="en-US" sz="1050" b="1" dirty="0">
              <a:latin typeface="Tahoma" panose="020B0604030504040204" pitchFamily="34" charset="0"/>
              <a:ea typeface="Tahoma" panose="020B0604030504040204" pitchFamily="34" charset="0"/>
              <a:cs typeface="Tahoma" panose="020B0604030504040204" pitchFamily="34" charset="0"/>
            </a:endParaRPr>
          </a:p>
        </p:txBody>
      </p:sp>
      <p:sp>
        <p:nvSpPr>
          <p:cNvPr id="30" name="Rectangle 29"/>
          <p:cNvSpPr/>
          <p:nvPr/>
        </p:nvSpPr>
        <p:spPr>
          <a:xfrm>
            <a:off x="8207207" y="2118505"/>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2" name="Rectangle 31"/>
          <p:cNvSpPr/>
          <p:nvPr/>
        </p:nvSpPr>
        <p:spPr>
          <a:xfrm>
            <a:off x="8208686" y="2315295"/>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4" name="Rectangle 33"/>
          <p:cNvSpPr/>
          <p:nvPr/>
        </p:nvSpPr>
        <p:spPr>
          <a:xfrm>
            <a:off x="8208686" y="2510600"/>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6" name="Rectangle 35"/>
          <p:cNvSpPr/>
          <p:nvPr/>
        </p:nvSpPr>
        <p:spPr>
          <a:xfrm>
            <a:off x="8208687" y="2705910"/>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7" name="Rectangle 36"/>
          <p:cNvSpPr/>
          <p:nvPr/>
        </p:nvSpPr>
        <p:spPr>
          <a:xfrm rot="16200000">
            <a:off x="6774410" y="2250626"/>
            <a:ext cx="1118686" cy="226058"/>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DDIO</a:t>
            </a:r>
            <a:endParaRPr lang="en-US" sz="1100" b="1" dirty="0">
              <a:latin typeface="Tahoma" panose="020B0604030504040204" pitchFamily="34" charset="0"/>
              <a:ea typeface="Tahoma" panose="020B0604030504040204" pitchFamily="34" charset="0"/>
              <a:cs typeface="Tahoma" panose="020B0604030504040204" pitchFamily="34" charset="0"/>
            </a:endParaRPr>
          </a:p>
        </p:txBody>
      </p:sp>
      <p:cxnSp>
        <p:nvCxnSpPr>
          <p:cNvPr id="40" name="Straight Arrow Connector 39"/>
          <p:cNvCxnSpPr/>
          <p:nvPr/>
        </p:nvCxnSpPr>
        <p:spPr>
          <a:xfrm>
            <a:off x="7446783" y="2485189"/>
            <a:ext cx="301571" cy="6305"/>
          </a:xfrm>
          <a:prstGeom prst="straightConnector1">
            <a:avLst/>
          </a:prstGeom>
          <a:ln w="38100">
            <a:solidFill>
              <a:srgbClr val="00B05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a:off x="7935322" y="2205036"/>
            <a:ext cx="301571" cy="6305"/>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7926686" y="2420705"/>
            <a:ext cx="301571" cy="6305"/>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7923814" y="2607609"/>
            <a:ext cx="301571" cy="6305"/>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a:off x="7932440" y="2806015"/>
            <a:ext cx="301571" cy="6305"/>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flipV="1">
            <a:off x="6923483" y="1944621"/>
            <a:ext cx="297241" cy="2589"/>
          </a:xfrm>
          <a:prstGeom prst="straightConnector1">
            <a:avLst/>
          </a:prstGeom>
          <a:ln w="38100">
            <a:solidFill>
              <a:srgbClr val="00B05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57" name="Cloud 56"/>
          <p:cNvSpPr/>
          <p:nvPr/>
        </p:nvSpPr>
        <p:spPr>
          <a:xfrm>
            <a:off x="6622986" y="3891192"/>
            <a:ext cx="528239" cy="392387"/>
          </a:xfrm>
          <a:prstGeom prst="clou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8" name="Straight Arrow Connector 57"/>
          <p:cNvCxnSpPr/>
          <p:nvPr/>
        </p:nvCxnSpPr>
        <p:spPr>
          <a:xfrm>
            <a:off x="6868886" y="3573504"/>
            <a:ext cx="0" cy="369136"/>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7817934" y="3585001"/>
            <a:ext cx="301571" cy="6305"/>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8078651" y="3481704"/>
            <a:ext cx="1024405" cy="218958"/>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PCI BM DMA Flow</a:t>
            </a:r>
          </a:p>
        </p:txBody>
      </p:sp>
      <p:cxnSp>
        <p:nvCxnSpPr>
          <p:cNvPr id="61" name="Straight Arrow Connector 60"/>
          <p:cNvCxnSpPr/>
          <p:nvPr/>
        </p:nvCxnSpPr>
        <p:spPr>
          <a:xfrm>
            <a:off x="7823687" y="3797783"/>
            <a:ext cx="301571" cy="6305"/>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8084405" y="3697531"/>
            <a:ext cx="961030" cy="215913"/>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Flow</a:t>
            </a:r>
          </a:p>
        </p:txBody>
      </p:sp>
      <p:cxnSp>
        <p:nvCxnSpPr>
          <p:cNvPr id="63" name="Straight Arrow Connector 62"/>
          <p:cNvCxnSpPr/>
          <p:nvPr/>
        </p:nvCxnSpPr>
        <p:spPr>
          <a:xfrm>
            <a:off x="7823687" y="4022075"/>
            <a:ext cx="301571" cy="6305"/>
          </a:xfrm>
          <a:prstGeom prst="straightConnector1">
            <a:avLst/>
          </a:prstGeom>
          <a:ln w="38100">
            <a:solidFill>
              <a:srgbClr val="00B05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8084404" y="3922292"/>
            <a:ext cx="989901"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DDIO ON Flow</a:t>
            </a:r>
          </a:p>
        </p:txBody>
      </p:sp>
      <p:cxnSp>
        <p:nvCxnSpPr>
          <p:cNvPr id="65" name="Straight Arrow Connector 64"/>
          <p:cNvCxnSpPr/>
          <p:nvPr/>
        </p:nvCxnSpPr>
        <p:spPr>
          <a:xfrm>
            <a:off x="6288971" y="2267767"/>
            <a:ext cx="0" cy="414018"/>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a:off x="7820809" y="4226231"/>
            <a:ext cx="301571" cy="6305"/>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8081526" y="4126448"/>
            <a:ext cx="989901"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DDIO OFF Flow</a:t>
            </a:r>
          </a:p>
        </p:txBody>
      </p:sp>
      <p:cxnSp>
        <p:nvCxnSpPr>
          <p:cNvPr id="70" name="Straight Arrow Connector 69"/>
          <p:cNvCxnSpPr/>
          <p:nvPr/>
        </p:nvCxnSpPr>
        <p:spPr>
          <a:xfrm>
            <a:off x="7449357" y="2598979"/>
            <a:ext cx="301571" cy="6305"/>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71" name="Rectangle 70"/>
          <p:cNvSpPr/>
          <p:nvPr/>
        </p:nvSpPr>
        <p:spPr>
          <a:xfrm>
            <a:off x="6224164" y="1378796"/>
            <a:ext cx="1222617" cy="197131"/>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iMC</a:t>
            </a: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39" name="Straight Arrow Connector 38"/>
          <p:cNvCxnSpPr/>
          <p:nvPr/>
        </p:nvCxnSpPr>
        <p:spPr>
          <a:xfrm>
            <a:off x="6396938" y="1531992"/>
            <a:ext cx="0" cy="288172"/>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a:off x="7317086" y="1546368"/>
            <a:ext cx="0" cy="288172"/>
          </a:xfrm>
          <a:prstGeom prst="straightConnector1">
            <a:avLst/>
          </a:prstGeom>
          <a:ln w="3810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6835059" y="2193520"/>
            <a:ext cx="895582" cy="0"/>
          </a:xfrm>
          <a:prstGeom prst="straightConnector1">
            <a:avLst/>
          </a:prstGeom>
          <a:ln w="38100">
            <a:solidFill>
              <a:schemeClr val="tx1"/>
            </a:solidFill>
            <a:prstDash val="sysDot"/>
            <a:headEnd type="triangl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052472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4891179" y="1472525"/>
            <a:ext cx="3786995" cy="1676341"/>
          </a:xfrm>
          <a:prstGeom prst="rect">
            <a:avLst/>
          </a:prstGeom>
          <a:solidFill>
            <a:schemeClr val="bg1">
              <a:lumMod val="8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CPU</a:t>
            </a:r>
          </a:p>
          <a:p>
            <a:pPr algn="r"/>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5"/>
          <p:cNvSpPr>
            <a:spLocks noGrp="1"/>
          </p:cNvSpPr>
          <p:nvPr>
            <p:ph type="title"/>
          </p:nvPr>
        </p:nvSpPr>
        <p:spPr>
          <a:xfrm>
            <a:off x="324032" y="183337"/>
            <a:ext cx="8229600" cy="741560"/>
          </a:xfrm>
        </p:spPr>
        <p:txBody>
          <a:bodyPr>
            <a:normAutofit/>
          </a:bodyPr>
          <a:lstStyle/>
          <a:p>
            <a:r>
              <a:rPr lang="en-US" dirty="0"/>
              <a:t>RDMA with byte-addressable </a:t>
            </a:r>
            <a:r>
              <a:rPr lang="en-US" dirty="0" smtClean="0"/>
              <a:t>PM </a:t>
            </a:r>
            <a:r>
              <a:rPr lang="en-US" sz="2000" dirty="0" smtClean="0"/>
              <a:t>– </a:t>
            </a:r>
            <a:r>
              <a:rPr lang="en-US" sz="2000" dirty="0" smtClean="0"/>
              <a:t>Intel HW Architecture</a:t>
            </a:r>
            <a:endParaRPr lang="en-US" sz="200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3</a:t>
            </a:fld>
            <a:endParaRPr lang="en-US" dirty="0"/>
          </a:p>
        </p:txBody>
      </p:sp>
      <p:sp>
        <p:nvSpPr>
          <p:cNvPr id="7" name="Content Placeholder 6"/>
          <p:cNvSpPr>
            <a:spLocks noGrp="1"/>
          </p:cNvSpPr>
          <p:nvPr>
            <p:ph idx="1"/>
          </p:nvPr>
        </p:nvSpPr>
        <p:spPr>
          <a:xfrm>
            <a:off x="368418" y="627652"/>
            <a:ext cx="4197743" cy="4300786"/>
          </a:xfrm>
        </p:spPr>
        <p:txBody>
          <a:bodyPr>
            <a:noAutofit/>
          </a:bodyPr>
          <a:lstStyle/>
          <a:p>
            <a:pPr marL="285750" indent="-285750">
              <a:buFont typeface="Arial" panose="020B0604020202020204" pitchFamily="34" charset="0"/>
              <a:buChar char="•"/>
            </a:pPr>
            <a:r>
              <a:rPr lang="en-US" dirty="0" smtClean="0">
                <a:solidFill>
                  <a:schemeClr val="tx1"/>
                </a:solidFill>
              </a:rPr>
              <a:t>Short Term NVM Considerations</a:t>
            </a:r>
          </a:p>
          <a:p>
            <a:pPr marL="511175" lvl="1" indent="-285750">
              <a:buFont typeface="Arial" panose="020B0604020202020204" pitchFamily="34" charset="0"/>
              <a:buChar char="•"/>
            </a:pPr>
            <a:r>
              <a:rPr lang="en-US" b="1" dirty="0" smtClean="0">
                <a:solidFill>
                  <a:schemeClr val="tx1"/>
                </a:solidFill>
              </a:rPr>
              <a:t>With ADR, No DDIO</a:t>
            </a:r>
          </a:p>
          <a:p>
            <a:pPr marL="857250" lvl="2" indent="-285750">
              <a:buFont typeface="Arial" panose="020B0604020202020204" pitchFamily="34" charset="0"/>
              <a:buChar char="•"/>
            </a:pPr>
            <a:r>
              <a:rPr lang="en-US" sz="1400" dirty="0" smtClean="0">
                <a:solidFill>
                  <a:schemeClr val="tx1"/>
                </a:solidFill>
              </a:rPr>
              <a:t>Disable DDIO</a:t>
            </a:r>
          </a:p>
          <a:p>
            <a:pPr marL="1255713" lvl="3" indent="-285750">
              <a:buFont typeface="Arial" panose="020B0604020202020204" pitchFamily="34" charset="0"/>
              <a:buChar char="•"/>
            </a:pPr>
            <a:r>
              <a:rPr lang="en-US" sz="1200" dirty="0" smtClean="0">
                <a:solidFill>
                  <a:schemeClr val="tx1"/>
                </a:solidFill>
              </a:rPr>
              <a:t>Requires BIOS Enabling</a:t>
            </a:r>
          </a:p>
          <a:p>
            <a:pPr marL="857250" lvl="2" indent="-285750">
              <a:buFont typeface="Arial" panose="020B0604020202020204" pitchFamily="34" charset="0"/>
              <a:buChar char="•"/>
            </a:pPr>
            <a:r>
              <a:rPr lang="en-US" sz="1400" dirty="0" smtClean="0">
                <a:solidFill>
                  <a:schemeClr val="tx1"/>
                </a:solidFill>
              </a:rPr>
              <a:t>Enable “non-allocating Write” transactions for Root PCI Port to IIO</a:t>
            </a:r>
          </a:p>
          <a:p>
            <a:pPr marL="1255713" lvl="3" indent="-285750">
              <a:buFont typeface="Arial" panose="020B0604020202020204" pitchFamily="34" charset="0"/>
              <a:buChar char="•"/>
            </a:pPr>
            <a:r>
              <a:rPr lang="en-US" sz="1200" dirty="0">
                <a:solidFill>
                  <a:schemeClr val="tx1"/>
                </a:solidFill>
              </a:rPr>
              <a:t>Requires BIOS Enabling</a:t>
            </a:r>
          </a:p>
          <a:p>
            <a:pPr marL="1255713" lvl="3" indent="-285750">
              <a:buFont typeface="Arial" panose="020B0604020202020204" pitchFamily="34" charset="0"/>
              <a:buChar char="•"/>
            </a:pPr>
            <a:r>
              <a:rPr lang="en-US" sz="1200" dirty="0" smtClean="0">
                <a:solidFill>
                  <a:schemeClr val="tx1"/>
                </a:solidFill>
              </a:rPr>
              <a:t>Forces RDMA Write data directly to </a:t>
            </a:r>
            <a:r>
              <a:rPr lang="en-US" sz="1200" dirty="0" err="1" smtClean="0">
                <a:solidFill>
                  <a:schemeClr val="tx1"/>
                </a:solidFill>
              </a:rPr>
              <a:t>iMC</a:t>
            </a:r>
            <a:endParaRPr lang="en-US" sz="1200" dirty="0" smtClean="0">
              <a:solidFill>
                <a:schemeClr val="tx1"/>
              </a:solidFill>
            </a:endParaRPr>
          </a:p>
          <a:p>
            <a:pPr marL="1255713" lvl="3" indent="-285750">
              <a:buFont typeface="Arial" panose="020B0604020202020204" pitchFamily="34" charset="0"/>
              <a:buChar char="•"/>
            </a:pPr>
            <a:r>
              <a:rPr lang="en-US" sz="1200" dirty="0" smtClean="0">
                <a:solidFill>
                  <a:schemeClr val="tx1"/>
                </a:solidFill>
              </a:rPr>
              <a:t>Enable on PCI Root Port with RNIC</a:t>
            </a:r>
          </a:p>
          <a:p>
            <a:pPr marL="857250" lvl="2" indent="-285750">
              <a:buFont typeface="Arial" panose="020B0604020202020204" pitchFamily="34" charset="0"/>
              <a:buChar char="•"/>
            </a:pPr>
            <a:r>
              <a:rPr lang="en-US" sz="1400" dirty="0" smtClean="0">
                <a:solidFill>
                  <a:schemeClr val="tx1"/>
                </a:solidFill>
              </a:rPr>
              <a:t>Follow RDMA Write(s) with RDMA Read to force remaining IIO buffer write data to ADR Domain</a:t>
            </a:r>
          </a:p>
          <a:p>
            <a:pPr marL="1255713" lvl="3" indent="-285750">
              <a:buFont typeface="Arial" panose="020B0604020202020204" pitchFamily="34" charset="0"/>
              <a:buChar char="•"/>
            </a:pPr>
            <a:r>
              <a:rPr lang="en-US" sz="1200" dirty="0" smtClean="0">
                <a:solidFill>
                  <a:schemeClr val="tx1"/>
                </a:solidFill>
              </a:rPr>
              <a:t>Since RDMA Write and Read are silent, there is little or no change to the SW on the node supplying the Sink buffers for RDMA Write</a:t>
            </a:r>
          </a:p>
        </p:txBody>
      </p:sp>
      <p:sp>
        <p:nvSpPr>
          <p:cNvPr id="2" name="Rectangle 1"/>
          <p:cNvSpPr/>
          <p:nvPr/>
        </p:nvSpPr>
        <p:spPr>
          <a:xfrm>
            <a:off x="5119779" y="1937581"/>
            <a:ext cx="1573823" cy="549904"/>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IIO</a:t>
            </a:r>
          </a:p>
          <a:p>
            <a:pPr algn="ct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 name="Rectangle 8"/>
          <p:cNvSpPr/>
          <p:nvPr/>
        </p:nvSpPr>
        <p:spPr>
          <a:xfrm>
            <a:off x="5119778" y="2800266"/>
            <a:ext cx="1573823" cy="26747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Root Port</a:t>
            </a:r>
            <a:endParaRPr lang="en-US" sz="1100" dirty="0">
              <a:latin typeface="Tahoma" panose="020B0604030504040204" pitchFamily="34" charset="0"/>
              <a:ea typeface="Tahoma" panose="020B0604030504040204" pitchFamily="34" charset="0"/>
              <a:cs typeface="Tahoma" panose="020B0604030504040204" pitchFamily="34" charset="0"/>
            </a:endParaRPr>
          </a:p>
        </p:txBody>
      </p:sp>
      <p:sp>
        <p:nvSpPr>
          <p:cNvPr id="15" name="Rectangle 14"/>
          <p:cNvSpPr/>
          <p:nvPr/>
        </p:nvSpPr>
        <p:spPr>
          <a:xfrm>
            <a:off x="5652609" y="3418913"/>
            <a:ext cx="559990"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RNIC</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16" name="Straight Arrow Connector 15"/>
          <p:cNvCxnSpPr/>
          <p:nvPr/>
        </p:nvCxnSpPr>
        <p:spPr>
          <a:xfrm>
            <a:off x="5914980" y="3061339"/>
            <a:ext cx="0" cy="369136"/>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069792" y="3720146"/>
            <a:ext cx="0" cy="369136"/>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5795901" y="3052713"/>
            <a:ext cx="0" cy="369136"/>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5206236" y="2223438"/>
            <a:ext cx="1402188" cy="21101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Internal BUFFERS</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24" name="Straight Arrow Connector 23"/>
          <p:cNvCxnSpPr/>
          <p:nvPr/>
        </p:nvCxnSpPr>
        <p:spPr>
          <a:xfrm flipH="1">
            <a:off x="6605590" y="1299715"/>
            <a:ext cx="1" cy="251193"/>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6167056" y="2414409"/>
            <a:ext cx="0" cy="414018"/>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911147" y="2472832"/>
            <a:ext cx="1178497" cy="338554"/>
          </a:xfrm>
          <a:prstGeom prst="rect">
            <a:avLst/>
          </a:prstGeom>
          <a:noFill/>
        </p:spPr>
        <p:txBody>
          <a:bodyPr wrap="square" rtlCol="0">
            <a:spAutoFit/>
          </a:bodyPr>
          <a:lstStyle/>
          <a:p>
            <a:pPr algn="r"/>
            <a:r>
              <a:rPr lang="en-US" sz="800" dirty="0" smtClean="0">
                <a:solidFill>
                  <a:schemeClr val="tx2"/>
                </a:solidFill>
                <a:latin typeface="Tahoma" panose="020B0604030504040204" pitchFamily="34" charset="0"/>
                <a:ea typeface="Tahoma" panose="020B0604030504040204" pitchFamily="34" charset="0"/>
                <a:cs typeface="Tahoma" panose="020B0604030504040204" pitchFamily="34" charset="0"/>
              </a:rPr>
              <a:t>Non-Allocating Write Transactions</a:t>
            </a:r>
          </a:p>
        </p:txBody>
      </p:sp>
      <p:sp>
        <p:nvSpPr>
          <p:cNvPr id="29" name="Rectangle 28"/>
          <p:cNvSpPr/>
          <p:nvPr/>
        </p:nvSpPr>
        <p:spPr>
          <a:xfrm>
            <a:off x="7488786" y="2248221"/>
            <a:ext cx="222392" cy="795374"/>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LLC</a:t>
            </a:r>
            <a:endParaRPr lang="en-US" sz="1050" b="1" dirty="0">
              <a:latin typeface="Tahoma" panose="020B0604030504040204" pitchFamily="34" charset="0"/>
              <a:ea typeface="Tahoma" panose="020B0604030504040204" pitchFamily="34" charset="0"/>
              <a:cs typeface="Tahoma" panose="020B0604030504040204" pitchFamily="34" charset="0"/>
            </a:endParaRPr>
          </a:p>
        </p:txBody>
      </p:sp>
      <p:sp>
        <p:nvSpPr>
          <p:cNvPr id="30" name="Rectangle 29"/>
          <p:cNvSpPr/>
          <p:nvPr/>
        </p:nvSpPr>
        <p:spPr>
          <a:xfrm>
            <a:off x="7977325" y="2265147"/>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2" name="Rectangle 31"/>
          <p:cNvSpPr/>
          <p:nvPr/>
        </p:nvSpPr>
        <p:spPr>
          <a:xfrm>
            <a:off x="7978804" y="2461937"/>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4" name="Rectangle 33"/>
          <p:cNvSpPr/>
          <p:nvPr/>
        </p:nvSpPr>
        <p:spPr>
          <a:xfrm>
            <a:off x="7978804" y="2657242"/>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6" name="Rectangle 35"/>
          <p:cNvSpPr/>
          <p:nvPr/>
        </p:nvSpPr>
        <p:spPr>
          <a:xfrm>
            <a:off x="7978805" y="2852552"/>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7" name="Rectangle 36"/>
          <p:cNvSpPr/>
          <p:nvPr/>
        </p:nvSpPr>
        <p:spPr>
          <a:xfrm rot="16200000">
            <a:off x="6544528" y="2397268"/>
            <a:ext cx="1118686" cy="226058"/>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DDIO</a:t>
            </a:r>
            <a:endParaRPr lang="en-US" sz="1100" b="1" dirty="0">
              <a:latin typeface="Tahoma" panose="020B0604030504040204" pitchFamily="34" charset="0"/>
              <a:ea typeface="Tahoma" panose="020B0604030504040204" pitchFamily="34" charset="0"/>
              <a:cs typeface="Tahoma" panose="020B0604030504040204" pitchFamily="34" charset="0"/>
            </a:endParaRPr>
          </a:p>
        </p:txBody>
      </p:sp>
      <p:sp>
        <p:nvSpPr>
          <p:cNvPr id="57" name="Cloud 56"/>
          <p:cNvSpPr/>
          <p:nvPr/>
        </p:nvSpPr>
        <p:spPr>
          <a:xfrm>
            <a:off x="5677110" y="4037834"/>
            <a:ext cx="528239" cy="392387"/>
          </a:xfrm>
          <a:prstGeom prst="clou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8" name="Straight Arrow Connector 57"/>
          <p:cNvCxnSpPr/>
          <p:nvPr/>
        </p:nvCxnSpPr>
        <p:spPr>
          <a:xfrm>
            <a:off x="5923010" y="3720146"/>
            <a:ext cx="0" cy="369136"/>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6492496" y="3524609"/>
            <a:ext cx="301571" cy="6305"/>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6757990" y="3627074"/>
            <a:ext cx="1890453"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Read Flow</a:t>
            </a:r>
          </a:p>
        </p:txBody>
      </p:sp>
      <p:cxnSp>
        <p:nvCxnSpPr>
          <p:cNvPr id="61" name="Straight Arrow Connector 60"/>
          <p:cNvCxnSpPr/>
          <p:nvPr/>
        </p:nvCxnSpPr>
        <p:spPr>
          <a:xfrm>
            <a:off x="6498249" y="3737391"/>
            <a:ext cx="301571" cy="6305"/>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6757990" y="3423125"/>
            <a:ext cx="1250618"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Write Flow</a:t>
            </a:r>
          </a:p>
        </p:txBody>
      </p:sp>
      <p:cxnSp>
        <p:nvCxnSpPr>
          <p:cNvPr id="63" name="Straight Arrow Connector 62"/>
          <p:cNvCxnSpPr/>
          <p:nvPr/>
        </p:nvCxnSpPr>
        <p:spPr>
          <a:xfrm>
            <a:off x="6498249" y="4229095"/>
            <a:ext cx="301571" cy="6305"/>
          </a:xfrm>
          <a:prstGeom prst="straightConnector1">
            <a:avLst/>
          </a:prstGeom>
          <a:ln w="38100">
            <a:solidFill>
              <a:srgbClr val="FF0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6758966" y="4129312"/>
            <a:ext cx="2264264"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Write Data forced to persistence by ADR Flow</a:t>
            </a:r>
          </a:p>
        </p:txBody>
      </p:sp>
      <p:cxnSp>
        <p:nvCxnSpPr>
          <p:cNvPr id="65" name="Straight Arrow Connector 64"/>
          <p:cNvCxnSpPr/>
          <p:nvPr/>
        </p:nvCxnSpPr>
        <p:spPr>
          <a:xfrm>
            <a:off x="6059089" y="2414409"/>
            <a:ext cx="0" cy="414018"/>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71" name="Rectangle 70"/>
          <p:cNvSpPr/>
          <p:nvPr/>
        </p:nvSpPr>
        <p:spPr>
          <a:xfrm>
            <a:off x="5994282" y="1525438"/>
            <a:ext cx="1222617" cy="197131"/>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iMC</a:t>
            </a: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39" name="Straight Arrow Connector 38"/>
          <p:cNvCxnSpPr/>
          <p:nvPr/>
        </p:nvCxnSpPr>
        <p:spPr>
          <a:xfrm>
            <a:off x="6167056" y="1678634"/>
            <a:ext cx="0" cy="288172"/>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5994281" y="1108694"/>
            <a:ext cx="1222617" cy="220655"/>
          </a:xfrm>
          <a:prstGeom prst="rect">
            <a:avLst/>
          </a:prstGeom>
          <a:solidFill>
            <a:srgbClr val="92D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NVM</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2" name="Rectangle 51"/>
          <p:cNvSpPr/>
          <p:nvPr/>
        </p:nvSpPr>
        <p:spPr>
          <a:xfrm>
            <a:off x="5872790" y="838802"/>
            <a:ext cx="1465598" cy="981579"/>
          </a:xfrm>
          <a:prstGeom prst="rect">
            <a:avLst/>
          </a:prstGeom>
          <a:no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ADR Domain</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54" name="Straight Arrow Connector 53"/>
          <p:cNvCxnSpPr/>
          <p:nvPr/>
        </p:nvCxnSpPr>
        <p:spPr>
          <a:xfrm flipH="1">
            <a:off x="6757990" y="1305473"/>
            <a:ext cx="1" cy="251193"/>
          </a:xfrm>
          <a:prstGeom prst="straightConnector1">
            <a:avLst/>
          </a:prstGeom>
          <a:ln w="38100">
            <a:solidFill>
              <a:srgbClr val="FF000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6473318" y="1314098"/>
            <a:ext cx="1" cy="251193"/>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6043418" y="1675766"/>
            <a:ext cx="0" cy="288172"/>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a:off x="6302204" y="1684392"/>
            <a:ext cx="0" cy="288172"/>
          </a:xfrm>
          <a:prstGeom prst="straightConnector1">
            <a:avLst/>
          </a:prstGeom>
          <a:ln w="38100">
            <a:solidFill>
              <a:srgbClr val="00B05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6755298" y="3835080"/>
            <a:ext cx="1890453" cy="33855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RDMA Write Data forced to ADR Domain by RDMA Read Flow</a:t>
            </a:r>
          </a:p>
        </p:txBody>
      </p:sp>
      <p:cxnSp>
        <p:nvCxnSpPr>
          <p:cNvPr id="72" name="Straight Arrow Connector 71"/>
          <p:cNvCxnSpPr/>
          <p:nvPr/>
        </p:nvCxnSpPr>
        <p:spPr>
          <a:xfrm>
            <a:off x="6486931" y="3979901"/>
            <a:ext cx="301571" cy="6305"/>
          </a:xfrm>
          <a:prstGeom prst="straightConnector1">
            <a:avLst/>
          </a:prstGeom>
          <a:ln w="38100">
            <a:solidFill>
              <a:srgbClr val="00B05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5952469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72532" y="1472525"/>
            <a:ext cx="3786995" cy="1676341"/>
          </a:xfrm>
          <a:prstGeom prst="rect">
            <a:avLst/>
          </a:prstGeom>
          <a:solidFill>
            <a:schemeClr val="bg1">
              <a:lumMod val="8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CPU</a:t>
            </a:r>
          </a:p>
          <a:p>
            <a:pPr algn="r"/>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5"/>
          <p:cNvSpPr>
            <a:spLocks noGrp="1"/>
          </p:cNvSpPr>
          <p:nvPr>
            <p:ph type="title"/>
          </p:nvPr>
        </p:nvSpPr>
        <p:spPr/>
        <p:txBody>
          <a:bodyPr>
            <a:normAutofit/>
          </a:bodyPr>
          <a:lstStyle/>
          <a:p>
            <a:r>
              <a:rPr lang="en-US" dirty="0"/>
              <a:t>RDMA with byte-addressable </a:t>
            </a:r>
            <a:r>
              <a:rPr lang="en-US" dirty="0" smtClean="0"/>
              <a:t>PM </a:t>
            </a:r>
            <a:r>
              <a:rPr lang="en-US" sz="2000" dirty="0" smtClean="0"/>
              <a:t>– </a:t>
            </a:r>
            <a:r>
              <a:rPr lang="en-US" sz="2000" dirty="0" smtClean="0"/>
              <a:t>Intel HW Architecture</a:t>
            </a:r>
            <a:endParaRPr lang="en-US" sz="200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4</a:t>
            </a:fld>
            <a:endParaRPr lang="en-US" dirty="0"/>
          </a:p>
        </p:txBody>
      </p:sp>
      <p:sp>
        <p:nvSpPr>
          <p:cNvPr id="7" name="Content Placeholder 6"/>
          <p:cNvSpPr>
            <a:spLocks noGrp="1"/>
          </p:cNvSpPr>
          <p:nvPr>
            <p:ph idx="1"/>
          </p:nvPr>
        </p:nvSpPr>
        <p:spPr>
          <a:xfrm>
            <a:off x="537097" y="601022"/>
            <a:ext cx="4299510" cy="4026147"/>
          </a:xfrm>
        </p:spPr>
        <p:txBody>
          <a:bodyPr>
            <a:noAutofit/>
          </a:bodyPr>
          <a:lstStyle/>
          <a:p>
            <a:pPr marL="285750" indent="-285750">
              <a:buFont typeface="Arial" panose="020B0604020202020204" pitchFamily="34" charset="0"/>
              <a:buChar char="•"/>
            </a:pPr>
            <a:r>
              <a:rPr lang="en-US" dirty="0" smtClean="0">
                <a:solidFill>
                  <a:schemeClr val="tx1"/>
                </a:solidFill>
              </a:rPr>
              <a:t>Short Term NVM Considerations</a:t>
            </a:r>
          </a:p>
          <a:p>
            <a:pPr marL="511175" lvl="1" indent="-285750">
              <a:buFont typeface="Arial" panose="020B0604020202020204" pitchFamily="34" charset="0"/>
              <a:buChar char="•"/>
            </a:pPr>
            <a:r>
              <a:rPr lang="en-US" b="1" dirty="0" smtClean="0">
                <a:solidFill>
                  <a:schemeClr val="tx1"/>
                </a:solidFill>
              </a:rPr>
              <a:t>Without ADR, No DDIO</a:t>
            </a:r>
          </a:p>
          <a:p>
            <a:pPr marL="857250" lvl="2" indent="-285750">
              <a:buFont typeface="Arial" panose="020B0604020202020204" pitchFamily="34" charset="0"/>
              <a:buChar char="•"/>
            </a:pPr>
            <a:r>
              <a:rPr lang="en-US" sz="1400" dirty="0" smtClean="0">
                <a:solidFill>
                  <a:schemeClr val="tx1"/>
                </a:solidFill>
              </a:rPr>
              <a:t>Disable DDIO</a:t>
            </a:r>
          </a:p>
          <a:p>
            <a:pPr marL="1255713" lvl="3" indent="-285750">
              <a:buFont typeface="Arial" panose="020B0604020202020204" pitchFamily="34" charset="0"/>
              <a:buChar char="•"/>
            </a:pPr>
            <a:r>
              <a:rPr lang="en-US" sz="1200" dirty="0">
                <a:solidFill>
                  <a:schemeClr val="tx1"/>
                </a:solidFill>
              </a:rPr>
              <a:t>Requires BIOS </a:t>
            </a:r>
            <a:r>
              <a:rPr lang="en-US" sz="1200" dirty="0" smtClean="0">
                <a:solidFill>
                  <a:schemeClr val="tx1"/>
                </a:solidFill>
              </a:rPr>
              <a:t>Enabling</a:t>
            </a:r>
          </a:p>
          <a:p>
            <a:pPr marL="857250" lvl="2" indent="-285750">
              <a:buFont typeface="Arial" panose="020B0604020202020204" pitchFamily="34" charset="0"/>
              <a:buChar char="•"/>
            </a:pPr>
            <a:r>
              <a:rPr lang="en-US" sz="1400" dirty="0" smtClean="0">
                <a:solidFill>
                  <a:schemeClr val="tx1"/>
                </a:solidFill>
              </a:rPr>
              <a:t>Enable “non-allocating Write” transactions for Root PCI Port to IIO</a:t>
            </a:r>
          </a:p>
          <a:p>
            <a:pPr marL="1255713" lvl="3" indent="-285750">
              <a:buFont typeface="Arial" panose="020B0604020202020204" pitchFamily="34" charset="0"/>
              <a:buChar char="•"/>
            </a:pPr>
            <a:r>
              <a:rPr lang="en-US" sz="1200" dirty="0">
                <a:solidFill>
                  <a:schemeClr val="tx1"/>
                </a:solidFill>
              </a:rPr>
              <a:t>Requires BIOS Enabling</a:t>
            </a:r>
          </a:p>
          <a:p>
            <a:pPr marL="1255713" lvl="3" indent="-285750">
              <a:buFont typeface="Arial" panose="020B0604020202020204" pitchFamily="34" charset="0"/>
              <a:buChar char="•"/>
            </a:pPr>
            <a:r>
              <a:rPr lang="en-US" sz="1200" dirty="0" smtClean="0">
                <a:solidFill>
                  <a:schemeClr val="tx1"/>
                </a:solidFill>
              </a:rPr>
              <a:t>Forces RDMA Write data directly to </a:t>
            </a:r>
            <a:r>
              <a:rPr lang="en-US" sz="1200" dirty="0" err="1" smtClean="0">
                <a:solidFill>
                  <a:schemeClr val="tx1"/>
                </a:solidFill>
              </a:rPr>
              <a:t>iMC</a:t>
            </a:r>
            <a:endParaRPr lang="en-US" sz="1200" dirty="0" smtClean="0">
              <a:solidFill>
                <a:schemeClr val="tx1"/>
              </a:solidFill>
            </a:endParaRPr>
          </a:p>
          <a:p>
            <a:pPr marL="1255713" lvl="3" indent="-285750">
              <a:buFont typeface="Arial" panose="020B0604020202020204" pitchFamily="34" charset="0"/>
              <a:buChar char="•"/>
            </a:pPr>
            <a:r>
              <a:rPr lang="en-US" sz="1200" dirty="0" smtClean="0">
                <a:solidFill>
                  <a:schemeClr val="tx1"/>
                </a:solidFill>
              </a:rPr>
              <a:t>Enable on PCI Root Port with RNIC</a:t>
            </a:r>
          </a:p>
          <a:p>
            <a:pPr marL="857250" lvl="2" indent="-285750">
              <a:buFont typeface="Arial" panose="020B0604020202020204" pitchFamily="34" charset="0"/>
              <a:buChar char="•"/>
            </a:pPr>
            <a:r>
              <a:rPr lang="en-US" sz="1400" dirty="0">
                <a:solidFill>
                  <a:schemeClr val="tx1"/>
                </a:solidFill>
              </a:rPr>
              <a:t>Follow </a:t>
            </a:r>
            <a:r>
              <a:rPr lang="en-US" sz="1400" dirty="0" smtClean="0">
                <a:solidFill>
                  <a:schemeClr val="tx1"/>
                </a:solidFill>
              </a:rPr>
              <a:t>RDMA Write(s) with </a:t>
            </a:r>
            <a:r>
              <a:rPr lang="en-US" sz="1400" dirty="0">
                <a:solidFill>
                  <a:schemeClr val="tx1"/>
                </a:solidFill>
              </a:rPr>
              <a:t>RDMA Read to force remaining IIO buffer write data to ADR Domain</a:t>
            </a:r>
          </a:p>
          <a:p>
            <a:pPr marL="857250" lvl="2" indent="-285750">
              <a:buFont typeface="Arial" panose="020B0604020202020204" pitchFamily="34" charset="0"/>
              <a:buChar char="•"/>
            </a:pPr>
            <a:r>
              <a:rPr lang="en-US" sz="1400" dirty="0" smtClean="0">
                <a:solidFill>
                  <a:schemeClr val="tx1"/>
                </a:solidFill>
              </a:rPr>
              <a:t>Follow RDMA Read with Send/Receive to get callback to force write data in the </a:t>
            </a:r>
            <a:r>
              <a:rPr lang="en-US" sz="1400" dirty="0" err="1" smtClean="0">
                <a:solidFill>
                  <a:schemeClr val="tx1"/>
                </a:solidFill>
              </a:rPr>
              <a:t>iMC</a:t>
            </a:r>
            <a:r>
              <a:rPr lang="en-US" sz="1400" dirty="0" smtClean="0">
                <a:solidFill>
                  <a:schemeClr val="tx1"/>
                </a:solidFill>
              </a:rPr>
              <a:t> to become persistent</a:t>
            </a:r>
          </a:p>
          <a:p>
            <a:pPr marL="1255713" lvl="3" indent="-285750">
              <a:buFont typeface="Arial" panose="020B0604020202020204" pitchFamily="34" charset="0"/>
              <a:buChar char="•"/>
            </a:pPr>
            <a:r>
              <a:rPr lang="en-US" sz="1200" dirty="0" smtClean="0">
                <a:solidFill>
                  <a:schemeClr val="tx1"/>
                </a:solidFill>
              </a:rPr>
              <a:t>ISA - </a:t>
            </a:r>
            <a:r>
              <a:rPr lang="en-US" sz="1200" dirty="0">
                <a:solidFill>
                  <a:schemeClr val="tx1"/>
                </a:solidFill>
              </a:rPr>
              <a:t>PCOMMIT/SFENCE – Flush </a:t>
            </a:r>
            <a:r>
              <a:rPr lang="en-US" sz="1200" dirty="0" err="1">
                <a:solidFill>
                  <a:schemeClr val="tx1"/>
                </a:solidFill>
              </a:rPr>
              <a:t>iMC</a:t>
            </a:r>
            <a:r>
              <a:rPr lang="en-US" sz="1200" dirty="0">
                <a:solidFill>
                  <a:schemeClr val="tx1"/>
                </a:solidFill>
              </a:rPr>
              <a:t> and make data persistent</a:t>
            </a:r>
          </a:p>
        </p:txBody>
      </p:sp>
      <p:sp>
        <p:nvSpPr>
          <p:cNvPr id="2" name="Rectangle 1"/>
          <p:cNvSpPr/>
          <p:nvPr/>
        </p:nvSpPr>
        <p:spPr>
          <a:xfrm>
            <a:off x="5401132" y="1937581"/>
            <a:ext cx="1573823" cy="549904"/>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IIO</a:t>
            </a:r>
          </a:p>
          <a:p>
            <a:pPr algn="ct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 name="Rectangle 8"/>
          <p:cNvSpPr/>
          <p:nvPr/>
        </p:nvSpPr>
        <p:spPr>
          <a:xfrm>
            <a:off x="5401131" y="2800266"/>
            <a:ext cx="1573823" cy="26747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Root Port</a:t>
            </a:r>
            <a:endParaRPr lang="en-US" sz="1100" dirty="0">
              <a:latin typeface="Tahoma" panose="020B0604030504040204" pitchFamily="34" charset="0"/>
              <a:ea typeface="Tahoma" panose="020B0604030504040204" pitchFamily="34" charset="0"/>
              <a:cs typeface="Tahoma" panose="020B0604030504040204" pitchFamily="34" charset="0"/>
            </a:endParaRPr>
          </a:p>
        </p:txBody>
      </p:sp>
      <p:sp>
        <p:nvSpPr>
          <p:cNvPr id="15" name="Rectangle 14"/>
          <p:cNvSpPr/>
          <p:nvPr/>
        </p:nvSpPr>
        <p:spPr>
          <a:xfrm>
            <a:off x="5933962" y="3418913"/>
            <a:ext cx="559990"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RNIC</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16" name="Straight Arrow Connector 15"/>
          <p:cNvCxnSpPr/>
          <p:nvPr/>
        </p:nvCxnSpPr>
        <p:spPr>
          <a:xfrm>
            <a:off x="6196333" y="3061339"/>
            <a:ext cx="0" cy="369136"/>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351145" y="3720146"/>
            <a:ext cx="0" cy="369136"/>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6077254" y="3052713"/>
            <a:ext cx="0" cy="369136"/>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5487589" y="2223438"/>
            <a:ext cx="1402188" cy="21101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Internal BUFFERS</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24" name="Straight Arrow Connector 23"/>
          <p:cNvCxnSpPr/>
          <p:nvPr/>
        </p:nvCxnSpPr>
        <p:spPr>
          <a:xfrm flipH="1">
            <a:off x="6886943" y="1299715"/>
            <a:ext cx="1" cy="251193"/>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6448409" y="2414409"/>
            <a:ext cx="0" cy="414018"/>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192500" y="2472832"/>
            <a:ext cx="1178497" cy="338554"/>
          </a:xfrm>
          <a:prstGeom prst="rect">
            <a:avLst/>
          </a:prstGeom>
          <a:noFill/>
        </p:spPr>
        <p:txBody>
          <a:bodyPr wrap="square" rtlCol="0">
            <a:spAutoFit/>
          </a:bodyPr>
          <a:lstStyle/>
          <a:p>
            <a:pPr algn="r"/>
            <a:r>
              <a:rPr lang="en-US" sz="800" dirty="0" smtClean="0">
                <a:solidFill>
                  <a:schemeClr val="tx2"/>
                </a:solidFill>
                <a:latin typeface="Tahoma" panose="020B0604030504040204" pitchFamily="34" charset="0"/>
                <a:ea typeface="Tahoma" panose="020B0604030504040204" pitchFamily="34" charset="0"/>
                <a:cs typeface="Tahoma" panose="020B0604030504040204" pitchFamily="34" charset="0"/>
              </a:rPr>
              <a:t>Non-Allocating Write Transactions</a:t>
            </a:r>
          </a:p>
        </p:txBody>
      </p:sp>
      <p:sp>
        <p:nvSpPr>
          <p:cNvPr id="29" name="Rectangle 28"/>
          <p:cNvSpPr/>
          <p:nvPr/>
        </p:nvSpPr>
        <p:spPr>
          <a:xfrm>
            <a:off x="7770139" y="2248221"/>
            <a:ext cx="222392" cy="795374"/>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LLC</a:t>
            </a:r>
            <a:endParaRPr lang="en-US" sz="1050" b="1" dirty="0">
              <a:latin typeface="Tahoma" panose="020B0604030504040204" pitchFamily="34" charset="0"/>
              <a:ea typeface="Tahoma" panose="020B0604030504040204" pitchFamily="34" charset="0"/>
              <a:cs typeface="Tahoma" panose="020B0604030504040204" pitchFamily="34" charset="0"/>
            </a:endParaRPr>
          </a:p>
        </p:txBody>
      </p:sp>
      <p:sp>
        <p:nvSpPr>
          <p:cNvPr id="30" name="Rectangle 29"/>
          <p:cNvSpPr/>
          <p:nvPr/>
        </p:nvSpPr>
        <p:spPr>
          <a:xfrm>
            <a:off x="8258678" y="2265147"/>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2" name="Rectangle 31"/>
          <p:cNvSpPr/>
          <p:nvPr/>
        </p:nvSpPr>
        <p:spPr>
          <a:xfrm>
            <a:off x="8260157" y="2461937"/>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4" name="Rectangle 33"/>
          <p:cNvSpPr/>
          <p:nvPr/>
        </p:nvSpPr>
        <p:spPr>
          <a:xfrm>
            <a:off x="8260157" y="2657242"/>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6" name="Rectangle 35"/>
          <p:cNvSpPr/>
          <p:nvPr/>
        </p:nvSpPr>
        <p:spPr>
          <a:xfrm>
            <a:off x="8260158" y="2852552"/>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7" name="Rectangle 36"/>
          <p:cNvSpPr/>
          <p:nvPr/>
        </p:nvSpPr>
        <p:spPr>
          <a:xfrm rot="16200000">
            <a:off x="6825881" y="2397268"/>
            <a:ext cx="1118686" cy="226058"/>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DDIO</a:t>
            </a:r>
            <a:endParaRPr lang="en-US" sz="1100" b="1" dirty="0">
              <a:latin typeface="Tahoma" panose="020B0604030504040204" pitchFamily="34" charset="0"/>
              <a:ea typeface="Tahoma" panose="020B0604030504040204" pitchFamily="34" charset="0"/>
              <a:cs typeface="Tahoma" panose="020B0604030504040204" pitchFamily="34" charset="0"/>
            </a:endParaRPr>
          </a:p>
        </p:txBody>
      </p:sp>
      <p:sp>
        <p:nvSpPr>
          <p:cNvPr id="57" name="Cloud 56"/>
          <p:cNvSpPr/>
          <p:nvPr/>
        </p:nvSpPr>
        <p:spPr>
          <a:xfrm>
            <a:off x="5958463" y="4037834"/>
            <a:ext cx="528239" cy="392387"/>
          </a:xfrm>
          <a:prstGeom prst="clou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8" name="Straight Arrow Connector 57"/>
          <p:cNvCxnSpPr/>
          <p:nvPr/>
        </p:nvCxnSpPr>
        <p:spPr>
          <a:xfrm>
            <a:off x="6204363" y="3720146"/>
            <a:ext cx="0" cy="369136"/>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6773849" y="3524609"/>
            <a:ext cx="301571" cy="6305"/>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7039343" y="3627074"/>
            <a:ext cx="1890453"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Send/Receive Flow</a:t>
            </a:r>
          </a:p>
        </p:txBody>
      </p:sp>
      <p:cxnSp>
        <p:nvCxnSpPr>
          <p:cNvPr id="61" name="Straight Arrow Connector 60"/>
          <p:cNvCxnSpPr/>
          <p:nvPr/>
        </p:nvCxnSpPr>
        <p:spPr>
          <a:xfrm>
            <a:off x="6779602" y="3737391"/>
            <a:ext cx="301571" cy="6305"/>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7039343" y="3423125"/>
            <a:ext cx="1250618"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Write Flow</a:t>
            </a:r>
          </a:p>
        </p:txBody>
      </p:sp>
      <p:cxnSp>
        <p:nvCxnSpPr>
          <p:cNvPr id="63" name="Straight Arrow Connector 62"/>
          <p:cNvCxnSpPr/>
          <p:nvPr/>
        </p:nvCxnSpPr>
        <p:spPr>
          <a:xfrm>
            <a:off x="6779602" y="4289477"/>
            <a:ext cx="301571" cy="6305"/>
          </a:xfrm>
          <a:prstGeom prst="straightConnector1">
            <a:avLst/>
          </a:prstGeom>
          <a:ln w="38100">
            <a:solidFill>
              <a:srgbClr val="FF0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7040318" y="4129312"/>
            <a:ext cx="1375743" cy="33855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Send/Receive Callback PCOMMIT/SFENCE Flow</a:t>
            </a:r>
          </a:p>
        </p:txBody>
      </p:sp>
      <p:cxnSp>
        <p:nvCxnSpPr>
          <p:cNvPr id="65" name="Straight Arrow Connector 64"/>
          <p:cNvCxnSpPr/>
          <p:nvPr/>
        </p:nvCxnSpPr>
        <p:spPr>
          <a:xfrm>
            <a:off x="6340442" y="2414409"/>
            <a:ext cx="0" cy="414018"/>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71" name="Rectangle 70"/>
          <p:cNvSpPr/>
          <p:nvPr/>
        </p:nvSpPr>
        <p:spPr>
          <a:xfrm>
            <a:off x="6275635" y="1525438"/>
            <a:ext cx="1222617" cy="197131"/>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iMC</a:t>
            </a: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39" name="Straight Arrow Connector 38"/>
          <p:cNvCxnSpPr/>
          <p:nvPr/>
        </p:nvCxnSpPr>
        <p:spPr>
          <a:xfrm>
            <a:off x="6448409" y="1678634"/>
            <a:ext cx="0" cy="288172"/>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6275634" y="1108694"/>
            <a:ext cx="1222617" cy="220655"/>
          </a:xfrm>
          <a:prstGeom prst="rect">
            <a:avLst/>
          </a:prstGeom>
          <a:solidFill>
            <a:srgbClr val="92D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NVM</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2" name="Rectangle 51"/>
          <p:cNvSpPr/>
          <p:nvPr/>
        </p:nvSpPr>
        <p:spPr>
          <a:xfrm>
            <a:off x="6154143" y="838802"/>
            <a:ext cx="1465598" cy="981579"/>
          </a:xfrm>
          <a:prstGeom prst="rect">
            <a:avLst/>
          </a:prstGeom>
          <a:no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ADR Domain</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54" name="Straight Arrow Connector 53"/>
          <p:cNvCxnSpPr/>
          <p:nvPr/>
        </p:nvCxnSpPr>
        <p:spPr>
          <a:xfrm flipH="1">
            <a:off x="7039343" y="1305473"/>
            <a:ext cx="1" cy="251193"/>
          </a:xfrm>
          <a:prstGeom prst="straightConnector1">
            <a:avLst/>
          </a:prstGeom>
          <a:ln w="38100">
            <a:solidFill>
              <a:srgbClr val="FF000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a:off x="6583557" y="1684392"/>
            <a:ext cx="0" cy="288172"/>
          </a:xfrm>
          <a:prstGeom prst="straightConnector1">
            <a:avLst/>
          </a:prstGeom>
          <a:ln w="38100">
            <a:solidFill>
              <a:srgbClr val="00B05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7036651" y="3835080"/>
            <a:ext cx="1890453" cy="33855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RDMA Write Data forced to </a:t>
            </a:r>
            <a:r>
              <a:rPr lang="en-US" sz="800" dirty="0" err="1" smtClean="0">
                <a:latin typeface="Tahoma" panose="020B0604030504040204" pitchFamily="34" charset="0"/>
                <a:ea typeface="Tahoma" panose="020B0604030504040204" pitchFamily="34" charset="0"/>
                <a:cs typeface="Tahoma" panose="020B0604030504040204" pitchFamily="34" charset="0"/>
              </a:rPr>
              <a:t>iMC</a:t>
            </a:r>
            <a:r>
              <a:rPr lang="en-US" sz="800" dirty="0" smtClean="0">
                <a:latin typeface="Tahoma" panose="020B0604030504040204" pitchFamily="34" charset="0"/>
                <a:ea typeface="Tahoma" panose="020B0604030504040204" pitchFamily="34" charset="0"/>
                <a:cs typeface="Tahoma" panose="020B0604030504040204" pitchFamily="34" charset="0"/>
              </a:rPr>
              <a:t> by Send/Receive Flow</a:t>
            </a:r>
          </a:p>
        </p:txBody>
      </p:sp>
      <p:cxnSp>
        <p:nvCxnSpPr>
          <p:cNvPr id="72" name="Straight Arrow Connector 71"/>
          <p:cNvCxnSpPr/>
          <p:nvPr/>
        </p:nvCxnSpPr>
        <p:spPr>
          <a:xfrm>
            <a:off x="6768284" y="3979901"/>
            <a:ext cx="301571" cy="6305"/>
          </a:xfrm>
          <a:prstGeom prst="straightConnector1">
            <a:avLst/>
          </a:prstGeom>
          <a:ln w="38100">
            <a:solidFill>
              <a:srgbClr val="00B05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1016592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058227" y="1367021"/>
            <a:ext cx="3786995" cy="1676341"/>
          </a:xfrm>
          <a:prstGeom prst="rect">
            <a:avLst/>
          </a:prstGeom>
          <a:solidFill>
            <a:schemeClr val="bg1">
              <a:lumMod val="8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CPU</a:t>
            </a:r>
          </a:p>
          <a:p>
            <a:pPr algn="r"/>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5"/>
          <p:cNvSpPr>
            <a:spLocks noGrp="1"/>
          </p:cNvSpPr>
          <p:nvPr>
            <p:ph type="title"/>
          </p:nvPr>
        </p:nvSpPr>
        <p:spPr>
          <a:xfrm>
            <a:off x="271545" y="139377"/>
            <a:ext cx="8229600" cy="741560"/>
          </a:xfrm>
        </p:spPr>
        <p:txBody>
          <a:bodyPr>
            <a:normAutofit/>
          </a:bodyPr>
          <a:lstStyle/>
          <a:p>
            <a:r>
              <a:rPr lang="en-US" dirty="0"/>
              <a:t>RDMA with byte-addressable </a:t>
            </a:r>
            <a:r>
              <a:rPr lang="en-US" dirty="0" smtClean="0"/>
              <a:t>PM </a:t>
            </a:r>
            <a:r>
              <a:rPr lang="en-US" sz="2000" dirty="0" smtClean="0"/>
              <a:t>– </a:t>
            </a:r>
            <a:r>
              <a:rPr lang="en-US" sz="2000" dirty="0" smtClean="0"/>
              <a:t>Intel HW Architecture</a:t>
            </a:r>
            <a:endParaRPr lang="en-US" sz="200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5</a:t>
            </a:fld>
            <a:endParaRPr lang="en-US" dirty="0"/>
          </a:p>
        </p:txBody>
      </p:sp>
      <p:sp>
        <p:nvSpPr>
          <p:cNvPr id="7" name="Content Placeholder 6"/>
          <p:cNvSpPr>
            <a:spLocks noGrp="1"/>
          </p:cNvSpPr>
          <p:nvPr>
            <p:ph idx="1"/>
          </p:nvPr>
        </p:nvSpPr>
        <p:spPr>
          <a:xfrm>
            <a:off x="342729" y="601190"/>
            <a:ext cx="4556429" cy="4026147"/>
          </a:xfrm>
        </p:spPr>
        <p:txBody>
          <a:bodyPr>
            <a:noAutofit/>
          </a:bodyPr>
          <a:lstStyle/>
          <a:p>
            <a:pPr marL="285750" indent="-285750">
              <a:buFont typeface="Arial" panose="020B0604020202020204" pitchFamily="34" charset="0"/>
              <a:buChar char="•"/>
            </a:pPr>
            <a:r>
              <a:rPr lang="en-US" dirty="0" smtClean="0">
                <a:solidFill>
                  <a:schemeClr val="tx1"/>
                </a:solidFill>
              </a:rPr>
              <a:t>Short Term NVM Considerations</a:t>
            </a:r>
          </a:p>
          <a:p>
            <a:pPr marL="511175" lvl="1" indent="-285750">
              <a:buFont typeface="Arial" panose="020B0604020202020204" pitchFamily="34" charset="0"/>
              <a:buChar char="•"/>
            </a:pPr>
            <a:r>
              <a:rPr lang="en-US" b="1" dirty="0" smtClean="0">
                <a:solidFill>
                  <a:schemeClr val="tx1"/>
                </a:solidFill>
              </a:rPr>
              <a:t>Without ADR, With DDIO</a:t>
            </a:r>
          </a:p>
          <a:p>
            <a:pPr marL="857250" lvl="2" indent="-285750">
              <a:buFont typeface="Arial" panose="020B0604020202020204" pitchFamily="34" charset="0"/>
              <a:buChar char="•"/>
            </a:pPr>
            <a:r>
              <a:rPr lang="en-US" sz="1400" dirty="0" smtClean="0">
                <a:solidFill>
                  <a:schemeClr val="tx1"/>
                </a:solidFill>
              </a:rPr>
              <a:t>Use standard “allocating Write” transactions for Root PCI Port to IIO</a:t>
            </a:r>
          </a:p>
          <a:p>
            <a:pPr marL="857250" lvl="2" indent="-285750">
              <a:buFont typeface="Arial" panose="020B0604020202020204" pitchFamily="34" charset="0"/>
              <a:buChar char="•"/>
            </a:pPr>
            <a:r>
              <a:rPr lang="en-US" sz="1400" dirty="0" smtClean="0">
                <a:solidFill>
                  <a:schemeClr val="tx1"/>
                </a:solidFill>
              </a:rPr>
              <a:t>Follow RDMA Write(s) with Send/Receive to get local callback to force write data from CPU Cache in to the </a:t>
            </a:r>
            <a:r>
              <a:rPr lang="en-US" sz="1400" dirty="0" err="1" smtClean="0">
                <a:solidFill>
                  <a:schemeClr val="tx1"/>
                </a:solidFill>
              </a:rPr>
              <a:t>iMC</a:t>
            </a:r>
            <a:r>
              <a:rPr lang="en-US" sz="1400" dirty="0" smtClean="0">
                <a:solidFill>
                  <a:schemeClr val="tx1"/>
                </a:solidFill>
              </a:rPr>
              <a:t> and to make write data in the </a:t>
            </a:r>
            <a:r>
              <a:rPr lang="en-US" sz="1400" dirty="0" err="1" smtClean="0">
                <a:solidFill>
                  <a:schemeClr val="tx1"/>
                </a:solidFill>
              </a:rPr>
              <a:t>iMC</a:t>
            </a:r>
            <a:r>
              <a:rPr lang="en-US" sz="1400" dirty="0" smtClean="0">
                <a:solidFill>
                  <a:schemeClr val="tx1"/>
                </a:solidFill>
              </a:rPr>
              <a:t> persistent</a:t>
            </a:r>
          </a:p>
          <a:p>
            <a:pPr marL="1255713" lvl="3" indent="-285750">
              <a:buFont typeface="Arial" panose="020B0604020202020204" pitchFamily="34" charset="0"/>
              <a:buChar char="•"/>
            </a:pPr>
            <a:r>
              <a:rPr lang="en-US" sz="1200" dirty="0" smtClean="0">
                <a:solidFill>
                  <a:schemeClr val="tx1"/>
                </a:solidFill>
              </a:rPr>
              <a:t>Send/Receive will contain list of cache lines that were written</a:t>
            </a:r>
          </a:p>
          <a:p>
            <a:pPr marL="1255713" lvl="3" indent="-285750">
              <a:buFont typeface="Arial" panose="020B0604020202020204" pitchFamily="34" charset="0"/>
              <a:buChar char="•"/>
            </a:pPr>
            <a:r>
              <a:rPr lang="en-US" sz="1200" dirty="0" smtClean="0">
                <a:solidFill>
                  <a:schemeClr val="tx1"/>
                </a:solidFill>
              </a:rPr>
              <a:t>ISA – CLFLUSHOPT/SFENCE – Flush CPU cache lines and wait for flush to complete (invalidates cache contents).   The list of cache lines from the Send message is used to identify the cache lines that need to be flushed.</a:t>
            </a:r>
          </a:p>
          <a:p>
            <a:pPr marL="1255713" lvl="3" indent="-285750">
              <a:buFont typeface="Arial" panose="020B0604020202020204" pitchFamily="34" charset="0"/>
              <a:buChar char="•"/>
            </a:pPr>
            <a:r>
              <a:rPr lang="en-US" sz="1200" dirty="0" smtClean="0">
                <a:solidFill>
                  <a:schemeClr val="tx1"/>
                </a:solidFill>
              </a:rPr>
              <a:t>ISA - PCOMMIT/SFENCE – Flush </a:t>
            </a:r>
            <a:r>
              <a:rPr lang="en-US" sz="1200" dirty="0" err="1" smtClean="0">
                <a:solidFill>
                  <a:schemeClr val="tx1"/>
                </a:solidFill>
              </a:rPr>
              <a:t>iMC</a:t>
            </a:r>
            <a:r>
              <a:rPr lang="en-US" sz="1200" dirty="0" smtClean="0">
                <a:solidFill>
                  <a:schemeClr val="tx1"/>
                </a:solidFill>
              </a:rPr>
              <a:t> and make data persistent</a:t>
            </a:r>
          </a:p>
          <a:p>
            <a:pPr marL="1255713" lvl="3" indent="-285750">
              <a:buFont typeface="Arial" panose="020B0604020202020204" pitchFamily="34" charset="0"/>
              <a:buChar char="•"/>
            </a:pPr>
            <a:r>
              <a:rPr lang="en-US" sz="1200" dirty="0">
                <a:solidFill>
                  <a:schemeClr val="tx1"/>
                </a:solidFill>
              </a:rPr>
              <a:t>Internal IIO buffers will be flushed as part of </a:t>
            </a:r>
            <a:r>
              <a:rPr lang="en-US" sz="1200" dirty="0" smtClean="0">
                <a:solidFill>
                  <a:schemeClr val="tx1"/>
                </a:solidFill>
              </a:rPr>
              <a:t>CLFLUSHOPT allowing “allocating writes” to be used.</a:t>
            </a:r>
            <a:endParaRPr lang="en-US" sz="1200" dirty="0">
              <a:solidFill>
                <a:schemeClr val="tx1"/>
              </a:solidFill>
            </a:endParaRPr>
          </a:p>
        </p:txBody>
      </p:sp>
      <p:sp>
        <p:nvSpPr>
          <p:cNvPr id="2" name="Rectangle 1"/>
          <p:cNvSpPr/>
          <p:nvPr/>
        </p:nvSpPr>
        <p:spPr>
          <a:xfrm>
            <a:off x="5286827" y="1832077"/>
            <a:ext cx="1573823" cy="549904"/>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IIO</a:t>
            </a:r>
          </a:p>
          <a:p>
            <a:pPr algn="ct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 name="Rectangle 8"/>
          <p:cNvSpPr/>
          <p:nvPr/>
        </p:nvSpPr>
        <p:spPr>
          <a:xfrm>
            <a:off x="5286826" y="2694762"/>
            <a:ext cx="1573823" cy="26747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PCI Root Port</a:t>
            </a:r>
            <a:endParaRPr lang="en-US" sz="1100" dirty="0">
              <a:latin typeface="Tahoma" panose="020B0604030504040204" pitchFamily="34" charset="0"/>
              <a:ea typeface="Tahoma" panose="020B0604030504040204" pitchFamily="34" charset="0"/>
              <a:cs typeface="Tahoma" panose="020B0604030504040204" pitchFamily="34" charset="0"/>
            </a:endParaRPr>
          </a:p>
        </p:txBody>
      </p:sp>
      <p:sp>
        <p:nvSpPr>
          <p:cNvPr id="15" name="Rectangle 14"/>
          <p:cNvSpPr/>
          <p:nvPr/>
        </p:nvSpPr>
        <p:spPr>
          <a:xfrm>
            <a:off x="5819657" y="3313409"/>
            <a:ext cx="559990" cy="31588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RNIC</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16" name="Straight Arrow Connector 15"/>
          <p:cNvCxnSpPr/>
          <p:nvPr/>
        </p:nvCxnSpPr>
        <p:spPr>
          <a:xfrm>
            <a:off x="6082028" y="2955835"/>
            <a:ext cx="0" cy="369136"/>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236840" y="3614642"/>
            <a:ext cx="0" cy="369136"/>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5962949" y="2947209"/>
            <a:ext cx="0" cy="369136"/>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5373284" y="2117934"/>
            <a:ext cx="1402188" cy="21101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Internal BUFFERS</a:t>
            </a:r>
            <a:endParaRPr lang="en-US" sz="1050" dirty="0">
              <a:latin typeface="Tahoma" panose="020B0604030504040204" pitchFamily="34" charset="0"/>
              <a:ea typeface="Tahoma" panose="020B0604030504040204" pitchFamily="34" charset="0"/>
              <a:cs typeface="Tahoma" panose="020B0604030504040204" pitchFamily="34" charset="0"/>
            </a:endParaRPr>
          </a:p>
        </p:txBody>
      </p:sp>
      <p:cxnSp>
        <p:nvCxnSpPr>
          <p:cNvPr id="25" name="Straight Arrow Connector 24"/>
          <p:cNvCxnSpPr/>
          <p:nvPr/>
        </p:nvCxnSpPr>
        <p:spPr>
          <a:xfrm>
            <a:off x="6334104" y="2308905"/>
            <a:ext cx="0" cy="414018"/>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078195" y="2367328"/>
            <a:ext cx="1178497" cy="338554"/>
          </a:xfrm>
          <a:prstGeom prst="rect">
            <a:avLst/>
          </a:prstGeom>
          <a:noFill/>
        </p:spPr>
        <p:txBody>
          <a:bodyPr wrap="square" rtlCol="0">
            <a:spAutoFit/>
          </a:bodyPr>
          <a:lstStyle/>
          <a:p>
            <a:pPr algn="r"/>
            <a:r>
              <a:rPr lang="en-US" sz="800" dirty="0" smtClean="0">
                <a:solidFill>
                  <a:schemeClr val="tx2"/>
                </a:solidFill>
                <a:latin typeface="Tahoma" panose="020B0604030504040204" pitchFamily="34" charset="0"/>
                <a:ea typeface="Tahoma" panose="020B0604030504040204" pitchFamily="34" charset="0"/>
                <a:cs typeface="Tahoma" panose="020B0604030504040204" pitchFamily="34" charset="0"/>
              </a:rPr>
              <a:t>Allocating Write Transactions</a:t>
            </a:r>
          </a:p>
        </p:txBody>
      </p:sp>
      <p:sp>
        <p:nvSpPr>
          <p:cNvPr id="29" name="Rectangle 28"/>
          <p:cNvSpPr/>
          <p:nvPr/>
        </p:nvSpPr>
        <p:spPr>
          <a:xfrm>
            <a:off x="7655834" y="2142717"/>
            <a:ext cx="222392" cy="795374"/>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LLC</a:t>
            </a:r>
            <a:endParaRPr lang="en-US" sz="1050" b="1" dirty="0">
              <a:latin typeface="Tahoma" panose="020B0604030504040204" pitchFamily="34" charset="0"/>
              <a:ea typeface="Tahoma" panose="020B0604030504040204" pitchFamily="34" charset="0"/>
              <a:cs typeface="Tahoma" panose="020B0604030504040204" pitchFamily="34" charset="0"/>
            </a:endParaRPr>
          </a:p>
        </p:txBody>
      </p:sp>
      <p:sp>
        <p:nvSpPr>
          <p:cNvPr id="30" name="Rectangle 29"/>
          <p:cNvSpPr/>
          <p:nvPr/>
        </p:nvSpPr>
        <p:spPr>
          <a:xfrm>
            <a:off x="8144373" y="2159643"/>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2" name="Rectangle 31"/>
          <p:cNvSpPr/>
          <p:nvPr/>
        </p:nvSpPr>
        <p:spPr>
          <a:xfrm>
            <a:off x="8145852" y="2356433"/>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4" name="Rectangle 33"/>
          <p:cNvSpPr/>
          <p:nvPr/>
        </p:nvSpPr>
        <p:spPr>
          <a:xfrm>
            <a:off x="8145852" y="2551738"/>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6" name="Rectangle 35"/>
          <p:cNvSpPr/>
          <p:nvPr/>
        </p:nvSpPr>
        <p:spPr>
          <a:xfrm>
            <a:off x="8145853" y="2747048"/>
            <a:ext cx="590655" cy="208787"/>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CORE</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37" name="Rectangle 36"/>
          <p:cNvSpPr/>
          <p:nvPr/>
        </p:nvSpPr>
        <p:spPr>
          <a:xfrm rot="16200000">
            <a:off x="6711576" y="2291764"/>
            <a:ext cx="1118686" cy="226058"/>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DDIO</a:t>
            </a:r>
            <a:endParaRPr lang="en-US" sz="1100" b="1" dirty="0">
              <a:latin typeface="Tahoma" panose="020B0604030504040204" pitchFamily="34" charset="0"/>
              <a:ea typeface="Tahoma" panose="020B0604030504040204" pitchFamily="34" charset="0"/>
              <a:cs typeface="Tahoma" panose="020B0604030504040204" pitchFamily="34" charset="0"/>
            </a:endParaRPr>
          </a:p>
        </p:txBody>
      </p:sp>
      <p:sp>
        <p:nvSpPr>
          <p:cNvPr id="57" name="Cloud 56"/>
          <p:cNvSpPr/>
          <p:nvPr/>
        </p:nvSpPr>
        <p:spPr>
          <a:xfrm>
            <a:off x="5844158" y="3932330"/>
            <a:ext cx="528239" cy="392387"/>
          </a:xfrm>
          <a:prstGeom prst="clou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8" name="Straight Arrow Connector 57"/>
          <p:cNvCxnSpPr/>
          <p:nvPr/>
        </p:nvCxnSpPr>
        <p:spPr>
          <a:xfrm>
            <a:off x="6090058" y="3614642"/>
            <a:ext cx="0" cy="369136"/>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6935588" y="3298341"/>
            <a:ext cx="301571" cy="6305"/>
          </a:xfrm>
          <a:prstGeom prst="straightConnector1">
            <a:avLst/>
          </a:prstGeom>
          <a:ln w="38100">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7201082" y="3400806"/>
            <a:ext cx="1890453"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Send/Receive Flow</a:t>
            </a:r>
          </a:p>
        </p:txBody>
      </p:sp>
      <p:cxnSp>
        <p:nvCxnSpPr>
          <p:cNvPr id="61" name="Straight Arrow Connector 60"/>
          <p:cNvCxnSpPr/>
          <p:nvPr/>
        </p:nvCxnSpPr>
        <p:spPr>
          <a:xfrm>
            <a:off x="6941341" y="3511123"/>
            <a:ext cx="301571" cy="6305"/>
          </a:xfrm>
          <a:prstGeom prst="straightConnector1">
            <a:avLst/>
          </a:prstGeom>
          <a:ln w="38100">
            <a:solidFill>
              <a:srgbClr val="FFC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7201082" y="3196857"/>
            <a:ext cx="1250618" cy="21544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RNIC RDMA Write Flow</a:t>
            </a:r>
          </a:p>
        </p:txBody>
      </p:sp>
      <p:cxnSp>
        <p:nvCxnSpPr>
          <p:cNvPr id="63" name="Straight Arrow Connector 62"/>
          <p:cNvCxnSpPr/>
          <p:nvPr/>
        </p:nvCxnSpPr>
        <p:spPr>
          <a:xfrm>
            <a:off x="6941341" y="4063209"/>
            <a:ext cx="301571" cy="6305"/>
          </a:xfrm>
          <a:prstGeom prst="straightConnector1">
            <a:avLst/>
          </a:prstGeom>
          <a:ln w="38100">
            <a:solidFill>
              <a:srgbClr val="FF00FF"/>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7202057" y="3903044"/>
            <a:ext cx="1633584" cy="33855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Send/Receive Callback CLFLUSHOPT/SFENCE Flow</a:t>
            </a:r>
          </a:p>
        </p:txBody>
      </p:sp>
      <p:cxnSp>
        <p:nvCxnSpPr>
          <p:cNvPr id="65" name="Straight Arrow Connector 64"/>
          <p:cNvCxnSpPr/>
          <p:nvPr/>
        </p:nvCxnSpPr>
        <p:spPr>
          <a:xfrm>
            <a:off x="6226137" y="2308905"/>
            <a:ext cx="0" cy="414018"/>
          </a:xfrm>
          <a:prstGeom prst="straightConnector1">
            <a:avLst/>
          </a:prstGeom>
          <a:ln w="38100">
            <a:solidFill>
              <a:srgbClr val="FFC000"/>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71" name="Rectangle 70"/>
          <p:cNvSpPr/>
          <p:nvPr/>
        </p:nvSpPr>
        <p:spPr>
          <a:xfrm>
            <a:off x="6161330" y="1419934"/>
            <a:ext cx="1222617" cy="197131"/>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ln w="0"/>
                <a:solidFill>
                  <a:schemeClr val="tx1"/>
                </a:solidFill>
                <a:latin typeface="Tahoma" panose="020B0604030504040204" pitchFamily="34" charset="0"/>
                <a:ea typeface="Tahoma" panose="020B0604030504040204" pitchFamily="34" charset="0"/>
                <a:cs typeface="Tahoma" panose="020B0604030504040204" pitchFamily="34" charset="0"/>
              </a:rPr>
              <a:t>iMC</a:t>
            </a:r>
            <a:endParaRPr lang="en-US" sz="14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39" name="Straight Arrow Connector 38"/>
          <p:cNvCxnSpPr/>
          <p:nvPr/>
        </p:nvCxnSpPr>
        <p:spPr>
          <a:xfrm flipH="1">
            <a:off x="6863541" y="2042311"/>
            <a:ext cx="294349" cy="0"/>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6161329" y="977312"/>
            <a:ext cx="1222617" cy="220655"/>
          </a:xfrm>
          <a:prstGeom prst="rect">
            <a:avLst/>
          </a:prstGeom>
          <a:solidFill>
            <a:srgbClr val="92D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NVM</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2" name="Rectangle 51"/>
          <p:cNvSpPr/>
          <p:nvPr/>
        </p:nvSpPr>
        <p:spPr>
          <a:xfrm>
            <a:off x="6033695" y="724249"/>
            <a:ext cx="1465598" cy="981579"/>
          </a:xfrm>
          <a:prstGeom prst="rect">
            <a:avLst/>
          </a:prstGeom>
          <a:no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rPr>
              <a:t>ADR Domain</a:t>
            </a: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smtClean="0">
              <a:ln w="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US" sz="1200" dirty="0">
              <a:ln w="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54" name="Straight Arrow Connector 53"/>
          <p:cNvCxnSpPr/>
          <p:nvPr/>
        </p:nvCxnSpPr>
        <p:spPr>
          <a:xfrm flipH="1">
            <a:off x="6784770" y="1187332"/>
            <a:ext cx="1" cy="251193"/>
          </a:xfrm>
          <a:prstGeom prst="straightConnector1">
            <a:avLst/>
          </a:prstGeom>
          <a:ln w="38100">
            <a:solidFill>
              <a:srgbClr val="FF000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a:off x="6860649" y="2171872"/>
            <a:ext cx="297242" cy="0"/>
          </a:xfrm>
          <a:prstGeom prst="straightConnector1">
            <a:avLst/>
          </a:prstGeom>
          <a:ln w="38100">
            <a:solidFill>
              <a:srgbClr val="00B05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7198390" y="3608812"/>
            <a:ext cx="1890453" cy="33855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RDMA Write Data forced to </a:t>
            </a:r>
            <a:r>
              <a:rPr lang="en-US" sz="800" dirty="0" err="1" smtClean="0">
                <a:latin typeface="Tahoma" panose="020B0604030504040204" pitchFamily="34" charset="0"/>
                <a:ea typeface="Tahoma" panose="020B0604030504040204" pitchFamily="34" charset="0"/>
                <a:cs typeface="Tahoma" panose="020B0604030504040204" pitchFamily="34" charset="0"/>
              </a:rPr>
              <a:t>iMC</a:t>
            </a:r>
            <a:r>
              <a:rPr lang="en-US" sz="800" dirty="0" smtClean="0">
                <a:latin typeface="Tahoma" panose="020B0604030504040204" pitchFamily="34" charset="0"/>
                <a:ea typeface="Tahoma" panose="020B0604030504040204" pitchFamily="34" charset="0"/>
                <a:cs typeface="Tahoma" panose="020B0604030504040204" pitchFamily="34" charset="0"/>
              </a:rPr>
              <a:t> by Send/Receive Flow</a:t>
            </a:r>
          </a:p>
        </p:txBody>
      </p:sp>
      <p:cxnSp>
        <p:nvCxnSpPr>
          <p:cNvPr id="72" name="Straight Arrow Connector 71"/>
          <p:cNvCxnSpPr/>
          <p:nvPr/>
        </p:nvCxnSpPr>
        <p:spPr>
          <a:xfrm>
            <a:off x="6930023" y="3753633"/>
            <a:ext cx="301571" cy="6305"/>
          </a:xfrm>
          <a:prstGeom prst="straightConnector1">
            <a:avLst/>
          </a:prstGeom>
          <a:ln w="38100">
            <a:solidFill>
              <a:srgbClr val="00B05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H="1">
            <a:off x="7383946" y="2512876"/>
            <a:ext cx="294349" cy="0"/>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flipH="1">
            <a:off x="7383976" y="2643447"/>
            <a:ext cx="297242" cy="0"/>
          </a:xfrm>
          <a:prstGeom prst="straightConnector1">
            <a:avLst/>
          </a:prstGeom>
          <a:ln w="38100">
            <a:solidFill>
              <a:srgbClr val="00B050"/>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6938466" y="4336382"/>
            <a:ext cx="301571" cy="6305"/>
          </a:xfrm>
          <a:prstGeom prst="straightConnector1">
            <a:avLst/>
          </a:prstGeom>
          <a:ln w="38100">
            <a:solidFill>
              <a:srgbClr val="FF0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7199182" y="4176217"/>
            <a:ext cx="1375743" cy="338554"/>
          </a:xfrm>
          <a:prstGeom prst="rect">
            <a:avLst/>
          </a:prstGeom>
          <a:noFill/>
        </p:spPr>
        <p:txBody>
          <a:bodyPr wrap="square" rtlCol="0">
            <a:spAutoFit/>
          </a:bodyPr>
          <a:lstStyle/>
          <a:p>
            <a:r>
              <a:rPr lang="en-US" sz="800" dirty="0" smtClean="0">
                <a:latin typeface="Tahoma" panose="020B0604030504040204" pitchFamily="34" charset="0"/>
                <a:ea typeface="Tahoma" panose="020B0604030504040204" pitchFamily="34" charset="0"/>
                <a:cs typeface="Tahoma" panose="020B0604030504040204" pitchFamily="34" charset="0"/>
              </a:rPr>
              <a:t>Send/Receive Callback PCOMMIT/SFENCE Flow</a:t>
            </a:r>
          </a:p>
        </p:txBody>
      </p:sp>
      <p:cxnSp>
        <p:nvCxnSpPr>
          <p:cNvPr id="50" name="Straight Arrow Connector 49"/>
          <p:cNvCxnSpPr/>
          <p:nvPr/>
        </p:nvCxnSpPr>
        <p:spPr>
          <a:xfrm>
            <a:off x="7398101" y="2370518"/>
            <a:ext cx="266038" cy="0"/>
          </a:xfrm>
          <a:prstGeom prst="straightConnector1">
            <a:avLst/>
          </a:prstGeom>
          <a:ln w="38100">
            <a:solidFill>
              <a:srgbClr val="FF00FF"/>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flipH="1">
            <a:off x="7890030" y="2544512"/>
            <a:ext cx="294349" cy="0"/>
          </a:xfrm>
          <a:prstGeom prst="straightConnector1">
            <a:avLst/>
          </a:prstGeom>
          <a:ln w="38100">
            <a:solidFill>
              <a:schemeClr val="tx2"/>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a:off x="7886528" y="2444154"/>
            <a:ext cx="267321" cy="3410"/>
          </a:xfrm>
          <a:prstGeom prst="straightConnector1">
            <a:avLst/>
          </a:prstGeom>
          <a:ln w="38100">
            <a:solidFill>
              <a:srgbClr val="FF00FF"/>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a:off x="7270918" y="1613513"/>
            <a:ext cx="1" cy="251193"/>
          </a:xfrm>
          <a:prstGeom prst="straightConnector1">
            <a:avLst/>
          </a:prstGeom>
          <a:ln w="38100">
            <a:solidFill>
              <a:srgbClr val="FF00FF"/>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6792246" y="2282529"/>
            <a:ext cx="895582" cy="0"/>
          </a:xfrm>
          <a:prstGeom prst="straightConnector1">
            <a:avLst/>
          </a:prstGeom>
          <a:ln w="38100">
            <a:solidFill>
              <a:schemeClr val="tx1"/>
            </a:solidFill>
            <a:prstDash val="sysDot"/>
            <a:headEnd type="triangl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24322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6279" y="112313"/>
            <a:ext cx="8229600" cy="741560"/>
          </a:xfrm>
        </p:spPr>
        <p:txBody>
          <a:bodyPr>
            <a:normAutofit/>
          </a:bodyPr>
          <a:lstStyle/>
          <a:p>
            <a:r>
              <a:rPr lang="en-US" dirty="0"/>
              <a:t>RDMA with byte-addressable </a:t>
            </a:r>
            <a:r>
              <a:rPr lang="en-US" dirty="0" smtClean="0"/>
              <a:t>PM </a:t>
            </a:r>
            <a:r>
              <a:rPr lang="en-US" sz="2000" dirty="0" smtClean="0"/>
              <a:t>– </a:t>
            </a:r>
            <a:r>
              <a:rPr lang="en-US" sz="2000" dirty="0" smtClean="0"/>
              <a:t>Intel HW Architecture</a:t>
            </a:r>
            <a:endParaRPr lang="en-US" sz="200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6</a:t>
            </a:fld>
            <a:endParaRPr lang="en-US" dirty="0"/>
          </a:p>
        </p:txBody>
      </p:sp>
      <p:sp>
        <p:nvSpPr>
          <p:cNvPr id="7" name="Content Placeholder 6"/>
          <p:cNvSpPr>
            <a:spLocks noGrp="1"/>
          </p:cNvSpPr>
          <p:nvPr>
            <p:ph idx="1"/>
          </p:nvPr>
        </p:nvSpPr>
        <p:spPr>
          <a:xfrm>
            <a:off x="377800" y="574400"/>
            <a:ext cx="7931700" cy="4130768"/>
          </a:xfrm>
        </p:spPr>
        <p:txBody>
          <a:bodyPr>
            <a:noAutofit/>
          </a:bodyPr>
          <a:lstStyle/>
          <a:p>
            <a:pPr marL="285750" indent="-285750">
              <a:buFont typeface="Arial" panose="020B0604020202020204" pitchFamily="34" charset="0"/>
              <a:buChar char="•"/>
            </a:pPr>
            <a:r>
              <a:rPr lang="en-US" sz="1600" dirty="0" smtClean="0">
                <a:solidFill>
                  <a:schemeClr val="tx1"/>
                </a:solidFill>
              </a:rPr>
              <a:t>Long Term NVM Considerations</a:t>
            </a:r>
          </a:p>
          <a:p>
            <a:pPr marL="511175" lvl="1" indent="-285750">
              <a:buFont typeface="Arial" panose="020B0604020202020204" pitchFamily="34" charset="0"/>
              <a:buChar char="•"/>
            </a:pPr>
            <a:r>
              <a:rPr lang="en-US" sz="1400" b="1" dirty="0" smtClean="0">
                <a:solidFill>
                  <a:schemeClr val="tx1"/>
                </a:solidFill>
              </a:rPr>
              <a:t>Just ideas at this point….</a:t>
            </a:r>
          </a:p>
          <a:p>
            <a:pPr marL="857250" lvl="2" indent="-285750">
              <a:buFont typeface="Arial" panose="020B0604020202020204" pitchFamily="34" charset="0"/>
              <a:buChar char="•"/>
            </a:pPr>
            <a:r>
              <a:rPr lang="en-US" sz="1200" dirty="0" smtClean="0">
                <a:solidFill>
                  <a:schemeClr val="tx1"/>
                </a:solidFill>
              </a:rPr>
              <a:t>ADR HW:</a:t>
            </a:r>
          </a:p>
          <a:p>
            <a:pPr marL="1255713" lvl="3" indent="-285750">
              <a:buFont typeface="Arial" panose="020B0604020202020204" pitchFamily="34" charset="0"/>
              <a:buChar char="•"/>
            </a:pPr>
            <a:r>
              <a:rPr lang="en-US" sz="1200" dirty="0" smtClean="0">
                <a:solidFill>
                  <a:schemeClr val="tx1"/>
                </a:solidFill>
              </a:rPr>
              <a:t>Increase ADR Domain to include LLC and IIO Internal Buffers</a:t>
            </a:r>
          </a:p>
          <a:p>
            <a:pPr marL="857250" lvl="2" indent="-285750">
              <a:buFont typeface="Arial" panose="020B0604020202020204" pitchFamily="34" charset="0"/>
              <a:buChar char="•"/>
            </a:pPr>
            <a:r>
              <a:rPr lang="en-US" sz="1200" dirty="0" smtClean="0">
                <a:solidFill>
                  <a:schemeClr val="tx1"/>
                </a:solidFill>
              </a:rPr>
              <a:t>IIO HW:</a:t>
            </a:r>
          </a:p>
          <a:p>
            <a:pPr marL="1255713" lvl="3" indent="-285750">
              <a:buFont typeface="Arial" panose="020B0604020202020204" pitchFamily="34" charset="0"/>
              <a:buChar char="•"/>
            </a:pPr>
            <a:r>
              <a:rPr lang="en-US" sz="1200" dirty="0" smtClean="0">
                <a:solidFill>
                  <a:schemeClr val="tx1"/>
                </a:solidFill>
              </a:rPr>
              <a:t>Make HW aware </a:t>
            </a:r>
            <a:r>
              <a:rPr lang="en-US" sz="1200" dirty="0">
                <a:solidFill>
                  <a:schemeClr val="tx1"/>
                </a:solidFill>
              </a:rPr>
              <a:t>of persistent memory </a:t>
            </a:r>
            <a:r>
              <a:rPr lang="en-US" sz="1200" dirty="0" smtClean="0">
                <a:solidFill>
                  <a:schemeClr val="tx1"/>
                </a:solidFill>
              </a:rPr>
              <a:t>ranges</a:t>
            </a:r>
          </a:p>
          <a:p>
            <a:pPr marL="1255713" lvl="3" indent="-285750">
              <a:buFont typeface="Arial" panose="020B0604020202020204" pitchFamily="34" charset="0"/>
              <a:buChar char="•"/>
            </a:pPr>
            <a:r>
              <a:rPr lang="en-US" sz="1200" dirty="0">
                <a:solidFill>
                  <a:schemeClr val="tx1"/>
                </a:solidFill>
              </a:rPr>
              <a:t>If PCI Read is </a:t>
            </a:r>
            <a:r>
              <a:rPr lang="en-US" sz="1200" dirty="0" smtClean="0">
                <a:solidFill>
                  <a:schemeClr val="tx1"/>
                </a:solidFill>
              </a:rPr>
              <a:t>required, </a:t>
            </a:r>
            <a:r>
              <a:rPr lang="en-US" sz="1200" dirty="0">
                <a:solidFill>
                  <a:schemeClr val="tx1"/>
                </a:solidFill>
              </a:rPr>
              <a:t>automate read at end of RDMA Write(s), how to indicate end of write(s</a:t>
            </a:r>
            <a:r>
              <a:rPr lang="en-US" sz="1200" dirty="0" smtClean="0">
                <a:solidFill>
                  <a:schemeClr val="tx1"/>
                </a:solidFill>
              </a:rPr>
              <a:t>), hold off last write completion until read complete</a:t>
            </a:r>
            <a:endParaRPr lang="en-US" sz="1200" dirty="0">
              <a:solidFill>
                <a:schemeClr val="tx1"/>
              </a:solidFill>
            </a:endParaRPr>
          </a:p>
          <a:p>
            <a:pPr marL="1255713" lvl="3" indent="-285750">
              <a:buFont typeface="Arial" panose="020B0604020202020204" pitchFamily="34" charset="0"/>
              <a:buChar char="•"/>
            </a:pPr>
            <a:r>
              <a:rPr lang="en-US" sz="1200" dirty="0" smtClean="0">
                <a:solidFill>
                  <a:schemeClr val="tx1"/>
                </a:solidFill>
              </a:rPr>
              <a:t>With ADR:  </a:t>
            </a:r>
          </a:p>
          <a:p>
            <a:pPr marL="1604963" lvl="4" indent="-285750">
              <a:buFont typeface="Arial" panose="020B0604020202020204" pitchFamily="34" charset="0"/>
              <a:buChar char="•"/>
            </a:pPr>
            <a:r>
              <a:rPr lang="en-US" sz="1100" dirty="0" smtClean="0">
                <a:solidFill>
                  <a:schemeClr val="tx1"/>
                </a:solidFill>
              </a:rPr>
              <a:t>Force write data to </a:t>
            </a:r>
            <a:r>
              <a:rPr lang="en-US" sz="1100" dirty="0" err="1" smtClean="0">
                <a:solidFill>
                  <a:schemeClr val="tx1"/>
                </a:solidFill>
              </a:rPr>
              <a:t>iMC</a:t>
            </a:r>
            <a:r>
              <a:rPr lang="en-US" sz="1100" dirty="0" smtClean="0">
                <a:solidFill>
                  <a:schemeClr val="tx1"/>
                </a:solidFill>
              </a:rPr>
              <a:t> before completing write transaction</a:t>
            </a:r>
          </a:p>
          <a:p>
            <a:pPr marL="1604963" lvl="4" indent="-285750">
              <a:buFont typeface="Arial" panose="020B0604020202020204" pitchFamily="34" charset="0"/>
              <a:buChar char="•"/>
            </a:pPr>
            <a:r>
              <a:rPr lang="en-US" sz="1100" dirty="0" smtClean="0">
                <a:solidFill>
                  <a:schemeClr val="tx1"/>
                </a:solidFill>
              </a:rPr>
              <a:t>Utilize new transaction type to flush list of persistent memory regions </a:t>
            </a:r>
            <a:r>
              <a:rPr lang="en-US" sz="1100" dirty="0">
                <a:solidFill>
                  <a:schemeClr val="tx1"/>
                </a:solidFill>
              </a:rPr>
              <a:t>to </a:t>
            </a:r>
            <a:r>
              <a:rPr lang="en-US" sz="1100" dirty="0" err="1">
                <a:solidFill>
                  <a:schemeClr val="tx1"/>
                </a:solidFill>
              </a:rPr>
              <a:t>iMC</a:t>
            </a:r>
            <a:r>
              <a:rPr lang="en-US" sz="1100" dirty="0">
                <a:solidFill>
                  <a:schemeClr val="tx1"/>
                </a:solidFill>
              </a:rPr>
              <a:t> before completing </a:t>
            </a:r>
            <a:r>
              <a:rPr lang="en-US" sz="1100" dirty="0" smtClean="0">
                <a:solidFill>
                  <a:schemeClr val="tx1"/>
                </a:solidFill>
              </a:rPr>
              <a:t>new transaction</a:t>
            </a:r>
          </a:p>
          <a:p>
            <a:pPr marL="1255713" lvl="3" indent="-285750">
              <a:buFont typeface="Arial" panose="020B0604020202020204" pitchFamily="34" charset="0"/>
              <a:buChar char="•"/>
            </a:pPr>
            <a:r>
              <a:rPr lang="en-US" sz="1200" dirty="0" smtClean="0">
                <a:solidFill>
                  <a:schemeClr val="tx1"/>
                </a:solidFill>
              </a:rPr>
              <a:t>Without ADR:  </a:t>
            </a:r>
          </a:p>
          <a:p>
            <a:pPr marL="1604963" lvl="4" indent="-285750">
              <a:buFont typeface="Arial" panose="020B0604020202020204" pitchFamily="34" charset="0"/>
              <a:buChar char="•"/>
            </a:pPr>
            <a:r>
              <a:rPr lang="en-US" sz="1100" dirty="0" smtClean="0">
                <a:solidFill>
                  <a:schemeClr val="tx1"/>
                </a:solidFill>
              </a:rPr>
              <a:t>Force </a:t>
            </a:r>
            <a:r>
              <a:rPr lang="en-US" sz="1100" dirty="0">
                <a:solidFill>
                  <a:schemeClr val="tx1"/>
                </a:solidFill>
              </a:rPr>
              <a:t>write data to </a:t>
            </a:r>
            <a:r>
              <a:rPr lang="en-US" sz="1100" dirty="0" err="1">
                <a:solidFill>
                  <a:schemeClr val="tx1"/>
                </a:solidFill>
              </a:rPr>
              <a:t>iMC</a:t>
            </a:r>
            <a:r>
              <a:rPr lang="en-US" sz="1100" dirty="0">
                <a:solidFill>
                  <a:schemeClr val="tx1"/>
                </a:solidFill>
              </a:rPr>
              <a:t> </a:t>
            </a:r>
            <a:r>
              <a:rPr lang="en-US" sz="1100" dirty="0" smtClean="0">
                <a:solidFill>
                  <a:schemeClr val="tx1"/>
                </a:solidFill>
              </a:rPr>
              <a:t>and then to persistence before </a:t>
            </a:r>
            <a:r>
              <a:rPr lang="en-US" sz="1100" dirty="0">
                <a:solidFill>
                  <a:schemeClr val="tx1"/>
                </a:solidFill>
              </a:rPr>
              <a:t>completing write </a:t>
            </a:r>
            <a:r>
              <a:rPr lang="en-US" sz="1100" dirty="0" smtClean="0">
                <a:solidFill>
                  <a:schemeClr val="tx1"/>
                </a:solidFill>
              </a:rPr>
              <a:t>transaction</a:t>
            </a:r>
          </a:p>
          <a:p>
            <a:pPr marL="1604963" lvl="4" indent="-285750">
              <a:buFont typeface="Arial" panose="020B0604020202020204" pitchFamily="34" charset="0"/>
              <a:buChar char="•"/>
            </a:pPr>
            <a:r>
              <a:rPr lang="en-US" sz="1100" dirty="0" smtClean="0">
                <a:solidFill>
                  <a:schemeClr val="tx1"/>
                </a:solidFill>
              </a:rPr>
              <a:t>Utilize </a:t>
            </a:r>
            <a:r>
              <a:rPr lang="en-US" sz="1100" dirty="0">
                <a:solidFill>
                  <a:schemeClr val="tx1"/>
                </a:solidFill>
              </a:rPr>
              <a:t>new transaction type to flush list of persistent memory regions to </a:t>
            </a:r>
            <a:r>
              <a:rPr lang="en-US" sz="1100" dirty="0" err="1">
                <a:solidFill>
                  <a:schemeClr val="tx1"/>
                </a:solidFill>
              </a:rPr>
              <a:t>iMC</a:t>
            </a:r>
            <a:r>
              <a:rPr lang="en-US" sz="1100" dirty="0">
                <a:solidFill>
                  <a:schemeClr val="tx1"/>
                </a:solidFill>
              </a:rPr>
              <a:t> and then to persistence </a:t>
            </a:r>
            <a:r>
              <a:rPr lang="en-US" sz="1100" dirty="0" smtClean="0">
                <a:solidFill>
                  <a:schemeClr val="tx1"/>
                </a:solidFill>
              </a:rPr>
              <a:t>before </a:t>
            </a:r>
            <a:r>
              <a:rPr lang="en-US" sz="1100" dirty="0">
                <a:solidFill>
                  <a:schemeClr val="tx1"/>
                </a:solidFill>
              </a:rPr>
              <a:t>completing new </a:t>
            </a:r>
            <a:r>
              <a:rPr lang="en-US" sz="1100" dirty="0" smtClean="0">
                <a:solidFill>
                  <a:schemeClr val="tx1"/>
                </a:solidFill>
              </a:rPr>
              <a:t>transaction</a:t>
            </a:r>
            <a:endParaRPr lang="en-US" sz="1100" dirty="0">
              <a:solidFill>
                <a:schemeClr val="tx1"/>
              </a:solidFill>
            </a:endParaRPr>
          </a:p>
          <a:p>
            <a:pPr marL="857250" lvl="2" indent="-285750">
              <a:buFont typeface="Arial" panose="020B0604020202020204" pitchFamily="34" charset="0"/>
              <a:buChar char="•"/>
            </a:pPr>
            <a:r>
              <a:rPr lang="en-US" sz="1200" dirty="0" smtClean="0">
                <a:solidFill>
                  <a:schemeClr val="tx1"/>
                </a:solidFill>
              </a:rPr>
              <a:t>DDIO HW:</a:t>
            </a:r>
          </a:p>
          <a:p>
            <a:pPr marL="1255713" lvl="3" indent="-285750">
              <a:buFont typeface="Arial" panose="020B0604020202020204" pitchFamily="34" charset="0"/>
              <a:buChar char="•"/>
            </a:pPr>
            <a:r>
              <a:rPr lang="en-US" sz="1200" dirty="0" smtClean="0">
                <a:solidFill>
                  <a:schemeClr val="tx1"/>
                </a:solidFill>
              </a:rPr>
              <a:t>Make HW aware of persistent memory ranges and enable DDIO for DRAM and disable for persistent memory transactions on the fly</a:t>
            </a:r>
          </a:p>
        </p:txBody>
      </p:sp>
    </p:spTree>
    <p:extLst>
      <p:ext uri="{BB962C8B-B14F-4D97-AF65-F5344CB8AC3E}">
        <p14:creationId xmlns:p14="http://schemas.microsoft.com/office/powerpoint/2010/main" val="381513676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74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white_intel_only">
  <a:themeElements>
    <a:clrScheme name="white_intel_only 2">
      <a:dk1>
        <a:srgbClr val="111111"/>
      </a:dk1>
      <a:lt1>
        <a:srgbClr val="FFFFFF"/>
      </a:lt1>
      <a:dk2>
        <a:srgbClr val="087EB9"/>
      </a:dk2>
      <a:lt2>
        <a:srgbClr val="0860A8"/>
      </a:lt2>
      <a:accent1>
        <a:srgbClr val="FF5C00"/>
      </a:accent1>
      <a:accent2>
        <a:srgbClr val="FDB605"/>
      </a:accent2>
      <a:accent3>
        <a:srgbClr val="FFFFFF"/>
      </a:accent3>
      <a:accent4>
        <a:srgbClr val="0D0D0D"/>
      </a:accent4>
      <a:accent5>
        <a:srgbClr val="FFB5AA"/>
      </a:accent5>
      <a:accent6>
        <a:srgbClr val="E5A504"/>
      </a:accent6>
      <a:hlink>
        <a:srgbClr val="0066FF"/>
      </a:hlink>
      <a:folHlink>
        <a:srgbClr val="379900"/>
      </a:folHlink>
    </a:clrScheme>
    <a:fontScheme name="white_intel_only">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hite_intel_only 1">
        <a:dk1>
          <a:srgbClr val="111111"/>
        </a:dk1>
        <a:lt1>
          <a:srgbClr val="FFFFFF"/>
        </a:lt1>
        <a:dk2>
          <a:srgbClr val="087EB9"/>
        </a:dk2>
        <a:lt2>
          <a:srgbClr val="0860A8"/>
        </a:lt2>
        <a:accent1>
          <a:srgbClr val="FF5C00"/>
        </a:accent1>
        <a:accent2>
          <a:srgbClr val="FDB605"/>
        </a:accent2>
        <a:accent3>
          <a:srgbClr val="FFFFFF"/>
        </a:accent3>
        <a:accent4>
          <a:srgbClr val="0D0D0D"/>
        </a:accent4>
        <a:accent5>
          <a:srgbClr val="FFB5AA"/>
        </a:accent5>
        <a:accent6>
          <a:srgbClr val="E5A504"/>
        </a:accent6>
        <a:hlink>
          <a:srgbClr val="CCECFF"/>
        </a:hlink>
        <a:folHlink>
          <a:srgbClr val="379900"/>
        </a:folHlink>
      </a:clrScheme>
      <a:clrMap bg1="lt1" tx1="dk1" bg2="lt2" tx2="dk2" accent1="accent1" accent2="accent2" accent3="accent3" accent4="accent4" accent5="accent5" accent6="accent6" hlink="hlink" folHlink="folHlink"/>
    </a:extraClrScheme>
    <a:extraClrScheme>
      <a:clrScheme name="white_intel_only 2">
        <a:dk1>
          <a:srgbClr val="111111"/>
        </a:dk1>
        <a:lt1>
          <a:srgbClr val="FFFFFF"/>
        </a:lt1>
        <a:dk2>
          <a:srgbClr val="087EB9"/>
        </a:dk2>
        <a:lt2>
          <a:srgbClr val="0860A8"/>
        </a:lt2>
        <a:accent1>
          <a:srgbClr val="FF5C00"/>
        </a:accent1>
        <a:accent2>
          <a:srgbClr val="FDB605"/>
        </a:accent2>
        <a:accent3>
          <a:srgbClr val="FFFFFF"/>
        </a:accent3>
        <a:accent4>
          <a:srgbClr val="0D0D0D"/>
        </a:accent4>
        <a:accent5>
          <a:srgbClr val="FFB5AA"/>
        </a:accent5>
        <a:accent6>
          <a:srgbClr val="E5A504"/>
        </a:accent6>
        <a:hlink>
          <a:srgbClr val="0066FF"/>
        </a:hlink>
        <a:folHlink>
          <a:srgbClr val="37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ntel3.0-blue">
  <a:themeElements>
    <a:clrScheme name="">
      <a:dk1>
        <a:srgbClr val="000000"/>
      </a:dk1>
      <a:lt1>
        <a:srgbClr val="FFFFFF"/>
      </a:lt1>
      <a:dk2>
        <a:srgbClr val="0860A8"/>
      </a:dk2>
      <a:lt2>
        <a:srgbClr val="FDB605"/>
      </a:lt2>
      <a:accent1>
        <a:srgbClr val="009900"/>
      </a:accent1>
      <a:accent2>
        <a:srgbClr val="FF5C00"/>
      </a:accent2>
      <a:accent3>
        <a:srgbClr val="AAB6D1"/>
      </a:accent3>
      <a:accent4>
        <a:srgbClr val="DADADA"/>
      </a:accent4>
      <a:accent5>
        <a:srgbClr val="AACAAA"/>
      </a:accent5>
      <a:accent6>
        <a:srgbClr val="E75300"/>
      </a:accent6>
      <a:hlink>
        <a:srgbClr val="AA014C"/>
      </a:hlink>
      <a:folHlink>
        <a:srgbClr val="567EB9"/>
      </a:folHlink>
    </a:clrScheme>
    <a:fontScheme name="1_intel3.0-bl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intel3.0-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intel3.0-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intel3.0-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intel3.0-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intel3.0-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intel3.0-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intel3.0-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intel3.0-blue 8">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5BB3B9"/>
        </a:hlink>
        <a:folHlink>
          <a:srgbClr val="CC00FF"/>
        </a:folHlink>
      </a:clrScheme>
      <a:clrMap bg1="dk2" tx1="lt1" bg2="dk1" tx2="lt2" accent1="accent1" accent2="accent2" accent3="accent3" accent4="accent4" accent5="accent5" accent6="accent6" hlink="hlink" folHlink="folHlink"/>
    </a:extraClrScheme>
    <a:extraClrScheme>
      <a:clrScheme name="1_intel3.0-blue 9">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FFCC00"/>
        </a:hlink>
        <a:folHlink>
          <a:srgbClr val="CC00FF"/>
        </a:folHlink>
      </a:clrScheme>
      <a:clrMap bg1="dk2" tx1="lt1" bg2="dk1" tx2="lt2" accent1="accent1" accent2="accent2" accent3="accent3" accent4="accent4" accent5="accent5" accent6="accent6" hlink="hlink" folHlink="folHlink"/>
    </a:extraClrScheme>
    <a:extraClrScheme>
      <a:clrScheme name="1_intel3.0-blue 10">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9999"/>
        </a:hlink>
        <a:folHlink>
          <a:srgbClr val="CC00FF"/>
        </a:folHlink>
      </a:clrScheme>
      <a:clrMap bg1="dk2" tx1="lt1" bg2="dk1" tx2="lt2" accent1="accent1" accent2="accent2" accent3="accent3" accent4="accent4" accent5="accent5" accent6="accent6" hlink="hlink" folHlink="folHlink"/>
    </a:extraClrScheme>
    <a:extraClrScheme>
      <a:clrScheme name="1_intel3.0-blue 11">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9999"/>
        </a:hlink>
        <a:folHlink>
          <a:srgbClr val="CC0099"/>
        </a:folHlink>
      </a:clrScheme>
      <a:clrMap bg1="dk2" tx1="lt1" bg2="dk1" tx2="lt2" accent1="accent1" accent2="accent2" accent3="accent3" accent4="accent4" accent5="accent5" accent6="accent6" hlink="hlink" folHlink="folHlink"/>
    </a:extraClrScheme>
    <a:extraClrScheme>
      <a:clrScheme name="1_intel3.0-blue 12">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9999"/>
        </a:hlink>
        <a:folHlink>
          <a:srgbClr val="AA014C"/>
        </a:folHlink>
      </a:clrScheme>
      <a:clrMap bg1="dk2" tx1="lt1" bg2="dk1" tx2="lt2" accent1="accent1" accent2="accent2" accent3="accent3" accent4="accent4" accent5="accent5" accent6="accent6" hlink="hlink" folHlink="folHlink"/>
    </a:extraClrScheme>
    <a:extraClrScheme>
      <a:clrScheme name="1_intel3.0-blue 13">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C5C0"/>
        </a:hlink>
        <a:folHlink>
          <a:srgbClr val="AA014C"/>
        </a:folHlink>
      </a:clrScheme>
      <a:clrMap bg1="dk2" tx1="lt1" bg2="dk1" tx2="lt2" accent1="accent1" accent2="accent2" accent3="accent3" accent4="accent4" accent5="accent5" accent6="accent6" hlink="hlink" folHlink="folHlink"/>
    </a:extraClrScheme>
    <a:extraClrScheme>
      <a:clrScheme name="1_intel3.0-blue 14">
        <a:dk1>
          <a:srgbClr val="000000"/>
        </a:dk1>
        <a:lt1>
          <a:srgbClr val="FFFFFF"/>
        </a:lt1>
        <a:dk2>
          <a:srgbClr val="0034FF"/>
        </a:dk2>
        <a:lt2>
          <a:srgbClr val="FDB605"/>
        </a:lt2>
        <a:accent1>
          <a:srgbClr val="66CC33"/>
        </a:accent1>
        <a:accent2>
          <a:srgbClr val="FF5C00"/>
        </a:accent2>
        <a:accent3>
          <a:srgbClr val="AAAEFF"/>
        </a:accent3>
        <a:accent4>
          <a:srgbClr val="DADADA"/>
        </a:accent4>
        <a:accent5>
          <a:srgbClr val="B8E2AD"/>
        </a:accent5>
        <a:accent6>
          <a:srgbClr val="E75300"/>
        </a:accent6>
        <a:hlink>
          <a:srgbClr val="00C5C0"/>
        </a:hlink>
        <a:folHlink>
          <a:srgbClr val="AA014C"/>
        </a:folHlink>
      </a:clrScheme>
      <a:clrMap bg1="dk2" tx1="lt1" bg2="dk1" tx2="lt2" accent1="accent1" accent2="accent2" accent3="accent3" accent4="accent4" accent5="accent5" accent6="accent6" hlink="hlink" folHlink="folHlink"/>
    </a:extraClrScheme>
    <a:extraClrScheme>
      <a:clrScheme name="1_intel3.0-blue 15">
        <a:dk1>
          <a:srgbClr val="000000"/>
        </a:dk1>
        <a:lt1>
          <a:srgbClr val="FFFFFF"/>
        </a:lt1>
        <a:dk2>
          <a:srgbClr val="0034FF"/>
        </a:dk2>
        <a:lt2>
          <a:srgbClr val="FDB605"/>
        </a:lt2>
        <a:accent1>
          <a:srgbClr val="66CC33"/>
        </a:accent1>
        <a:accent2>
          <a:srgbClr val="FF5C00"/>
        </a:accent2>
        <a:accent3>
          <a:srgbClr val="AAAEFF"/>
        </a:accent3>
        <a:accent4>
          <a:srgbClr val="DADADA"/>
        </a:accent4>
        <a:accent5>
          <a:srgbClr val="B8E2AD"/>
        </a:accent5>
        <a:accent6>
          <a:srgbClr val="E75300"/>
        </a:accent6>
        <a:hlink>
          <a:srgbClr val="10C8E1"/>
        </a:hlink>
        <a:folHlink>
          <a:srgbClr val="AA014C"/>
        </a:folHlink>
      </a:clrScheme>
      <a:clrMap bg1="dk2" tx1="lt1" bg2="dk1" tx2="lt2" accent1="accent1" accent2="accent2" accent3="accent3" accent4="accent4" accent5="accent5" accent6="accent6" hlink="hlink" folHlink="folHlink"/>
    </a:extraClrScheme>
    <a:extraClrScheme>
      <a:clrScheme name="1_intel3.0-blue 16">
        <a:dk1>
          <a:srgbClr val="000000"/>
        </a:dk1>
        <a:lt1>
          <a:srgbClr val="FFFFFF"/>
        </a:lt1>
        <a:dk2>
          <a:srgbClr val="0034FF"/>
        </a:dk2>
        <a:lt2>
          <a:srgbClr val="FDB605"/>
        </a:lt2>
        <a:accent1>
          <a:srgbClr val="66CC33"/>
        </a:accent1>
        <a:accent2>
          <a:srgbClr val="FF5C00"/>
        </a:accent2>
        <a:accent3>
          <a:srgbClr val="AAAEFF"/>
        </a:accent3>
        <a:accent4>
          <a:srgbClr val="DADADA"/>
        </a:accent4>
        <a:accent5>
          <a:srgbClr val="B8E2AD"/>
        </a:accent5>
        <a:accent6>
          <a:srgbClr val="E75300"/>
        </a:accent6>
        <a:hlink>
          <a:srgbClr val="10C8E1"/>
        </a:hlink>
        <a:folHlink>
          <a:srgbClr val="F3016E"/>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ntel3.0-blue">
  <a:themeElements>
    <a:clrScheme name="">
      <a:dk1>
        <a:srgbClr val="000000"/>
      </a:dk1>
      <a:lt1>
        <a:srgbClr val="FFFFFF"/>
      </a:lt1>
      <a:dk2>
        <a:srgbClr val="0860A8"/>
      </a:dk2>
      <a:lt2>
        <a:srgbClr val="000000"/>
      </a:lt2>
      <a:accent1>
        <a:srgbClr val="009900"/>
      </a:accent1>
      <a:accent2>
        <a:srgbClr val="FF5C00"/>
      </a:accent2>
      <a:accent3>
        <a:srgbClr val="FFFFFF"/>
      </a:accent3>
      <a:accent4>
        <a:srgbClr val="000000"/>
      </a:accent4>
      <a:accent5>
        <a:srgbClr val="AACAAA"/>
      </a:accent5>
      <a:accent6>
        <a:srgbClr val="E75300"/>
      </a:accent6>
      <a:hlink>
        <a:srgbClr val="AA014C"/>
      </a:hlink>
      <a:folHlink>
        <a:srgbClr val="567EB9"/>
      </a:folHlink>
    </a:clrScheme>
    <a:fontScheme name="intel3.0-bl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tel3.0-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el3.0-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ntel3.0-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el3.0-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el3.0-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el3.0-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ntel3.0-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ntel3.0-blue 8">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5BB3B9"/>
        </a:hlink>
        <a:folHlink>
          <a:srgbClr val="CC00FF"/>
        </a:folHlink>
      </a:clrScheme>
      <a:clrMap bg1="dk2" tx1="lt1" bg2="dk1" tx2="lt2" accent1="accent1" accent2="accent2" accent3="accent3" accent4="accent4" accent5="accent5" accent6="accent6" hlink="hlink" folHlink="folHlink"/>
    </a:extraClrScheme>
    <a:extraClrScheme>
      <a:clrScheme name="intel3.0-blue 9">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FFCC00"/>
        </a:hlink>
        <a:folHlink>
          <a:srgbClr val="CC00FF"/>
        </a:folHlink>
      </a:clrScheme>
      <a:clrMap bg1="dk2" tx1="lt1" bg2="dk1" tx2="lt2" accent1="accent1" accent2="accent2" accent3="accent3" accent4="accent4" accent5="accent5" accent6="accent6" hlink="hlink" folHlink="folHlink"/>
    </a:extraClrScheme>
    <a:extraClrScheme>
      <a:clrScheme name="intel3.0-blue 10">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9999"/>
        </a:hlink>
        <a:folHlink>
          <a:srgbClr val="CC00FF"/>
        </a:folHlink>
      </a:clrScheme>
      <a:clrMap bg1="dk2" tx1="lt1" bg2="dk1" tx2="lt2" accent1="accent1" accent2="accent2" accent3="accent3" accent4="accent4" accent5="accent5" accent6="accent6" hlink="hlink" folHlink="folHlink"/>
    </a:extraClrScheme>
    <a:extraClrScheme>
      <a:clrScheme name="intel3.0-blue 11">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9999"/>
        </a:hlink>
        <a:folHlink>
          <a:srgbClr val="CC0099"/>
        </a:folHlink>
      </a:clrScheme>
      <a:clrMap bg1="dk2" tx1="lt1" bg2="dk1" tx2="lt2" accent1="accent1" accent2="accent2" accent3="accent3" accent4="accent4" accent5="accent5" accent6="accent6" hlink="hlink" folHlink="folHlink"/>
    </a:extraClrScheme>
    <a:extraClrScheme>
      <a:clrScheme name="intel3.0-blue 12">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9999"/>
        </a:hlink>
        <a:folHlink>
          <a:srgbClr val="AA014C"/>
        </a:folHlink>
      </a:clrScheme>
      <a:clrMap bg1="dk2" tx1="lt1" bg2="dk1" tx2="lt2" accent1="accent1" accent2="accent2" accent3="accent3" accent4="accent4" accent5="accent5" accent6="accent6" hlink="hlink" folHlink="folHlink"/>
    </a:extraClrScheme>
    <a:extraClrScheme>
      <a:clrScheme name="intel3.0-blue 13">
        <a:dk1>
          <a:srgbClr val="000000"/>
        </a:dk1>
        <a:lt1>
          <a:srgbClr val="FFFFFF"/>
        </a:lt1>
        <a:dk2>
          <a:srgbClr val="0034FF"/>
        </a:dk2>
        <a:lt2>
          <a:srgbClr val="FDB605"/>
        </a:lt2>
        <a:accent1>
          <a:srgbClr val="66CC33"/>
        </a:accent1>
        <a:accent2>
          <a:srgbClr val="FF6600"/>
        </a:accent2>
        <a:accent3>
          <a:srgbClr val="AAAEFF"/>
        </a:accent3>
        <a:accent4>
          <a:srgbClr val="DADADA"/>
        </a:accent4>
        <a:accent5>
          <a:srgbClr val="B8E2AD"/>
        </a:accent5>
        <a:accent6>
          <a:srgbClr val="E75C00"/>
        </a:accent6>
        <a:hlink>
          <a:srgbClr val="00C5C0"/>
        </a:hlink>
        <a:folHlink>
          <a:srgbClr val="AA014C"/>
        </a:folHlink>
      </a:clrScheme>
      <a:clrMap bg1="dk2" tx1="lt1" bg2="dk1" tx2="lt2" accent1="accent1" accent2="accent2" accent3="accent3" accent4="accent4" accent5="accent5" accent6="accent6" hlink="hlink" folHlink="folHlink"/>
    </a:extraClrScheme>
    <a:extraClrScheme>
      <a:clrScheme name="intel3.0-blue 14">
        <a:dk1>
          <a:srgbClr val="000000"/>
        </a:dk1>
        <a:lt1>
          <a:srgbClr val="FFFFFF"/>
        </a:lt1>
        <a:dk2>
          <a:srgbClr val="0034FF"/>
        </a:dk2>
        <a:lt2>
          <a:srgbClr val="FDB605"/>
        </a:lt2>
        <a:accent1>
          <a:srgbClr val="66CC33"/>
        </a:accent1>
        <a:accent2>
          <a:srgbClr val="FF5C00"/>
        </a:accent2>
        <a:accent3>
          <a:srgbClr val="AAAEFF"/>
        </a:accent3>
        <a:accent4>
          <a:srgbClr val="DADADA"/>
        </a:accent4>
        <a:accent5>
          <a:srgbClr val="B8E2AD"/>
        </a:accent5>
        <a:accent6>
          <a:srgbClr val="E75300"/>
        </a:accent6>
        <a:hlink>
          <a:srgbClr val="00C5C0"/>
        </a:hlink>
        <a:folHlink>
          <a:srgbClr val="AA014C"/>
        </a:folHlink>
      </a:clrScheme>
      <a:clrMap bg1="dk2" tx1="lt1" bg2="dk1" tx2="lt2" accent1="accent1" accent2="accent2" accent3="accent3" accent4="accent4" accent5="accent5" accent6="accent6" hlink="hlink" folHlink="folHlink"/>
    </a:extraClrScheme>
    <a:extraClrScheme>
      <a:clrScheme name="intel3.0-blue 15">
        <a:dk1>
          <a:srgbClr val="000000"/>
        </a:dk1>
        <a:lt1>
          <a:srgbClr val="FFFFFF"/>
        </a:lt1>
        <a:dk2>
          <a:srgbClr val="0034FF"/>
        </a:dk2>
        <a:lt2>
          <a:srgbClr val="FDB605"/>
        </a:lt2>
        <a:accent1>
          <a:srgbClr val="66CC33"/>
        </a:accent1>
        <a:accent2>
          <a:srgbClr val="FF5C00"/>
        </a:accent2>
        <a:accent3>
          <a:srgbClr val="AAAEFF"/>
        </a:accent3>
        <a:accent4>
          <a:srgbClr val="DADADA"/>
        </a:accent4>
        <a:accent5>
          <a:srgbClr val="B8E2AD"/>
        </a:accent5>
        <a:accent6>
          <a:srgbClr val="E75300"/>
        </a:accent6>
        <a:hlink>
          <a:srgbClr val="10C8E1"/>
        </a:hlink>
        <a:folHlink>
          <a:srgbClr val="AA014C"/>
        </a:folHlink>
      </a:clrScheme>
      <a:clrMap bg1="dk2" tx1="lt1" bg2="dk1" tx2="lt2" accent1="accent1" accent2="accent2" accent3="accent3" accent4="accent4" accent5="accent5" accent6="accent6" hlink="hlink" folHlink="folHlink"/>
    </a:extraClrScheme>
    <a:extraClrScheme>
      <a:clrScheme name="intel3.0-blue 16">
        <a:dk1>
          <a:srgbClr val="000000"/>
        </a:dk1>
        <a:lt1>
          <a:srgbClr val="FFFFFF"/>
        </a:lt1>
        <a:dk2>
          <a:srgbClr val="0034FF"/>
        </a:dk2>
        <a:lt2>
          <a:srgbClr val="FDB605"/>
        </a:lt2>
        <a:accent1>
          <a:srgbClr val="66CC33"/>
        </a:accent1>
        <a:accent2>
          <a:srgbClr val="FF5C00"/>
        </a:accent2>
        <a:accent3>
          <a:srgbClr val="AAAEFF"/>
        </a:accent3>
        <a:accent4>
          <a:srgbClr val="DADADA"/>
        </a:accent4>
        <a:accent5>
          <a:srgbClr val="B8E2AD"/>
        </a:accent5>
        <a:accent6>
          <a:srgbClr val="E75300"/>
        </a:accent6>
        <a:hlink>
          <a:srgbClr val="10C8E1"/>
        </a:hlink>
        <a:folHlink>
          <a:srgbClr val="F3016E"/>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R2 0 Requirements v1 3 and Feedback">
  <a:themeElements>
    <a:clrScheme name="Intel New Scheme">
      <a:dk1>
        <a:sysClr val="windowText" lastClr="000000"/>
      </a:dk1>
      <a:lt1>
        <a:sysClr val="window" lastClr="FFFFFF"/>
      </a:lt1>
      <a:dk2>
        <a:srgbClr val="004280"/>
      </a:dk2>
      <a:lt2>
        <a:srgbClr val="B1BABF"/>
      </a:lt2>
      <a:accent1>
        <a:srgbClr val="0071C5"/>
      </a:accent1>
      <a:accent2>
        <a:srgbClr val="00AEEF"/>
      </a:accent2>
      <a:accent3>
        <a:srgbClr val="8DC8E8"/>
      </a:accent3>
      <a:accent4>
        <a:srgbClr val="FFDA00"/>
      </a:accent4>
      <a:accent5>
        <a:srgbClr val="FDB813"/>
      </a:accent5>
      <a:accent6>
        <a:srgbClr val="A6CE39"/>
      </a:accent6>
      <a:hlink>
        <a:srgbClr val="939598"/>
      </a:hlink>
      <a:folHlink>
        <a:srgbClr val="ED1C24"/>
      </a:folHlink>
    </a:clrScheme>
    <a:fontScheme name="Intel">
      <a:majorFont>
        <a:latin typeface="Neo Sans Intel Light"/>
        <a:ea typeface=""/>
        <a:cs typeface=""/>
      </a:majorFont>
      <a:minorFont>
        <a:latin typeface="Neo Sans Int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000" dirty="0" smtClean="0">
            <a:solidFill>
              <a:schemeClr val="tx2"/>
            </a:solidFill>
            <a:latin typeface="Neo Sans Intel"/>
            <a:cs typeface="Neo Sans Intel"/>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DCG_PlaybookTemplate</Template>
  <TotalTime>5319</TotalTime>
  <Words>804</Words>
  <Application>Microsoft Office PowerPoint</Application>
  <PresentationFormat>On-screen Show (16:9)</PresentationFormat>
  <Paragraphs>171</Paragraphs>
  <Slides>7</Slides>
  <Notes>1</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7</vt:i4>
      </vt:variant>
    </vt:vector>
  </HeadingPairs>
  <TitlesOfParts>
    <vt:vector size="23" baseType="lpstr">
      <vt:lpstr>Arial</vt:lpstr>
      <vt:lpstr>Calibri</vt:lpstr>
      <vt:lpstr>Intel Clear</vt:lpstr>
      <vt:lpstr>Intel Clear Light</vt:lpstr>
      <vt:lpstr>Lucida Grande</vt:lpstr>
      <vt:lpstr>Neo Sans Intel</vt:lpstr>
      <vt:lpstr>Neo Sans Intel Light</vt:lpstr>
      <vt:lpstr>Neo Sans Intel Medium</vt:lpstr>
      <vt:lpstr>Tahoma</vt:lpstr>
      <vt:lpstr>Times</vt:lpstr>
      <vt:lpstr>Verdana</vt:lpstr>
      <vt:lpstr>Wingdings</vt:lpstr>
      <vt:lpstr>white_intel_only</vt:lpstr>
      <vt:lpstr>1_intel3.0-blue</vt:lpstr>
      <vt:lpstr>intel3.0-blue</vt:lpstr>
      <vt:lpstr>CR2 0 Requirements v1 3 and Feedback</vt:lpstr>
      <vt:lpstr>RDMA with byte-addressable PM RDMA Write Semantics to Remote Persistent Memory An Intel Perspective when utilizing Intel HW</vt:lpstr>
      <vt:lpstr>RDMA with DRAM – Intel HW Architecture</vt:lpstr>
      <vt:lpstr>RDMA with byte-addressable PM – Intel HW Architecture</vt:lpstr>
      <vt:lpstr>RDMA with byte-addressable PM – Intel HW Architecture</vt:lpstr>
      <vt:lpstr>RDMA with byte-addressable PM – Intel HW Architecture</vt:lpstr>
      <vt:lpstr>RDMA with byte-addressable PM – Intel HW Architecture</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28pt Light Title of Presentation Title of Presentation Line Two</dc:title>
  <dc:creator>b-chetd@microsoft.com</dc:creator>
  <cp:lastModifiedBy>Douglas, Chet R</cp:lastModifiedBy>
  <cp:revision>214</cp:revision>
  <dcterms:created xsi:type="dcterms:W3CDTF">2013-08-14T20:28:15Z</dcterms:created>
  <dcterms:modified xsi:type="dcterms:W3CDTF">2014-12-02T23:09:51Z</dcterms:modified>
</cp:coreProperties>
</file>