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10"/>
  </p:notesMasterIdLst>
  <p:handoutMasterIdLst>
    <p:handoutMasterId r:id="rId11"/>
  </p:handoutMasterIdLst>
  <p:sldIdLst>
    <p:sldId id="262" r:id="rId3"/>
    <p:sldId id="346" r:id="rId4"/>
    <p:sldId id="361" r:id="rId5"/>
    <p:sldId id="360" r:id="rId6"/>
    <p:sldId id="366" r:id="rId7"/>
    <p:sldId id="368" r:id="rId8"/>
    <p:sldId id="369" r:id="rId9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, Jim" initials="RJ" lastIdx="11" clrIdx="0">
    <p:extLst/>
  </p:cmAuthor>
  <p:cmAuthor id="2" name="Marty" initials="M" lastIdx="15" clrIdx="1"/>
  <p:cmAuthor id="3" name="Paul Grun" initials="PG" lastIdx="9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3" autoAdjust="0"/>
    <p:restoredTop sz="85601" autoAdjust="0"/>
  </p:normalViewPr>
  <p:slideViewPr>
    <p:cSldViewPr snapToObjects="1">
      <p:cViewPr varScale="1">
        <p:scale>
          <a:sx n="78" d="100"/>
          <a:sy n="78" d="100"/>
        </p:scale>
        <p:origin x="1086" y="96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92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12/15/2015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12/15/2015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4655" tIns="47328" rIns="94655" bIns="4732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2" y="4415788"/>
            <a:ext cx="5486400" cy="418338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59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attempt to explain the 3 categories on the previous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3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3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160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219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12/15/2015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12/15/2015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12/15/2015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12/15/2015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12/15/2015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12/15/2015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12/15/2015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12/15/2015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12/15/2015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12/15/2015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12/15/2015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12/15/2015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12/15/2015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57400" y="5486400"/>
            <a:ext cx="6629400" cy="990600"/>
          </a:xfrm>
        </p:spPr>
        <p:txBody>
          <a:bodyPr/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OFA OpenFabrics Interfaces Project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Data Storage/Data Access subgroup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November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2015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295400" y="3429000"/>
            <a:ext cx="7239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rgbClr val="005195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Summarizing NVM Usage Models for DS/DA</a:t>
            </a:r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9144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Objective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608220"/>
            <a:ext cx="5882105" cy="441157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934200" y="3814009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  <a:r>
              <a:rPr lang="en-US" dirty="0" smtClean="0"/>
              <a:t>bjective of this slide deck is to dig down into these two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04800" y="4990274"/>
            <a:ext cx="4114800" cy="395862"/>
          </a:xfrm>
          <a:prstGeom prst="roundRect">
            <a:avLst/>
          </a:prstGeom>
          <a:solidFill>
            <a:srgbClr val="000000">
              <a:alpha val="5882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7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Motivation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05" y="1524000"/>
            <a:ext cx="8229600" cy="4646613"/>
          </a:xfrm>
        </p:spPr>
        <p:txBody>
          <a:bodyPr/>
          <a:lstStyle/>
          <a:p>
            <a:pPr marL="342900" lvl="1" indent="-342900"/>
            <a:r>
              <a:rPr lang="en-US" dirty="0"/>
              <a:t>NVM </a:t>
            </a:r>
            <a:r>
              <a:rPr lang="en-US" dirty="0" smtClean="0"/>
              <a:t>is </a:t>
            </a:r>
            <a:r>
              <a:rPr lang="en-US" dirty="0"/>
              <a:t>an important emerging </a:t>
            </a:r>
            <a:r>
              <a:rPr lang="en-US" dirty="0" smtClean="0"/>
              <a:t>technology of great importance to OFA members and the consumers of OFS</a:t>
            </a:r>
          </a:p>
          <a:p>
            <a:pPr marL="342900" lvl="1" indent="-342900"/>
            <a:r>
              <a:rPr lang="en-US" dirty="0" smtClean="0"/>
              <a:t>It is sufficiently unlike existing memory models to warrant a discussion of an API to access it</a:t>
            </a:r>
          </a:p>
          <a:p>
            <a:pPr marL="342900" lvl="1" indent="-342900"/>
            <a:r>
              <a:rPr lang="en-US" dirty="0" smtClean="0"/>
              <a:t>It will have a significant enough impact on how storage is architected, deployed, and accessed to warrant a discussion of NVM for I/O, and an API to access it</a:t>
            </a:r>
          </a:p>
          <a:p>
            <a:pPr marL="342900" lvl="1" indent="-342900"/>
            <a:r>
              <a:rPr lang="en-US" dirty="0" smtClean="0"/>
              <a:t>Both ‘Data Storage’ and ‘Data Access’ are therefore potentially impacted by the emergence of NVM</a:t>
            </a:r>
          </a:p>
          <a:p>
            <a:pPr marL="742950" lvl="2" indent="-342900"/>
            <a:r>
              <a:rPr lang="en-US" dirty="0" smtClean="0"/>
              <a:t>Hence, the initial look at NVM is being taken by the DS/DA subgroup</a:t>
            </a:r>
          </a:p>
          <a:p>
            <a:pPr marL="742950" lvl="2" indent="-342900"/>
            <a:r>
              <a:rPr lang="en-US" dirty="0" smtClean="0"/>
              <a:t>A broader discussion with the main OFI WG is anticipated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0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NVM as a target of I/O operations</a:t>
            </a:r>
          </a:p>
          <a:p>
            <a:pPr lvl="1"/>
            <a:r>
              <a:rPr lang="en-US" dirty="0" smtClean="0"/>
              <a:t>out of scope: NVM as a target of memory L/S ops</a:t>
            </a:r>
          </a:p>
          <a:p>
            <a:r>
              <a:rPr lang="en-US" dirty="0" smtClean="0"/>
              <a:t>Accessed either locally or remotely</a:t>
            </a:r>
          </a:p>
          <a:p>
            <a:r>
              <a:rPr lang="en-US" dirty="0" smtClean="0"/>
              <a:t>As a local device</a:t>
            </a:r>
          </a:p>
          <a:p>
            <a:pPr lvl="1"/>
            <a:r>
              <a:rPr lang="en-US" dirty="0" smtClean="0"/>
              <a:t>attached to the I/O bus (e.g. SSD) or</a:t>
            </a:r>
          </a:p>
          <a:p>
            <a:pPr lvl="1"/>
            <a:r>
              <a:rPr lang="en-US" dirty="0" smtClean="0"/>
              <a:t>attached to a memory channel</a:t>
            </a:r>
          </a:p>
          <a:p>
            <a:r>
              <a:rPr lang="en-US" dirty="0" smtClean="0"/>
              <a:t>As a remote device</a:t>
            </a:r>
          </a:p>
          <a:p>
            <a:pPr lvl="1"/>
            <a:r>
              <a:rPr lang="en-US" dirty="0" smtClean="0"/>
              <a:t>attached to a network device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414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NVM </a:t>
            </a:r>
            <a:r>
              <a:rPr lang="en-US" sz="3600" dirty="0"/>
              <a:t>a</a:t>
            </a:r>
            <a:r>
              <a:rPr lang="en-US" sz="3600" dirty="0" smtClean="0"/>
              <a:t>ccess </a:t>
            </a:r>
            <a:r>
              <a:rPr lang="en-US" sz="3600" dirty="0"/>
              <a:t>m</a:t>
            </a:r>
            <a:r>
              <a:rPr lang="en-US" sz="3600" dirty="0" smtClean="0"/>
              <a:t>ethods </a:t>
            </a:r>
            <a:r>
              <a:rPr lang="en-US" sz="3600" dirty="0"/>
              <a:t>s</a:t>
            </a:r>
            <a:r>
              <a:rPr lang="en-US" sz="3600" dirty="0" smtClean="0"/>
              <a:t>ummarized</a:t>
            </a:r>
            <a:endParaRPr lang="en-US"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326558"/>
              </p:ext>
            </p:extLst>
          </p:nvPr>
        </p:nvGraphicFramePr>
        <p:xfrm>
          <a:off x="609600" y="2438400"/>
          <a:ext cx="7696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118"/>
                <a:gridCol w="2436786"/>
                <a:gridCol w="3481096"/>
                <a:gridCol w="83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Access</a:t>
                      </a:r>
                      <a:r>
                        <a:rPr lang="en-US" baseline="0" dirty="0" smtClean="0"/>
                        <a:t> 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local memory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access via</a:t>
                      </a:r>
                      <a:r>
                        <a:rPr lang="en-US" baseline="0" dirty="0" smtClean="0"/>
                        <a:t> memory load/store ops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(1)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local byte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accessed as I/O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local</a:t>
                      </a:r>
                      <a:r>
                        <a:rPr lang="en-US" baseline="0" dirty="0" smtClean="0"/>
                        <a:t> block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general case of byte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(2)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remote</a:t>
                      </a:r>
                      <a:r>
                        <a:rPr lang="en-US" baseline="0" dirty="0" smtClean="0"/>
                        <a:t> byte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remote block</a:t>
                      </a:r>
                      <a:r>
                        <a:rPr lang="en-US" baseline="0" dirty="0" smtClean="0"/>
                        <a:t>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5395" y="5576351"/>
            <a:ext cx="80352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US" sz="1400" dirty="0" smtClean="0">
                <a:solidFill>
                  <a:srgbClr val="6D6E71"/>
                </a:solidFill>
              </a:rPr>
              <a:t>Case 1 is almost certainly out of scope for DS/DA but is included here for completeness</a:t>
            </a:r>
          </a:p>
          <a:p>
            <a:pPr marL="342900" indent="-342900">
              <a:buAutoNum type="arabicParenBoth"/>
            </a:pPr>
            <a:r>
              <a:rPr lang="en-US" sz="1400" smtClean="0">
                <a:solidFill>
                  <a:srgbClr val="6D6E71"/>
                </a:solidFill>
              </a:rPr>
              <a:t>Block </a:t>
            </a:r>
            <a:r>
              <a:rPr lang="en-US" sz="1400" dirty="0" smtClean="0">
                <a:solidFill>
                  <a:srgbClr val="6D6E71"/>
                </a:solidFill>
              </a:rPr>
              <a:t>level access, </a:t>
            </a:r>
            <a:r>
              <a:rPr lang="en-US" sz="1400" smtClean="0">
                <a:solidFill>
                  <a:srgbClr val="6D6E71"/>
                </a:solidFill>
              </a:rPr>
              <a:t>where the </a:t>
            </a:r>
            <a:r>
              <a:rPr lang="en-US" sz="1400" dirty="0" smtClean="0">
                <a:solidFill>
                  <a:srgbClr val="6D6E71"/>
                </a:solidFill>
              </a:rPr>
              <a:t>target is described by an address and extent, is seen as the general case of byte-addressable memory, where the extent is as small as 1 byte.</a:t>
            </a:r>
          </a:p>
        </p:txBody>
      </p:sp>
    </p:spTree>
    <p:extLst>
      <p:ext uri="{BB962C8B-B14F-4D97-AF65-F5344CB8AC3E}">
        <p14:creationId xmlns:p14="http://schemas.microsoft.com/office/powerpoint/2010/main" val="1465224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>
            <a:stCxn id="21" idx="1"/>
            <a:endCxn id="24" idx="1"/>
          </p:cNvCxnSpPr>
          <p:nvPr/>
        </p:nvCxnSpPr>
        <p:spPr>
          <a:xfrm flipH="1" flipV="1">
            <a:off x="1401681" y="3253609"/>
            <a:ext cx="1275347" cy="5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3" idx="3"/>
            <a:endCxn id="9" idx="1"/>
          </p:cNvCxnSpPr>
          <p:nvPr/>
        </p:nvCxnSpPr>
        <p:spPr>
          <a:xfrm flipV="1">
            <a:off x="3892219" y="3257551"/>
            <a:ext cx="1127945" cy="15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r>
              <a:rPr lang="en-US" sz="3600" dirty="0"/>
              <a:t>Case 1,2,3 – </a:t>
            </a:r>
            <a:r>
              <a:rPr lang="en-US" sz="3600" dirty="0" smtClean="0"/>
              <a:t>local access models</a:t>
            </a:r>
            <a:endParaRPr lang="en-US"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www.openfabrics.org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628900" y="2689059"/>
            <a:ext cx="1314450" cy="113999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</a:t>
            </a: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180963" y="2686051"/>
            <a:ext cx="1010651" cy="1146008"/>
            <a:chOff x="4050616" y="2438400"/>
            <a:chExt cx="1347535" cy="1528011"/>
          </a:xfrm>
        </p:grpSpPr>
        <p:sp>
          <p:nvSpPr>
            <p:cNvPr id="6" name="Rectangle 5"/>
            <p:cNvSpPr/>
            <p:nvPr/>
          </p:nvSpPr>
          <p:spPr>
            <a:xfrm>
              <a:off x="4050616" y="2438400"/>
              <a:ext cx="228600" cy="1524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DIMM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435627" y="2438400"/>
              <a:ext cx="228600" cy="1524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DIMM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4790558" y="2442411"/>
              <a:ext cx="228600" cy="1524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DIMM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169551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NV</a:t>
              </a:r>
            </a:p>
            <a:p>
              <a:pPr algn="ctr"/>
              <a:endParaRPr lang="en-US" sz="825" dirty="0">
                <a:solidFill>
                  <a:prstClr val="black"/>
                </a:solidFill>
              </a:endParaRPr>
            </a:p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DIMM</a:t>
              </a:r>
            </a:p>
          </p:txBody>
        </p:sp>
      </p:grpSp>
      <p:sp>
        <p:nvSpPr>
          <p:cNvPr id="13" name="Rounded Rectangle 12"/>
          <p:cNvSpPr/>
          <p:nvPr/>
        </p:nvSpPr>
        <p:spPr>
          <a:xfrm>
            <a:off x="3549318" y="3059029"/>
            <a:ext cx="342900" cy="40005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prstClr val="black"/>
                </a:solidFill>
              </a:rPr>
              <a:t>MC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114675" y="3373354"/>
            <a:ext cx="342900" cy="40005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prstClr val="black"/>
                </a:solidFill>
              </a:rPr>
              <a:t>fs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043238" y="4286250"/>
            <a:ext cx="485775" cy="4572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dirty="0">
                <a:solidFill>
                  <a:prstClr val="black"/>
                </a:solidFill>
              </a:rPr>
              <a:t>SSD</a:t>
            </a:r>
          </a:p>
        </p:txBody>
      </p:sp>
      <p:cxnSp>
        <p:nvCxnSpPr>
          <p:cNvPr id="20" name="Straight Connector 19"/>
          <p:cNvCxnSpPr>
            <a:stCxn id="5" idx="2"/>
            <a:endCxn id="18" idx="0"/>
          </p:cNvCxnSpPr>
          <p:nvPr/>
        </p:nvCxnSpPr>
        <p:spPr>
          <a:xfrm>
            <a:off x="3286125" y="382905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62000" y="4136519"/>
            <a:ext cx="191964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block access* via e.g. </a:t>
            </a:r>
            <a:r>
              <a:rPr lang="en-US" dirty="0" err="1" smtClean="0">
                <a:solidFill>
                  <a:srgbClr val="6D6E71"/>
                </a:solidFill>
              </a:rPr>
              <a:t>NVMe</a:t>
            </a:r>
            <a:endParaRPr lang="en-US" dirty="0" smtClean="0">
              <a:solidFill>
                <a:srgbClr val="6D6E7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2391288" y="3990890"/>
            <a:ext cx="780259" cy="345653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847516" y="2204836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memory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5351704" y="2526904"/>
            <a:ext cx="877646" cy="72670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2677027" y="3059029"/>
            <a:ext cx="342900" cy="40005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prstClr val="black"/>
                </a:solidFill>
              </a:rPr>
              <a:t>MC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401681" y="2682109"/>
            <a:ext cx="1010651" cy="1146008"/>
            <a:chOff x="4050616" y="2438400"/>
            <a:chExt cx="1347535" cy="1528011"/>
          </a:xfrm>
        </p:grpSpPr>
        <p:sp>
          <p:nvSpPr>
            <p:cNvPr id="24" name="Rectangle 23"/>
            <p:cNvSpPr/>
            <p:nvPr/>
          </p:nvSpPr>
          <p:spPr>
            <a:xfrm>
              <a:off x="4050616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NV      DIMM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435627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NV      DIMM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790558" y="2442411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NV        DIMM 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169551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NV</a:t>
              </a:r>
            </a:p>
            <a:p>
              <a:pPr algn="ctr"/>
              <a:endParaRPr lang="en-US" sz="825" dirty="0">
                <a:solidFill>
                  <a:prstClr val="black"/>
                </a:solidFill>
              </a:endParaRPr>
            </a:p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DIMM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629492" y="1687738"/>
            <a:ext cx="3390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I/O – byte-addressable or block</a:t>
            </a:r>
          </a:p>
        </p:txBody>
      </p:sp>
      <p:cxnSp>
        <p:nvCxnSpPr>
          <p:cNvPr id="32" name="Straight Connector 31"/>
          <p:cNvCxnSpPr>
            <a:stCxn id="31" idx="2"/>
          </p:cNvCxnSpPr>
          <p:nvPr/>
        </p:nvCxnSpPr>
        <p:spPr>
          <a:xfrm flipH="1">
            <a:off x="2412334" y="2057070"/>
            <a:ext cx="912494" cy="5559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43551" y="5000349"/>
            <a:ext cx="36004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*f/s storage today is block storage, but in the future it may be some other access paradigm, e.g. byte level, object I/O</a:t>
            </a:r>
          </a:p>
        </p:txBody>
      </p:sp>
    </p:spTree>
    <p:extLst>
      <p:ext uri="{BB962C8B-B14F-4D97-AF65-F5344CB8AC3E}">
        <p14:creationId xmlns:p14="http://schemas.microsoft.com/office/powerpoint/2010/main" val="1337842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stCxn id="28" idx="3"/>
            <a:endCxn id="31" idx="1"/>
          </p:cNvCxnSpPr>
          <p:nvPr/>
        </p:nvCxnSpPr>
        <p:spPr>
          <a:xfrm>
            <a:off x="7142289" y="3825860"/>
            <a:ext cx="1285901" cy="165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943582" y="3114316"/>
            <a:ext cx="2819418" cy="2194506"/>
          </a:xfrm>
          <a:prstGeom prst="rect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r>
              <a:rPr lang="en-US" sz="3600" dirty="0"/>
              <a:t>Case 4,5 – remote NVM I/O access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www.openfabrics.org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28933" y="2959586"/>
            <a:ext cx="1314450" cy="113999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CPU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61894" y="4556777"/>
            <a:ext cx="485775" cy="4572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dirty="0">
                <a:solidFill>
                  <a:prstClr val="black"/>
                </a:solidFill>
              </a:rPr>
              <a:t>SSD</a:t>
            </a:r>
          </a:p>
        </p:txBody>
      </p:sp>
      <p:cxnSp>
        <p:nvCxnSpPr>
          <p:cNvPr id="20" name="Straight Connector 19"/>
          <p:cNvCxnSpPr>
            <a:stCxn id="5" idx="2"/>
            <a:endCxn id="21" idx="0"/>
          </p:cNvCxnSpPr>
          <p:nvPr/>
        </p:nvCxnSpPr>
        <p:spPr>
          <a:xfrm flipH="1">
            <a:off x="3683894" y="4099577"/>
            <a:ext cx="2264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406423" y="4556777"/>
            <a:ext cx="554945" cy="28575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dirty="0">
                <a:solidFill>
                  <a:prstClr val="black"/>
                </a:solidFill>
              </a:rPr>
              <a:t>NIC</a:t>
            </a:r>
          </a:p>
        </p:txBody>
      </p:sp>
      <p:cxnSp>
        <p:nvCxnSpPr>
          <p:cNvPr id="23" name="Elbow Connector 22"/>
          <p:cNvCxnSpPr>
            <a:stCxn id="21" idx="2"/>
            <a:endCxn id="25" idx="2"/>
          </p:cNvCxnSpPr>
          <p:nvPr/>
        </p:nvCxnSpPr>
        <p:spPr>
          <a:xfrm rot="16200000" flipH="1">
            <a:off x="5003233" y="3523189"/>
            <a:ext cx="9525" cy="2638678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flipH="1">
            <a:off x="6045101" y="4556777"/>
            <a:ext cx="554945" cy="28575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dirty="0">
                <a:solidFill>
                  <a:prstClr val="black"/>
                </a:solidFill>
              </a:rPr>
              <a:t>NIC</a:t>
            </a:r>
          </a:p>
        </p:txBody>
      </p:sp>
      <p:cxnSp>
        <p:nvCxnSpPr>
          <p:cNvPr id="14" name="Elbow Connector 13"/>
          <p:cNvCxnSpPr>
            <a:stCxn id="25" idx="0"/>
            <a:endCxn id="28" idx="2"/>
          </p:cNvCxnSpPr>
          <p:nvPr/>
        </p:nvCxnSpPr>
        <p:spPr>
          <a:xfrm rot="5400000" flipH="1" flipV="1">
            <a:off x="6302677" y="4045778"/>
            <a:ext cx="530894" cy="49110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6485064" y="3625834"/>
            <a:ext cx="657225" cy="4000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CPU </a:t>
            </a: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9" name="Elbow Connector 18"/>
          <p:cNvCxnSpPr>
            <a:stCxn id="28" idx="2"/>
            <a:endCxn id="18" idx="0"/>
          </p:cNvCxnSpPr>
          <p:nvPr/>
        </p:nvCxnSpPr>
        <p:spPr>
          <a:xfrm rot="16200000" flipH="1">
            <a:off x="6793782" y="4045779"/>
            <a:ext cx="530894" cy="491105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36045" y="5617505"/>
            <a:ext cx="417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I/O device exports a byte-addressable or block level I/O interface</a:t>
            </a: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4032190" y="5138437"/>
            <a:ext cx="685800" cy="49201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7176194" y="4671077"/>
            <a:ext cx="485775" cy="4572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dirty="0">
                <a:solidFill>
                  <a:prstClr val="black"/>
                </a:solidFill>
              </a:rPr>
              <a:t>SSD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290494" y="4785377"/>
            <a:ext cx="485775" cy="4572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dirty="0">
                <a:solidFill>
                  <a:prstClr val="black"/>
                </a:solidFill>
              </a:rPr>
              <a:t>SSD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21937" y="2463221"/>
            <a:ext cx="2091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shared remote access I/O device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7588990" y="3270903"/>
            <a:ext cx="1010651" cy="1146008"/>
            <a:chOff x="4050616" y="2438400"/>
            <a:chExt cx="1347535" cy="1528011"/>
          </a:xfrm>
        </p:grpSpPr>
        <p:sp>
          <p:nvSpPr>
            <p:cNvPr id="26" name="Rectangle 25"/>
            <p:cNvSpPr/>
            <p:nvPr/>
          </p:nvSpPr>
          <p:spPr>
            <a:xfrm>
              <a:off x="4050616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NV      DIMM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435627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NV      DIMM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790558" y="2442411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NV        DIMM 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169551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NV</a:t>
              </a:r>
            </a:p>
            <a:p>
              <a:pPr algn="ctr"/>
              <a:endParaRPr lang="en-US" sz="825" dirty="0">
                <a:solidFill>
                  <a:prstClr val="black"/>
                </a:solidFill>
              </a:endParaRPr>
            </a:p>
            <a:p>
              <a:pPr algn="ctr"/>
              <a:r>
                <a:rPr lang="en-US" sz="825" dirty="0">
                  <a:solidFill>
                    <a:prstClr val="black"/>
                  </a:solidFill>
                </a:rPr>
                <a:t>DIMM</a:t>
              </a:r>
            </a:p>
          </p:txBody>
        </p:sp>
      </p:grpSp>
      <p:sp>
        <p:nvSpPr>
          <p:cNvPr id="33" name="Rounded Rectangle 32"/>
          <p:cNvSpPr/>
          <p:nvPr/>
        </p:nvSpPr>
        <p:spPr>
          <a:xfrm>
            <a:off x="3239663" y="3349444"/>
            <a:ext cx="844212" cy="332095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client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47301" y="2006463"/>
            <a:ext cx="58927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Consumers (clients) of NVM I/O include e.g.</a:t>
            </a:r>
          </a:p>
          <a:p>
            <a:pPr marL="285750" indent="-285750">
              <a:buFontTx/>
              <a:buChar char="-"/>
            </a:pPr>
            <a:r>
              <a:rPr lang="en-US" sz="1400" dirty="0" smtClean="0">
                <a:solidFill>
                  <a:prstClr val="black"/>
                </a:solidFill>
              </a:rPr>
              <a:t>user or kernel file or object storage (Lustre, CEPH…)</a:t>
            </a:r>
          </a:p>
          <a:p>
            <a:pPr marL="285750" indent="-285750">
              <a:buFontTx/>
              <a:buChar char="-"/>
            </a:pPr>
            <a:r>
              <a:rPr lang="en-US" sz="1400" dirty="0" smtClean="0">
                <a:solidFill>
                  <a:prstClr val="black"/>
                </a:solidFill>
              </a:rPr>
              <a:t>block storage consumers (</a:t>
            </a:r>
            <a:r>
              <a:rPr lang="en-US" sz="1400" dirty="0" err="1" smtClean="0">
                <a:solidFill>
                  <a:prstClr val="black"/>
                </a:solidFill>
              </a:rPr>
              <a:t>iSER</a:t>
            </a:r>
            <a:r>
              <a:rPr lang="en-US" sz="1400" dirty="0" smtClean="0">
                <a:solidFill>
                  <a:prstClr val="black"/>
                </a:solidFill>
              </a:rPr>
              <a:t>, SRP, </a:t>
            </a:r>
            <a:r>
              <a:rPr lang="en-US" sz="1400" dirty="0" err="1" smtClean="0">
                <a:solidFill>
                  <a:prstClr val="black"/>
                </a:solidFill>
              </a:rPr>
              <a:t>NVMef</a:t>
            </a:r>
            <a:r>
              <a:rPr lang="en-US" sz="1400" dirty="0" smtClean="0">
                <a:solidFill>
                  <a:prstClr val="black"/>
                </a:solidFill>
              </a:rPr>
              <a:t>…)</a:t>
            </a:r>
          </a:p>
        </p:txBody>
      </p:sp>
    </p:spTree>
    <p:extLst>
      <p:ext uri="{BB962C8B-B14F-4D97-AF65-F5344CB8AC3E}">
        <p14:creationId xmlns:p14="http://schemas.microsoft.com/office/powerpoint/2010/main" val="585607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21045</TotalTime>
  <Words>453</Words>
  <Application>Microsoft Office PowerPoint</Application>
  <PresentationFormat>On-screen Show (4:3)</PresentationFormat>
  <Paragraphs>101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Office Theme</vt:lpstr>
      <vt:lpstr>Custom Design</vt:lpstr>
      <vt:lpstr>PowerPoint Presentation</vt:lpstr>
      <vt:lpstr>Objective</vt:lpstr>
      <vt:lpstr>Motivation</vt:lpstr>
      <vt:lpstr>Scope</vt:lpstr>
      <vt:lpstr>NVM access methods summarized</vt:lpstr>
      <vt:lpstr>Case 1,2,3 – local access models</vt:lpstr>
      <vt:lpstr>Case 4,5 – remote NVM I/O access</vt:lpstr>
    </vt:vector>
  </TitlesOfParts>
  <Company>admin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Paul Grun</cp:lastModifiedBy>
  <cp:revision>867</cp:revision>
  <cp:lastPrinted>2014-07-18T22:08:28Z</cp:lastPrinted>
  <dcterms:created xsi:type="dcterms:W3CDTF">2009-09-15T00:09:16Z</dcterms:created>
  <dcterms:modified xsi:type="dcterms:W3CDTF">2015-12-15T10:29:25Z</dcterms:modified>
</cp:coreProperties>
</file>