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10"/>
  </p:notesMasterIdLst>
  <p:handoutMasterIdLst>
    <p:handoutMasterId r:id="rId11"/>
  </p:handoutMasterIdLst>
  <p:sldIdLst>
    <p:sldId id="262" r:id="rId3"/>
    <p:sldId id="346" r:id="rId4"/>
    <p:sldId id="361" r:id="rId5"/>
    <p:sldId id="360" r:id="rId6"/>
    <p:sldId id="366" r:id="rId7"/>
    <p:sldId id="368" r:id="rId8"/>
    <p:sldId id="369" r:id="rId9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, Jim" initials="RJ" lastIdx="11" clrIdx="0">
    <p:extLst/>
  </p:cmAuthor>
  <p:cmAuthor id="2" name="Marty" initials="M" lastIdx="15" clrIdx="1"/>
  <p:cmAuthor id="3" name="Paul Grun" initials="PG" lastIdx="9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85601" autoAdjust="0"/>
  </p:normalViewPr>
  <p:slideViewPr>
    <p:cSldViewPr snapToObjects="1">
      <p:cViewPr varScale="1">
        <p:scale>
          <a:sx n="94" d="100"/>
          <a:sy n="94" d="100"/>
        </p:scale>
        <p:origin x="606" y="90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4655" tIns="47328" rIns="94655" bIns="4732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2" y="4415788"/>
            <a:ext cx="5486400" cy="418338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59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3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160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219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57400" y="5486400"/>
            <a:ext cx="6629400" cy="990600"/>
          </a:xfrm>
        </p:spPr>
        <p:txBody>
          <a:bodyPr/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OFA OpenFabrics Interfaces Project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Data Storage/Data Access subgroup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October 2015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295400" y="3429000"/>
            <a:ext cx="7239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005195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Summarizing NVM Usage Models for DS/DA</a:t>
            </a:r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Objective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608220"/>
            <a:ext cx="5882105" cy="44115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934200" y="3814009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bjective of this slide deck is to dig down into these two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04800" y="4990274"/>
            <a:ext cx="4114800" cy="395862"/>
          </a:xfrm>
          <a:prstGeom prst="roundRect">
            <a:avLst/>
          </a:prstGeom>
          <a:solidFill>
            <a:srgbClr val="000000">
              <a:alpha val="5882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7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Motivation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05" y="1524000"/>
            <a:ext cx="8229600" cy="4646613"/>
          </a:xfrm>
        </p:spPr>
        <p:txBody>
          <a:bodyPr/>
          <a:lstStyle/>
          <a:p>
            <a:pPr marL="342900" lvl="1" indent="-342900"/>
            <a:r>
              <a:rPr lang="en-US" dirty="0"/>
              <a:t>NVM is seen as an important emerging </a:t>
            </a:r>
            <a:r>
              <a:rPr lang="en-US" dirty="0" smtClean="0"/>
              <a:t>technology of great importance to OFA members and the consumers of OFS</a:t>
            </a:r>
          </a:p>
          <a:p>
            <a:pPr marL="342900" lvl="1" indent="-342900"/>
            <a:r>
              <a:rPr lang="en-US" dirty="0" smtClean="0"/>
              <a:t>It is sufficiently unlike existing memory models to warrant a discussion of an API to access it</a:t>
            </a:r>
          </a:p>
          <a:p>
            <a:pPr marL="342900" lvl="1" indent="-342900"/>
            <a:r>
              <a:rPr lang="en-US" dirty="0" smtClean="0"/>
              <a:t>It will have a significant enough impact on how storage is architected, deployed, and accessed to warrant a discussion of NVM for storage, and an API to access it</a:t>
            </a:r>
          </a:p>
          <a:p>
            <a:pPr marL="342900" lvl="1" indent="-342900"/>
            <a:r>
              <a:rPr lang="en-US" dirty="0" smtClean="0"/>
              <a:t>Both ‘Data Storage’ and ‘Data Access’ are therefore potentially impacted by the emergence of NVM</a:t>
            </a:r>
          </a:p>
          <a:p>
            <a:pPr marL="742950" lvl="2" indent="-342900"/>
            <a:r>
              <a:rPr lang="en-US" dirty="0" smtClean="0"/>
              <a:t>Hence, the initial look at NVM is being taken by the DS/DA subgroup</a:t>
            </a:r>
          </a:p>
          <a:p>
            <a:pPr marL="742950" lvl="2" indent="-342900"/>
            <a:r>
              <a:rPr lang="en-US" dirty="0" smtClean="0"/>
              <a:t>A broader discussion with the main OFI WG is anticipated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0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NVM as persistent memory</a:t>
            </a:r>
          </a:p>
          <a:p>
            <a:r>
              <a:rPr lang="en-US" dirty="0" smtClean="0"/>
              <a:t>NVM as storage</a:t>
            </a:r>
          </a:p>
          <a:p>
            <a:r>
              <a:rPr lang="en-US" dirty="0" smtClean="0"/>
              <a:t>Local access</a:t>
            </a:r>
          </a:p>
          <a:p>
            <a:r>
              <a:rPr lang="en-US" dirty="0" smtClean="0"/>
              <a:t>Remote access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414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 summarized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656117"/>
              </p:ext>
            </p:extLst>
          </p:nvPr>
        </p:nvGraphicFramePr>
        <p:xfrm>
          <a:off x="990600" y="2438400"/>
          <a:ext cx="636346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401062"/>
                <a:gridCol w="9144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 memory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 storage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remote byte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remote</a:t>
                      </a:r>
                      <a:r>
                        <a:rPr lang="en-US" baseline="0" dirty="0" smtClean="0"/>
                        <a:t> block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remote file</a:t>
                      </a:r>
                      <a:r>
                        <a:rPr lang="en-US" baseline="0" dirty="0" smtClean="0"/>
                        <a:t>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remote object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remote memory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24400" y="5558591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Does this one exist??</a:t>
            </a:r>
            <a:endParaRPr lang="en-US" dirty="0" smtClean="0">
              <a:solidFill>
                <a:srgbClr val="6D6E7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3810000" y="5367337"/>
            <a:ext cx="914400" cy="3759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224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>
            <a:stCxn id="21" idx="1"/>
            <a:endCxn id="24" idx="1"/>
          </p:cNvCxnSpPr>
          <p:nvPr/>
        </p:nvCxnSpPr>
        <p:spPr>
          <a:xfrm flipH="1" flipV="1">
            <a:off x="1401681" y="3253609"/>
            <a:ext cx="1275347" cy="5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3" idx="3"/>
            <a:endCxn id="9" idx="1"/>
          </p:cNvCxnSpPr>
          <p:nvPr/>
        </p:nvCxnSpPr>
        <p:spPr>
          <a:xfrm flipV="1">
            <a:off x="3892219" y="3257551"/>
            <a:ext cx="1127945" cy="15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Cases 1,2 – typical local </a:t>
            </a:r>
            <a:r>
              <a:rPr lang="en-US" sz="3600" dirty="0">
                <a:solidFill>
                  <a:schemeClr val="tx1"/>
                </a:solidFill>
              </a:rPr>
              <a:t>use </a:t>
            </a:r>
            <a:r>
              <a:rPr lang="en-US" sz="3600" dirty="0">
                <a:solidFill>
                  <a:schemeClr val="tx1"/>
                </a:solidFill>
              </a:rPr>
              <a:t>cases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28900" y="2689059"/>
            <a:ext cx="1314450" cy="113999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</a:t>
            </a: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180963" y="2686051"/>
            <a:ext cx="1010651" cy="1146008"/>
            <a:chOff x="4050616" y="2438400"/>
            <a:chExt cx="1347535" cy="1528011"/>
          </a:xfrm>
        </p:grpSpPr>
        <p:sp>
          <p:nvSpPr>
            <p:cNvPr id="6" name="Rectangle 5"/>
            <p:cNvSpPr/>
            <p:nvPr/>
          </p:nvSpPr>
          <p:spPr>
            <a:xfrm>
              <a:off x="4050616" y="2438400"/>
              <a:ext cx="228600" cy="1524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DIMM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435627" y="2438400"/>
              <a:ext cx="228600" cy="1524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DIMM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4790558" y="2442411"/>
              <a:ext cx="228600" cy="1524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DIMM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169551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</a:t>
              </a:r>
            </a:p>
            <a:p>
              <a:pPr algn="ctr"/>
              <a:endParaRPr lang="en-US" sz="825" dirty="0">
                <a:solidFill>
                  <a:prstClr val="black"/>
                </a:solidFill>
              </a:endParaRPr>
            </a:p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DIMM</a:t>
              </a: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3549318" y="3059029"/>
            <a:ext cx="342900" cy="40005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prstClr val="black"/>
                </a:solidFill>
              </a:rPr>
              <a:t>MC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114675" y="3373354"/>
            <a:ext cx="342900" cy="40005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prstClr val="black"/>
                </a:solidFill>
              </a:rPr>
              <a:t>fs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043238" y="4286250"/>
            <a:ext cx="485775" cy="4572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>
                <a:solidFill>
                  <a:prstClr val="black"/>
                </a:solidFill>
              </a:rPr>
              <a:t>SSD</a:t>
            </a:r>
          </a:p>
        </p:txBody>
      </p:sp>
      <p:cxnSp>
        <p:nvCxnSpPr>
          <p:cNvPr id="20" name="Straight Connector 19"/>
          <p:cNvCxnSpPr>
            <a:stCxn id="5" idx="2"/>
            <a:endCxn id="18" idx="0"/>
          </p:cNvCxnSpPr>
          <p:nvPr/>
        </p:nvCxnSpPr>
        <p:spPr>
          <a:xfrm>
            <a:off x="3286125" y="382905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354320" y="4136519"/>
            <a:ext cx="132732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block access* via e.g. </a:t>
            </a:r>
            <a:r>
              <a:rPr lang="en-US" dirty="0" err="1" smtClean="0">
                <a:solidFill>
                  <a:srgbClr val="6D6E71"/>
                </a:solidFill>
              </a:rPr>
              <a:t>NVMe</a:t>
            </a:r>
            <a:endParaRPr lang="en-US" dirty="0" smtClean="0">
              <a:solidFill>
                <a:srgbClr val="6D6E7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2391288" y="3990890"/>
            <a:ext cx="780259" cy="34565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47516" y="220483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memory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5351704" y="2526904"/>
            <a:ext cx="877646" cy="7267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2677027" y="3059029"/>
            <a:ext cx="342900" cy="40005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prstClr val="black"/>
                </a:solidFill>
              </a:rPr>
              <a:t>MC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401681" y="2682109"/>
            <a:ext cx="1010651" cy="1146008"/>
            <a:chOff x="4050616" y="2438400"/>
            <a:chExt cx="1347535" cy="1528011"/>
          </a:xfrm>
        </p:grpSpPr>
        <p:sp>
          <p:nvSpPr>
            <p:cNvPr id="24" name="Rectangle 23"/>
            <p:cNvSpPr/>
            <p:nvPr/>
          </p:nvSpPr>
          <p:spPr>
            <a:xfrm>
              <a:off x="4050616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      DIMM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35627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      DIMM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790558" y="2442411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        DIMM 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169551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</a:t>
              </a:r>
            </a:p>
            <a:p>
              <a:pPr algn="ctr"/>
              <a:endParaRPr lang="en-US" sz="825" dirty="0">
                <a:solidFill>
                  <a:prstClr val="black"/>
                </a:solidFill>
              </a:endParaRPr>
            </a:p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DIMM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382678" y="1870695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I/O</a:t>
            </a:r>
          </a:p>
        </p:txBody>
      </p:sp>
      <p:cxnSp>
        <p:nvCxnSpPr>
          <p:cNvPr id="32" name="Straight Connector 31"/>
          <p:cNvCxnSpPr>
            <a:stCxn id="31" idx="2"/>
          </p:cNvCxnSpPr>
          <p:nvPr/>
        </p:nvCxnSpPr>
        <p:spPr>
          <a:xfrm flipH="1">
            <a:off x="2252842" y="2240027"/>
            <a:ext cx="376058" cy="30746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43551" y="5000349"/>
            <a:ext cx="36004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*f/s storage today is block storage, but in the future it may be some other access paradigm, e.g. byte level, object I/O</a:t>
            </a:r>
          </a:p>
        </p:txBody>
      </p:sp>
    </p:spTree>
    <p:extLst>
      <p:ext uri="{BB962C8B-B14F-4D97-AF65-F5344CB8AC3E}">
        <p14:creationId xmlns:p14="http://schemas.microsoft.com/office/powerpoint/2010/main" val="1337842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stCxn id="28" idx="3"/>
            <a:endCxn id="31" idx="1"/>
          </p:cNvCxnSpPr>
          <p:nvPr/>
        </p:nvCxnSpPr>
        <p:spPr>
          <a:xfrm>
            <a:off x="6208839" y="3539567"/>
            <a:ext cx="1285901" cy="165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010132" y="2828023"/>
            <a:ext cx="2819418" cy="2194506"/>
          </a:xfrm>
          <a:prstGeom prst="rect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Cases </a:t>
            </a:r>
            <a:r>
              <a:rPr lang="en-US" sz="3600" dirty="0" smtClean="0">
                <a:solidFill>
                  <a:schemeClr val="tx1"/>
                </a:solidFill>
              </a:rPr>
              <a:t>3,4,5,6 </a:t>
            </a:r>
            <a:r>
              <a:rPr lang="en-US" sz="3600" dirty="0">
                <a:solidFill>
                  <a:schemeClr val="tx1"/>
                </a:solidFill>
              </a:rPr>
              <a:t>– typical remote </a:t>
            </a:r>
            <a:r>
              <a:rPr lang="en-US" sz="3600" dirty="0">
                <a:solidFill>
                  <a:schemeClr val="tx1"/>
                </a:solidFill>
              </a:rPr>
              <a:t>I/O </a:t>
            </a:r>
            <a:r>
              <a:rPr lang="en-US" sz="3600" dirty="0">
                <a:solidFill>
                  <a:schemeClr val="tx1"/>
                </a:solidFill>
              </a:rPr>
              <a:t>access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95483" y="2673293"/>
            <a:ext cx="1314450" cy="113999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CPU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28444" y="4270484"/>
            <a:ext cx="485775" cy="4572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>
                <a:solidFill>
                  <a:prstClr val="black"/>
                </a:solidFill>
              </a:rPr>
              <a:t>SSD</a:t>
            </a:r>
          </a:p>
        </p:txBody>
      </p:sp>
      <p:cxnSp>
        <p:nvCxnSpPr>
          <p:cNvPr id="20" name="Straight Connector 19"/>
          <p:cNvCxnSpPr>
            <a:stCxn id="5" idx="2"/>
            <a:endCxn id="21" idx="0"/>
          </p:cNvCxnSpPr>
          <p:nvPr/>
        </p:nvCxnSpPr>
        <p:spPr>
          <a:xfrm flipH="1">
            <a:off x="2750444" y="3813284"/>
            <a:ext cx="2264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472973" y="4270484"/>
            <a:ext cx="554945" cy="28575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>
                <a:solidFill>
                  <a:prstClr val="black"/>
                </a:solidFill>
              </a:rPr>
              <a:t>NIC</a:t>
            </a:r>
          </a:p>
        </p:txBody>
      </p:sp>
      <p:cxnSp>
        <p:nvCxnSpPr>
          <p:cNvPr id="23" name="Elbow Connector 22"/>
          <p:cNvCxnSpPr>
            <a:stCxn id="21" idx="2"/>
            <a:endCxn id="25" idx="2"/>
          </p:cNvCxnSpPr>
          <p:nvPr/>
        </p:nvCxnSpPr>
        <p:spPr>
          <a:xfrm rot="16200000" flipH="1">
            <a:off x="4069783" y="3236896"/>
            <a:ext cx="9525" cy="2638678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5111651" y="4270484"/>
            <a:ext cx="554945" cy="28575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>
                <a:solidFill>
                  <a:prstClr val="black"/>
                </a:solidFill>
              </a:rPr>
              <a:t>NIC</a:t>
            </a:r>
          </a:p>
        </p:txBody>
      </p:sp>
      <p:cxnSp>
        <p:nvCxnSpPr>
          <p:cNvPr id="14" name="Elbow Connector 13"/>
          <p:cNvCxnSpPr>
            <a:stCxn id="25" idx="0"/>
            <a:endCxn id="28" idx="2"/>
          </p:cNvCxnSpPr>
          <p:nvPr/>
        </p:nvCxnSpPr>
        <p:spPr>
          <a:xfrm rot="5400000" flipH="1" flipV="1">
            <a:off x="5369227" y="3759485"/>
            <a:ext cx="530894" cy="49110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5551614" y="3339541"/>
            <a:ext cx="657225" cy="4000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CPU </a:t>
            </a: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9" name="Elbow Connector 18"/>
          <p:cNvCxnSpPr>
            <a:stCxn id="28" idx="2"/>
            <a:endCxn id="18" idx="0"/>
          </p:cNvCxnSpPr>
          <p:nvPr/>
        </p:nvCxnSpPr>
        <p:spPr>
          <a:xfrm rot="16200000" flipH="1">
            <a:off x="5860332" y="3759486"/>
            <a:ext cx="530894" cy="491105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04800" y="5114977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I/O device exports </a:t>
            </a:r>
            <a:r>
              <a:rPr lang="en-US" dirty="0" smtClean="0">
                <a:solidFill>
                  <a:prstClr val="black"/>
                </a:solidFill>
              </a:rPr>
              <a:t>an object, file, block, or byte-addressable interface: LNET, </a:t>
            </a:r>
            <a:r>
              <a:rPr lang="en-US" dirty="0" err="1" smtClean="0">
                <a:solidFill>
                  <a:prstClr val="black"/>
                </a:solidFill>
              </a:rPr>
              <a:t>iSER</a:t>
            </a:r>
            <a:r>
              <a:rPr lang="en-US" dirty="0" smtClean="0">
                <a:solidFill>
                  <a:prstClr val="black"/>
                </a:solidFill>
              </a:rPr>
              <a:t>/</a:t>
            </a:r>
            <a:r>
              <a:rPr lang="en-US" dirty="0" err="1" smtClean="0">
                <a:solidFill>
                  <a:prstClr val="black"/>
                </a:solidFill>
              </a:rPr>
              <a:t>NVMef</a:t>
            </a:r>
            <a:r>
              <a:rPr lang="en-US" dirty="0" smtClean="0">
                <a:solidFill>
                  <a:prstClr val="black"/>
                </a:solidFill>
              </a:rPr>
              <a:t>/SRP</a:t>
            </a:r>
            <a:endParaRPr lang="en-US" dirty="0" smtClean="0">
              <a:solidFill>
                <a:prstClr val="black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3962400" y="4841984"/>
            <a:ext cx="685800" cy="4920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242744" y="4384784"/>
            <a:ext cx="485775" cy="4572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>
                <a:solidFill>
                  <a:prstClr val="black"/>
                </a:solidFill>
              </a:rPr>
              <a:t>SSD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357044" y="4499084"/>
            <a:ext cx="485775" cy="4572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>
                <a:solidFill>
                  <a:prstClr val="black"/>
                </a:solidFill>
              </a:rPr>
              <a:t>SSD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99421" y="2200870"/>
            <a:ext cx="1799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shared remote access I/O device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655540" y="2984610"/>
            <a:ext cx="1010651" cy="1146008"/>
            <a:chOff x="4050616" y="2438400"/>
            <a:chExt cx="1347535" cy="1528011"/>
          </a:xfrm>
        </p:grpSpPr>
        <p:sp>
          <p:nvSpPr>
            <p:cNvPr id="26" name="Rectangle 25"/>
            <p:cNvSpPr/>
            <p:nvPr/>
          </p:nvSpPr>
          <p:spPr>
            <a:xfrm>
              <a:off x="4050616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      DIMM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435627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      DIMM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790558" y="2442411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        DIMM 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169551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</a:t>
              </a:r>
            </a:p>
            <a:p>
              <a:pPr algn="ctr"/>
              <a:endParaRPr lang="en-US" sz="825" dirty="0">
                <a:solidFill>
                  <a:prstClr val="black"/>
                </a:solidFill>
              </a:endParaRPr>
            </a:p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DIMM</a:t>
              </a:r>
            </a:p>
          </p:txBody>
        </p:sp>
      </p:grpSp>
      <p:sp>
        <p:nvSpPr>
          <p:cNvPr id="33" name="Rounded Rectangle 32"/>
          <p:cNvSpPr/>
          <p:nvPr/>
        </p:nvSpPr>
        <p:spPr>
          <a:xfrm>
            <a:off x="2306213" y="3063151"/>
            <a:ext cx="844212" cy="33209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client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607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20927</TotalTime>
  <Words>336</Words>
  <Application>Microsoft Office PowerPoint</Application>
  <PresentationFormat>On-screen Show (4:3)</PresentationFormat>
  <Paragraphs>91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Office Theme</vt:lpstr>
      <vt:lpstr>Custom Design</vt:lpstr>
      <vt:lpstr>PowerPoint Presentation</vt:lpstr>
      <vt:lpstr>Objective</vt:lpstr>
      <vt:lpstr>Motivation</vt:lpstr>
      <vt:lpstr>Scope</vt:lpstr>
      <vt:lpstr>Use cases summarized</vt:lpstr>
      <vt:lpstr>Cases 1,2 – typical local use cases</vt:lpstr>
      <vt:lpstr>Cases 3,4,5,6 – typical remote I/O access</vt:lpstr>
    </vt:vector>
  </TitlesOfParts>
  <Company>admin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Paul Grun</cp:lastModifiedBy>
  <cp:revision>861</cp:revision>
  <cp:lastPrinted>2014-07-18T22:08:28Z</cp:lastPrinted>
  <dcterms:created xsi:type="dcterms:W3CDTF">2009-09-15T00:09:16Z</dcterms:created>
  <dcterms:modified xsi:type="dcterms:W3CDTF">2015-11-24T12:20:15Z</dcterms:modified>
</cp:coreProperties>
</file>