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2"/>
  </p:notesMasterIdLst>
  <p:handoutMasterIdLst>
    <p:handoutMasterId r:id="rId13"/>
  </p:handoutMasterIdLst>
  <p:sldIdLst>
    <p:sldId id="262" r:id="rId3"/>
    <p:sldId id="346" r:id="rId4"/>
    <p:sldId id="361" r:id="rId5"/>
    <p:sldId id="360" r:id="rId6"/>
    <p:sldId id="366" r:id="rId7"/>
    <p:sldId id="363" r:id="rId8"/>
    <p:sldId id="364" r:id="rId9"/>
    <p:sldId id="365" r:id="rId10"/>
    <p:sldId id="367" r:id="rId11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Jim" initials="RJ" lastIdx="11" clrIdx="0">
    <p:extLst/>
  </p:cmAuthor>
  <p:cmAuthor id="2" name="Marty" initials="M" lastIdx="15" clrIdx="1"/>
  <p:cmAuthor id="3" name="Paul Grun" initials="PG" lastIdx="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85601" autoAdjust="0"/>
  </p:normalViewPr>
  <p:slideViewPr>
    <p:cSldViewPr snapToObjects="1">
      <p:cViewPr varScale="1">
        <p:scale>
          <a:sx n="91" d="100"/>
          <a:sy n="91" d="100"/>
        </p:scale>
        <p:origin x="714" y="84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655" tIns="47328" rIns="94655" bIns="4732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2" y="4415788"/>
            <a:ext cx="5486400" cy="418338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9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403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87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7400" y="5486400"/>
            <a:ext cx="6629400" cy="990600"/>
          </a:xfrm>
        </p:spPr>
        <p:txBody>
          <a:bodyPr/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OFA OpenFabrics Interfaces Project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Data Storage/Data Access subgroup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Novem</a:t>
            </a:r>
            <a:r>
              <a:rPr lang="en-US" sz="2000" dirty="0" smtClean="0">
                <a:solidFill>
                  <a:schemeClr val="tx1"/>
                </a:solidFill>
              </a:rPr>
              <a:t>ber </a:t>
            </a:r>
            <a:r>
              <a:rPr lang="en-US" sz="2000" dirty="0" smtClean="0">
                <a:solidFill>
                  <a:schemeClr val="tx1"/>
                </a:solidFill>
              </a:rPr>
              <a:t>2015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95400" y="3429000"/>
            <a:ext cx="723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Summarizing NVM Usage Models for DS/DA</a:t>
            </a:r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Objective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608220"/>
            <a:ext cx="5882105" cy="44115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34200" y="3814009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bjective of this slide deck is to dig down into these two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04800" y="4990274"/>
            <a:ext cx="8458200" cy="395862"/>
          </a:xfrm>
          <a:prstGeom prst="roundRect">
            <a:avLst/>
          </a:prstGeom>
          <a:solidFill>
            <a:srgbClr val="000000">
              <a:alpha val="5882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7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Motivation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05" y="1524000"/>
            <a:ext cx="8229600" cy="4646613"/>
          </a:xfrm>
        </p:spPr>
        <p:txBody>
          <a:bodyPr/>
          <a:lstStyle/>
          <a:p>
            <a:pPr marL="342900" lvl="1" indent="-342900"/>
            <a:r>
              <a:rPr lang="en-US" dirty="0"/>
              <a:t>NVM is seen as an important emerging </a:t>
            </a:r>
            <a:r>
              <a:rPr lang="en-US" dirty="0" smtClean="0"/>
              <a:t>technology of great importance to OFA members and the consumers of OFS</a:t>
            </a:r>
          </a:p>
          <a:p>
            <a:pPr marL="342900" lvl="1" indent="-342900"/>
            <a:r>
              <a:rPr lang="en-US" dirty="0" smtClean="0"/>
              <a:t>It is sufficiently unlike existing memory models to warrant a discussion of an API to access it</a:t>
            </a:r>
          </a:p>
          <a:p>
            <a:pPr marL="342900" lvl="1" indent="-342900"/>
            <a:r>
              <a:rPr lang="en-US" dirty="0" smtClean="0"/>
              <a:t>It will have a significant enough impact on how storage is architected, deployed, and accessed to warrant a discussion of NVM for storage, and an API to access it</a:t>
            </a:r>
          </a:p>
          <a:p>
            <a:pPr marL="342900" lvl="1" indent="-342900"/>
            <a:r>
              <a:rPr lang="en-US" dirty="0" smtClean="0"/>
              <a:t>Both ‘Data Storage’ and ‘Data Access’ are therefore potentially impacted by the emergence of NVM</a:t>
            </a:r>
          </a:p>
          <a:p>
            <a:pPr marL="742950" lvl="2" indent="-342900"/>
            <a:r>
              <a:rPr lang="en-US" dirty="0" smtClean="0"/>
              <a:t>Hence, the initial look at NVM is being taken by the DS/DA subgroup</a:t>
            </a:r>
          </a:p>
          <a:p>
            <a:pPr marL="742950" lvl="2" indent="-342900"/>
            <a:r>
              <a:rPr lang="en-US" dirty="0" smtClean="0"/>
              <a:t>A broader discussion with the main OFI WG is anticipated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0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NVM as persistent memory</a:t>
            </a:r>
          </a:p>
          <a:p>
            <a:pPr lvl="1"/>
            <a:r>
              <a:rPr lang="en-US" dirty="0" smtClean="0"/>
              <a:t>Local persistent memory</a:t>
            </a:r>
          </a:p>
          <a:p>
            <a:pPr lvl="1"/>
            <a:r>
              <a:rPr lang="en-US" dirty="0" smtClean="0"/>
              <a:t>Remote persistent memory, including shared memory</a:t>
            </a:r>
            <a:endParaRPr lang="en-US" dirty="0" smtClean="0"/>
          </a:p>
          <a:p>
            <a:r>
              <a:rPr lang="en-US" dirty="0" smtClean="0"/>
              <a:t>NVM </a:t>
            </a:r>
            <a:r>
              <a:rPr lang="en-US" dirty="0" smtClean="0"/>
              <a:t>as </a:t>
            </a:r>
            <a:r>
              <a:rPr lang="en-US" dirty="0" smtClean="0"/>
              <a:t>storage</a:t>
            </a:r>
          </a:p>
          <a:p>
            <a:pPr lvl="1"/>
            <a:r>
              <a:rPr lang="en-US" dirty="0" smtClean="0"/>
              <a:t>Local storage</a:t>
            </a:r>
          </a:p>
          <a:p>
            <a:pPr lvl="1"/>
            <a:r>
              <a:rPr lang="en-US" dirty="0" smtClean="0"/>
              <a:t>Remote (network attached)</a:t>
            </a:r>
          </a:p>
          <a:p>
            <a:r>
              <a:rPr lang="en-US" dirty="0" smtClean="0"/>
              <a:t>Hybrid usage</a:t>
            </a:r>
          </a:p>
          <a:p>
            <a:pPr lvl="1"/>
            <a:r>
              <a:rPr lang="en-US" dirty="0" smtClean="0"/>
              <a:t>Local persistent memory accessed as block storage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14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 summarized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350320"/>
              </p:ext>
            </p:extLst>
          </p:nvPr>
        </p:nvGraphicFramePr>
        <p:xfrm>
          <a:off x="990600" y="2438400"/>
          <a:ext cx="7391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387490"/>
                <a:gridCol w="3181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memory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storage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Hybrid – local memory</a:t>
                      </a:r>
                      <a:r>
                        <a:rPr lang="en-US" baseline="0" dirty="0" smtClean="0"/>
                        <a:t> accessed as block storage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remote</a:t>
                      </a:r>
                      <a:r>
                        <a:rPr lang="en-US" baseline="0" dirty="0" smtClean="0"/>
                        <a:t> block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remote file</a:t>
                      </a:r>
                      <a:r>
                        <a:rPr lang="en-US" baseline="0" dirty="0" smtClean="0"/>
                        <a:t>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remote memory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storage 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224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>
            <a:stCxn id="21" idx="1"/>
            <a:endCxn id="24" idx="1"/>
          </p:cNvCxnSpPr>
          <p:nvPr/>
        </p:nvCxnSpPr>
        <p:spPr>
          <a:xfrm flipH="1" flipV="1">
            <a:off x="344906" y="3195144"/>
            <a:ext cx="1700463" cy="7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3" idx="3"/>
            <a:endCxn id="9" idx="1"/>
          </p:cNvCxnSpPr>
          <p:nvPr/>
        </p:nvCxnSpPr>
        <p:spPr>
          <a:xfrm flipV="1">
            <a:off x="3665624" y="3200400"/>
            <a:ext cx="1503927" cy="2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Case </a:t>
            </a:r>
            <a:r>
              <a:rPr lang="en-US" sz="3600" dirty="0" smtClean="0">
                <a:solidFill>
                  <a:schemeClr val="tx1"/>
                </a:solidFill>
              </a:rPr>
              <a:t>1, </a:t>
            </a:r>
            <a:r>
              <a:rPr lang="en-US" sz="3600" dirty="0" smtClean="0">
                <a:solidFill>
                  <a:schemeClr val="tx1"/>
                </a:solidFill>
              </a:rPr>
              <a:t>2, 3 </a:t>
            </a:r>
            <a:r>
              <a:rPr lang="en-US" sz="3600" dirty="0">
                <a:solidFill>
                  <a:schemeClr val="tx1"/>
                </a:solidFill>
              </a:rPr>
              <a:t>– </a:t>
            </a:r>
            <a:r>
              <a:rPr lang="en-US" sz="3600" dirty="0" smtClean="0">
                <a:solidFill>
                  <a:schemeClr val="tx1"/>
                </a:solidFill>
              </a:rPr>
              <a:t>local access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81200" y="2442412"/>
            <a:ext cx="1752600" cy="15199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050616" y="2438400"/>
            <a:ext cx="1347535" cy="1528011"/>
            <a:chOff x="4050616" y="2438400"/>
            <a:chExt cx="1347535" cy="1528011"/>
          </a:xfrm>
        </p:grpSpPr>
        <p:sp>
          <p:nvSpPr>
            <p:cNvPr id="6" name="Rectangle 5"/>
            <p:cNvSpPr/>
            <p:nvPr/>
          </p:nvSpPr>
          <p:spPr>
            <a:xfrm>
              <a:off x="4050616" y="2438400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435627" y="2438400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790558" y="2442411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69551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NV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3208424" y="2935705"/>
            <a:ext cx="457200" cy="5334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628900" y="3354805"/>
            <a:ext cx="457200" cy="5334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33650" y="4572000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18" idx="0"/>
          </p:cNvCxnSpPr>
          <p:nvPr/>
        </p:nvCxnSpPr>
        <p:spPr>
          <a:xfrm>
            <a:off x="2857500" y="39624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7399" y="4572000"/>
            <a:ext cx="162396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block access via e.g. </a:t>
            </a:r>
            <a:r>
              <a:rPr lang="en-US" dirty="0" err="1" smtClean="0">
                <a:solidFill>
                  <a:srgbClr val="6D6E71"/>
                </a:solidFill>
              </a:rPr>
              <a:t>NVMe</a:t>
            </a:r>
            <a:endParaRPr lang="en-US" dirty="0" smtClean="0">
              <a:solidFill>
                <a:srgbClr val="6D6E71"/>
              </a:solidFill>
            </a:endParaRPr>
          </a:p>
        </p:txBody>
      </p:sp>
      <p:cxnSp>
        <p:nvCxnSpPr>
          <p:cNvPr id="27" name="Straight Connector 26"/>
          <p:cNvCxnSpPr>
            <a:stCxn id="22" idx="3"/>
          </p:cNvCxnSpPr>
          <p:nvPr/>
        </p:nvCxnSpPr>
        <p:spPr>
          <a:xfrm flipV="1">
            <a:off x="1991365" y="4147955"/>
            <a:ext cx="762000" cy="7472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94140" y="1856874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 </a:t>
            </a:r>
            <a:r>
              <a:rPr lang="en-US" dirty="0" smtClean="0"/>
              <a:t>load/storage access</a:t>
            </a:r>
            <a:endParaRPr lang="en-US" dirty="0" smtClean="0"/>
          </a:p>
        </p:txBody>
      </p:sp>
      <p:cxnSp>
        <p:nvCxnSpPr>
          <p:cNvPr id="30" name="Straight Connector 29"/>
          <p:cNvCxnSpPr>
            <a:stCxn id="28" idx="2"/>
          </p:cNvCxnSpPr>
          <p:nvPr/>
        </p:nvCxnSpPr>
        <p:spPr>
          <a:xfrm flipH="1">
            <a:off x="5638802" y="2226206"/>
            <a:ext cx="1322434" cy="36459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2045369" y="2935705"/>
            <a:ext cx="457200" cy="5334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fs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44906" y="2433144"/>
            <a:ext cx="1347535" cy="1528011"/>
            <a:chOff x="4050616" y="2438400"/>
            <a:chExt cx="1347535" cy="1528011"/>
          </a:xfrm>
        </p:grpSpPr>
        <p:sp>
          <p:nvSpPr>
            <p:cNvPr id="24" name="Rectangle 23"/>
            <p:cNvSpPr/>
            <p:nvPr/>
          </p:nvSpPr>
          <p:spPr>
            <a:xfrm>
              <a:off x="4050616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NV      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35627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NV      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790558" y="2442411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NV        DIMM 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169551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NV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179382" y="1673149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lock </a:t>
            </a:r>
            <a:r>
              <a:rPr lang="en-US" dirty="0" smtClean="0"/>
              <a:t>access</a:t>
            </a:r>
            <a:endParaRPr lang="en-US" dirty="0" smtClean="0"/>
          </a:p>
        </p:txBody>
      </p:sp>
      <p:cxnSp>
        <p:nvCxnSpPr>
          <p:cNvPr id="32" name="Straight Connector 31"/>
          <p:cNvCxnSpPr>
            <a:stCxn id="31" idx="2"/>
          </p:cNvCxnSpPr>
          <p:nvPr/>
        </p:nvCxnSpPr>
        <p:spPr>
          <a:xfrm flipH="1">
            <a:off x="1692441" y="2042481"/>
            <a:ext cx="239711" cy="2435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9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stCxn id="28" idx="3"/>
            <a:endCxn id="31" idx="1"/>
          </p:cNvCxnSpPr>
          <p:nvPr/>
        </p:nvCxnSpPr>
        <p:spPr>
          <a:xfrm>
            <a:off x="6754452" y="3576421"/>
            <a:ext cx="1714534" cy="220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156176" y="2627697"/>
            <a:ext cx="3759224" cy="2926008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Case </a:t>
            </a:r>
            <a:r>
              <a:rPr lang="en-US" sz="3600" dirty="0" smtClean="0">
                <a:solidFill>
                  <a:schemeClr val="tx1"/>
                </a:solidFill>
              </a:rPr>
              <a:t>4 </a:t>
            </a:r>
            <a:r>
              <a:rPr lang="en-US" sz="3600" dirty="0">
                <a:solidFill>
                  <a:schemeClr val="tx1"/>
                </a:solidFill>
              </a:rPr>
              <a:t>– </a:t>
            </a:r>
            <a:r>
              <a:rPr lang="en-US" sz="3600" dirty="0" smtClean="0">
                <a:solidFill>
                  <a:schemeClr val="tx1"/>
                </a:solidFill>
              </a:rPr>
              <a:t>remote block access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269977" y="2421391"/>
            <a:ext cx="1752600" cy="15199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917677" y="3333784"/>
            <a:ext cx="457200" cy="5334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647259" y="4550979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21" idx="0"/>
          </p:cNvCxnSpPr>
          <p:nvPr/>
        </p:nvCxnSpPr>
        <p:spPr>
          <a:xfrm flipH="1">
            <a:off x="2143259" y="3941379"/>
            <a:ext cx="3018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773295" y="4550979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NIC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3" name="Elbow Connector 22"/>
          <p:cNvCxnSpPr>
            <a:stCxn id="21" idx="2"/>
            <a:endCxn id="25" idx="2"/>
          </p:cNvCxnSpPr>
          <p:nvPr/>
        </p:nvCxnSpPr>
        <p:spPr>
          <a:xfrm rot="16200000" flipH="1">
            <a:off x="3902377" y="3172860"/>
            <a:ext cx="12700" cy="3518237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5291533" y="4550979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NIC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4" name="Elbow Connector 13"/>
          <p:cNvCxnSpPr>
            <a:stCxn id="25" idx="0"/>
            <a:endCxn id="28" idx="2"/>
          </p:cNvCxnSpPr>
          <p:nvPr/>
        </p:nvCxnSpPr>
        <p:spPr>
          <a:xfrm rot="5400000" flipH="1" flipV="1">
            <a:off x="5634970" y="3869647"/>
            <a:ext cx="707858" cy="6548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5878152" y="3309721"/>
            <a:ext cx="876300" cy="533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</a:t>
            </a:r>
            <a:endParaRPr lang="en-US" dirty="0"/>
          </a:p>
        </p:txBody>
      </p:sp>
      <p:cxnSp>
        <p:nvCxnSpPr>
          <p:cNvPr id="19" name="Elbow Connector 18"/>
          <p:cNvCxnSpPr>
            <a:stCxn id="28" idx="2"/>
            <a:endCxn id="18" idx="0"/>
          </p:cNvCxnSpPr>
          <p:nvPr/>
        </p:nvCxnSpPr>
        <p:spPr>
          <a:xfrm rot="16200000" flipH="1">
            <a:off x="6289776" y="3869646"/>
            <a:ext cx="707858" cy="65480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26977" y="5611427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NVMef</a:t>
            </a:r>
            <a:r>
              <a:rPr lang="en-US" dirty="0" smtClean="0"/>
              <a:t> - </a:t>
            </a:r>
            <a:r>
              <a:rPr lang="en-US" dirty="0" err="1" smtClean="0"/>
              <a:t>MVMe</a:t>
            </a:r>
            <a:r>
              <a:rPr lang="en-US" dirty="0" smtClean="0"/>
              <a:t> over a fabric</a:t>
            </a:r>
            <a:endParaRPr lang="en-US" dirty="0" smtClean="0"/>
          </a:p>
        </p:txBody>
      </p:sp>
      <p:cxnSp>
        <p:nvCxnSpPr>
          <p:cNvPr id="32" name="Straight Connector 31"/>
          <p:cNvCxnSpPr>
            <a:stCxn id="30" idx="3"/>
          </p:cNvCxnSpPr>
          <p:nvPr/>
        </p:nvCxnSpPr>
        <p:spPr>
          <a:xfrm flipV="1">
            <a:off x="3222696" y="5346874"/>
            <a:ext cx="714281" cy="44921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799659" y="4703379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SSD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952059" y="4855779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541894" y="1918567"/>
            <a:ext cx="239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shared remote access block device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350051" y="2836478"/>
            <a:ext cx="1347535" cy="1528011"/>
            <a:chOff x="4050616" y="2438400"/>
            <a:chExt cx="1347535" cy="1528011"/>
          </a:xfrm>
        </p:grpSpPr>
        <p:sp>
          <p:nvSpPr>
            <p:cNvPr id="26" name="Rectangle 25"/>
            <p:cNvSpPr/>
            <p:nvPr/>
          </p:nvSpPr>
          <p:spPr>
            <a:xfrm>
              <a:off x="4050616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NV      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35627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NV      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790558" y="2442411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NV        DIMM 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169551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NV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394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Case 4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– </a:t>
            </a:r>
            <a:r>
              <a:rPr lang="en-US" sz="3600" dirty="0" smtClean="0">
                <a:solidFill>
                  <a:schemeClr val="tx1"/>
                </a:solidFill>
              </a:rPr>
              <a:t>remote file access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981200" y="2442412"/>
            <a:ext cx="1752600" cy="1519988"/>
            <a:chOff x="1981200" y="2442412"/>
            <a:chExt cx="1752600" cy="1519988"/>
          </a:xfrm>
        </p:grpSpPr>
        <p:sp>
          <p:nvSpPr>
            <p:cNvPr id="5" name="Rounded Rectangle 4"/>
            <p:cNvSpPr/>
            <p:nvPr/>
          </p:nvSpPr>
          <p:spPr>
            <a:xfrm>
              <a:off x="1981200" y="2442412"/>
              <a:ext cx="1752600" cy="151998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 </a:t>
              </a:r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286000" y="3354805"/>
              <a:ext cx="1143000" cy="53340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client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7358482" y="4572000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21" idx="0"/>
          </p:cNvCxnSpPr>
          <p:nvPr/>
        </p:nvCxnSpPr>
        <p:spPr>
          <a:xfrm flipH="1">
            <a:off x="2854482" y="3962400"/>
            <a:ext cx="3018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484518" y="4572000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NIC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3" name="Elbow Connector 22"/>
          <p:cNvCxnSpPr>
            <a:stCxn id="21" idx="2"/>
            <a:endCxn id="25" idx="2"/>
          </p:cNvCxnSpPr>
          <p:nvPr/>
        </p:nvCxnSpPr>
        <p:spPr>
          <a:xfrm rot="16200000" flipH="1">
            <a:off x="4613600" y="3193881"/>
            <a:ext cx="12700" cy="3518237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6002756" y="4572000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NIC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4" name="Elbow Connector 13"/>
          <p:cNvCxnSpPr>
            <a:stCxn id="25" idx="0"/>
          </p:cNvCxnSpPr>
          <p:nvPr/>
        </p:nvCxnSpPr>
        <p:spPr>
          <a:xfrm rot="5400000" flipH="1" flipV="1">
            <a:off x="6346193" y="3890668"/>
            <a:ext cx="707858" cy="6548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18" idx="0"/>
          </p:cNvCxnSpPr>
          <p:nvPr/>
        </p:nvCxnSpPr>
        <p:spPr>
          <a:xfrm rot="16200000" flipH="1">
            <a:off x="7000999" y="3890667"/>
            <a:ext cx="707858" cy="65480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172200" y="2442412"/>
            <a:ext cx="1752600" cy="15199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6477000" y="3354805"/>
            <a:ext cx="1143000" cy="5334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storage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server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77710" y="5502533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e.g. LNET</a:t>
            </a:r>
          </a:p>
        </p:txBody>
      </p:sp>
      <p:cxnSp>
        <p:nvCxnSpPr>
          <p:cNvPr id="33" name="Straight Connector 32"/>
          <p:cNvCxnSpPr>
            <a:stCxn id="29" idx="3"/>
          </p:cNvCxnSpPr>
          <p:nvPr/>
        </p:nvCxnSpPr>
        <p:spPr>
          <a:xfrm flipV="1">
            <a:off x="4201122" y="5334000"/>
            <a:ext cx="294678" cy="3531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026235" y="3946540"/>
            <a:ext cx="9541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6D6E71"/>
                </a:solidFill>
              </a:rPr>
              <a:t>NVMe</a:t>
            </a:r>
            <a:r>
              <a:rPr lang="en-US" dirty="0" smtClean="0">
                <a:solidFill>
                  <a:srgbClr val="6D6E71"/>
                </a:solidFill>
              </a:rPr>
              <a:t>?</a:t>
            </a:r>
          </a:p>
        </p:txBody>
      </p:sp>
      <p:cxnSp>
        <p:nvCxnSpPr>
          <p:cNvPr id="10" name="Straight Connector 9"/>
          <p:cNvCxnSpPr>
            <a:stCxn id="35" idx="1"/>
          </p:cNvCxnSpPr>
          <p:nvPr/>
        </p:nvCxnSpPr>
        <p:spPr>
          <a:xfrm flipH="1">
            <a:off x="7772401" y="4131206"/>
            <a:ext cx="253834" cy="18466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19200" y="42672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I/O bus</a:t>
            </a:r>
          </a:p>
        </p:txBody>
      </p:sp>
      <p:cxnSp>
        <p:nvCxnSpPr>
          <p:cNvPr id="13" name="Straight Connector 12"/>
          <p:cNvCxnSpPr>
            <a:stCxn id="11" idx="3"/>
          </p:cNvCxnSpPr>
          <p:nvPr/>
        </p:nvCxnSpPr>
        <p:spPr>
          <a:xfrm flipV="1">
            <a:off x="2147659" y="4267200"/>
            <a:ext cx="595541" cy="18466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9465371">
            <a:off x="1686692" y="3590889"/>
            <a:ext cx="5697656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Work In Progress </a:t>
            </a:r>
          </a:p>
        </p:txBody>
      </p:sp>
    </p:spTree>
    <p:extLst>
      <p:ext uri="{BB962C8B-B14F-4D97-AF65-F5344CB8AC3E}">
        <p14:creationId xmlns:p14="http://schemas.microsoft.com/office/powerpoint/2010/main" val="4229077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Case </a:t>
            </a:r>
            <a:r>
              <a:rPr lang="en-US" sz="3600" dirty="0" smtClean="0">
                <a:solidFill>
                  <a:schemeClr val="tx1"/>
                </a:solidFill>
              </a:rPr>
              <a:t>5 </a:t>
            </a:r>
            <a:r>
              <a:rPr lang="en-US" sz="3600" dirty="0">
                <a:solidFill>
                  <a:schemeClr val="tx1"/>
                </a:solidFill>
              </a:rPr>
              <a:t>– </a:t>
            </a:r>
            <a:r>
              <a:rPr lang="en-US" sz="3600" dirty="0" smtClean="0">
                <a:solidFill>
                  <a:schemeClr val="tx1"/>
                </a:solidFill>
              </a:rPr>
              <a:t>remote memory access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981200" y="2442412"/>
            <a:ext cx="1752600" cy="1519988"/>
            <a:chOff x="1981200" y="2442412"/>
            <a:chExt cx="1752600" cy="1519988"/>
          </a:xfrm>
        </p:grpSpPr>
        <p:sp>
          <p:nvSpPr>
            <p:cNvPr id="5" name="Rounded Rectangle 4"/>
            <p:cNvSpPr/>
            <p:nvPr/>
          </p:nvSpPr>
          <p:spPr>
            <a:xfrm>
              <a:off x="1981200" y="2442412"/>
              <a:ext cx="1752600" cy="151998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 </a:t>
              </a:r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286000" y="3354805"/>
              <a:ext cx="1143000" cy="53340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client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7358482" y="4572000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21" idx="0"/>
          </p:cNvCxnSpPr>
          <p:nvPr/>
        </p:nvCxnSpPr>
        <p:spPr>
          <a:xfrm flipH="1">
            <a:off x="2854482" y="3962400"/>
            <a:ext cx="3018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484518" y="4572000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NIC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3" name="Elbow Connector 22"/>
          <p:cNvCxnSpPr>
            <a:stCxn id="21" idx="2"/>
            <a:endCxn id="25" idx="2"/>
          </p:cNvCxnSpPr>
          <p:nvPr/>
        </p:nvCxnSpPr>
        <p:spPr>
          <a:xfrm rot="16200000" flipH="1">
            <a:off x="4613600" y="3193881"/>
            <a:ext cx="12700" cy="3518237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6002756" y="4572000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NIC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4" name="Elbow Connector 13"/>
          <p:cNvCxnSpPr>
            <a:stCxn id="25" idx="0"/>
          </p:cNvCxnSpPr>
          <p:nvPr/>
        </p:nvCxnSpPr>
        <p:spPr>
          <a:xfrm rot="5400000" flipH="1" flipV="1">
            <a:off x="6346193" y="3890668"/>
            <a:ext cx="707858" cy="6548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18" idx="0"/>
          </p:cNvCxnSpPr>
          <p:nvPr/>
        </p:nvCxnSpPr>
        <p:spPr>
          <a:xfrm rot="16200000" flipH="1">
            <a:off x="7000999" y="3890667"/>
            <a:ext cx="707858" cy="65480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6172200" y="2442412"/>
            <a:ext cx="1752600" cy="1519988"/>
            <a:chOff x="1981200" y="2442412"/>
            <a:chExt cx="1752600" cy="1519988"/>
          </a:xfrm>
        </p:grpSpPr>
        <p:sp>
          <p:nvSpPr>
            <p:cNvPr id="26" name="Rounded Rectangle 25"/>
            <p:cNvSpPr/>
            <p:nvPr/>
          </p:nvSpPr>
          <p:spPr>
            <a:xfrm>
              <a:off x="1981200" y="2442412"/>
              <a:ext cx="1752600" cy="151998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 </a:t>
              </a:r>
              <a:endParaRPr lang="en-US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286000" y="3354805"/>
              <a:ext cx="1143000" cy="53340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server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977710" y="5502533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e.g. LNET</a:t>
            </a:r>
          </a:p>
        </p:txBody>
      </p:sp>
      <p:cxnSp>
        <p:nvCxnSpPr>
          <p:cNvPr id="33" name="Straight Connector 32"/>
          <p:cNvCxnSpPr>
            <a:stCxn id="29" idx="3"/>
          </p:cNvCxnSpPr>
          <p:nvPr/>
        </p:nvCxnSpPr>
        <p:spPr>
          <a:xfrm flipV="1">
            <a:off x="4201122" y="5334000"/>
            <a:ext cx="294678" cy="3531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026235" y="3946540"/>
            <a:ext cx="9541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6D6E71"/>
                </a:solidFill>
              </a:rPr>
              <a:t>NVMe</a:t>
            </a:r>
            <a:r>
              <a:rPr lang="en-US" dirty="0" smtClean="0">
                <a:solidFill>
                  <a:srgbClr val="6D6E71"/>
                </a:solidFill>
              </a:rPr>
              <a:t>?</a:t>
            </a:r>
          </a:p>
        </p:txBody>
      </p:sp>
      <p:cxnSp>
        <p:nvCxnSpPr>
          <p:cNvPr id="10" name="Straight Connector 9"/>
          <p:cNvCxnSpPr>
            <a:stCxn id="35" idx="1"/>
          </p:cNvCxnSpPr>
          <p:nvPr/>
        </p:nvCxnSpPr>
        <p:spPr>
          <a:xfrm flipH="1">
            <a:off x="7772401" y="4131206"/>
            <a:ext cx="253834" cy="18466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9465371">
            <a:off x="1686692" y="3590889"/>
            <a:ext cx="5697656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Work In Progress </a:t>
            </a:r>
          </a:p>
        </p:txBody>
      </p:sp>
    </p:spTree>
    <p:extLst>
      <p:ext uri="{BB962C8B-B14F-4D97-AF65-F5344CB8AC3E}">
        <p14:creationId xmlns:p14="http://schemas.microsoft.com/office/powerpoint/2010/main" val="1388252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21289</TotalTime>
  <Words>372</Words>
  <Application>Microsoft Office PowerPoint</Application>
  <PresentationFormat>On-screen Show (4:3)</PresentationFormat>
  <Paragraphs>122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Office Theme</vt:lpstr>
      <vt:lpstr>Custom Design</vt:lpstr>
      <vt:lpstr>PowerPoint Presentation</vt:lpstr>
      <vt:lpstr>Objective</vt:lpstr>
      <vt:lpstr>Motivation</vt:lpstr>
      <vt:lpstr>Scope</vt:lpstr>
      <vt:lpstr>Use cases summarized</vt:lpstr>
      <vt:lpstr>Case 1, 2, 3 – local access</vt:lpstr>
      <vt:lpstr>Case 4 – remote block access</vt:lpstr>
      <vt:lpstr>Case 4 – remote file access</vt:lpstr>
      <vt:lpstr>Case 5 – remote memory access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Paul Grun</cp:lastModifiedBy>
  <cp:revision>864</cp:revision>
  <cp:lastPrinted>2014-07-18T22:08:28Z</cp:lastPrinted>
  <dcterms:created xsi:type="dcterms:W3CDTF">2009-09-15T00:09:16Z</dcterms:created>
  <dcterms:modified xsi:type="dcterms:W3CDTF">2015-11-10T15:51:34Z</dcterms:modified>
</cp:coreProperties>
</file>