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2"/>
  </p:notesMasterIdLst>
  <p:handoutMasterIdLst>
    <p:handoutMasterId r:id="rId13"/>
  </p:handoutMasterIdLst>
  <p:sldIdLst>
    <p:sldId id="262" r:id="rId3"/>
    <p:sldId id="346" r:id="rId4"/>
    <p:sldId id="361" r:id="rId5"/>
    <p:sldId id="360" r:id="rId6"/>
    <p:sldId id="366" r:id="rId7"/>
    <p:sldId id="363" r:id="rId8"/>
    <p:sldId id="364" r:id="rId9"/>
    <p:sldId id="365" r:id="rId10"/>
    <p:sldId id="367" r:id="rId11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85601" autoAdjust="0"/>
  </p:normalViewPr>
  <p:slideViewPr>
    <p:cSldViewPr snapToObjects="1">
      <p:cViewPr>
        <p:scale>
          <a:sx n="79" d="100"/>
          <a:sy n="79" d="100"/>
        </p:scale>
        <p:origin x="-1440" y="-330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OFA OpenFabrics Interfaces Project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Data Storage/Data Access subgroup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October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Summarizing NVM Usage Models for DS/DA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08220"/>
            <a:ext cx="5882105" cy="44115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34200" y="38140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bjective </a:t>
            </a:r>
            <a:r>
              <a:rPr lang="en-US" dirty="0" smtClean="0"/>
              <a:t>of this slide deck is to dig down into these two</a:t>
            </a:r>
            <a:endParaRPr 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304800" y="4990274"/>
            <a:ext cx="4114800" cy="395862"/>
          </a:xfrm>
          <a:prstGeom prst="roundRect">
            <a:avLst/>
          </a:prstGeom>
          <a:solidFill>
            <a:srgbClr val="000000">
              <a:alpha val="5882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1524000"/>
            <a:ext cx="8229600" cy="4646613"/>
          </a:xfrm>
        </p:spPr>
        <p:txBody>
          <a:bodyPr/>
          <a:lstStyle/>
          <a:p>
            <a:pPr marL="342900" lvl="1" indent="-342900"/>
            <a:r>
              <a:rPr lang="en-US" dirty="0"/>
              <a:t>NVM is seen as an important emerging </a:t>
            </a:r>
            <a:r>
              <a:rPr lang="en-US" dirty="0" smtClean="0"/>
              <a:t>technology of great importance to OFA members and the consumers of OFS</a:t>
            </a:r>
          </a:p>
          <a:p>
            <a:pPr marL="342900" lvl="1" indent="-342900"/>
            <a:r>
              <a:rPr lang="en-US" dirty="0" smtClean="0"/>
              <a:t>It is sufficiently unlike existing memory models to warrant a discussion of an API to access it</a:t>
            </a:r>
          </a:p>
          <a:p>
            <a:pPr marL="342900" lvl="1" indent="-342900"/>
            <a:r>
              <a:rPr lang="en-US" dirty="0" smtClean="0"/>
              <a:t>It will have a significant enough impact on how storage is architected, deployed, and accessed to warrant a discussion of NVM for storage, and an API to access it</a:t>
            </a:r>
          </a:p>
          <a:p>
            <a:pPr marL="342900" lvl="1" indent="-342900"/>
            <a:r>
              <a:rPr lang="en-US" dirty="0" smtClean="0"/>
              <a:t>Both ‘Data Storage’ and ‘Data Access’ are therefore potentially impacted by the emergence of NVM</a:t>
            </a:r>
          </a:p>
          <a:p>
            <a:pPr marL="742950" lvl="2" indent="-342900"/>
            <a:r>
              <a:rPr lang="en-US" dirty="0" smtClean="0"/>
              <a:t>Hence, the initial look at NVM is being taken by the DS/DA subgroup</a:t>
            </a:r>
          </a:p>
          <a:p>
            <a:pPr marL="742950" lvl="2" indent="-342900"/>
            <a:r>
              <a:rPr lang="en-US" dirty="0" smtClean="0"/>
              <a:t>A broader discussion with the main OFI WG is anticipated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NVM as persistent memory</a:t>
            </a:r>
          </a:p>
          <a:p>
            <a:r>
              <a:rPr lang="en-US" dirty="0" smtClean="0"/>
              <a:t>NVM as storage</a:t>
            </a:r>
          </a:p>
          <a:p>
            <a:r>
              <a:rPr lang="en-US" dirty="0" smtClean="0"/>
              <a:t>Local access</a:t>
            </a:r>
          </a:p>
          <a:p>
            <a:r>
              <a:rPr lang="en-US" dirty="0" smtClean="0"/>
              <a:t>Remote access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summarized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47794"/>
              </p:ext>
            </p:extLst>
          </p:nvPr>
        </p:nvGraphicFramePr>
        <p:xfrm>
          <a:off x="990600" y="2438400"/>
          <a:ext cx="636346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401062"/>
                <a:gridCol w="914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storage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block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file</a:t>
                      </a:r>
                      <a:r>
                        <a:rPr lang="en-US" baseline="0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remote memory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22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13" idx="3"/>
            <a:endCxn id="9" idx="1"/>
          </p:cNvCxnSpPr>
          <p:nvPr/>
        </p:nvCxnSpPr>
        <p:spPr>
          <a:xfrm flipV="1">
            <a:off x="3665624" y="3200400"/>
            <a:ext cx="1503927" cy="2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</a:t>
            </a:r>
            <a:r>
              <a:rPr lang="en-US" sz="3600" dirty="0" smtClean="0">
                <a:solidFill>
                  <a:schemeClr val="tx1"/>
                </a:solidFill>
              </a:rPr>
              <a:t>1, 2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local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81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050616" y="2438400"/>
            <a:ext cx="1347535" cy="1528011"/>
            <a:chOff x="4050616" y="2438400"/>
            <a:chExt cx="1347535" cy="1528011"/>
          </a:xfrm>
        </p:grpSpPr>
        <p:sp>
          <p:nvSpPr>
            <p:cNvPr id="6" name="Rectangle 5"/>
            <p:cNvSpPr/>
            <p:nvPr/>
          </p:nvSpPr>
          <p:spPr>
            <a:xfrm>
              <a:off x="4050616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35627" y="2438400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90558" y="2442411"/>
              <a:ext cx="228600" cy="152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69551" y="2438400"/>
              <a:ext cx="228600" cy="15240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NV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DIMM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3208424" y="29357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628900" y="33548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33650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18" idx="0"/>
          </p:cNvCxnSpPr>
          <p:nvPr/>
        </p:nvCxnSpPr>
        <p:spPr>
          <a:xfrm>
            <a:off x="2857500" y="39624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7234" y="3990020"/>
            <a:ext cx="162396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block access via e.g. </a:t>
            </a:r>
            <a:r>
              <a:rPr lang="en-US" dirty="0" err="1" smtClean="0">
                <a:solidFill>
                  <a:srgbClr val="6D6E71"/>
                </a:solidFill>
              </a:rPr>
              <a:t>NVMe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27" name="Straight Connector 26"/>
          <p:cNvCxnSpPr>
            <a:stCxn id="22" idx="3"/>
          </p:cNvCxnSpPr>
          <p:nvPr/>
        </p:nvCxnSpPr>
        <p:spPr>
          <a:xfrm flipV="1">
            <a:off x="1981200" y="4191001"/>
            <a:ext cx="762000" cy="12218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94140" y="185687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access</a:t>
            </a:r>
            <a:endParaRPr lang="en-US" dirty="0" smtClean="0"/>
          </a:p>
        </p:txBody>
      </p:sp>
      <p:cxnSp>
        <p:nvCxnSpPr>
          <p:cNvPr id="30" name="Straight Connector 29"/>
          <p:cNvCxnSpPr>
            <a:stCxn id="28" idx="2"/>
          </p:cNvCxnSpPr>
          <p:nvPr/>
        </p:nvCxnSpPr>
        <p:spPr>
          <a:xfrm flipH="1">
            <a:off x="5638800" y="2226206"/>
            <a:ext cx="655587" cy="3645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5867400" y="3202406"/>
            <a:ext cx="2541882" cy="2372319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3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block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81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2628900" y="3354805"/>
            <a:ext cx="4572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58482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854482" y="3962400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4518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613600" y="319388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02756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  <a:endCxn id="28" idx="2"/>
          </p:cNvCxnSpPr>
          <p:nvPr/>
        </p:nvCxnSpPr>
        <p:spPr>
          <a:xfrm rot="5400000" flipH="1" flipV="1">
            <a:off x="6346193" y="3890668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6589375" y="3330742"/>
            <a:ext cx="8763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cxnSp>
        <p:nvCxnSpPr>
          <p:cNvPr id="19" name="Elbow Connector 18"/>
          <p:cNvCxnSpPr>
            <a:stCxn id="28" idx="2"/>
            <a:endCxn id="18" idx="0"/>
          </p:cNvCxnSpPr>
          <p:nvPr/>
        </p:nvCxnSpPr>
        <p:spPr>
          <a:xfrm rot="16200000" flipH="1">
            <a:off x="7000999" y="389066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20866" y="548640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NVMef</a:t>
            </a:r>
            <a:endParaRPr lang="en-US" dirty="0" smtClean="0"/>
          </a:p>
        </p:txBody>
      </p:sp>
      <p:cxnSp>
        <p:nvCxnSpPr>
          <p:cNvPr id="32" name="Straight Connector 31"/>
          <p:cNvCxnSpPr>
            <a:stCxn id="30" idx="3"/>
          </p:cNvCxnSpPr>
          <p:nvPr/>
        </p:nvCxnSpPr>
        <p:spPr>
          <a:xfrm flipV="1">
            <a:off x="4210853" y="5334000"/>
            <a:ext cx="284947" cy="3370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1691" y="5860470"/>
            <a:ext cx="4959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does </a:t>
            </a:r>
            <a:r>
              <a:rPr lang="en-US" dirty="0" err="1" smtClean="0"/>
              <a:t>NVMef</a:t>
            </a:r>
            <a:r>
              <a:rPr lang="en-US" dirty="0" smtClean="0"/>
              <a:t> differ from e.g. SRP, if at all?</a:t>
            </a:r>
            <a:endParaRPr lang="en-US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7510882" y="47244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663282" y="48768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89375" y="2418349"/>
            <a:ext cx="239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 remote access block device</a:t>
            </a: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9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4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file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1200" y="2442412"/>
            <a:ext cx="1752600" cy="1519988"/>
            <a:chOff x="1981200" y="2442412"/>
            <a:chExt cx="1752600" cy="1519988"/>
          </a:xfrm>
        </p:grpSpPr>
        <p:sp>
          <p:nvSpPr>
            <p:cNvPr id="5" name="Rounded Rectangle 4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client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358482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854482" y="3962400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4518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613600" y="319388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02756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</p:cNvCxnSpPr>
          <p:nvPr/>
        </p:nvCxnSpPr>
        <p:spPr>
          <a:xfrm rot="5400000" flipH="1" flipV="1">
            <a:off x="6346193" y="3890668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8" idx="0"/>
          </p:cNvCxnSpPr>
          <p:nvPr/>
        </p:nvCxnSpPr>
        <p:spPr>
          <a:xfrm rot="16200000" flipH="1">
            <a:off x="7000999" y="389066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172200" y="2442412"/>
            <a:ext cx="1752600" cy="15199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477000" y="3354805"/>
            <a:ext cx="1143000" cy="5334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server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7710" y="550253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e.g. LNET</a:t>
            </a:r>
            <a:endParaRPr lang="en-US" dirty="0" smtClean="0"/>
          </a:p>
        </p:txBody>
      </p:sp>
      <p:cxnSp>
        <p:nvCxnSpPr>
          <p:cNvPr id="33" name="Straight Connector 32"/>
          <p:cNvCxnSpPr>
            <a:stCxn id="29" idx="3"/>
          </p:cNvCxnSpPr>
          <p:nvPr/>
        </p:nvCxnSpPr>
        <p:spPr>
          <a:xfrm flipV="1">
            <a:off x="4201122" y="5334000"/>
            <a:ext cx="294678" cy="353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26235" y="3946540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NVMe</a:t>
            </a:r>
            <a:r>
              <a:rPr lang="en-US" dirty="0" smtClean="0">
                <a:solidFill>
                  <a:srgbClr val="6D6E71"/>
                </a:solidFill>
              </a:rPr>
              <a:t>?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10" name="Straight Connector 9"/>
          <p:cNvCxnSpPr>
            <a:stCxn id="35" idx="1"/>
          </p:cNvCxnSpPr>
          <p:nvPr/>
        </p:nvCxnSpPr>
        <p:spPr>
          <a:xfrm flipH="1">
            <a:off x="7772401" y="4131206"/>
            <a:ext cx="253834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4267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I/O bus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13" name="Straight Connector 12"/>
          <p:cNvCxnSpPr>
            <a:stCxn id="11" idx="3"/>
          </p:cNvCxnSpPr>
          <p:nvPr/>
        </p:nvCxnSpPr>
        <p:spPr>
          <a:xfrm flipV="1">
            <a:off x="2147659" y="4267200"/>
            <a:ext cx="595541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7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Case </a:t>
            </a:r>
            <a:r>
              <a:rPr lang="en-US" sz="3600" dirty="0" smtClean="0">
                <a:solidFill>
                  <a:schemeClr val="tx1"/>
                </a:solidFill>
              </a:rPr>
              <a:t>5 </a:t>
            </a:r>
            <a:r>
              <a:rPr lang="en-US" sz="3600" dirty="0">
                <a:solidFill>
                  <a:schemeClr val="tx1"/>
                </a:solidFill>
              </a:rPr>
              <a:t>– </a:t>
            </a:r>
            <a:r>
              <a:rPr lang="en-US" sz="3600" dirty="0" smtClean="0">
                <a:solidFill>
                  <a:schemeClr val="tx1"/>
                </a:solidFill>
              </a:rPr>
              <a:t>remote memory access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1200" y="2442412"/>
            <a:ext cx="1752600" cy="1519988"/>
            <a:chOff x="1981200" y="2442412"/>
            <a:chExt cx="1752600" cy="1519988"/>
          </a:xfrm>
        </p:grpSpPr>
        <p:sp>
          <p:nvSpPr>
            <p:cNvPr id="5" name="Rounded Rectangle 4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client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358482" y="4572000"/>
            <a:ext cx="647700" cy="6096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SSD</a:t>
            </a:r>
          </a:p>
        </p:txBody>
      </p:sp>
      <p:cxnSp>
        <p:nvCxnSpPr>
          <p:cNvPr id="20" name="Straight Connector 19"/>
          <p:cNvCxnSpPr>
            <a:stCxn id="5" idx="2"/>
            <a:endCxn id="21" idx="0"/>
          </p:cNvCxnSpPr>
          <p:nvPr/>
        </p:nvCxnSpPr>
        <p:spPr>
          <a:xfrm flipH="1">
            <a:off x="2854482" y="3962400"/>
            <a:ext cx="3018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84518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21" idx="2"/>
            <a:endCxn id="25" idx="2"/>
          </p:cNvCxnSpPr>
          <p:nvPr/>
        </p:nvCxnSpPr>
        <p:spPr>
          <a:xfrm rot="16200000" flipH="1">
            <a:off x="4613600" y="3193881"/>
            <a:ext cx="12700" cy="35182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6002756" y="4572000"/>
            <a:ext cx="739927" cy="381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NIC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25" idx="0"/>
          </p:cNvCxnSpPr>
          <p:nvPr/>
        </p:nvCxnSpPr>
        <p:spPr>
          <a:xfrm rot="5400000" flipH="1" flipV="1">
            <a:off x="6346193" y="3890668"/>
            <a:ext cx="707858" cy="6548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8" idx="0"/>
          </p:cNvCxnSpPr>
          <p:nvPr/>
        </p:nvCxnSpPr>
        <p:spPr>
          <a:xfrm rot="16200000" flipH="1">
            <a:off x="7000999" y="3890667"/>
            <a:ext cx="707858" cy="65480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6172200" y="2442412"/>
            <a:ext cx="1752600" cy="1519988"/>
            <a:chOff x="1981200" y="2442412"/>
            <a:chExt cx="1752600" cy="1519988"/>
          </a:xfrm>
        </p:grpSpPr>
        <p:sp>
          <p:nvSpPr>
            <p:cNvPr id="26" name="Rounded Rectangle 25"/>
            <p:cNvSpPr/>
            <p:nvPr/>
          </p:nvSpPr>
          <p:spPr>
            <a:xfrm>
              <a:off x="1981200" y="2442412"/>
              <a:ext cx="1752600" cy="15199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286000" y="3354805"/>
              <a:ext cx="1143000" cy="53340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server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977710" y="550253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e.g. LNET</a:t>
            </a:r>
            <a:endParaRPr lang="en-US" dirty="0" smtClean="0"/>
          </a:p>
        </p:txBody>
      </p:sp>
      <p:cxnSp>
        <p:nvCxnSpPr>
          <p:cNvPr id="33" name="Straight Connector 32"/>
          <p:cNvCxnSpPr>
            <a:stCxn id="29" idx="3"/>
          </p:cNvCxnSpPr>
          <p:nvPr/>
        </p:nvCxnSpPr>
        <p:spPr>
          <a:xfrm flipV="1">
            <a:off x="4201122" y="5334000"/>
            <a:ext cx="294678" cy="353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26235" y="3946540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6D6E71"/>
                </a:solidFill>
              </a:rPr>
              <a:t>NVMe</a:t>
            </a:r>
            <a:r>
              <a:rPr lang="en-US" dirty="0" smtClean="0">
                <a:solidFill>
                  <a:srgbClr val="6D6E71"/>
                </a:solidFill>
              </a:rPr>
              <a:t>?</a:t>
            </a:r>
            <a:endParaRPr lang="en-US" dirty="0" smtClean="0">
              <a:solidFill>
                <a:srgbClr val="6D6E71"/>
              </a:solidFill>
            </a:endParaRPr>
          </a:p>
        </p:txBody>
      </p:sp>
      <p:cxnSp>
        <p:nvCxnSpPr>
          <p:cNvPr id="10" name="Straight Connector 9"/>
          <p:cNvCxnSpPr>
            <a:stCxn id="35" idx="1"/>
          </p:cNvCxnSpPr>
          <p:nvPr/>
        </p:nvCxnSpPr>
        <p:spPr>
          <a:xfrm flipH="1">
            <a:off x="7772401" y="4131206"/>
            <a:ext cx="253834" cy="18466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9465371">
            <a:off x="1686692" y="3590889"/>
            <a:ext cx="569765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Work In Progress 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5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20911</TotalTime>
  <Words>328</Words>
  <Application>Microsoft Office PowerPoint</Application>
  <PresentationFormat>On-screen Show (4:3)</PresentationFormat>
  <Paragraphs>101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Objective</vt:lpstr>
      <vt:lpstr>Motivation</vt:lpstr>
      <vt:lpstr>Scope</vt:lpstr>
      <vt:lpstr>Use cases summarized</vt:lpstr>
      <vt:lpstr>Case 1, 2 – local access</vt:lpstr>
      <vt:lpstr>Case 3 – remote block access</vt:lpstr>
      <vt:lpstr>Case 4 – remote file access</vt:lpstr>
      <vt:lpstr>Case 5 – remote memory access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859</cp:revision>
  <cp:lastPrinted>2014-07-18T22:08:28Z</cp:lastPrinted>
  <dcterms:created xsi:type="dcterms:W3CDTF">2009-09-15T00:09:16Z</dcterms:created>
  <dcterms:modified xsi:type="dcterms:W3CDTF">2015-10-27T14:53:57Z</dcterms:modified>
</cp:coreProperties>
</file>