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9" d="100"/>
          <a:sy n="49" d="100"/>
        </p:scale>
        <p:origin x="77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D5235-5723-42FC-A672-7B5B750FB32D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93970-720D-4126-B08D-A4825A8F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09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45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6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570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35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5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28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38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9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2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5822-D93B-42A9-9E81-9BC4EAF22203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3CF9-E9D8-4A12-B5D1-379B1D6F2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2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5822-D93B-42A9-9E81-9BC4EAF22203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3CF9-E9D8-4A12-B5D1-379B1D6F2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6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5822-D93B-42A9-9E81-9BC4EAF22203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3CF9-E9D8-4A12-B5D1-379B1D6F2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03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with Radial Gradi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8666" b="0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radial gradient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pic>
        <p:nvPicPr>
          <p:cNvPr id="10" name="Picture 9" descr="int_experience_hrz_wht_rgb_1500.pn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8" y="518971"/>
            <a:ext cx="2829021" cy="118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30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Intel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133"/>
            </a:lvl4pPr>
          </a:lstStyle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18pt Intel Clear bullet one</a:t>
            </a:r>
          </a:p>
          <a:p>
            <a:pPr lvl="2"/>
            <a:r>
              <a:rPr lang="en-US" dirty="0" smtClean="0"/>
              <a:t>18pt Intel Clear sub-bullet</a:t>
            </a:r>
          </a:p>
          <a:p>
            <a:pPr lvl="3"/>
            <a:r>
              <a:rPr lang="en-US" dirty="0" smtClean="0"/>
              <a:t>16pt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0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5822-D93B-42A9-9E81-9BC4EAF22203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3CF9-E9D8-4A12-B5D1-379B1D6F2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2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5822-D93B-42A9-9E81-9BC4EAF22203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3CF9-E9D8-4A12-B5D1-379B1D6F2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0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5822-D93B-42A9-9E81-9BC4EAF22203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3CF9-E9D8-4A12-B5D1-379B1D6F2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6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5822-D93B-42A9-9E81-9BC4EAF22203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3CF9-E9D8-4A12-B5D1-379B1D6F2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1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5822-D93B-42A9-9E81-9BC4EAF22203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3CF9-E9D8-4A12-B5D1-379B1D6F2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5822-D93B-42A9-9E81-9BC4EAF22203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3CF9-E9D8-4A12-B5D1-379B1D6F2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4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5822-D93B-42A9-9E81-9BC4EAF22203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3CF9-E9D8-4A12-B5D1-379B1D6F2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9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5822-D93B-42A9-9E81-9BC4EAF22203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3CF9-E9D8-4A12-B5D1-379B1D6F2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35822-D93B-42A9-9E81-9BC4EAF22203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C3CF9-E9D8-4A12-B5D1-379B1D6F2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2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2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5.jpg"/><Relationship Id="rId4" Type="http://schemas.openxmlformats.org/officeDocument/2006/relationships/image" Target="../media/image8.jp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3.jpeg"/><Relationship Id="rId7" Type="http://schemas.openxmlformats.org/officeDocument/2006/relationships/image" Target="../media/image10.jp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11" Type="http://schemas.openxmlformats.org/officeDocument/2006/relationships/image" Target="../media/image16.png"/><Relationship Id="rId5" Type="http://schemas.openxmlformats.org/officeDocument/2006/relationships/image" Target="../media/image8.jp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12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5.jpg"/><Relationship Id="rId5" Type="http://schemas.openxmlformats.org/officeDocument/2006/relationships/image" Target="../media/image10.jpg"/><Relationship Id="rId10" Type="http://schemas.openxmlformats.org/officeDocument/2006/relationships/image" Target="../media/image8.jpg"/><Relationship Id="rId4" Type="http://schemas.openxmlformats.org/officeDocument/2006/relationships/image" Target="../media/image9.jp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0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18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g"/><Relationship Id="rId5" Type="http://schemas.openxmlformats.org/officeDocument/2006/relationships/image" Target="../media/image9.jpg"/><Relationship Id="rId4" Type="http://schemas.openxmlformats.org/officeDocument/2006/relationships/image" Target="../media/image5.jp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7484" y="3187320"/>
            <a:ext cx="10950515" cy="1470025"/>
          </a:xfrm>
        </p:spPr>
        <p:txBody>
          <a:bodyPr/>
          <a:lstStyle/>
          <a:p>
            <a:r>
              <a:rPr lang="en-US" sz="42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and Remote byte-addressable NVDIMM </a:t>
            </a:r>
            <a:r>
              <a:rPr lang="en-US" sz="32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High-level Use Cases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Chet Douglas – Principal NVDIMM SW Architect - DCG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09-11-15</a:t>
            </a:r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55" y="476057"/>
            <a:ext cx="10581503" cy="402147"/>
          </a:xfrm>
        </p:spPr>
        <p:txBody>
          <a:bodyPr>
            <a:normAutofit fontScale="90000"/>
          </a:bodyPr>
          <a:lstStyle/>
          <a:p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CASE – Remote NVDIMM</a:t>
            </a:r>
            <a:b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 &amp; HPC</a:t>
            </a:r>
            <a:b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-Synchronous (1:N) (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active:passive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-Database Replication 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w Parallel Access</a:t>
            </a:r>
            <a:endParaRPr lang="en-US" sz="1867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389" y="1838662"/>
            <a:ext cx="959056" cy="303834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287" y="2211135"/>
            <a:ext cx="985773" cy="48699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77" y="3334562"/>
            <a:ext cx="1321793" cy="47723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9479393" y="1055641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Server 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Slave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21521" y="5498605"/>
            <a:ext cx="2351532" cy="2261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Database Updates - RDMA Write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349" y="2596822"/>
            <a:ext cx="1440419" cy="92666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02" y="1082237"/>
            <a:ext cx="1169477" cy="164715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86" y="771397"/>
            <a:ext cx="978508" cy="110358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434" y="2470990"/>
            <a:ext cx="975847" cy="97584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450" y="1649686"/>
            <a:ext cx="717449" cy="717449"/>
          </a:xfrm>
          <a:prstGeom prst="rect">
            <a:avLst/>
          </a:prstGeom>
        </p:spPr>
      </p:pic>
      <p:sp>
        <p:nvSpPr>
          <p:cNvPr id="58" name="Curved Down Arrow 57"/>
          <p:cNvSpPr/>
          <p:nvPr/>
        </p:nvSpPr>
        <p:spPr>
          <a:xfrm>
            <a:off x="2432772" y="2193528"/>
            <a:ext cx="2257901" cy="438912"/>
          </a:xfrm>
          <a:prstGeom prst="curvedDownArrow">
            <a:avLst>
              <a:gd name="adj1" fmla="val 25000"/>
              <a:gd name="adj2" fmla="val 64000"/>
              <a:gd name="adj3" fmla="val 25000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9" name="Curved Down Arrow 58"/>
          <p:cNvSpPr/>
          <p:nvPr/>
        </p:nvSpPr>
        <p:spPr>
          <a:xfrm>
            <a:off x="4654357" y="2209784"/>
            <a:ext cx="1719072" cy="422656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0" name="Curved Down Arrow 59"/>
          <p:cNvSpPr/>
          <p:nvPr/>
        </p:nvSpPr>
        <p:spPr>
          <a:xfrm>
            <a:off x="6882985" y="1436065"/>
            <a:ext cx="1719072" cy="438912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95115" y="1068608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</a:t>
            </a:r>
          </a:p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Server</a:t>
            </a:r>
          </a:p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477563" y="2807011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US" sz="1333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Database</a:t>
            </a:r>
          </a:p>
          <a:p>
            <a:pPr algn="r"/>
            <a:r>
              <a:rPr lang="en-US" sz="1333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183292" y="1894347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Synchronous </a:t>
            </a:r>
            <a:br>
              <a:rPr lang="en-US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Database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Slave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35169" y="2190320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Client</a:t>
            </a:r>
          </a:p>
        </p:txBody>
      </p:sp>
      <p:sp>
        <p:nvSpPr>
          <p:cNvPr id="65" name="Curved Down Arrow 64"/>
          <p:cNvSpPr/>
          <p:nvPr/>
        </p:nvSpPr>
        <p:spPr>
          <a:xfrm>
            <a:off x="4651541" y="2486656"/>
            <a:ext cx="1719072" cy="422656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6" name="Curved Down Arrow 65"/>
          <p:cNvSpPr/>
          <p:nvPr/>
        </p:nvSpPr>
        <p:spPr>
          <a:xfrm>
            <a:off x="6885801" y="1596180"/>
            <a:ext cx="1719072" cy="422656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7" name="Curved Down Arrow 66"/>
          <p:cNvSpPr/>
          <p:nvPr/>
        </p:nvSpPr>
        <p:spPr>
          <a:xfrm rot="10800000">
            <a:off x="4569357" y="3235508"/>
            <a:ext cx="1719072" cy="422656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8" name="Curved Down Arrow 67"/>
          <p:cNvSpPr/>
          <p:nvPr/>
        </p:nvSpPr>
        <p:spPr>
          <a:xfrm rot="10800000">
            <a:off x="6866831" y="2101417"/>
            <a:ext cx="1719072" cy="297612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9" name="Curved Down Arrow 68"/>
          <p:cNvSpPr/>
          <p:nvPr/>
        </p:nvSpPr>
        <p:spPr>
          <a:xfrm>
            <a:off x="307545" y="5475159"/>
            <a:ext cx="944745" cy="254445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311743" y="5808133"/>
            <a:ext cx="2351532" cy="2261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Synchronous Database Replication SNIA Optimized Flush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Curved Down Arrow 70"/>
          <p:cNvSpPr/>
          <p:nvPr/>
        </p:nvSpPr>
        <p:spPr>
          <a:xfrm>
            <a:off x="297768" y="5772964"/>
            <a:ext cx="944745" cy="254445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311743" y="6139082"/>
            <a:ext cx="2351532" cy="2261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Synchronous Database Replication SNIA Optimized Flush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Completion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Curved Down Arrow 72"/>
          <p:cNvSpPr/>
          <p:nvPr/>
        </p:nvSpPr>
        <p:spPr>
          <a:xfrm>
            <a:off x="297768" y="6084479"/>
            <a:ext cx="944745" cy="238712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268373" y="2735187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933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Byte addressable,</a:t>
            </a:r>
          </a:p>
          <a:p>
            <a:pPr algn="ctr"/>
            <a:r>
              <a:rPr lang="en-US" sz="933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access,</a:t>
            </a:r>
          </a:p>
          <a:p>
            <a:pPr algn="ctr"/>
            <a:r>
              <a:rPr lang="en-US" sz="933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NVDIMM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365479" y="3829565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067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Byte addressable,</a:t>
            </a:r>
          </a:p>
          <a:p>
            <a:pPr algn="ctr"/>
            <a:r>
              <a:rPr lang="en-US" sz="1067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access,</a:t>
            </a:r>
          </a:p>
          <a:p>
            <a:pPr algn="ctr"/>
            <a:r>
              <a:rPr lang="en-US" sz="1067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NVDIMM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0077315" y="902648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333" dirty="0">
                <a:solidFill>
                  <a:srgbClr val="0071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Availability – </a:t>
            </a:r>
            <a:br>
              <a:rPr lang="en-US" sz="1333" dirty="0">
                <a:solidFill>
                  <a:srgbClr val="0071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333" dirty="0">
                <a:solidFill>
                  <a:srgbClr val="0071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Database </a:t>
            </a:r>
            <a:br>
              <a:rPr lang="en-US" sz="1333" dirty="0">
                <a:solidFill>
                  <a:srgbClr val="0071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333" dirty="0">
                <a:solidFill>
                  <a:srgbClr val="0071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copies </a:t>
            </a:r>
            <a:br>
              <a:rPr lang="en-US" sz="1333" dirty="0">
                <a:solidFill>
                  <a:srgbClr val="0071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333" dirty="0">
                <a:solidFill>
                  <a:srgbClr val="0071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kept in </a:t>
            </a:r>
            <a:br>
              <a:rPr lang="en-US" sz="1333" dirty="0">
                <a:solidFill>
                  <a:srgbClr val="0071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333" dirty="0">
                <a:solidFill>
                  <a:srgbClr val="0071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lock step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362" y="3370663"/>
            <a:ext cx="985773" cy="486991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1643867" y="2187395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Server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Slave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Node</a:t>
            </a: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561" y="1930925"/>
            <a:ext cx="978508" cy="110358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525" y="2809214"/>
            <a:ext cx="717449" cy="717449"/>
          </a:xfrm>
          <a:prstGeom prst="rect">
            <a:avLst/>
          </a:prstGeom>
        </p:spPr>
      </p:pic>
      <p:sp>
        <p:nvSpPr>
          <p:cNvPr id="81" name="Curved Down Arrow 80"/>
          <p:cNvSpPr/>
          <p:nvPr/>
        </p:nvSpPr>
        <p:spPr>
          <a:xfrm>
            <a:off x="6899284" y="2736265"/>
            <a:ext cx="3885848" cy="438912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1366367" y="3053875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Synchronous </a:t>
            </a:r>
            <a:br>
              <a:rPr lang="en-US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Database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Slave</a:t>
            </a:r>
          </a:p>
        </p:txBody>
      </p:sp>
      <p:sp>
        <p:nvSpPr>
          <p:cNvPr id="83" name="Curved Down Arrow 82"/>
          <p:cNvSpPr/>
          <p:nvPr/>
        </p:nvSpPr>
        <p:spPr>
          <a:xfrm>
            <a:off x="6899284" y="2884657"/>
            <a:ext cx="3888664" cy="422656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84" name="Curved Down Arrow 83"/>
          <p:cNvSpPr/>
          <p:nvPr/>
        </p:nvSpPr>
        <p:spPr>
          <a:xfrm rot="10800000">
            <a:off x="6899283" y="3249228"/>
            <a:ext cx="3766276" cy="252152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447991" y="3862821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933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Byte addressable,</a:t>
            </a:r>
          </a:p>
          <a:p>
            <a:pPr algn="ctr"/>
            <a:r>
              <a:rPr lang="en-US" sz="933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access,</a:t>
            </a:r>
          </a:p>
          <a:p>
            <a:pPr algn="ctr"/>
            <a:r>
              <a:rPr lang="en-US" sz="933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NVDIMM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66" y="4721002"/>
            <a:ext cx="985773" cy="486991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9445595" y="3580451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Server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Slave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Node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365" y="3281263"/>
            <a:ext cx="978508" cy="110358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329" y="4159553"/>
            <a:ext cx="717449" cy="717449"/>
          </a:xfrm>
          <a:prstGeom prst="rect">
            <a:avLst/>
          </a:prstGeom>
        </p:spPr>
      </p:pic>
      <p:sp>
        <p:nvSpPr>
          <p:cNvPr id="90" name="Curved Down Arrow 89"/>
          <p:cNvSpPr/>
          <p:nvPr/>
        </p:nvSpPr>
        <p:spPr>
          <a:xfrm>
            <a:off x="6855864" y="4285636"/>
            <a:ext cx="1719072" cy="286773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9156171" y="4404213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Synchronous </a:t>
            </a:r>
            <a:br>
              <a:rPr lang="en-US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Database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Slave</a:t>
            </a:r>
          </a:p>
        </p:txBody>
      </p:sp>
      <p:sp>
        <p:nvSpPr>
          <p:cNvPr id="92" name="Curved Down Arrow 91"/>
          <p:cNvSpPr/>
          <p:nvPr/>
        </p:nvSpPr>
        <p:spPr>
          <a:xfrm>
            <a:off x="6858680" y="4384842"/>
            <a:ext cx="1719072" cy="272809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3" name="Curved Down Arrow 92"/>
          <p:cNvSpPr/>
          <p:nvPr/>
        </p:nvSpPr>
        <p:spPr>
          <a:xfrm rot="10800000">
            <a:off x="6826911" y="4690580"/>
            <a:ext cx="1719072" cy="297352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246004" y="5224420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933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Byte addressable,</a:t>
            </a:r>
          </a:p>
          <a:p>
            <a:pPr algn="ctr"/>
            <a:r>
              <a:rPr lang="en-US" sz="933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access,</a:t>
            </a:r>
          </a:p>
          <a:p>
            <a:pPr algn="ctr"/>
            <a:r>
              <a:rPr lang="en-US" sz="933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NVDIMM</a:t>
            </a:r>
          </a:p>
        </p:txBody>
      </p:sp>
      <p:sp>
        <p:nvSpPr>
          <p:cNvPr id="95" name="Curved Down Arrow 94"/>
          <p:cNvSpPr/>
          <p:nvPr/>
        </p:nvSpPr>
        <p:spPr>
          <a:xfrm>
            <a:off x="4705157" y="2143353"/>
            <a:ext cx="1719072" cy="422656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6" name="Curved Down Arrow 95"/>
          <p:cNvSpPr/>
          <p:nvPr/>
        </p:nvSpPr>
        <p:spPr>
          <a:xfrm>
            <a:off x="4705160" y="2061296"/>
            <a:ext cx="1719072" cy="422656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7" name="Curved Down Arrow 96"/>
          <p:cNvSpPr/>
          <p:nvPr/>
        </p:nvSpPr>
        <p:spPr>
          <a:xfrm>
            <a:off x="4667175" y="2560903"/>
            <a:ext cx="1719072" cy="422656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8" name="Curved Down Arrow 97"/>
          <p:cNvSpPr/>
          <p:nvPr/>
        </p:nvSpPr>
        <p:spPr>
          <a:xfrm>
            <a:off x="4678901" y="2642965"/>
            <a:ext cx="1719072" cy="422656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9" name="Curved Down Arrow 98"/>
          <p:cNvSpPr/>
          <p:nvPr/>
        </p:nvSpPr>
        <p:spPr>
          <a:xfrm rot="10800000">
            <a:off x="4573265" y="3122181"/>
            <a:ext cx="1719072" cy="422656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00" name="Curved Down Arrow 99"/>
          <p:cNvSpPr/>
          <p:nvPr/>
        </p:nvSpPr>
        <p:spPr>
          <a:xfrm rot="10800000">
            <a:off x="4608435" y="3004955"/>
            <a:ext cx="1719072" cy="422656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01" name="Curved Down Arrow 100"/>
          <p:cNvSpPr/>
          <p:nvPr/>
        </p:nvSpPr>
        <p:spPr>
          <a:xfrm rot="21162367">
            <a:off x="2264552" y="593098"/>
            <a:ext cx="6363521" cy="1545343"/>
          </a:xfrm>
          <a:prstGeom prst="curvedDownArrow">
            <a:avLst>
              <a:gd name="adj1" fmla="val 10672"/>
              <a:gd name="adj2" fmla="val 31670"/>
              <a:gd name="adj3" fmla="val 17675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Curved Up Arrow 3"/>
          <p:cNvSpPr/>
          <p:nvPr/>
        </p:nvSpPr>
        <p:spPr>
          <a:xfrm>
            <a:off x="2432771" y="3500162"/>
            <a:ext cx="8628276" cy="2182181"/>
          </a:xfrm>
          <a:prstGeom prst="curvedUpArrow">
            <a:avLst>
              <a:gd name="adj1" fmla="val 8928"/>
              <a:gd name="adj2" fmla="val 16967"/>
              <a:gd name="adj3" fmla="val 10495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02" name="Curved Up Arrow 101"/>
          <p:cNvSpPr/>
          <p:nvPr/>
        </p:nvSpPr>
        <p:spPr>
          <a:xfrm rot="753035">
            <a:off x="2205746" y="4144271"/>
            <a:ext cx="6263028" cy="1363515"/>
          </a:xfrm>
          <a:prstGeom prst="curvedUpArrow">
            <a:avLst>
              <a:gd name="adj1" fmla="val 8928"/>
              <a:gd name="adj2" fmla="val 16967"/>
              <a:gd name="adj3" fmla="val 10495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311743" y="6410869"/>
            <a:ext cx="2351532" cy="2261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Demand Parallel Database Reads - RDMA Read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Curved Down Arrow 103"/>
          <p:cNvSpPr/>
          <p:nvPr/>
        </p:nvSpPr>
        <p:spPr>
          <a:xfrm>
            <a:off x="297768" y="6328810"/>
            <a:ext cx="944745" cy="254445"/>
          </a:xfrm>
          <a:prstGeom prst="curvedDown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13697" y="3541460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400" dirty="0">
                <a:solidFill>
                  <a:srgbClr val="0071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Performance </a:t>
            </a:r>
          </a:p>
          <a:p>
            <a:r>
              <a:rPr lang="en-US" sz="1400" dirty="0">
                <a:solidFill>
                  <a:srgbClr val="0071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Computing - Parallel </a:t>
            </a:r>
            <a:br>
              <a:rPr lang="en-US" sz="1400" dirty="0">
                <a:solidFill>
                  <a:srgbClr val="0071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solidFill>
                  <a:srgbClr val="0071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Database Reads </a:t>
            </a:r>
            <a:br>
              <a:rPr lang="en-US" sz="1400" dirty="0">
                <a:solidFill>
                  <a:srgbClr val="0071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solidFill>
                  <a:srgbClr val="0071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typically load-balanced </a:t>
            </a:r>
            <a:br>
              <a:rPr lang="en-US" sz="1400" dirty="0">
                <a:solidFill>
                  <a:srgbClr val="0071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solidFill>
                  <a:srgbClr val="0071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across all Passive Server </a:t>
            </a:r>
            <a:br>
              <a:rPr lang="en-US" sz="1400" dirty="0">
                <a:solidFill>
                  <a:srgbClr val="0071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solidFill>
                  <a:srgbClr val="0071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Nodes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321521" y="5206783"/>
            <a:ext cx="2351532" cy="2261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Demand Database Master Updates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Curved Down Arrow 108"/>
          <p:cNvSpPr/>
          <p:nvPr/>
        </p:nvSpPr>
        <p:spPr>
          <a:xfrm>
            <a:off x="295822" y="5205526"/>
            <a:ext cx="944745" cy="255703"/>
          </a:xfrm>
          <a:prstGeom prst="curvedDown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74" y="141838"/>
            <a:ext cx="4480181" cy="810661"/>
          </a:xfrm>
        </p:spPr>
        <p:txBody>
          <a:bodyPr>
            <a:normAutofit fontScale="90000"/>
          </a:bodyPr>
          <a:lstStyle/>
          <a:p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CASE – Local </a:t>
            </a:r>
            <a:r>
              <a:rPr lang="en-US" sz="1867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NVDIMM – Kernel Access</a:t>
            </a:r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-Memory Side Cache</a:t>
            </a:r>
            <a:b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-Hierarchical Tiered Memory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1408270" y="4887457"/>
            <a:ext cx="3501049" cy="21392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Demand DDR4 Main Memory Cache Requests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8" name="Curved Down Arrow 167"/>
          <p:cNvSpPr/>
          <p:nvPr/>
        </p:nvSpPr>
        <p:spPr>
          <a:xfrm>
            <a:off x="395823" y="4839578"/>
            <a:ext cx="944745" cy="289073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405558" y="5430861"/>
            <a:ext cx="4361389" cy="25788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Demand Byte-Addressable NVDIMM Cache Requests (Writes, Flushes, Commits)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0" name="Curved Down Arrow 169"/>
          <p:cNvSpPr/>
          <p:nvPr/>
        </p:nvSpPr>
        <p:spPr>
          <a:xfrm>
            <a:off x="406363" y="5391246"/>
            <a:ext cx="944745" cy="289073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393626" y="5163164"/>
            <a:ext cx="5575517" cy="254445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Demand DDR4 Main Memory Cache Completions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2" name="Curved Down Arrow 171"/>
          <p:cNvSpPr/>
          <p:nvPr/>
        </p:nvSpPr>
        <p:spPr>
          <a:xfrm>
            <a:off x="394432" y="5115284"/>
            <a:ext cx="944745" cy="289073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1405559" y="4343623"/>
            <a:ext cx="3490508" cy="2106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Demand On Package High-Bandwidth Memory Cache Requests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Curved Down Arrow 179"/>
          <p:cNvSpPr/>
          <p:nvPr/>
        </p:nvSpPr>
        <p:spPr>
          <a:xfrm>
            <a:off x="396171" y="4293941"/>
            <a:ext cx="944745" cy="255703"/>
          </a:xfrm>
          <a:prstGeom prst="curvedDown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393627" y="4611644"/>
            <a:ext cx="2351532" cy="2261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Demand On Package High-Bandwidth Memory Cache Completions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2" name="Curved Down Arrow 181"/>
          <p:cNvSpPr/>
          <p:nvPr/>
        </p:nvSpPr>
        <p:spPr>
          <a:xfrm>
            <a:off x="379651" y="4574369"/>
            <a:ext cx="944745" cy="254445"/>
          </a:xfrm>
          <a:prstGeom prst="curvedDown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55" y="1433817"/>
            <a:ext cx="2051636" cy="23138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40" name="TextBox 39"/>
          <p:cNvSpPr txBox="1"/>
          <p:nvPr/>
        </p:nvSpPr>
        <p:spPr>
          <a:xfrm>
            <a:off x="6359543" y="848637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Client Workstation</a:t>
            </a:r>
          </a:p>
          <a:p>
            <a:pPr algn="r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Enterprise Server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51" y="1854370"/>
            <a:ext cx="2260293" cy="156326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24" y="2671098"/>
            <a:ext cx="1321793" cy="47723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0423264" y="2617671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Byte addressable,</a:t>
            </a:r>
          </a:p>
          <a:p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access,</a:t>
            </a:r>
          </a:p>
          <a:p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NVDIMM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8244" y="1820064"/>
            <a:ext cx="3847901" cy="1897152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333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Hierarchical Tiered Memory and Caching</a:t>
            </a:r>
          </a:p>
          <a:p>
            <a:r>
              <a:rPr lang="en-US" sz="1333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-On-Package High-Bandwidth Memory </a:t>
            </a:r>
            <a:r>
              <a:rPr lang="en-US" sz="1333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333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333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caching </a:t>
            </a:r>
            <a:r>
              <a:rPr lang="en-US" sz="1333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DDR4 main memory</a:t>
            </a:r>
          </a:p>
          <a:p>
            <a:r>
              <a:rPr lang="en-US" sz="1333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-DDRT4 Main Memory caching byte-addressable </a:t>
            </a:r>
            <a:r>
              <a:rPr lang="en-US" sz="1333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333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333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NVDIMM</a:t>
            </a:r>
            <a:endParaRPr lang="en-US" sz="1333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33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-NVDIMM caching </a:t>
            </a:r>
            <a:r>
              <a:rPr lang="en-US" sz="1333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SSDs</a:t>
            </a:r>
          </a:p>
          <a:p>
            <a:r>
              <a:rPr lang="en-US" sz="1333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-Typical OS implementations will require </a:t>
            </a:r>
            <a:br>
              <a:rPr lang="en-US" sz="1333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333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extensive kernel access</a:t>
            </a:r>
            <a:endParaRPr lang="en-US" sz="1333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333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Curved Down Arrow 48"/>
          <p:cNvSpPr/>
          <p:nvPr/>
        </p:nvSpPr>
        <p:spPr>
          <a:xfrm>
            <a:off x="7978880" y="2689112"/>
            <a:ext cx="1398467" cy="351937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917" y="1845065"/>
            <a:ext cx="868761" cy="31366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813" y="1953012"/>
            <a:ext cx="868761" cy="31366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066" y="2086366"/>
            <a:ext cx="868761" cy="3136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061" y="3676023"/>
            <a:ext cx="973568" cy="973568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0088769" y="2016918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DDR4 Main Memory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923845" y="1239308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Package High-Bandwidth Memory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0381" y="1036724"/>
            <a:ext cx="772260" cy="575671"/>
          </a:xfrm>
          <a:prstGeom prst="rect">
            <a:avLst/>
          </a:prstGeom>
        </p:spPr>
      </p:pic>
      <p:sp>
        <p:nvSpPr>
          <p:cNvPr id="154" name="Curved Down Arrow 153"/>
          <p:cNvSpPr/>
          <p:nvPr/>
        </p:nvSpPr>
        <p:spPr>
          <a:xfrm rot="19787145">
            <a:off x="6795112" y="1293383"/>
            <a:ext cx="1460093" cy="357213"/>
          </a:xfrm>
          <a:prstGeom prst="curvedDownArrow">
            <a:avLst>
              <a:gd name="adj1" fmla="val 25000"/>
              <a:gd name="adj2" fmla="val 64000"/>
              <a:gd name="adj3" fmla="val 25000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83" name="Curved Up Arrow 182"/>
          <p:cNvSpPr/>
          <p:nvPr/>
        </p:nvSpPr>
        <p:spPr>
          <a:xfrm rot="19702544" flipH="1">
            <a:off x="7007083" y="1687536"/>
            <a:ext cx="1460789" cy="269401"/>
          </a:xfrm>
          <a:prstGeom prst="curvedUp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8" name="Curved Down Arrow 47"/>
          <p:cNvSpPr/>
          <p:nvPr/>
        </p:nvSpPr>
        <p:spPr>
          <a:xfrm rot="20475255">
            <a:off x="7637852" y="1749818"/>
            <a:ext cx="1719072" cy="422656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0" name="Curved Down Arrow 49"/>
          <p:cNvSpPr/>
          <p:nvPr/>
        </p:nvSpPr>
        <p:spPr>
          <a:xfrm rot="9453325">
            <a:off x="7723967" y="2147907"/>
            <a:ext cx="1719072" cy="422656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7" name="Curved Down Arrow 166"/>
          <p:cNvSpPr/>
          <p:nvPr/>
        </p:nvSpPr>
        <p:spPr>
          <a:xfrm rot="10800000">
            <a:off x="7823237" y="2968915"/>
            <a:ext cx="1656700" cy="479997"/>
          </a:xfrm>
          <a:prstGeom prst="curvedDownArrow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55" name="Curved Down Arrow 154"/>
          <p:cNvSpPr/>
          <p:nvPr/>
        </p:nvSpPr>
        <p:spPr>
          <a:xfrm rot="1746360">
            <a:off x="7151334" y="3382944"/>
            <a:ext cx="1829685" cy="346367"/>
          </a:xfrm>
          <a:prstGeom prst="curvedDownArrow">
            <a:avLst/>
          </a:prstGeom>
          <a:solidFill>
            <a:srgbClr val="009F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1" name="Curved Down Arrow 60"/>
          <p:cNvSpPr/>
          <p:nvPr/>
        </p:nvSpPr>
        <p:spPr>
          <a:xfrm rot="12484049">
            <a:off x="7030891" y="3555058"/>
            <a:ext cx="1953493" cy="428685"/>
          </a:xfrm>
          <a:prstGeom prst="curvedDownArrow">
            <a:avLst/>
          </a:prstGeom>
          <a:solidFill>
            <a:srgbClr val="FF9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444043" y="4037839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SSD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409978" y="5726825"/>
            <a:ext cx="4361389" cy="25788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Demand Byte-Addressable NVDIMM Cache Completions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Curved Down Arrow 63"/>
          <p:cNvSpPr/>
          <p:nvPr/>
        </p:nvSpPr>
        <p:spPr>
          <a:xfrm>
            <a:off x="410783" y="5660706"/>
            <a:ext cx="944745" cy="289073"/>
          </a:xfrm>
          <a:prstGeom prst="curvedDownArrow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09974" y="6018373"/>
            <a:ext cx="4361389" cy="25788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Demand SSD Requests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Curved Down Arrow 65"/>
          <p:cNvSpPr/>
          <p:nvPr/>
        </p:nvSpPr>
        <p:spPr>
          <a:xfrm>
            <a:off x="424031" y="5952254"/>
            <a:ext cx="944745" cy="289073"/>
          </a:xfrm>
          <a:prstGeom prst="curvedDownArrow">
            <a:avLst/>
          </a:prstGeom>
          <a:solidFill>
            <a:srgbClr val="009F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14394" y="6287833"/>
            <a:ext cx="4361389" cy="25788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Demand SSD Completions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Curved Down Arrow 67"/>
          <p:cNvSpPr/>
          <p:nvPr/>
        </p:nvSpPr>
        <p:spPr>
          <a:xfrm>
            <a:off x="415199" y="6221714"/>
            <a:ext cx="944745" cy="289073"/>
          </a:xfrm>
          <a:prstGeom prst="curvedDownArrow">
            <a:avLst/>
          </a:prstGeom>
          <a:solidFill>
            <a:srgbClr val="FF9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73" y="141838"/>
            <a:ext cx="4480181" cy="810661"/>
          </a:xfrm>
        </p:spPr>
        <p:txBody>
          <a:bodyPr>
            <a:normAutofit fontScale="90000"/>
          </a:bodyPr>
          <a:lstStyle/>
          <a:p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CASE – Local </a:t>
            </a:r>
            <a:r>
              <a:rPr lang="en-US" sz="1867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NVDIMM – Kernel Access</a:t>
            </a:r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67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-SW RAID – Close “R5 Write Hole”</a:t>
            </a:r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67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-SW RAID – Cache for SSD RAID Volumes</a:t>
            </a:r>
            <a:endParaRPr lang="en-US" sz="1867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517517" y="5510549"/>
            <a:ext cx="3501049" cy="21392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Demand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 RAID Data Vulnerability Cache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Requests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8" name="Curved Down Arrow 167"/>
          <p:cNvSpPr/>
          <p:nvPr/>
        </p:nvSpPr>
        <p:spPr>
          <a:xfrm>
            <a:off x="503716" y="5131398"/>
            <a:ext cx="944745" cy="289073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514805" y="6053953"/>
            <a:ext cx="4361389" cy="25788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Demand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 RAID Requests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0" name="Curved Down Arrow 169"/>
          <p:cNvSpPr/>
          <p:nvPr/>
        </p:nvSpPr>
        <p:spPr>
          <a:xfrm>
            <a:off x="517445" y="5415296"/>
            <a:ext cx="944745" cy="289073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479783" y="5781599"/>
            <a:ext cx="5575517" cy="254445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Demand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 RAID Data Vulnerability Cache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Completions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1514806" y="4966715"/>
            <a:ext cx="3490508" cy="2106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Demand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 RAID Acceleration Cache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Requests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Curved Down Arrow 179"/>
          <p:cNvSpPr/>
          <p:nvPr/>
        </p:nvSpPr>
        <p:spPr>
          <a:xfrm>
            <a:off x="505418" y="4885501"/>
            <a:ext cx="944745" cy="255703"/>
          </a:xfrm>
          <a:prstGeom prst="curvedDown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502874" y="5234736"/>
            <a:ext cx="2351532" cy="2261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Demand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 RAID Acceleration Cache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Completions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55" y="1386514"/>
            <a:ext cx="2051636" cy="23138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40" name="TextBox 39"/>
          <p:cNvSpPr txBox="1"/>
          <p:nvPr/>
        </p:nvSpPr>
        <p:spPr>
          <a:xfrm>
            <a:off x="6117101" y="3729881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Client Workstation</a:t>
            </a:r>
          </a:p>
          <a:p>
            <a:pPr algn="r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Enterprise Server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51" y="1807067"/>
            <a:ext cx="2260293" cy="156326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24" y="2623795"/>
            <a:ext cx="1321793" cy="47723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0423264" y="2570368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Byte addressable,</a:t>
            </a:r>
          </a:p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access,</a:t>
            </a:r>
          </a:p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NVDIMM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1252" y="1910792"/>
            <a:ext cx="3926993" cy="2065105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333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 RAID Use Cases – Kernel Access</a:t>
            </a:r>
            <a:endParaRPr lang="en-US" sz="1333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33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1333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Typically SW RAID products utilize OS Kernel </a:t>
            </a:r>
            <a:br>
              <a:rPr lang="en-US" sz="1333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333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RAID Storage Drivers and UEFI RAID Pre-Boot </a:t>
            </a:r>
            <a:br>
              <a:rPr lang="en-US" sz="1333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333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drivers to implement SW RAID functionality.</a:t>
            </a:r>
          </a:p>
          <a:p>
            <a:r>
              <a:rPr lang="en-US" sz="1333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-Performance acceleration caches or caches to </a:t>
            </a:r>
            <a:br>
              <a:rPr lang="en-US" sz="1333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333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close vulnerabilities in RAID Data replication, </a:t>
            </a:r>
            <a:br>
              <a:rPr lang="en-US" sz="1333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333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require shared persistent kernel access</a:t>
            </a:r>
          </a:p>
          <a:p>
            <a:r>
              <a:rPr lang="en-US" sz="1333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to regions of the NVDIMM by both UEFI </a:t>
            </a:r>
            <a:br>
              <a:rPr lang="en-US" sz="1333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333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RAID Pre-Boot drivers and OS Kernel RAID </a:t>
            </a:r>
            <a:br>
              <a:rPr lang="en-US" sz="1333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333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Storage Drivers</a:t>
            </a:r>
            <a:r>
              <a:rPr lang="en-US" sz="1333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333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333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Curved Down Arrow 48"/>
          <p:cNvSpPr/>
          <p:nvPr/>
        </p:nvSpPr>
        <p:spPr>
          <a:xfrm>
            <a:off x="7978880" y="2641809"/>
            <a:ext cx="1398467" cy="351937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812" y="3880971"/>
            <a:ext cx="973568" cy="973568"/>
          </a:xfrm>
          <a:prstGeom prst="rect">
            <a:avLst/>
          </a:prstGeom>
        </p:spPr>
      </p:pic>
      <p:sp>
        <p:nvSpPr>
          <p:cNvPr id="167" name="Curved Down Arrow 166"/>
          <p:cNvSpPr/>
          <p:nvPr/>
        </p:nvSpPr>
        <p:spPr>
          <a:xfrm rot="10800000">
            <a:off x="7823237" y="2921612"/>
            <a:ext cx="1656700" cy="479997"/>
          </a:xfrm>
          <a:prstGeom prst="curvedDownArrow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1" name="Curved Down Arrow 60"/>
          <p:cNvSpPr/>
          <p:nvPr/>
        </p:nvSpPr>
        <p:spPr>
          <a:xfrm rot="12484049">
            <a:off x="7030891" y="3507755"/>
            <a:ext cx="1953493" cy="428685"/>
          </a:xfrm>
          <a:prstGeom prst="curvedDownArrow">
            <a:avLst/>
          </a:prstGeom>
          <a:solidFill>
            <a:srgbClr val="FF9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191794" y="4242787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SSD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519225" y="6334151"/>
            <a:ext cx="4361389" cy="25788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Demand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 RAID Completions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Curved Down Arrow 63"/>
          <p:cNvSpPr/>
          <p:nvPr/>
        </p:nvSpPr>
        <p:spPr>
          <a:xfrm>
            <a:off x="503716" y="5733244"/>
            <a:ext cx="944745" cy="289073"/>
          </a:xfrm>
          <a:prstGeom prst="curvedDownArrow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6" name="Curved Down Arrow 65"/>
          <p:cNvSpPr/>
          <p:nvPr/>
        </p:nvSpPr>
        <p:spPr>
          <a:xfrm>
            <a:off x="503455" y="6006825"/>
            <a:ext cx="944745" cy="289073"/>
          </a:xfrm>
          <a:prstGeom prst="curvedDownArrow">
            <a:avLst/>
          </a:prstGeom>
          <a:solidFill>
            <a:srgbClr val="009F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8" name="Curved Down Arrow 67"/>
          <p:cNvSpPr/>
          <p:nvPr/>
        </p:nvSpPr>
        <p:spPr>
          <a:xfrm>
            <a:off x="518635" y="6302789"/>
            <a:ext cx="944745" cy="289073"/>
          </a:xfrm>
          <a:prstGeom prst="curvedDownArrow">
            <a:avLst/>
          </a:prstGeom>
          <a:solidFill>
            <a:srgbClr val="FF9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61" y="3993475"/>
            <a:ext cx="973568" cy="97356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620325" y="4342957"/>
            <a:ext cx="609600" cy="73408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SSD </a:t>
            </a:r>
            <a:b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RAID </a:t>
            </a:r>
            <a:b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Volume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510" y="4154062"/>
            <a:ext cx="973568" cy="97356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07" y="919518"/>
            <a:ext cx="1321793" cy="477236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9427034" y="893820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Byte addressable,</a:t>
            </a:r>
          </a:p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access,</a:t>
            </a:r>
          </a:p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NVDIMM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029581" y="350058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SSD RAID Volume </a:t>
            </a:r>
            <a:b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Acceleration Cache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047161" y="1813307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SSD RAID-5 Volume </a:t>
            </a:r>
            <a:b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Hole”</a:t>
            </a:r>
            <a:b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 Data Store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Curved Down Arrow 47"/>
          <p:cNvSpPr/>
          <p:nvPr/>
        </p:nvSpPr>
        <p:spPr>
          <a:xfrm rot="19155716">
            <a:off x="7183658" y="1355942"/>
            <a:ext cx="1719072" cy="422656"/>
          </a:xfrm>
          <a:prstGeom prst="curvedDown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0" name="Curved Down Arrow 49"/>
          <p:cNvSpPr/>
          <p:nvPr/>
        </p:nvSpPr>
        <p:spPr>
          <a:xfrm rot="8234272">
            <a:off x="7464074" y="1660014"/>
            <a:ext cx="1719072" cy="422656"/>
          </a:xfrm>
          <a:prstGeom prst="curvedDown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55" name="Curved Down Arrow 154"/>
          <p:cNvSpPr/>
          <p:nvPr/>
        </p:nvSpPr>
        <p:spPr>
          <a:xfrm rot="1746360">
            <a:off x="7151334" y="3335641"/>
            <a:ext cx="1829685" cy="346367"/>
          </a:xfrm>
          <a:prstGeom prst="curvedDownArrow">
            <a:avLst/>
          </a:prstGeom>
          <a:solidFill>
            <a:srgbClr val="009F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8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 rot="252265">
            <a:off x="3326418" y="352393"/>
            <a:ext cx="8719809" cy="5254956"/>
          </a:xfrm>
          <a:prstGeom prst="cloud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93" y="2814551"/>
            <a:ext cx="959056" cy="106119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746" y="3678873"/>
            <a:ext cx="1321793" cy="4772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157" y="3690315"/>
            <a:ext cx="1321793" cy="477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10" y="439019"/>
            <a:ext cx="9756356" cy="377651"/>
          </a:xfrm>
        </p:spPr>
        <p:txBody>
          <a:bodyPr>
            <a:normAutofit fontScale="90000"/>
          </a:bodyPr>
          <a:lstStyle/>
          <a:p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CASE – Local &amp; Remote NVDIMM</a:t>
            </a:r>
            <a:b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&amp; Private Cloud</a:t>
            </a:r>
            <a:b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Synchronous (1:1) (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active:passive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-Database Replication</a:t>
            </a:r>
            <a:endParaRPr lang="en-US" sz="1867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614592" y="5381939"/>
            <a:ext cx="3501049" cy="21392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Database Replication - RDMA Write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64" y="2893090"/>
            <a:ext cx="1854381" cy="1192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82" y="1437990"/>
            <a:ext cx="1169477" cy="1647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06" y="1478180"/>
            <a:ext cx="1353292" cy="15262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814" y="2826743"/>
            <a:ext cx="975847" cy="975847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69" y="2826743"/>
            <a:ext cx="975847" cy="975847"/>
          </a:xfrm>
          <a:prstGeom prst="rect">
            <a:avLst/>
          </a:prstGeom>
        </p:spPr>
      </p:pic>
      <p:sp>
        <p:nvSpPr>
          <p:cNvPr id="154" name="Curved Down Arrow 153"/>
          <p:cNvSpPr/>
          <p:nvPr/>
        </p:nvSpPr>
        <p:spPr>
          <a:xfrm>
            <a:off x="2102678" y="2476458"/>
            <a:ext cx="3777124" cy="471980"/>
          </a:xfrm>
          <a:prstGeom prst="curvedDownArrow">
            <a:avLst>
              <a:gd name="adj1" fmla="val 25000"/>
              <a:gd name="adj2" fmla="val 64000"/>
              <a:gd name="adj3" fmla="val 25000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55" name="Curved Down Arrow 154"/>
          <p:cNvSpPr/>
          <p:nvPr/>
        </p:nvSpPr>
        <p:spPr>
          <a:xfrm>
            <a:off x="5856737" y="2565537"/>
            <a:ext cx="1719072" cy="422656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56" name="Curved Down Arrow 155"/>
          <p:cNvSpPr/>
          <p:nvPr/>
        </p:nvSpPr>
        <p:spPr>
          <a:xfrm>
            <a:off x="7944689" y="2565537"/>
            <a:ext cx="1719072" cy="438912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957971" y="1669125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</a:t>
            </a:r>
          </a:p>
          <a:p>
            <a:r>
              <a:rPr lang="en-US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Server</a:t>
            </a:r>
          </a:p>
          <a:p>
            <a:r>
              <a:rPr lang="en-US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Node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4549924" y="3072709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4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</a:t>
            </a:r>
          </a:p>
          <a:p>
            <a:pPr algn="ctr"/>
            <a:r>
              <a:rPr lang="en-US" sz="14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Database</a:t>
            </a:r>
          </a:p>
          <a:p>
            <a:pPr algn="ctr"/>
            <a:r>
              <a:rPr lang="en-US" sz="14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1258105" y="2453309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Client</a:t>
            </a:r>
          </a:p>
        </p:txBody>
      </p:sp>
      <p:sp>
        <p:nvSpPr>
          <p:cNvPr id="164" name="Curved Down Arrow 163"/>
          <p:cNvSpPr/>
          <p:nvPr/>
        </p:nvSpPr>
        <p:spPr>
          <a:xfrm>
            <a:off x="5853921" y="2842409"/>
            <a:ext cx="1719072" cy="422656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5" name="Curved Down Arrow 164"/>
          <p:cNvSpPr/>
          <p:nvPr/>
        </p:nvSpPr>
        <p:spPr>
          <a:xfrm>
            <a:off x="7947505" y="2854601"/>
            <a:ext cx="1719072" cy="422656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6" name="Curved Down Arrow 165"/>
          <p:cNvSpPr/>
          <p:nvPr/>
        </p:nvSpPr>
        <p:spPr>
          <a:xfrm rot="10800000">
            <a:off x="5771737" y="3591261"/>
            <a:ext cx="1719072" cy="422656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7" name="Curved Down Arrow 166"/>
          <p:cNvSpPr/>
          <p:nvPr/>
        </p:nvSpPr>
        <p:spPr>
          <a:xfrm rot="10800000">
            <a:off x="7940257" y="3535684"/>
            <a:ext cx="1719072" cy="422656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8" name="Curved Down Arrow 167"/>
          <p:cNvSpPr/>
          <p:nvPr/>
        </p:nvSpPr>
        <p:spPr>
          <a:xfrm>
            <a:off x="602145" y="5347312"/>
            <a:ext cx="944745" cy="289073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627844" y="5718563"/>
            <a:ext cx="4361389" cy="25788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Synchronous Database Replication SNIA Optimized Flush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0" name="Curved Down Arrow 169"/>
          <p:cNvSpPr/>
          <p:nvPr/>
        </p:nvSpPr>
        <p:spPr>
          <a:xfrm>
            <a:off x="602145" y="5692200"/>
            <a:ext cx="944745" cy="289073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627843" y="6057777"/>
            <a:ext cx="7774923" cy="22856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Synchronous Database Replication SNIA Optimized Flush Completion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2" name="Curved Down Arrow 171"/>
          <p:cNvSpPr/>
          <p:nvPr/>
        </p:nvSpPr>
        <p:spPr>
          <a:xfrm>
            <a:off x="602145" y="6023149"/>
            <a:ext cx="944745" cy="289073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9256993" y="4202428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Byte addressable,</a:t>
            </a: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access,</a:t>
            </a: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NVDIMM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270875" y="4154057"/>
            <a:ext cx="1146060" cy="634563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Byte addressable,</a:t>
            </a: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access,</a:t>
            </a: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NVDIMM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10568349" y="1866497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Database </a:t>
            </a:r>
            <a:b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copies </a:t>
            </a:r>
            <a:b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kept in </a:t>
            </a:r>
            <a:b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lock step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611881" y="5089936"/>
            <a:ext cx="3490508" cy="2106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Demand Database Master Updates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Curved Down Arrow 179"/>
          <p:cNvSpPr/>
          <p:nvPr/>
        </p:nvSpPr>
        <p:spPr>
          <a:xfrm>
            <a:off x="589241" y="5053506"/>
            <a:ext cx="944745" cy="255703"/>
          </a:xfrm>
          <a:prstGeom prst="curvedDown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627843" y="6365281"/>
            <a:ext cx="2351532" cy="2261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Demand Database Reads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2" name="Curved Down Arrow 181"/>
          <p:cNvSpPr/>
          <p:nvPr/>
        </p:nvSpPr>
        <p:spPr>
          <a:xfrm>
            <a:off x="613868" y="6309726"/>
            <a:ext cx="944745" cy="254445"/>
          </a:xfrm>
          <a:prstGeom prst="curvedDown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83" name="Curved Up Arrow 182"/>
          <p:cNvSpPr/>
          <p:nvPr/>
        </p:nvSpPr>
        <p:spPr>
          <a:xfrm>
            <a:off x="2146855" y="3357279"/>
            <a:ext cx="3641167" cy="610915"/>
          </a:xfrm>
          <a:prstGeom prst="curvedUp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10197830" y="3027321"/>
            <a:ext cx="1007644" cy="8662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Synchronous </a:t>
            </a:r>
            <a:b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Passive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Database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Slave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28129" y="983491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8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&amp; PRIVATE CLOUD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85543" y="1736285"/>
            <a:ext cx="609600" cy="2499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US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</a:t>
            </a:r>
          </a:p>
          <a:p>
            <a:pPr algn="r"/>
            <a:r>
              <a:rPr lang="en-US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Server</a:t>
            </a:r>
          </a:p>
          <a:p>
            <a:pPr algn="r"/>
            <a:r>
              <a:rPr lang="en-US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Node</a:t>
            </a:r>
          </a:p>
        </p:txBody>
      </p:sp>
    </p:spTree>
    <p:extLst>
      <p:ext uri="{BB962C8B-B14F-4D97-AF65-F5344CB8AC3E}">
        <p14:creationId xmlns:p14="http://schemas.microsoft.com/office/powerpoint/2010/main" val="9487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loud 51"/>
          <p:cNvSpPr/>
          <p:nvPr/>
        </p:nvSpPr>
        <p:spPr>
          <a:xfrm rot="957402">
            <a:off x="2676925" y="501167"/>
            <a:ext cx="9470401" cy="5028880"/>
          </a:xfrm>
          <a:prstGeom prst="cloud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462" y="3076982"/>
            <a:ext cx="788047" cy="78804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320" y="3108596"/>
            <a:ext cx="873317" cy="78098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74" y="2355168"/>
            <a:ext cx="768839" cy="90319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837" y="3230931"/>
            <a:ext cx="1857839" cy="477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60" y="-16884"/>
            <a:ext cx="4315652" cy="1476831"/>
          </a:xfrm>
        </p:spPr>
        <p:txBody>
          <a:bodyPr/>
          <a:lstStyle/>
          <a:p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CASE – Local &amp; Remote NVDIMM</a:t>
            </a:r>
            <a:b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&amp; Private Cloud</a:t>
            </a:r>
            <a:b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(1:1) (</a:t>
            </a:r>
            <a:r>
              <a:rPr lang="en-US" sz="146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active:passive</a:t>
            </a:r>
            <a:r>
              <a:rPr lang="en-US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br>
              <a:rPr lang="en-US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-Database Replication</a:t>
            </a:r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867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366771" y="4639741"/>
            <a:ext cx="3261864" cy="24830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Demand Database Master Updates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10" y="2489478"/>
            <a:ext cx="1854381" cy="1192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62" y="978606"/>
            <a:ext cx="1169477" cy="1647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359" y="1786424"/>
            <a:ext cx="1353292" cy="1526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94" y="2367359"/>
            <a:ext cx="975847" cy="9758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629" y="2364293"/>
            <a:ext cx="788047" cy="788047"/>
          </a:xfrm>
          <a:prstGeom prst="rect">
            <a:avLst/>
          </a:prstGeom>
        </p:spPr>
      </p:pic>
      <p:sp>
        <p:nvSpPr>
          <p:cNvPr id="154" name="Curved Down Arrow 153"/>
          <p:cNvSpPr/>
          <p:nvPr/>
        </p:nvSpPr>
        <p:spPr>
          <a:xfrm>
            <a:off x="1670471" y="2262173"/>
            <a:ext cx="3360247" cy="438912"/>
          </a:xfrm>
          <a:prstGeom prst="curvedDownArrow">
            <a:avLst>
              <a:gd name="adj1" fmla="val 25000"/>
              <a:gd name="adj2" fmla="val 64000"/>
              <a:gd name="adj3" fmla="val 25000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56" name="Curved Down Arrow 155"/>
          <p:cNvSpPr/>
          <p:nvPr/>
        </p:nvSpPr>
        <p:spPr>
          <a:xfrm>
            <a:off x="7998087" y="2788437"/>
            <a:ext cx="1077187" cy="438912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153209" y="717707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</a:t>
            </a:r>
          </a:p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Server</a:t>
            </a:r>
          </a:p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Node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3517573" y="2585201"/>
            <a:ext cx="921580" cy="704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4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</a:t>
            </a:r>
          </a:p>
          <a:p>
            <a:pPr algn="ctr"/>
            <a:r>
              <a:rPr lang="en-US" sz="14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Database</a:t>
            </a:r>
          </a:p>
          <a:p>
            <a:pPr algn="ctr"/>
            <a:r>
              <a:rPr lang="en-US" sz="14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10617681" y="3332063"/>
            <a:ext cx="1057481" cy="8821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</a:t>
            </a:r>
            <a:b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Passive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Database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Slave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925860" y="2086689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Client</a:t>
            </a:r>
          </a:p>
        </p:txBody>
      </p:sp>
      <p:sp>
        <p:nvSpPr>
          <p:cNvPr id="164" name="Curved Down Arrow 163"/>
          <p:cNvSpPr/>
          <p:nvPr/>
        </p:nvSpPr>
        <p:spPr>
          <a:xfrm>
            <a:off x="6017290" y="2383025"/>
            <a:ext cx="902471" cy="422656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5" name="Curved Down Arrow 164"/>
          <p:cNvSpPr/>
          <p:nvPr/>
        </p:nvSpPr>
        <p:spPr>
          <a:xfrm>
            <a:off x="9156888" y="2872901"/>
            <a:ext cx="1076773" cy="422656"/>
          </a:xfrm>
          <a:prstGeom prst="curvedDownArrow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6" name="Curved Down Arrow 165"/>
          <p:cNvSpPr/>
          <p:nvPr/>
        </p:nvSpPr>
        <p:spPr>
          <a:xfrm rot="10800000">
            <a:off x="5949360" y="2871815"/>
            <a:ext cx="935123" cy="422656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7" name="Curved Down Arrow 166"/>
          <p:cNvSpPr/>
          <p:nvPr/>
        </p:nvSpPr>
        <p:spPr>
          <a:xfrm rot="10800000">
            <a:off x="7966647" y="3639409"/>
            <a:ext cx="1031460" cy="347707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8" name="Curved Down Arrow 167"/>
          <p:cNvSpPr/>
          <p:nvPr/>
        </p:nvSpPr>
        <p:spPr>
          <a:xfrm>
            <a:off x="317628" y="4625439"/>
            <a:ext cx="944745" cy="255703"/>
          </a:xfrm>
          <a:prstGeom prst="curvedDown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382324" y="5453724"/>
            <a:ext cx="4285181" cy="22202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Synchronous Database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Logfile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Replication SNIA Optimized Flush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0" name="Curved Down Arrow 169"/>
          <p:cNvSpPr/>
          <p:nvPr/>
        </p:nvSpPr>
        <p:spPr>
          <a:xfrm>
            <a:off x="343374" y="5482974"/>
            <a:ext cx="944745" cy="254445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382323" y="5752040"/>
            <a:ext cx="5234840" cy="288025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Synchronous Database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Logfile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Replication SNIA Optimized Flush Completion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2" name="Curved Down Arrow 171"/>
          <p:cNvSpPr/>
          <p:nvPr/>
        </p:nvSpPr>
        <p:spPr>
          <a:xfrm>
            <a:off x="343374" y="5828517"/>
            <a:ext cx="944745" cy="239852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8810837" y="4495877"/>
            <a:ext cx="1852127" cy="384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Byte addressable,</a:t>
            </a: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access,</a:t>
            </a: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NVDIMM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745634" y="3725935"/>
            <a:ext cx="1205751" cy="326323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Byte addressable,</a:t>
            </a: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access,</a:t>
            </a: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NVDIMM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84048" y="1201847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Database copies </a:t>
            </a:r>
            <a:b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updated asynchronously </a:t>
            </a:r>
          </a:p>
          <a:p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</a:t>
            </a:r>
            <a:r>
              <a:rPr lang="en-US" sz="14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logfile</a:t>
            </a:r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updates are </a:t>
            </a:r>
          </a:p>
          <a:p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pushed to slave nodes</a:t>
            </a:r>
          </a:p>
        </p:txBody>
      </p:sp>
      <p:sp>
        <p:nvSpPr>
          <p:cNvPr id="35" name="Curved Down Arrow 34"/>
          <p:cNvSpPr/>
          <p:nvPr/>
        </p:nvSpPr>
        <p:spPr>
          <a:xfrm>
            <a:off x="5955469" y="2106153"/>
            <a:ext cx="964291" cy="395407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6" name="Curved Down Arrow 35"/>
          <p:cNvSpPr/>
          <p:nvPr/>
        </p:nvSpPr>
        <p:spPr>
          <a:xfrm>
            <a:off x="5037005" y="2126473"/>
            <a:ext cx="964291" cy="395407"/>
          </a:xfrm>
          <a:prstGeom prst="curved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7" name="Curved Down Arrow 36"/>
          <p:cNvSpPr/>
          <p:nvPr/>
        </p:nvSpPr>
        <p:spPr>
          <a:xfrm>
            <a:off x="340374" y="6090496"/>
            <a:ext cx="944745" cy="217869"/>
          </a:xfrm>
          <a:prstGeom prst="curvedDownArrow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78263" y="6041865"/>
            <a:ext cx="3261864" cy="24830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Database Update due to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Logfile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update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Curved Down Arrow 40"/>
          <p:cNvSpPr/>
          <p:nvPr/>
        </p:nvSpPr>
        <p:spPr>
          <a:xfrm>
            <a:off x="327118" y="4891656"/>
            <a:ext cx="944745" cy="217869"/>
          </a:xfrm>
          <a:prstGeom prst="curved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61949" y="4917953"/>
            <a:ext cx="3261864" cy="24830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Logfile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Update due to Database update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Curved Down Arrow 44"/>
          <p:cNvSpPr/>
          <p:nvPr/>
        </p:nvSpPr>
        <p:spPr>
          <a:xfrm>
            <a:off x="7998087" y="3122206"/>
            <a:ext cx="1097507" cy="393687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62641" y="1442521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333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Database </a:t>
            </a:r>
            <a:br>
              <a:rPr lang="en-US" sz="1333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333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 </a:t>
            </a:r>
            <a:br>
              <a:rPr lang="en-US" sz="1333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333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Logfile</a:t>
            </a:r>
            <a:endParaRPr lang="en-US" sz="1333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824851" y="2177111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333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Database </a:t>
            </a:r>
            <a:br>
              <a:rPr lang="en-US" sz="1333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333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Slave </a:t>
            </a:r>
            <a:br>
              <a:rPr lang="en-US" sz="1333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333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Logfile</a:t>
            </a:r>
            <a:endParaRPr lang="en-US" sz="1333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75201" y="5175512"/>
            <a:ext cx="3947747" cy="23640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Database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Logfile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Replication - RDMA Write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Curved Down Arrow 48"/>
          <p:cNvSpPr/>
          <p:nvPr/>
        </p:nvSpPr>
        <p:spPr>
          <a:xfrm>
            <a:off x="339310" y="5199190"/>
            <a:ext cx="944745" cy="230975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78263" y="6335537"/>
            <a:ext cx="3261864" cy="24830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Demand Database Reads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Curved Down Arrow 50"/>
          <p:cNvSpPr/>
          <p:nvPr/>
        </p:nvSpPr>
        <p:spPr>
          <a:xfrm>
            <a:off x="364288" y="6310774"/>
            <a:ext cx="944745" cy="254445"/>
          </a:xfrm>
          <a:prstGeom prst="curvedDown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>
            <a:off x="1669774" y="2815056"/>
            <a:ext cx="3368708" cy="610915"/>
          </a:xfrm>
          <a:prstGeom prst="curvedUp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768915" y="250917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8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&amp; </a:t>
            </a:r>
          </a:p>
          <a:p>
            <a:r>
              <a:rPr lang="en-US" sz="18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PRIVATE </a:t>
            </a:r>
          </a:p>
          <a:p>
            <a:r>
              <a:rPr lang="en-US" sz="18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</a:t>
            </a:r>
          </a:p>
        </p:txBody>
      </p:sp>
      <p:pic>
        <p:nvPicPr>
          <p:cNvPr id="173" name="Picture 1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169" y="3987117"/>
            <a:ext cx="1801324" cy="477236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22" y="3134987"/>
            <a:ext cx="975847" cy="975847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1078205" y="2384367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</a:t>
            </a:r>
          </a:p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Server</a:t>
            </a:r>
          </a:p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Node</a:t>
            </a:r>
          </a:p>
        </p:txBody>
      </p:sp>
    </p:spTree>
    <p:extLst>
      <p:ext uri="{BB962C8B-B14F-4D97-AF65-F5344CB8AC3E}">
        <p14:creationId xmlns:p14="http://schemas.microsoft.com/office/powerpoint/2010/main" val="314082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84" y="2310418"/>
            <a:ext cx="944505" cy="53207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861" y="3238898"/>
            <a:ext cx="1127371" cy="725275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 rot="252265">
            <a:off x="5471823" y="453502"/>
            <a:ext cx="6608191" cy="4666800"/>
          </a:xfrm>
          <a:prstGeom prst="cloud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948" y="2723115"/>
            <a:ext cx="959056" cy="106119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113" y="3004315"/>
            <a:ext cx="1321793" cy="477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41" y="-116986"/>
            <a:ext cx="4814219" cy="1446759"/>
          </a:xfrm>
        </p:spPr>
        <p:txBody>
          <a:bodyPr/>
          <a:lstStyle/>
          <a:p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CASE – Remote NVDIMM</a:t>
            </a:r>
            <a:b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&amp; Private Cloud</a:t>
            </a:r>
            <a:b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-Converged Disaggregated Network Topology</a:t>
            </a:r>
            <a:br>
              <a:rPr lang="en-US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-SW Defined Storage (SDS)</a:t>
            </a:r>
            <a:endParaRPr lang="en-US" sz="1867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323644" y="5346208"/>
            <a:ext cx="3501049" cy="21392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Storage Updates - RDMA Write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44" y="520435"/>
            <a:ext cx="1127371" cy="725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076" y="2492332"/>
            <a:ext cx="1040392" cy="1465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739" y="1608310"/>
            <a:ext cx="1168563" cy="1317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54" name="Curved Down Arrow 153"/>
          <p:cNvSpPr/>
          <p:nvPr/>
        </p:nvSpPr>
        <p:spPr>
          <a:xfrm rot="21268028">
            <a:off x="4308667" y="3040960"/>
            <a:ext cx="2302603" cy="346033"/>
          </a:xfrm>
          <a:prstGeom prst="curvedDownArrow">
            <a:avLst>
              <a:gd name="adj1" fmla="val 25000"/>
              <a:gd name="adj2" fmla="val 64000"/>
              <a:gd name="adj3" fmla="val 25000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55" name="Curved Down Arrow 154"/>
          <p:cNvSpPr/>
          <p:nvPr/>
        </p:nvSpPr>
        <p:spPr>
          <a:xfrm>
            <a:off x="7187922" y="2490616"/>
            <a:ext cx="1292335" cy="398929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56" name="Curved Down Arrow 155"/>
          <p:cNvSpPr/>
          <p:nvPr/>
        </p:nvSpPr>
        <p:spPr>
          <a:xfrm>
            <a:off x="8646125" y="2487326"/>
            <a:ext cx="1269424" cy="414376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770664" y="3926553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 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Node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1955848" y="2723114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 Node</a:t>
            </a:r>
          </a:p>
          <a:p>
            <a:pPr algn="r"/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 Clients</a:t>
            </a:r>
          </a:p>
          <a:p>
            <a:pPr algn="r"/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86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IaaS</a:t>
            </a:r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86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PaaS</a:t>
            </a:r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64" name="Curved Down Arrow 163"/>
          <p:cNvSpPr/>
          <p:nvPr/>
        </p:nvSpPr>
        <p:spPr>
          <a:xfrm>
            <a:off x="7185106" y="2767488"/>
            <a:ext cx="1292335" cy="398929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5" name="Curved Down Arrow 164"/>
          <p:cNvSpPr/>
          <p:nvPr/>
        </p:nvSpPr>
        <p:spPr>
          <a:xfrm>
            <a:off x="8648941" y="2776390"/>
            <a:ext cx="1269424" cy="399029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6" name="Curved Down Arrow 165"/>
          <p:cNvSpPr/>
          <p:nvPr/>
        </p:nvSpPr>
        <p:spPr>
          <a:xfrm rot="10800000">
            <a:off x="7102922" y="3516340"/>
            <a:ext cx="1292335" cy="398929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7" name="Curved Down Arrow 166"/>
          <p:cNvSpPr/>
          <p:nvPr/>
        </p:nvSpPr>
        <p:spPr>
          <a:xfrm rot="10800000">
            <a:off x="8641693" y="3457473"/>
            <a:ext cx="1269424" cy="399029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8" name="Curved Down Arrow 167"/>
          <p:cNvSpPr/>
          <p:nvPr/>
        </p:nvSpPr>
        <p:spPr>
          <a:xfrm>
            <a:off x="311197" y="5311581"/>
            <a:ext cx="944745" cy="289073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336895" y="5691097"/>
            <a:ext cx="6217444" cy="249617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Synchronous Storage Updates SNIA Optimized Flush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0" name="Curved Down Arrow 169"/>
          <p:cNvSpPr/>
          <p:nvPr/>
        </p:nvSpPr>
        <p:spPr>
          <a:xfrm>
            <a:off x="311197" y="5656469"/>
            <a:ext cx="944745" cy="289073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336895" y="6022046"/>
            <a:ext cx="7774923" cy="22856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Synchronous Storage Updates SNIA Optimized Flush Completion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2" name="Curved Down Arrow 171"/>
          <p:cNvSpPr/>
          <p:nvPr/>
        </p:nvSpPr>
        <p:spPr>
          <a:xfrm>
            <a:off x="311197" y="5987418"/>
            <a:ext cx="944745" cy="289073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0189167" y="3532019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Byte addressable,</a:t>
            </a: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access,</a:t>
            </a: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NVDIMM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320933" y="5054205"/>
            <a:ext cx="3490508" cy="2106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Demand SDS Updates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Curved Down Arrow 179"/>
          <p:cNvSpPr/>
          <p:nvPr/>
        </p:nvSpPr>
        <p:spPr>
          <a:xfrm>
            <a:off x="298293" y="5017775"/>
            <a:ext cx="944745" cy="255703"/>
          </a:xfrm>
          <a:prstGeom prst="curvedDown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336895" y="6329550"/>
            <a:ext cx="2351532" cy="2261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Demand SDS Reads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2" name="Curved Down Arrow 181"/>
          <p:cNvSpPr/>
          <p:nvPr/>
        </p:nvSpPr>
        <p:spPr>
          <a:xfrm>
            <a:off x="322920" y="6273995"/>
            <a:ext cx="944745" cy="254445"/>
          </a:xfrm>
          <a:prstGeom prst="curvedDown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83" name="Curved Up Arrow 182"/>
          <p:cNvSpPr/>
          <p:nvPr/>
        </p:nvSpPr>
        <p:spPr>
          <a:xfrm rot="21268028">
            <a:off x="4244992" y="3378626"/>
            <a:ext cx="2219720" cy="353729"/>
          </a:xfrm>
          <a:prstGeom prst="curvedUp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10873223" y="2297846"/>
            <a:ext cx="1007644" cy="651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</a:t>
            </a:r>
          </a:p>
          <a:p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Attached</a:t>
            </a:r>
            <a:b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NVDIMM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312992" y="1101029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8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&amp; PRIVATE CLOUD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120343" y="1568582"/>
            <a:ext cx="609600" cy="2499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Storage</a:t>
            </a:r>
          </a:p>
          <a:p>
            <a:pPr algn="ctr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Processing</a:t>
            </a:r>
          </a:p>
          <a:p>
            <a:pPr algn="ctr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Node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723" y="4193306"/>
            <a:ext cx="1127371" cy="7252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67" y="2182755"/>
            <a:ext cx="1127371" cy="72527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97" y="1190491"/>
            <a:ext cx="1127371" cy="725275"/>
          </a:xfrm>
          <a:prstGeom prst="rect">
            <a:avLst/>
          </a:prstGeom>
        </p:spPr>
      </p:pic>
      <p:sp>
        <p:nvSpPr>
          <p:cNvPr id="44" name="Curved Down Arrow 43"/>
          <p:cNvSpPr/>
          <p:nvPr/>
        </p:nvSpPr>
        <p:spPr>
          <a:xfrm rot="20236627">
            <a:off x="4975826" y="3687750"/>
            <a:ext cx="1849759" cy="359291"/>
          </a:xfrm>
          <a:prstGeom prst="curvedDownArrow">
            <a:avLst>
              <a:gd name="adj1" fmla="val 25000"/>
              <a:gd name="adj2" fmla="val 64000"/>
              <a:gd name="adj3" fmla="val 25000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5" name="Curved Up Arrow 44"/>
          <p:cNvSpPr/>
          <p:nvPr/>
        </p:nvSpPr>
        <p:spPr>
          <a:xfrm rot="20236627">
            <a:off x="5090995" y="4002722"/>
            <a:ext cx="1681332" cy="268659"/>
          </a:xfrm>
          <a:prstGeom prst="curvedUp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8" name="Curved Down Arrow 47"/>
          <p:cNvSpPr/>
          <p:nvPr/>
        </p:nvSpPr>
        <p:spPr>
          <a:xfrm rot="755972">
            <a:off x="4388129" y="2342058"/>
            <a:ext cx="2302603" cy="346033"/>
          </a:xfrm>
          <a:prstGeom prst="curvedDownArrow">
            <a:avLst>
              <a:gd name="adj1" fmla="val 25000"/>
              <a:gd name="adj2" fmla="val 64000"/>
              <a:gd name="adj3" fmla="val 25000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9" name="Curved Up Arrow 48"/>
          <p:cNvSpPr/>
          <p:nvPr/>
        </p:nvSpPr>
        <p:spPr>
          <a:xfrm rot="755972">
            <a:off x="4388877" y="2585331"/>
            <a:ext cx="2219720" cy="353729"/>
          </a:xfrm>
          <a:prstGeom prst="curvedUp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0" name="Curved Down Arrow 49"/>
          <p:cNvSpPr/>
          <p:nvPr/>
        </p:nvSpPr>
        <p:spPr>
          <a:xfrm rot="1954858">
            <a:off x="4765969" y="1711567"/>
            <a:ext cx="2302603" cy="346033"/>
          </a:xfrm>
          <a:prstGeom prst="curvedDownArrow">
            <a:avLst>
              <a:gd name="adj1" fmla="val 25000"/>
              <a:gd name="adj2" fmla="val 64000"/>
              <a:gd name="adj3" fmla="val 25000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1" name="Curved Up Arrow 50"/>
          <p:cNvSpPr/>
          <p:nvPr/>
        </p:nvSpPr>
        <p:spPr>
          <a:xfrm rot="1954858">
            <a:off x="4512033" y="2049499"/>
            <a:ext cx="2311931" cy="355668"/>
          </a:xfrm>
          <a:prstGeom prst="curvedUp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2" name="Curved Down Arrow 51"/>
          <p:cNvSpPr/>
          <p:nvPr/>
        </p:nvSpPr>
        <p:spPr>
          <a:xfrm rot="3392376">
            <a:off x="5423636" y="1456255"/>
            <a:ext cx="2302603" cy="346033"/>
          </a:xfrm>
          <a:prstGeom prst="curvedDownArrow">
            <a:avLst>
              <a:gd name="adj1" fmla="val 25000"/>
              <a:gd name="adj2" fmla="val 64000"/>
              <a:gd name="adj3" fmla="val 25000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3" name="Curved Up Arrow 52"/>
          <p:cNvSpPr/>
          <p:nvPr/>
        </p:nvSpPr>
        <p:spPr>
          <a:xfrm rot="3392376">
            <a:off x="5197120" y="1648176"/>
            <a:ext cx="2219720" cy="353729"/>
          </a:xfrm>
          <a:prstGeom prst="curvedUp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498" y="4224918"/>
            <a:ext cx="641273" cy="6412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70" y="3339658"/>
            <a:ext cx="737605" cy="6872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53" y="1184875"/>
            <a:ext cx="549497" cy="5494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234" y="479537"/>
            <a:ext cx="894703" cy="553748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9276406" y="5279901"/>
            <a:ext cx="1007644" cy="651552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467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Converged Disaggregated </a:t>
            </a:r>
          </a:p>
          <a:p>
            <a:r>
              <a:rPr lang="en-US" sz="1467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 Topology </a:t>
            </a:r>
            <a:r>
              <a:rPr lang="en-US" sz="14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Compute </a:t>
            </a:r>
          </a:p>
          <a:p>
            <a:r>
              <a:rPr lang="en-US" sz="14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Nodes and Storage Processing</a:t>
            </a:r>
          </a:p>
          <a:p>
            <a:r>
              <a:rPr lang="en-US" sz="14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Nodes are physically separate </a:t>
            </a:r>
          </a:p>
          <a:p>
            <a:r>
              <a:rPr lang="en-US" sz="14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nodes</a:t>
            </a:r>
            <a:endParaRPr lang="en-US" sz="1467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86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84" y="2278886"/>
            <a:ext cx="944505" cy="53207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861" y="3207366"/>
            <a:ext cx="1127371" cy="725275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 rot="252265">
            <a:off x="5380845" y="608312"/>
            <a:ext cx="5966151" cy="5292900"/>
          </a:xfrm>
          <a:prstGeom prst="cloud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41" y="-85454"/>
            <a:ext cx="4814219" cy="1446759"/>
          </a:xfrm>
        </p:spPr>
        <p:txBody>
          <a:bodyPr/>
          <a:lstStyle/>
          <a:p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CASE – Remote NVDIMM</a:t>
            </a:r>
            <a:b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&amp; Private Cloud</a:t>
            </a:r>
            <a:b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-Hyper-Converged Network Topology</a:t>
            </a:r>
            <a:br>
              <a:rPr lang="en-US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-SW Defined Storage (SDS)</a:t>
            </a:r>
            <a:endParaRPr lang="en-US" sz="1867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300800" y="5517120"/>
            <a:ext cx="3501049" cy="21392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Storage Updates - RDMA Write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44" y="488903"/>
            <a:ext cx="1127371" cy="725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976" y="1306551"/>
            <a:ext cx="2595219" cy="3655236"/>
          </a:xfrm>
          <a:prstGeom prst="rect">
            <a:avLst/>
          </a:prstGeom>
        </p:spPr>
      </p:pic>
      <p:sp>
        <p:nvSpPr>
          <p:cNvPr id="154" name="Curved Down Arrow 153"/>
          <p:cNvSpPr/>
          <p:nvPr/>
        </p:nvSpPr>
        <p:spPr>
          <a:xfrm rot="21268028">
            <a:off x="4311100" y="3000486"/>
            <a:ext cx="2485213" cy="405323"/>
          </a:xfrm>
          <a:prstGeom prst="curvedDownArrow">
            <a:avLst>
              <a:gd name="adj1" fmla="val 25000"/>
              <a:gd name="adj2" fmla="val 64000"/>
              <a:gd name="adj3" fmla="val 25000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8944205" y="1404598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 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Node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1955848" y="2691582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 Node</a:t>
            </a:r>
          </a:p>
          <a:p>
            <a:pPr algn="r"/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 Clients</a:t>
            </a:r>
          </a:p>
          <a:p>
            <a:pPr algn="r"/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86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IaaS</a:t>
            </a:r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86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PaaS</a:t>
            </a:r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68" name="Curved Down Arrow 167"/>
          <p:cNvSpPr/>
          <p:nvPr/>
        </p:nvSpPr>
        <p:spPr>
          <a:xfrm>
            <a:off x="288353" y="5435195"/>
            <a:ext cx="944745" cy="289073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314051" y="5814711"/>
            <a:ext cx="6217444" cy="249617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Synchronous Storage Updates SNIA Optimized Flush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0" name="Curved Down Arrow 169"/>
          <p:cNvSpPr/>
          <p:nvPr/>
        </p:nvSpPr>
        <p:spPr>
          <a:xfrm>
            <a:off x="288353" y="5780083"/>
            <a:ext cx="944745" cy="289073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314051" y="6145660"/>
            <a:ext cx="7774923" cy="22856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Synchronous Storage Updates SNIA Optimized Flush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Completion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2" name="Curved Down Arrow 171"/>
          <p:cNvSpPr/>
          <p:nvPr/>
        </p:nvSpPr>
        <p:spPr>
          <a:xfrm>
            <a:off x="288353" y="6111032"/>
            <a:ext cx="944745" cy="289073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7952675" y="5127890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Byte addressable,</a:t>
            </a: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access,</a:t>
            </a: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NVDIMM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298089" y="5209351"/>
            <a:ext cx="3490508" cy="2106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Demand SDS Updates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Curved Down Arrow 179"/>
          <p:cNvSpPr/>
          <p:nvPr/>
        </p:nvSpPr>
        <p:spPr>
          <a:xfrm>
            <a:off x="275449" y="5141389"/>
            <a:ext cx="944745" cy="255703"/>
          </a:xfrm>
          <a:prstGeom prst="curvedDown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314051" y="6453164"/>
            <a:ext cx="2351532" cy="2261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Demand SDS Reads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2" name="Curved Down Arrow 181"/>
          <p:cNvSpPr/>
          <p:nvPr/>
        </p:nvSpPr>
        <p:spPr>
          <a:xfrm>
            <a:off x="300076" y="6397609"/>
            <a:ext cx="944745" cy="254445"/>
          </a:xfrm>
          <a:prstGeom prst="curvedDown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83" name="Curved Up Arrow 182"/>
          <p:cNvSpPr/>
          <p:nvPr/>
        </p:nvSpPr>
        <p:spPr>
          <a:xfrm rot="21268028">
            <a:off x="4246965" y="3327895"/>
            <a:ext cx="2615063" cy="413756"/>
          </a:xfrm>
          <a:prstGeom prst="curvedUp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9026397" y="4452850"/>
            <a:ext cx="1007644" cy="651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333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 Node </a:t>
            </a:r>
          </a:p>
          <a:p>
            <a:r>
              <a:rPr lang="en-US" sz="1333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Attached</a:t>
            </a:r>
            <a:br>
              <a:rPr lang="en-US" sz="1333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333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NVDIMM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267153" y="353877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8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&amp; PRIVATE CLOUD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883288" y="3490811"/>
            <a:ext cx="609600" cy="2499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</a:t>
            </a:r>
          </a:p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Storage</a:t>
            </a:r>
          </a:p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Processing</a:t>
            </a:r>
          </a:p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Node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67" y="2151223"/>
            <a:ext cx="1127371" cy="72527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97" y="1158959"/>
            <a:ext cx="1127371" cy="725275"/>
          </a:xfrm>
          <a:prstGeom prst="rect">
            <a:avLst/>
          </a:prstGeom>
        </p:spPr>
      </p:pic>
      <p:sp>
        <p:nvSpPr>
          <p:cNvPr id="48" name="Curved Down Arrow 47"/>
          <p:cNvSpPr/>
          <p:nvPr/>
        </p:nvSpPr>
        <p:spPr>
          <a:xfrm rot="755972">
            <a:off x="4388129" y="2310526"/>
            <a:ext cx="2302603" cy="346033"/>
          </a:xfrm>
          <a:prstGeom prst="curvedDownArrow">
            <a:avLst>
              <a:gd name="adj1" fmla="val 25000"/>
              <a:gd name="adj2" fmla="val 64000"/>
              <a:gd name="adj3" fmla="val 25000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9" name="Curved Up Arrow 48"/>
          <p:cNvSpPr/>
          <p:nvPr/>
        </p:nvSpPr>
        <p:spPr>
          <a:xfrm rot="755972">
            <a:off x="4388877" y="2553799"/>
            <a:ext cx="2219720" cy="353729"/>
          </a:xfrm>
          <a:prstGeom prst="curvedUp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0" name="Curved Down Arrow 49"/>
          <p:cNvSpPr/>
          <p:nvPr/>
        </p:nvSpPr>
        <p:spPr>
          <a:xfrm rot="1954858">
            <a:off x="4765969" y="1680035"/>
            <a:ext cx="2302603" cy="346033"/>
          </a:xfrm>
          <a:prstGeom prst="curvedDownArrow">
            <a:avLst>
              <a:gd name="adj1" fmla="val 25000"/>
              <a:gd name="adj2" fmla="val 64000"/>
              <a:gd name="adj3" fmla="val 25000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1" name="Curved Up Arrow 50"/>
          <p:cNvSpPr/>
          <p:nvPr/>
        </p:nvSpPr>
        <p:spPr>
          <a:xfrm rot="1954858">
            <a:off x="4512033" y="2017967"/>
            <a:ext cx="2311931" cy="355668"/>
          </a:xfrm>
          <a:prstGeom prst="curvedUp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2" name="Curved Down Arrow 51"/>
          <p:cNvSpPr/>
          <p:nvPr/>
        </p:nvSpPr>
        <p:spPr>
          <a:xfrm rot="3392376">
            <a:off x="5423636" y="1424723"/>
            <a:ext cx="2302603" cy="346033"/>
          </a:xfrm>
          <a:prstGeom prst="curvedDownArrow">
            <a:avLst>
              <a:gd name="adj1" fmla="val 25000"/>
              <a:gd name="adj2" fmla="val 64000"/>
              <a:gd name="adj3" fmla="val 25000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3" name="Curved Up Arrow 52"/>
          <p:cNvSpPr/>
          <p:nvPr/>
        </p:nvSpPr>
        <p:spPr>
          <a:xfrm rot="3392376">
            <a:off x="5197120" y="1616644"/>
            <a:ext cx="2219720" cy="353729"/>
          </a:xfrm>
          <a:prstGeom prst="curvedUp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837" y="4220800"/>
            <a:ext cx="641273" cy="6412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70" y="3308126"/>
            <a:ext cx="737605" cy="6872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53" y="1153343"/>
            <a:ext cx="549497" cy="5494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234" y="448005"/>
            <a:ext cx="894703" cy="553748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9481973" y="5537594"/>
            <a:ext cx="1007644" cy="651552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467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Hyper-Converged Network </a:t>
            </a:r>
          </a:p>
          <a:p>
            <a:r>
              <a:rPr lang="en-US" sz="1467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Topology </a:t>
            </a:r>
            <a:r>
              <a:rPr lang="en-US" sz="14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Compute Node </a:t>
            </a:r>
          </a:p>
          <a:p>
            <a:r>
              <a:rPr lang="en-US" sz="14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and Storage Processing Node </a:t>
            </a:r>
          </a:p>
          <a:p>
            <a:r>
              <a:rPr lang="en-US" sz="14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are in the same physically node</a:t>
            </a:r>
            <a:endParaRPr lang="en-US" sz="1467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517" y="2298816"/>
            <a:ext cx="862465" cy="127986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346" y="4566077"/>
            <a:ext cx="1321793" cy="477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601" y="3517724"/>
            <a:ext cx="1011116" cy="11403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54" name="TextBox 53"/>
          <p:cNvSpPr txBox="1"/>
          <p:nvPr/>
        </p:nvSpPr>
        <p:spPr>
          <a:xfrm>
            <a:off x="9706767" y="2499176"/>
            <a:ext cx="609600" cy="429623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</a:t>
            </a:r>
          </a:p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</a:t>
            </a:r>
          </a:p>
        </p:txBody>
      </p:sp>
      <p:sp>
        <p:nvSpPr>
          <p:cNvPr id="155" name="Curved Down Arrow 154"/>
          <p:cNvSpPr/>
          <p:nvPr/>
        </p:nvSpPr>
        <p:spPr>
          <a:xfrm rot="692072">
            <a:off x="8422481" y="2029612"/>
            <a:ext cx="1226051" cy="313948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4" name="Curved Down Arrow 163"/>
          <p:cNvSpPr/>
          <p:nvPr/>
        </p:nvSpPr>
        <p:spPr>
          <a:xfrm rot="692072">
            <a:off x="8422481" y="2136155"/>
            <a:ext cx="1238672" cy="351455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6" name="Curved Down Arrow 165"/>
          <p:cNvSpPr/>
          <p:nvPr/>
        </p:nvSpPr>
        <p:spPr>
          <a:xfrm rot="11593682">
            <a:off x="8332561" y="2533583"/>
            <a:ext cx="1245937" cy="376652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56" name="Curved Down Arrow 155"/>
          <p:cNvSpPr/>
          <p:nvPr/>
        </p:nvSpPr>
        <p:spPr>
          <a:xfrm rot="19164168" flipH="1">
            <a:off x="8192512" y="3240563"/>
            <a:ext cx="1723005" cy="477688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5" name="Curved Down Arrow 164"/>
          <p:cNvSpPr/>
          <p:nvPr/>
        </p:nvSpPr>
        <p:spPr>
          <a:xfrm rot="18946952" flipH="1">
            <a:off x="8223425" y="3330197"/>
            <a:ext cx="1792816" cy="536548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7" name="Curved Down Arrow 166"/>
          <p:cNvSpPr/>
          <p:nvPr/>
        </p:nvSpPr>
        <p:spPr>
          <a:xfrm rot="8337261" flipH="1">
            <a:off x="8530392" y="3678575"/>
            <a:ext cx="1743392" cy="482092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191" y="4147926"/>
            <a:ext cx="1127371" cy="725275"/>
          </a:xfrm>
          <a:prstGeom prst="rect">
            <a:avLst/>
          </a:prstGeom>
        </p:spPr>
      </p:pic>
      <p:sp>
        <p:nvSpPr>
          <p:cNvPr id="44" name="Curved Down Arrow 43"/>
          <p:cNvSpPr/>
          <p:nvPr/>
        </p:nvSpPr>
        <p:spPr>
          <a:xfrm rot="20236627">
            <a:off x="4708999" y="3625771"/>
            <a:ext cx="2110468" cy="443353"/>
          </a:xfrm>
          <a:prstGeom prst="curvedDownArrow">
            <a:avLst>
              <a:gd name="adj1" fmla="val 25000"/>
              <a:gd name="adj2" fmla="val 64000"/>
              <a:gd name="adj3" fmla="val 25000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5" name="Curved Up Arrow 44"/>
          <p:cNvSpPr/>
          <p:nvPr/>
        </p:nvSpPr>
        <p:spPr>
          <a:xfrm rot="20236627">
            <a:off x="4769962" y="4035697"/>
            <a:ext cx="2033268" cy="357947"/>
          </a:xfrm>
          <a:prstGeom prst="curvedUp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4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59" y="247927"/>
            <a:ext cx="9756356" cy="377651"/>
          </a:xfrm>
        </p:spPr>
        <p:txBody>
          <a:bodyPr>
            <a:normAutofit fontScale="90000"/>
          </a:bodyPr>
          <a:lstStyle/>
          <a:p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CASE – Remote NVDIMM</a:t>
            </a:r>
            <a:b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Enterprise Appliance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1600737" y="5523258"/>
            <a:ext cx="3501049" cy="21392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Appliance Updates - RDMA Write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1" y="1334241"/>
            <a:ext cx="910492" cy="1282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82" y="2307897"/>
            <a:ext cx="1372455" cy="15478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56" name="Curved Down Arrow 155"/>
          <p:cNvSpPr/>
          <p:nvPr/>
        </p:nvSpPr>
        <p:spPr>
          <a:xfrm rot="3641342">
            <a:off x="7952287" y="2402043"/>
            <a:ext cx="1719072" cy="438912"/>
          </a:xfrm>
          <a:prstGeom prst="curved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8" name="Curved Down Arrow 167"/>
          <p:cNvSpPr/>
          <p:nvPr/>
        </p:nvSpPr>
        <p:spPr>
          <a:xfrm>
            <a:off x="588290" y="5488630"/>
            <a:ext cx="944745" cy="289073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613989" y="5868146"/>
            <a:ext cx="6217444" cy="249617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Synchronous Appliance Update SNIA Optimized Flush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0" name="Curved Down Arrow 169"/>
          <p:cNvSpPr/>
          <p:nvPr/>
        </p:nvSpPr>
        <p:spPr>
          <a:xfrm>
            <a:off x="588290" y="5833518"/>
            <a:ext cx="944745" cy="289073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613988" y="6199095"/>
            <a:ext cx="7774923" cy="22856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Synchronous Appliance Update SNIA Optimized Flush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Completion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2" name="Curved Down Arrow 171"/>
          <p:cNvSpPr/>
          <p:nvPr/>
        </p:nvSpPr>
        <p:spPr>
          <a:xfrm>
            <a:off x="588290" y="6164468"/>
            <a:ext cx="944745" cy="289073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613989" y="5231562"/>
            <a:ext cx="2351532" cy="2261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Storage Updates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2" name="Curved Down Arrow 181"/>
          <p:cNvSpPr/>
          <p:nvPr/>
        </p:nvSpPr>
        <p:spPr>
          <a:xfrm>
            <a:off x="600013" y="5176007"/>
            <a:ext cx="944745" cy="254445"/>
          </a:xfrm>
          <a:prstGeom prst="curved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02157" y="3871424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Enterprise Server</a:t>
            </a:r>
          </a:p>
          <a:p>
            <a:pPr algn="r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 Node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781" y="2923365"/>
            <a:ext cx="4040691" cy="15345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19" y="2967865"/>
            <a:ext cx="772260" cy="5756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876" y="2891513"/>
            <a:ext cx="1111179" cy="768513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26" y="3529929"/>
            <a:ext cx="1321793" cy="477236"/>
          </a:xfrm>
          <a:prstGeom prst="rect">
            <a:avLst/>
          </a:prstGeom>
        </p:spPr>
      </p:pic>
      <p:sp>
        <p:nvSpPr>
          <p:cNvPr id="175" name="TextBox 174"/>
          <p:cNvSpPr txBox="1"/>
          <p:nvPr/>
        </p:nvSpPr>
        <p:spPr>
          <a:xfrm>
            <a:off x="4891965" y="4298996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Byte addressable,</a:t>
            </a: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access,</a:t>
            </a: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NVDIMM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387526" y="1960483"/>
            <a:ext cx="1007644" cy="651552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333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 Attached </a:t>
            </a:r>
          </a:p>
          <a:p>
            <a:r>
              <a:rPr lang="en-US" sz="1333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Enterprise Appliance </a:t>
            </a:r>
          </a:p>
          <a:p>
            <a:r>
              <a:rPr lang="en-US" sz="1333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Attached</a:t>
            </a:r>
            <a:br>
              <a:rPr lang="en-US" sz="1333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333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NVDIMM</a:t>
            </a:r>
          </a:p>
        </p:txBody>
      </p:sp>
      <p:sp>
        <p:nvSpPr>
          <p:cNvPr id="155" name="Curved Down Arrow 154"/>
          <p:cNvSpPr/>
          <p:nvPr/>
        </p:nvSpPr>
        <p:spPr>
          <a:xfrm>
            <a:off x="1732383" y="2550271"/>
            <a:ext cx="1719072" cy="422656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4" name="Curved Down Arrow 163"/>
          <p:cNvSpPr/>
          <p:nvPr/>
        </p:nvSpPr>
        <p:spPr>
          <a:xfrm>
            <a:off x="1732383" y="2715588"/>
            <a:ext cx="1719072" cy="422656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6" name="Curved Down Arrow 165"/>
          <p:cNvSpPr/>
          <p:nvPr/>
        </p:nvSpPr>
        <p:spPr>
          <a:xfrm rot="10800000">
            <a:off x="1670531" y="3188525"/>
            <a:ext cx="1719072" cy="422656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9" name="Curved Down Arrow 48"/>
          <p:cNvSpPr/>
          <p:nvPr/>
        </p:nvSpPr>
        <p:spPr>
          <a:xfrm rot="1968543">
            <a:off x="4374978" y="2614208"/>
            <a:ext cx="963220" cy="711515"/>
          </a:xfrm>
          <a:prstGeom prst="curvedDownArrow">
            <a:avLst>
              <a:gd name="adj1" fmla="val 12325"/>
              <a:gd name="adj2" fmla="val 50000"/>
              <a:gd name="adj3" fmla="val 25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0" name="Curved Down Arrow 49"/>
          <p:cNvSpPr/>
          <p:nvPr/>
        </p:nvSpPr>
        <p:spPr>
          <a:xfrm rot="1968543">
            <a:off x="4293994" y="2716828"/>
            <a:ext cx="963220" cy="719425"/>
          </a:xfrm>
          <a:prstGeom prst="curvedDownArrow">
            <a:avLst>
              <a:gd name="adj1" fmla="val 13377"/>
              <a:gd name="adj2" fmla="val 50000"/>
              <a:gd name="adj3" fmla="val 24383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1" name="Curved Down Arrow 50"/>
          <p:cNvSpPr/>
          <p:nvPr/>
        </p:nvSpPr>
        <p:spPr>
          <a:xfrm rot="12768543">
            <a:off x="3855602" y="3176709"/>
            <a:ext cx="963220" cy="592235"/>
          </a:xfrm>
          <a:prstGeom prst="curvedDownArrow">
            <a:avLst>
              <a:gd name="adj1" fmla="val 12012"/>
              <a:gd name="adj2" fmla="val 50000"/>
              <a:gd name="adj3" fmla="val 25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59833" y="802679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Enterprise Server</a:t>
            </a:r>
          </a:p>
          <a:p>
            <a:pPr algn="r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Storage Processing Node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920" y="3399039"/>
            <a:ext cx="4040691" cy="153458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5358" y="3443538"/>
            <a:ext cx="772260" cy="57567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015" y="3367186"/>
            <a:ext cx="1111179" cy="76851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065" y="4005602"/>
            <a:ext cx="1321793" cy="477236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0142104" y="4774669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Byte addressable,</a:t>
            </a: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access,</a:t>
            </a: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NVDIMM</a:t>
            </a:r>
          </a:p>
        </p:txBody>
      </p:sp>
      <p:sp>
        <p:nvSpPr>
          <p:cNvPr id="62" name="Curved Down Arrow 61"/>
          <p:cNvSpPr/>
          <p:nvPr/>
        </p:nvSpPr>
        <p:spPr>
          <a:xfrm rot="1968543">
            <a:off x="9524254" y="3191483"/>
            <a:ext cx="963220" cy="711515"/>
          </a:xfrm>
          <a:prstGeom prst="curvedDownArrow">
            <a:avLst>
              <a:gd name="adj1" fmla="val 12325"/>
              <a:gd name="adj2" fmla="val 50000"/>
              <a:gd name="adj3" fmla="val 25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3" name="Curved Down Arrow 62"/>
          <p:cNvSpPr/>
          <p:nvPr/>
        </p:nvSpPr>
        <p:spPr>
          <a:xfrm rot="1968543">
            <a:off x="9443270" y="3294102"/>
            <a:ext cx="963220" cy="719425"/>
          </a:xfrm>
          <a:prstGeom prst="curvedDownArrow">
            <a:avLst>
              <a:gd name="adj1" fmla="val 13377"/>
              <a:gd name="adj2" fmla="val 50000"/>
              <a:gd name="adj3" fmla="val 24383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4" name="Curved Down Arrow 63"/>
          <p:cNvSpPr/>
          <p:nvPr/>
        </p:nvSpPr>
        <p:spPr>
          <a:xfrm rot="12768543">
            <a:off x="9004878" y="3753984"/>
            <a:ext cx="963220" cy="592235"/>
          </a:xfrm>
          <a:prstGeom prst="curvedDownArrow">
            <a:avLst>
              <a:gd name="adj1" fmla="val 12012"/>
              <a:gd name="adj2" fmla="val 50000"/>
              <a:gd name="adj3" fmla="val 25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7" name="Curved Down Arrow 166"/>
          <p:cNvSpPr/>
          <p:nvPr/>
        </p:nvSpPr>
        <p:spPr>
          <a:xfrm rot="14352452">
            <a:off x="7648641" y="2673963"/>
            <a:ext cx="1719072" cy="422656"/>
          </a:xfrm>
          <a:prstGeom prst="curved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536198" y="2042585"/>
            <a:ext cx="1007644" cy="651552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333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Storage Attached </a:t>
            </a:r>
          </a:p>
          <a:p>
            <a:r>
              <a:rPr lang="en-US" sz="1333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Enterprise Appliance </a:t>
            </a:r>
          </a:p>
          <a:p>
            <a:r>
              <a:rPr lang="en-US" sz="1333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Internal Network </a:t>
            </a:r>
          </a:p>
          <a:p>
            <a:r>
              <a:rPr lang="en-US" sz="1333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Fabric Switch &amp; Direct </a:t>
            </a:r>
          </a:p>
          <a:p>
            <a:r>
              <a:rPr lang="en-US" sz="1333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Attached NVDIMM</a:t>
            </a:r>
          </a:p>
        </p:txBody>
      </p:sp>
    </p:spTree>
    <p:extLst>
      <p:ext uri="{BB962C8B-B14F-4D97-AF65-F5344CB8AC3E}">
        <p14:creationId xmlns:p14="http://schemas.microsoft.com/office/powerpoint/2010/main" val="21835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Picture 2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962" y="3987606"/>
            <a:ext cx="799289" cy="77088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268" name="Picture 2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077" y="2945378"/>
            <a:ext cx="799289" cy="77088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266" name="Picture 2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77" y="1791882"/>
            <a:ext cx="799289" cy="77088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141" name="Rectangle 140"/>
          <p:cNvSpPr/>
          <p:nvPr/>
        </p:nvSpPr>
        <p:spPr>
          <a:xfrm>
            <a:off x="2349509" y="2254749"/>
            <a:ext cx="410308" cy="100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5" y="-25004"/>
            <a:ext cx="6646640" cy="1152296"/>
          </a:xfrm>
        </p:spPr>
        <p:txBody>
          <a:bodyPr/>
          <a:lstStyle/>
          <a:p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CASE – Remote NVDIMM</a:t>
            </a:r>
            <a:b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HPC – PGAS, SHMEM, MPI, Human Brain Project</a:t>
            </a:r>
            <a:b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-Distributed (1:N) (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active:active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Database</a:t>
            </a:r>
            <a:endParaRPr lang="en-US" sz="1867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13" y="1032896"/>
            <a:ext cx="799289" cy="77088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32" y="1475954"/>
            <a:ext cx="901293" cy="44525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385901" y="5451154"/>
            <a:ext cx="2351532" cy="2261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Database Updates - RDMA Write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2615892"/>
            <a:ext cx="1554560" cy="10001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012" y="366507"/>
            <a:ext cx="783337" cy="88346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574" y="1116860"/>
            <a:ext cx="602957" cy="602957"/>
          </a:xfrm>
          <a:prstGeom prst="rect">
            <a:avLst/>
          </a:prstGeom>
        </p:spPr>
      </p:pic>
      <p:sp>
        <p:nvSpPr>
          <p:cNvPr id="58" name="Curved Down Arrow 57"/>
          <p:cNvSpPr/>
          <p:nvPr/>
        </p:nvSpPr>
        <p:spPr>
          <a:xfrm rot="20267636">
            <a:off x="796287" y="2037814"/>
            <a:ext cx="1546944" cy="330089"/>
          </a:xfrm>
          <a:prstGeom prst="curvedDownArrow">
            <a:avLst>
              <a:gd name="adj1" fmla="val 25000"/>
              <a:gd name="adj2" fmla="val 64000"/>
              <a:gd name="adj3" fmla="val 25000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9" name="Curved Down Arrow 58"/>
          <p:cNvSpPr/>
          <p:nvPr/>
        </p:nvSpPr>
        <p:spPr>
          <a:xfrm rot="916945">
            <a:off x="2837761" y="2783192"/>
            <a:ext cx="3220532" cy="288297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714420" y="1247029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0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Synchronous </a:t>
            </a:r>
            <a:br>
              <a:rPr lang="en-US" sz="10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0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Distributed</a:t>
            </a:r>
            <a:br>
              <a:rPr lang="en-US" sz="10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0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Database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07500" y="3705459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Client</a:t>
            </a:r>
          </a:p>
        </p:txBody>
      </p:sp>
      <p:sp>
        <p:nvSpPr>
          <p:cNvPr id="65" name="Curved Down Arrow 64"/>
          <p:cNvSpPr/>
          <p:nvPr/>
        </p:nvSpPr>
        <p:spPr>
          <a:xfrm>
            <a:off x="3640171" y="1910877"/>
            <a:ext cx="2313035" cy="327429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8" name="Curved Down Arrow 67"/>
          <p:cNvSpPr/>
          <p:nvPr/>
        </p:nvSpPr>
        <p:spPr>
          <a:xfrm rot="12396875">
            <a:off x="2389038" y="3707079"/>
            <a:ext cx="3011505" cy="367679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9" name="Curved Down Arrow 68"/>
          <p:cNvSpPr/>
          <p:nvPr/>
        </p:nvSpPr>
        <p:spPr>
          <a:xfrm>
            <a:off x="371925" y="5427709"/>
            <a:ext cx="944745" cy="254445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376123" y="5776313"/>
            <a:ext cx="2351532" cy="2261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Database Replication SNIA Optimized Flush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Curved Down Arrow 70"/>
          <p:cNvSpPr/>
          <p:nvPr/>
        </p:nvSpPr>
        <p:spPr>
          <a:xfrm>
            <a:off x="362148" y="5711835"/>
            <a:ext cx="944745" cy="254445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387009" y="6040565"/>
            <a:ext cx="2351532" cy="2261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Database Replication SNIA Optimized Flush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Completion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Curved Down Arrow 72"/>
          <p:cNvSpPr/>
          <p:nvPr/>
        </p:nvSpPr>
        <p:spPr>
          <a:xfrm>
            <a:off x="373034" y="6001592"/>
            <a:ext cx="944745" cy="238712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097911" y="5223299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400" dirty="0">
                <a:solidFill>
                  <a:srgbClr val="0071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Database is distributed </a:t>
            </a:r>
          </a:p>
          <a:p>
            <a:r>
              <a:rPr lang="en-US" sz="1400" dirty="0">
                <a:solidFill>
                  <a:srgbClr val="0071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across many nodes all </a:t>
            </a:r>
          </a:p>
          <a:p>
            <a:r>
              <a:rPr lang="en-US" sz="1400" dirty="0">
                <a:solidFill>
                  <a:srgbClr val="0071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actively taking part in </a:t>
            </a:r>
          </a:p>
          <a:p>
            <a:r>
              <a:rPr lang="en-US" sz="1400" dirty="0">
                <a:solidFill>
                  <a:srgbClr val="0071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Database references </a:t>
            </a:r>
          </a:p>
          <a:p>
            <a:r>
              <a:rPr lang="en-US" sz="1400" dirty="0">
                <a:solidFill>
                  <a:srgbClr val="0071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updates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971" y="2387011"/>
            <a:ext cx="851612" cy="42071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052" y="1388960"/>
            <a:ext cx="724773" cy="81741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535" y="2043741"/>
            <a:ext cx="560352" cy="560352"/>
          </a:xfrm>
          <a:prstGeom prst="rect">
            <a:avLst/>
          </a:prstGeom>
        </p:spPr>
      </p:pic>
      <p:sp>
        <p:nvSpPr>
          <p:cNvPr id="81" name="Curved Down Arrow 80"/>
          <p:cNvSpPr/>
          <p:nvPr/>
        </p:nvSpPr>
        <p:spPr>
          <a:xfrm rot="20680533">
            <a:off x="6023797" y="2227991"/>
            <a:ext cx="3735640" cy="310920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83" name="Curved Down Arrow 82"/>
          <p:cNvSpPr/>
          <p:nvPr/>
        </p:nvSpPr>
        <p:spPr>
          <a:xfrm rot="20680533">
            <a:off x="6067456" y="2270167"/>
            <a:ext cx="3712147" cy="387928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84" name="Curved Down Arrow 83"/>
          <p:cNvSpPr/>
          <p:nvPr/>
        </p:nvSpPr>
        <p:spPr>
          <a:xfrm rot="9880533">
            <a:off x="6130487" y="2665267"/>
            <a:ext cx="3644607" cy="313241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821" y="5640734"/>
            <a:ext cx="851612" cy="42071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973" y="4650286"/>
            <a:ext cx="782064" cy="88202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03" y="5313989"/>
            <a:ext cx="556444" cy="556444"/>
          </a:xfrm>
          <a:prstGeom prst="rect">
            <a:avLst/>
          </a:prstGeom>
        </p:spPr>
      </p:pic>
      <p:sp>
        <p:nvSpPr>
          <p:cNvPr id="90" name="Curved Down Arrow 89"/>
          <p:cNvSpPr/>
          <p:nvPr/>
        </p:nvSpPr>
        <p:spPr>
          <a:xfrm rot="20737011">
            <a:off x="2674107" y="1365924"/>
            <a:ext cx="2292648" cy="228884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2" name="Curved Down Arrow 91"/>
          <p:cNvSpPr/>
          <p:nvPr/>
        </p:nvSpPr>
        <p:spPr>
          <a:xfrm rot="20725355">
            <a:off x="2689445" y="1440813"/>
            <a:ext cx="2319951" cy="270640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3" name="Curved Down Arrow 92"/>
          <p:cNvSpPr/>
          <p:nvPr/>
        </p:nvSpPr>
        <p:spPr>
          <a:xfrm rot="9968623">
            <a:off x="2685119" y="1647889"/>
            <a:ext cx="2344623" cy="210963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706717" y="6061446"/>
            <a:ext cx="1026975" cy="26519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933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Byte addressable,</a:t>
            </a:r>
          </a:p>
          <a:p>
            <a:pPr algn="ctr"/>
            <a:r>
              <a:rPr lang="en-US" sz="933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access,</a:t>
            </a:r>
          </a:p>
          <a:p>
            <a:pPr algn="ctr"/>
            <a:r>
              <a:rPr lang="en-US" sz="933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NVDIMM</a:t>
            </a:r>
          </a:p>
        </p:txBody>
      </p:sp>
      <p:sp>
        <p:nvSpPr>
          <p:cNvPr id="95" name="Curved Down Arrow 94"/>
          <p:cNvSpPr/>
          <p:nvPr/>
        </p:nvSpPr>
        <p:spPr>
          <a:xfrm rot="1272802">
            <a:off x="6305713" y="2452148"/>
            <a:ext cx="3557915" cy="372609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6" name="Curved Down Arrow 95"/>
          <p:cNvSpPr/>
          <p:nvPr/>
        </p:nvSpPr>
        <p:spPr>
          <a:xfrm>
            <a:off x="3560089" y="1869069"/>
            <a:ext cx="2398567" cy="296008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7" name="Curved Down Arrow 96"/>
          <p:cNvSpPr/>
          <p:nvPr/>
        </p:nvSpPr>
        <p:spPr>
          <a:xfrm rot="1315503">
            <a:off x="6327624" y="2526003"/>
            <a:ext cx="3449413" cy="361300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8" name="Curved Down Arrow 97"/>
          <p:cNvSpPr/>
          <p:nvPr/>
        </p:nvSpPr>
        <p:spPr>
          <a:xfrm rot="830612">
            <a:off x="2827899" y="2676682"/>
            <a:ext cx="3176684" cy="260437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9" name="Curved Down Arrow 98"/>
          <p:cNvSpPr/>
          <p:nvPr/>
        </p:nvSpPr>
        <p:spPr>
          <a:xfrm rot="12204347">
            <a:off x="6073925" y="2992565"/>
            <a:ext cx="3682899" cy="403911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00" name="Curved Down Arrow 99"/>
          <p:cNvSpPr/>
          <p:nvPr/>
        </p:nvSpPr>
        <p:spPr>
          <a:xfrm rot="10800000">
            <a:off x="3603452" y="2246372"/>
            <a:ext cx="2394704" cy="231813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397895" y="6329357"/>
            <a:ext cx="2351532" cy="2261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Demand Parallel Database Reads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Curved Down Arrow 103"/>
          <p:cNvSpPr/>
          <p:nvPr/>
        </p:nvSpPr>
        <p:spPr>
          <a:xfrm>
            <a:off x="383920" y="6325451"/>
            <a:ext cx="944745" cy="254445"/>
          </a:xfrm>
          <a:prstGeom prst="curvedDown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638209" y="2273993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Distributed </a:t>
            </a:r>
            <a:br>
              <a:rPr lang="en-US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Database </a:t>
            </a:r>
            <a:br>
              <a:rPr lang="en-US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Reference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385901" y="5159333"/>
            <a:ext cx="2351532" cy="2261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Demand Database Updates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Curved Down Arrow 108"/>
          <p:cNvSpPr/>
          <p:nvPr/>
        </p:nvSpPr>
        <p:spPr>
          <a:xfrm>
            <a:off x="360202" y="5158076"/>
            <a:ext cx="944745" cy="255703"/>
          </a:xfrm>
          <a:prstGeom prst="curvedDown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913669" y="5504043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0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Synchronous </a:t>
            </a:r>
            <a:br>
              <a:rPr lang="en-US" sz="10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0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Distributed</a:t>
            </a:r>
            <a:br>
              <a:rPr lang="en-US" sz="10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0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Database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0967919" y="2216461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0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Synchronous </a:t>
            </a:r>
            <a:br>
              <a:rPr lang="en-US" sz="10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0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Distributed</a:t>
            </a:r>
            <a:br>
              <a:rPr lang="en-US" sz="10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0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Database</a:t>
            </a: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971" y="4188869"/>
            <a:ext cx="851612" cy="420712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052" y="3190817"/>
            <a:ext cx="724773" cy="817413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535" y="3845598"/>
            <a:ext cx="560352" cy="560352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10967919" y="4018318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0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Synchronous </a:t>
            </a:r>
            <a:br>
              <a:rPr lang="en-US" sz="10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0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Distributed</a:t>
            </a:r>
            <a:br>
              <a:rPr lang="en-US" sz="10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067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Database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690975" y="4807482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Server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Node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0786685" y="3290705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Server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775768" y="1528578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Server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534817" y="537163"/>
            <a:ext cx="609600" cy="2499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Server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Node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863187" y="4613333"/>
            <a:ext cx="1026975" cy="26519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933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Byte addressable,</a:t>
            </a:r>
          </a:p>
          <a:p>
            <a:pPr algn="ctr"/>
            <a:r>
              <a:rPr lang="en-US" sz="933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access,</a:t>
            </a:r>
          </a:p>
          <a:p>
            <a:pPr algn="ctr"/>
            <a:r>
              <a:rPr lang="en-US" sz="933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NVDIMM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566533" y="1916774"/>
            <a:ext cx="1026975" cy="26519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933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Byte addressable,</a:t>
            </a:r>
          </a:p>
          <a:p>
            <a:pPr algn="ctr"/>
            <a:r>
              <a:rPr lang="en-US" sz="933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access,</a:t>
            </a:r>
          </a:p>
          <a:p>
            <a:pPr algn="ctr"/>
            <a:r>
              <a:rPr lang="en-US" sz="933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NVDIMM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9863187" y="2791777"/>
            <a:ext cx="1026975" cy="26519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933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Byte addressable,</a:t>
            </a:r>
          </a:p>
          <a:p>
            <a:pPr algn="ctr"/>
            <a:r>
              <a:rPr lang="en-US" sz="933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access,</a:t>
            </a:r>
          </a:p>
          <a:p>
            <a:pPr algn="ctr"/>
            <a:r>
              <a:rPr lang="en-US" sz="933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NVDIMM</a:t>
            </a:r>
          </a:p>
        </p:txBody>
      </p:sp>
      <p:sp>
        <p:nvSpPr>
          <p:cNvPr id="8" name="Rectangle 7"/>
          <p:cNvSpPr/>
          <p:nvPr/>
        </p:nvSpPr>
        <p:spPr>
          <a:xfrm>
            <a:off x="9497359" y="424643"/>
            <a:ext cx="23901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1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 typically &lt;= 256Bytes, Key/Value pair or pointer updates</a:t>
            </a:r>
            <a:endParaRPr lang="en-US" sz="1400" dirty="0">
              <a:solidFill>
                <a:srgbClr val="0071C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48743" y="2478185"/>
            <a:ext cx="410724" cy="62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2" name="Rectangle 121"/>
          <p:cNvSpPr/>
          <p:nvPr/>
        </p:nvSpPr>
        <p:spPr>
          <a:xfrm>
            <a:off x="2349513" y="2539081"/>
            <a:ext cx="410304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3" name="Rectangle 122"/>
          <p:cNvSpPr/>
          <p:nvPr/>
        </p:nvSpPr>
        <p:spPr>
          <a:xfrm>
            <a:off x="2349509" y="2420631"/>
            <a:ext cx="410308" cy="609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4" name="Rectangle 123"/>
          <p:cNvSpPr/>
          <p:nvPr/>
        </p:nvSpPr>
        <p:spPr>
          <a:xfrm>
            <a:off x="2349509" y="2358484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311466" y="2298775"/>
            <a:ext cx="228569" cy="4508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540035" y="2284012"/>
            <a:ext cx="107931" cy="5984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47965" y="2284012"/>
            <a:ext cx="170688" cy="5984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2300088" y="2267890"/>
            <a:ext cx="228569" cy="4508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2528656" y="2253126"/>
            <a:ext cx="107931" cy="5984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2636587" y="2253127"/>
            <a:ext cx="170688" cy="5984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2347114" y="2136377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6" name="Rectangle 145"/>
          <p:cNvSpPr/>
          <p:nvPr/>
        </p:nvSpPr>
        <p:spPr>
          <a:xfrm>
            <a:off x="2350423" y="2196087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7" name="Rectangle 146"/>
          <p:cNvSpPr/>
          <p:nvPr/>
        </p:nvSpPr>
        <p:spPr>
          <a:xfrm>
            <a:off x="2350419" y="2077636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8" name="Rectangle 147"/>
          <p:cNvSpPr/>
          <p:nvPr/>
        </p:nvSpPr>
        <p:spPr>
          <a:xfrm>
            <a:off x="2350419" y="2018029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9" name="Rectangle 148"/>
          <p:cNvSpPr/>
          <p:nvPr/>
        </p:nvSpPr>
        <p:spPr>
          <a:xfrm>
            <a:off x="2346625" y="1830960"/>
            <a:ext cx="410308" cy="609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1" name="Rectangle 150"/>
          <p:cNvSpPr/>
          <p:nvPr/>
        </p:nvSpPr>
        <p:spPr>
          <a:xfrm>
            <a:off x="2349934" y="1890669"/>
            <a:ext cx="410308" cy="609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3" name="Rectangle 152"/>
          <p:cNvSpPr/>
          <p:nvPr/>
        </p:nvSpPr>
        <p:spPr>
          <a:xfrm>
            <a:off x="2349930" y="1772219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8" name="Rectangle 157"/>
          <p:cNvSpPr/>
          <p:nvPr/>
        </p:nvSpPr>
        <p:spPr>
          <a:xfrm>
            <a:off x="2347125" y="2598123"/>
            <a:ext cx="410308" cy="100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59" name="Straight Connector 158"/>
          <p:cNvCxnSpPr/>
          <p:nvPr/>
        </p:nvCxnSpPr>
        <p:spPr>
          <a:xfrm>
            <a:off x="2309082" y="2642150"/>
            <a:ext cx="228569" cy="4508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2537651" y="2627386"/>
            <a:ext cx="107931" cy="5984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2645581" y="2627387"/>
            <a:ext cx="170688" cy="5984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2297704" y="2611264"/>
            <a:ext cx="228569" cy="4508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V="1">
            <a:off x="2526272" y="2596501"/>
            <a:ext cx="107931" cy="5984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2634203" y="2596501"/>
            <a:ext cx="170688" cy="5984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/>
          <p:nvPr/>
        </p:nvSpPr>
        <p:spPr>
          <a:xfrm>
            <a:off x="2347593" y="2812276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9" name="Rectangle 188"/>
          <p:cNvSpPr/>
          <p:nvPr/>
        </p:nvSpPr>
        <p:spPr>
          <a:xfrm>
            <a:off x="2346625" y="2871985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0" name="Rectangle 189"/>
          <p:cNvSpPr/>
          <p:nvPr/>
        </p:nvSpPr>
        <p:spPr>
          <a:xfrm>
            <a:off x="2346621" y="2753535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1" name="Rectangle 190"/>
          <p:cNvSpPr/>
          <p:nvPr/>
        </p:nvSpPr>
        <p:spPr>
          <a:xfrm>
            <a:off x="2346621" y="2695665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2" name="Rectangle 191"/>
          <p:cNvSpPr/>
          <p:nvPr/>
        </p:nvSpPr>
        <p:spPr>
          <a:xfrm>
            <a:off x="2354257" y="3043945"/>
            <a:ext cx="410308" cy="6095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3" name="Rectangle 192"/>
          <p:cNvSpPr/>
          <p:nvPr/>
        </p:nvSpPr>
        <p:spPr>
          <a:xfrm>
            <a:off x="2354257" y="2986076"/>
            <a:ext cx="410308" cy="6095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4" name="Rectangle 193"/>
          <p:cNvSpPr/>
          <p:nvPr/>
        </p:nvSpPr>
        <p:spPr>
          <a:xfrm>
            <a:off x="2980913" y="2253792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5" name="Rectangle 194"/>
          <p:cNvSpPr/>
          <p:nvPr/>
        </p:nvSpPr>
        <p:spPr>
          <a:xfrm>
            <a:off x="2984222" y="2313501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6" name="Rectangle 195"/>
          <p:cNvSpPr/>
          <p:nvPr/>
        </p:nvSpPr>
        <p:spPr>
          <a:xfrm>
            <a:off x="2984218" y="2195051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7" name="Rectangle 196"/>
          <p:cNvSpPr/>
          <p:nvPr/>
        </p:nvSpPr>
        <p:spPr>
          <a:xfrm>
            <a:off x="2984218" y="2137181"/>
            <a:ext cx="410308" cy="60959"/>
          </a:xfrm>
          <a:prstGeom prst="rect">
            <a:avLst/>
          </a:prstGeom>
          <a:solidFill>
            <a:srgbClr val="FD9208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8" name="Rectangle 197"/>
          <p:cNvSpPr/>
          <p:nvPr/>
        </p:nvSpPr>
        <p:spPr>
          <a:xfrm>
            <a:off x="2983115" y="2922363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9" name="Rectangle 198"/>
          <p:cNvSpPr/>
          <p:nvPr/>
        </p:nvSpPr>
        <p:spPr>
          <a:xfrm>
            <a:off x="2986425" y="2982072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0" name="Rectangle 199"/>
          <p:cNvSpPr/>
          <p:nvPr/>
        </p:nvSpPr>
        <p:spPr>
          <a:xfrm>
            <a:off x="2986421" y="2863621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1" name="Rectangle 200"/>
          <p:cNvSpPr/>
          <p:nvPr/>
        </p:nvSpPr>
        <p:spPr>
          <a:xfrm>
            <a:off x="2986421" y="2805752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2" name="Straight Arrow Connector 31"/>
          <p:cNvCxnSpPr>
            <a:stCxn id="145" idx="3"/>
            <a:endCxn id="197" idx="1"/>
          </p:cNvCxnSpPr>
          <p:nvPr/>
        </p:nvCxnSpPr>
        <p:spPr>
          <a:xfrm>
            <a:off x="2757422" y="2166857"/>
            <a:ext cx="226796" cy="804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>
            <a:off x="2757421" y="2840356"/>
            <a:ext cx="226796" cy="804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Rectangle 202"/>
          <p:cNvSpPr/>
          <p:nvPr/>
        </p:nvSpPr>
        <p:spPr>
          <a:xfrm>
            <a:off x="3603453" y="2428368"/>
            <a:ext cx="410308" cy="6095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4" name="Rectangle 203"/>
          <p:cNvSpPr/>
          <p:nvPr/>
        </p:nvSpPr>
        <p:spPr>
          <a:xfrm>
            <a:off x="3606758" y="2369627"/>
            <a:ext cx="410308" cy="6095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5" name="Rectangle 204"/>
          <p:cNvSpPr/>
          <p:nvPr/>
        </p:nvSpPr>
        <p:spPr>
          <a:xfrm>
            <a:off x="3606758" y="2311757"/>
            <a:ext cx="410308" cy="6095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06" name="Straight Arrow Connector 205"/>
          <p:cNvCxnSpPr/>
          <p:nvPr/>
        </p:nvCxnSpPr>
        <p:spPr>
          <a:xfrm>
            <a:off x="3391221" y="2340727"/>
            <a:ext cx="226796" cy="804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>
            <a:stCxn id="199" idx="1"/>
            <a:endCxn id="193" idx="3"/>
          </p:cNvCxnSpPr>
          <p:nvPr/>
        </p:nvCxnSpPr>
        <p:spPr>
          <a:xfrm flipH="1">
            <a:off x="2764565" y="3012552"/>
            <a:ext cx="221860" cy="4004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" name="Rectangle 207"/>
          <p:cNvSpPr/>
          <p:nvPr/>
        </p:nvSpPr>
        <p:spPr>
          <a:xfrm>
            <a:off x="7504707" y="917363"/>
            <a:ext cx="410308" cy="609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9" name="Rectangle 208"/>
          <p:cNvSpPr/>
          <p:nvPr/>
        </p:nvSpPr>
        <p:spPr>
          <a:xfrm>
            <a:off x="7508017" y="977072"/>
            <a:ext cx="410308" cy="609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0" name="Rectangle 209"/>
          <p:cNvSpPr/>
          <p:nvPr/>
        </p:nvSpPr>
        <p:spPr>
          <a:xfrm>
            <a:off x="7508013" y="858621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1" name="Rectangle 210"/>
          <p:cNvSpPr/>
          <p:nvPr/>
        </p:nvSpPr>
        <p:spPr>
          <a:xfrm>
            <a:off x="7508013" y="800752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2" name="Rectangle 211"/>
          <p:cNvSpPr/>
          <p:nvPr/>
        </p:nvSpPr>
        <p:spPr>
          <a:xfrm>
            <a:off x="8689095" y="3590741"/>
            <a:ext cx="410308" cy="100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15" name="Straight Connector 214"/>
          <p:cNvCxnSpPr/>
          <p:nvPr/>
        </p:nvCxnSpPr>
        <p:spPr>
          <a:xfrm>
            <a:off x="8651053" y="3634767"/>
            <a:ext cx="228569" cy="4508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V="1">
            <a:off x="8879621" y="3620004"/>
            <a:ext cx="107931" cy="5984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8987552" y="3620004"/>
            <a:ext cx="170688" cy="5984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8639674" y="3603882"/>
            <a:ext cx="228569" cy="4508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flipV="1">
            <a:off x="8868243" y="3589118"/>
            <a:ext cx="107931" cy="5984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8976173" y="3589119"/>
            <a:ext cx="170688" cy="5984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1" name="Rectangle 220"/>
          <p:cNvSpPr/>
          <p:nvPr/>
        </p:nvSpPr>
        <p:spPr>
          <a:xfrm>
            <a:off x="8686701" y="3472369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2" name="Rectangle 221"/>
          <p:cNvSpPr/>
          <p:nvPr/>
        </p:nvSpPr>
        <p:spPr>
          <a:xfrm>
            <a:off x="8690010" y="3532079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3" name="Rectangle 222"/>
          <p:cNvSpPr/>
          <p:nvPr/>
        </p:nvSpPr>
        <p:spPr>
          <a:xfrm>
            <a:off x="8690006" y="3413628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4" name="Rectangle 223"/>
          <p:cNvSpPr/>
          <p:nvPr/>
        </p:nvSpPr>
        <p:spPr>
          <a:xfrm>
            <a:off x="8690006" y="3354021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5" name="Rectangle 224"/>
          <p:cNvSpPr/>
          <p:nvPr/>
        </p:nvSpPr>
        <p:spPr>
          <a:xfrm>
            <a:off x="9320499" y="3589784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6" name="Rectangle 225"/>
          <p:cNvSpPr/>
          <p:nvPr/>
        </p:nvSpPr>
        <p:spPr>
          <a:xfrm>
            <a:off x="9323809" y="3649493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7" name="Rectangle 226"/>
          <p:cNvSpPr/>
          <p:nvPr/>
        </p:nvSpPr>
        <p:spPr>
          <a:xfrm>
            <a:off x="9323805" y="3531043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8" name="Rectangle 227"/>
          <p:cNvSpPr/>
          <p:nvPr/>
        </p:nvSpPr>
        <p:spPr>
          <a:xfrm>
            <a:off x="9323805" y="3473173"/>
            <a:ext cx="410308" cy="60959"/>
          </a:xfrm>
          <a:prstGeom prst="rect">
            <a:avLst/>
          </a:prstGeom>
          <a:solidFill>
            <a:srgbClr val="FD9208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29" name="Straight Arrow Connector 228"/>
          <p:cNvCxnSpPr>
            <a:stCxn id="221" idx="3"/>
            <a:endCxn id="228" idx="1"/>
          </p:cNvCxnSpPr>
          <p:nvPr/>
        </p:nvCxnSpPr>
        <p:spPr>
          <a:xfrm>
            <a:off x="9097009" y="3502849"/>
            <a:ext cx="226796" cy="804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Rectangle 229"/>
          <p:cNvSpPr/>
          <p:nvPr/>
        </p:nvSpPr>
        <p:spPr>
          <a:xfrm>
            <a:off x="9943039" y="3764360"/>
            <a:ext cx="410308" cy="6095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1" name="Rectangle 230"/>
          <p:cNvSpPr/>
          <p:nvPr/>
        </p:nvSpPr>
        <p:spPr>
          <a:xfrm>
            <a:off x="9946345" y="3705619"/>
            <a:ext cx="410308" cy="6095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2" name="Rectangle 231"/>
          <p:cNvSpPr/>
          <p:nvPr/>
        </p:nvSpPr>
        <p:spPr>
          <a:xfrm>
            <a:off x="9946345" y="3647749"/>
            <a:ext cx="410308" cy="6095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33" name="Straight Arrow Connector 232"/>
          <p:cNvCxnSpPr/>
          <p:nvPr/>
        </p:nvCxnSpPr>
        <p:spPr>
          <a:xfrm>
            <a:off x="9730807" y="3676719"/>
            <a:ext cx="226796" cy="804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4" name="Rectangle 233"/>
          <p:cNvSpPr/>
          <p:nvPr/>
        </p:nvSpPr>
        <p:spPr>
          <a:xfrm>
            <a:off x="9676010" y="1724685"/>
            <a:ext cx="410308" cy="100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5" name="Rectangle 234"/>
          <p:cNvSpPr/>
          <p:nvPr/>
        </p:nvSpPr>
        <p:spPr>
          <a:xfrm>
            <a:off x="9675245" y="1948121"/>
            <a:ext cx="410724" cy="62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6" name="Rectangle 235"/>
          <p:cNvSpPr/>
          <p:nvPr/>
        </p:nvSpPr>
        <p:spPr>
          <a:xfrm>
            <a:off x="9676015" y="2009017"/>
            <a:ext cx="410304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7" name="Rectangle 236"/>
          <p:cNvSpPr/>
          <p:nvPr/>
        </p:nvSpPr>
        <p:spPr>
          <a:xfrm>
            <a:off x="9676010" y="1890567"/>
            <a:ext cx="410308" cy="609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8" name="Rectangle 237"/>
          <p:cNvSpPr/>
          <p:nvPr/>
        </p:nvSpPr>
        <p:spPr>
          <a:xfrm>
            <a:off x="9676010" y="1828420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39" name="Straight Connector 238"/>
          <p:cNvCxnSpPr/>
          <p:nvPr/>
        </p:nvCxnSpPr>
        <p:spPr>
          <a:xfrm>
            <a:off x="9637968" y="1768711"/>
            <a:ext cx="228569" cy="4508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V="1">
            <a:off x="9866536" y="1753948"/>
            <a:ext cx="107931" cy="5984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9974467" y="1753948"/>
            <a:ext cx="170688" cy="5984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9626589" y="1737826"/>
            <a:ext cx="228569" cy="4508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flipV="1">
            <a:off x="9855157" y="1723062"/>
            <a:ext cx="107931" cy="5984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9963088" y="1723063"/>
            <a:ext cx="170688" cy="5984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" name="Rectangle 244"/>
          <p:cNvSpPr/>
          <p:nvPr/>
        </p:nvSpPr>
        <p:spPr>
          <a:xfrm>
            <a:off x="9673626" y="2068059"/>
            <a:ext cx="410308" cy="100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46" name="Straight Connector 245"/>
          <p:cNvCxnSpPr/>
          <p:nvPr/>
        </p:nvCxnSpPr>
        <p:spPr>
          <a:xfrm>
            <a:off x="9635584" y="2112086"/>
            <a:ext cx="228569" cy="4508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flipV="1">
            <a:off x="9864152" y="2097322"/>
            <a:ext cx="107931" cy="5984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9972083" y="2097323"/>
            <a:ext cx="170688" cy="5984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9624205" y="2081200"/>
            <a:ext cx="228569" cy="4508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 flipV="1">
            <a:off x="9852773" y="2066437"/>
            <a:ext cx="107931" cy="5984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9960704" y="2066437"/>
            <a:ext cx="170688" cy="5984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2" name="Rectangle 251"/>
          <p:cNvSpPr/>
          <p:nvPr/>
        </p:nvSpPr>
        <p:spPr>
          <a:xfrm>
            <a:off x="9673122" y="2165601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3" name="Rectangle 252"/>
          <p:cNvSpPr/>
          <p:nvPr/>
        </p:nvSpPr>
        <p:spPr>
          <a:xfrm>
            <a:off x="7149746" y="4949952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4" name="Rectangle 253"/>
          <p:cNvSpPr/>
          <p:nvPr/>
        </p:nvSpPr>
        <p:spPr>
          <a:xfrm>
            <a:off x="7148778" y="5009661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5" name="Rectangle 254"/>
          <p:cNvSpPr/>
          <p:nvPr/>
        </p:nvSpPr>
        <p:spPr>
          <a:xfrm>
            <a:off x="7156410" y="5181621"/>
            <a:ext cx="410308" cy="6095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6" name="Rectangle 255"/>
          <p:cNvSpPr/>
          <p:nvPr/>
        </p:nvSpPr>
        <p:spPr>
          <a:xfrm>
            <a:off x="7156410" y="5123752"/>
            <a:ext cx="410308" cy="6095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7" name="Rectangle 256"/>
          <p:cNvSpPr/>
          <p:nvPr/>
        </p:nvSpPr>
        <p:spPr>
          <a:xfrm>
            <a:off x="7785269" y="5060039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8" name="Rectangle 257"/>
          <p:cNvSpPr/>
          <p:nvPr/>
        </p:nvSpPr>
        <p:spPr>
          <a:xfrm>
            <a:off x="7788578" y="5119748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9" name="Rectangle 258"/>
          <p:cNvSpPr/>
          <p:nvPr/>
        </p:nvSpPr>
        <p:spPr>
          <a:xfrm>
            <a:off x="7788574" y="5001297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0" name="Rectangle 259"/>
          <p:cNvSpPr/>
          <p:nvPr/>
        </p:nvSpPr>
        <p:spPr>
          <a:xfrm>
            <a:off x="7788574" y="4943428"/>
            <a:ext cx="410308" cy="60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61" name="Straight Arrow Connector 260"/>
          <p:cNvCxnSpPr/>
          <p:nvPr/>
        </p:nvCxnSpPr>
        <p:spPr>
          <a:xfrm>
            <a:off x="7559574" y="4978032"/>
            <a:ext cx="226796" cy="804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>
            <a:stCxn id="258" idx="1"/>
            <a:endCxn id="256" idx="3"/>
          </p:cNvCxnSpPr>
          <p:nvPr/>
        </p:nvCxnSpPr>
        <p:spPr>
          <a:xfrm flipH="1">
            <a:off x="7566718" y="5150228"/>
            <a:ext cx="221860" cy="4004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3" name="Curved Down Arrow 262"/>
          <p:cNvSpPr/>
          <p:nvPr/>
        </p:nvSpPr>
        <p:spPr>
          <a:xfrm rot="21018479">
            <a:off x="5370048" y="884133"/>
            <a:ext cx="2145989" cy="260996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64" name="Curved Down Arrow 263"/>
          <p:cNvSpPr/>
          <p:nvPr/>
        </p:nvSpPr>
        <p:spPr>
          <a:xfrm rot="21006823">
            <a:off x="5400767" y="957439"/>
            <a:ext cx="2152496" cy="241345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65" name="Curved Down Arrow 264"/>
          <p:cNvSpPr/>
          <p:nvPr/>
        </p:nvSpPr>
        <p:spPr>
          <a:xfrm rot="10108734">
            <a:off x="5388740" y="1179321"/>
            <a:ext cx="2143001" cy="228044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7" name="Curved Down Arrow 66"/>
          <p:cNvSpPr/>
          <p:nvPr/>
        </p:nvSpPr>
        <p:spPr>
          <a:xfrm rot="11590548">
            <a:off x="2731803" y="3004749"/>
            <a:ext cx="3207891" cy="321964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0" name="Curved Down Arrow 59"/>
          <p:cNvSpPr/>
          <p:nvPr/>
        </p:nvSpPr>
        <p:spPr>
          <a:xfrm rot="1544493">
            <a:off x="2600848" y="3326364"/>
            <a:ext cx="2990675" cy="369100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6" name="Curved Down Arrow 65"/>
          <p:cNvSpPr/>
          <p:nvPr/>
        </p:nvSpPr>
        <p:spPr>
          <a:xfrm rot="1584430">
            <a:off x="2611378" y="3399404"/>
            <a:ext cx="2896103" cy="358935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72" name="Curved Down Arrow 271"/>
          <p:cNvSpPr/>
          <p:nvPr/>
        </p:nvSpPr>
        <p:spPr>
          <a:xfrm rot="12026348">
            <a:off x="5357699" y="4821890"/>
            <a:ext cx="1947744" cy="257001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73" name="Curved Down Arrow 272"/>
          <p:cNvSpPr/>
          <p:nvPr/>
        </p:nvSpPr>
        <p:spPr>
          <a:xfrm rot="1257103">
            <a:off x="5511899" y="4424657"/>
            <a:ext cx="2062956" cy="332735"/>
          </a:xfrm>
          <a:prstGeom prst="curved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74" name="Curved Down Arrow 273"/>
          <p:cNvSpPr/>
          <p:nvPr/>
        </p:nvSpPr>
        <p:spPr>
          <a:xfrm rot="1222292">
            <a:off x="5533242" y="4480595"/>
            <a:ext cx="1907471" cy="299737"/>
          </a:xfrm>
          <a:prstGeom prst="curved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02" name="Curved Up Arrow 101"/>
          <p:cNvSpPr/>
          <p:nvPr/>
        </p:nvSpPr>
        <p:spPr>
          <a:xfrm rot="20078402">
            <a:off x="1160762" y="3151026"/>
            <a:ext cx="1503573" cy="607267"/>
          </a:xfrm>
          <a:prstGeom prst="curvedUpArrow">
            <a:avLst>
              <a:gd name="adj1" fmla="val 8928"/>
              <a:gd name="adj2" fmla="val 16967"/>
              <a:gd name="adj3" fmla="val 10495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75" name="Curved Down Arrow 274"/>
          <p:cNvSpPr/>
          <p:nvPr/>
        </p:nvSpPr>
        <p:spPr>
          <a:xfrm rot="9968623">
            <a:off x="2743597" y="1711023"/>
            <a:ext cx="2344623" cy="291211"/>
          </a:xfrm>
          <a:prstGeom prst="curvedDown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76" name="Curved Down Arrow 275"/>
          <p:cNvSpPr/>
          <p:nvPr/>
        </p:nvSpPr>
        <p:spPr>
          <a:xfrm rot="10108734">
            <a:off x="5431449" y="1258123"/>
            <a:ext cx="2143001" cy="320912"/>
          </a:xfrm>
          <a:prstGeom prst="curvedDown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77" name="Curved Down Arrow 276"/>
          <p:cNvSpPr/>
          <p:nvPr/>
        </p:nvSpPr>
        <p:spPr>
          <a:xfrm rot="9880533">
            <a:off x="6192518" y="2743228"/>
            <a:ext cx="3644607" cy="412868"/>
          </a:xfrm>
          <a:prstGeom prst="curvedDown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78" name="Curved Down Arrow 277"/>
          <p:cNvSpPr/>
          <p:nvPr/>
        </p:nvSpPr>
        <p:spPr>
          <a:xfrm rot="12204347">
            <a:off x="6030192" y="3118599"/>
            <a:ext cx="3682899" cy="403911"/>
          </a:xfrm>
          <a:prstGeom prst="curvedDown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79" name="Curved Down Arrow 278"/>
          <p:cNvSpPr/>
          <p:nvPr/>
        </p:nvSpPr>
        <p:spPr>
          <a:xfrm rot="10800000">
            <a:off x="3621457" y="2356975"/>
            <a:ext cx="2394704" cy="312939"/>
          </a:xfrm>
          <a:prstGeom prst="curvedDown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80" name="Curved Down Arrow 279"/>
          <p:cNvSpPr/>
          <p:nvPr/>
        </p:nvSpPr>
        <p:spPr>
          <a:xfrm rot="11590548">
            <a:off x="2749803" y="3115349"/>
            <a:ext cx="3207891" cy="321964"/>
          </a:xfrm>
          <a:prstGeom prst="curvedDown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81" name="Curved Down Arrow 280"/>
          <p:cNvSpPr/>
          <p:nvPr/>
        </p:nvSpPr>
        <p:spPr>
          <a:xfrm rot="12396875">
            <a:off x="2298236" y="3794764"/>
            <a:ext cx="3011505" cy="508940"/>
          </a:xfrm>
          <a:prstGeom prst="curvedDown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82" name="Curved Down Arrow 281"/>
          <p:cNvSpPr/>
          <p:nvPr/>
        </p:nvSpPr>
        <p:spPr>
          <a:xfrm rot="11904933">
            <a:off x="5327511" y="4916809"/>
            <a:ext cx="2008248" cy="334319"/>
          </a:xfrm>
          <a:prstGeom prst="curvedDown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766</Words>
  <Application>Microsoft Office PowerPoint</Application>
  <PresentationFormat>Widescreen</PresentationFormat>
  <Paragraphs>279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Intel Clear</vt:lpstr>
      <vt:lpstr>Intel Clear Pro</vt:lpstr>
      <vt:lpstr>Tahoma</vt:lpstr>
      <vt:lpstr>Wingdings</vt:lpstr>
      <vt:lpstr>Office Theme</vt:lpstr>
      <vt:lpstr>Local and Remote byte-addressable NVDIMM High-level Use Cases</vt:lpstr>
      <vt:lpstr>USE CASE – Local NVDIMM – Kernel Access -Memory Side Cache -Hierarchical Tiered Memory</vt:lpstr>
      <vt:lpstr>USE CASE – Local NVDIMM – Kernel Access -SW RAID – Close “R5 Write Hole” -SW RAID – Cache for SSD RAID Volumes</vt:lpstr>
      <vt:lpstr>USE CASE – Local &amp; Remote NVDIMM Public &amp; Private Cloud -Synchronous (1:1) (active:passive)  -Database Replication</vt:lpstr>
      <vt:lpstr>USE CASE – Local &amp; Remote NVDIMM Public &amp; Private Cloud -Asynchronous (1:1) (active:passive)  -Database Replication </vt:lpstr>
      <vt:lpstr>USE CASE – Remote NVDIMM Public &amp; Private Cloud -Converged Disaggregated Network Topology -SW Defined Storage (SDS)</vt:lpstr>
      <vt:lpstr>USE CASE – Remote NVDIMM Public &amp; Private Cloud -Hyper-Converged Network Topology -SW Defined Storage (SDS)</vt:lpstr>
      <vt:lpstr>USE CASE – Remote NVDIMM Enterprise Appliance</vt:lpstr>
      <vt:lpstr>USE CASE – Remote NVDIMM HPC – PGAS, SHMEM, MPI, Human Brain Project -Distributed (1:N) (active:active) Database</vt:lpstr>
      <vt:lpstr>USE CASE – Remote NVDIMM HA &amp; HPC -Synchronous (1:N) (active:passive)  -Database Replication         w Parallel Access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and Remote byte-addressable NVDIMM High-level Use Cases</dc:title>
  <dc:creator>Douglas, Chet R</dc:creator>
  <cp:lastModifiedBy>Douglas, Chet R</cp:lastModifiedBy>
  <cp:revision>9</cp:revision>
  <dcterms:created xsi:type="dcterms:W3CDTF">2015-09-01T07:35:42Z</dcterms:created>
  <dcterms:modified xsi:type="dcterms:W3CDTF">2015-09-12T04:07:45Z</dcterms:modified>
</cp:coreProperties>
</file>