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730" r:id="rId2"/>
  </p:sldMasterIdLst>
  <p:notesMasterIdLst>
    <p:notesMasterId r:id="rId18"/>
  </p:notesMasterIdLst>
  <p:handoutMasterIdLst>
    <p:handoutMasterId r:id="rId19"/>
  </p:handoutMasterIdLst>
  <p:sldIdLst>
    <p:sldId id="262" r:id="rId3"/>
    <p:sldId id="316" r:id="rId4"/>
    <p:sldId id="323" r:id="rId5"/>
    <p:sldId id="324" r:id="rId6"/>
    <p:sldId id="326" r:id="rId7"/>
    <p:sldId id="322" r:id="rId8"/>
    <p:sldId id="321" r:id="rId9"/>
    <p:sldId id="327" r:id="rId10"/>
    <p:sldId id="328" r:id="rId11"/>
    <p:sldId id="329" r:id="rId12"/>
    <p:sldId id="330" r:id="rId13"/>
    <p:sldId id="331" r:id="rId14"/>
    <p:sldId id="332" r:id="rId15"/>
    <p:sldId id="333" r:id="rId16"/>
    <p:sldId id="334" r:id="rId17"/>
  </p:sldIdLst>
  <p:sldSz cx="9144000" cy="6858000" type="screen4x3"/>
  <p:notesSz cx="68580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2">
          <p15:clr>
            <a:srgbClr val="A4A3A4"/>
          </p15:clr>
        </p15:guide>
        <p15:guide id="2" pos="129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yan, Jim" initials="RJ" lastIdx="11" clrIdx="0">
    <p:extLst>
      <p:ext uri="{19B8F6BF-5375-455C-9EA6-DF929625EA0E}">
        <p15:presenceInfo xmlns:p15="http://schemas.microsoft.com/office/powerpoint/2012/main" userId="S-1-5-21-725345543-602162358-527237240-173730" providerId="AD"/>
      </p:ext>
    </p:extLst>
  </p:cmAuthor>
  <p:cmAuthor id="2" name="Marty" initials="M" lastIdx="15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5302"/>
    <a:srgbClr val="6D6E71"/>
    <a:srgbClr val="0051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77" autoAdjust="0"/>
    <p:restoredTop sz="87097" autoAdjust="0"/>
  </p:normalViewPr>
  <p:slideViewPr>
    <p:cSldViewPr snapToObjects="1">
      <p:cViewPr varScale="1">
        <p:scale>
          <a:sx n="115" d="100"/>
          <a:sy n="115" d="100"/>
        </p:scale>
        <p:origin x="403" y="77"/>
      </p:cViewPr>
      <p:guideLst>
        <p:guide orient="horz" pos="2112"/>
        <p:guide pos="12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notesViewPr>
    <p:cSldViewPr snapToObjects="1">
      <p:cViewPr varScale="1">
        <p:scale>
          <a:sx n="76" d="100"/>
          <a:sy n="76" d="100"/>
        </p:scale>
        <p:origin x="-2010" y="-96"/>
      </p:cViewPr>
      <p:guideLst>
        <p:guide orient="horz" pos="2929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7" y="4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2810977C-78C4-44A6-9062-13529794940B}" type="datetime1">
              <a:rPr lang="en-US"/>
              <a:pPr>
                <a:defRPr/>
              </a:pPr>
              <a:t>1/12/2015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7" y="8829967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B677790C-C10F-418C-BBD3-E9287CF359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5209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7" y="4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1E54B44D-5D29-4C33-A27A-49FB812A1198}" type="datetime1">
              <a:rPr lang="en-US"/>
              <a:pPr>
                <a:defRPr/>
              </a:pPr>
              <a:t>1/12/2015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4655" tIns="47328" rIns="94655" bIns="47328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2" y="4415788"/>
            <a:ext cx="5486400" cy="4183380"/>
          </a:xfrm>
          <a:prstGeom prst="rect">
            <a:avLst/>
          </a:prstGeom>
        </p:spPr>
        <p:txBody>
          <a:bodyPr vert="horz" wrap="square" lIns="94655" tIns="47328" rIns="94655" bIns="47328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7" y="8829967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2F085F8E-4804-4A67-B4BA-001C059D09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09810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F085F8E-4804-4A67-B4BA-001C059D0993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3599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an attempt to explain the 3 categories on the previous slide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EED98F-D691-4DC3-9F23-F3B28ADB1454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3414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1909E6-E682-43DA-B4F4-2B706E3F4C98}" type="slidenum">
              <a:rPr lang="en-US" smtClean="0"/>
              <a:pPr/>
              <a:t>5</a:t>
            </a:fld>
            <a:endParaRPr lang="en-US" dirty="0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0775" y="877888"/>
            <a:ext cx="4729163" cy="3546475"/>
          </a:xfrm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8125" y="4567238"/>
            <a:ext cx="6689725" cy="3835400"/>
          </a:xfrm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6379925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EED98F-D691-4DC3-9F23-F3B28ADB1454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4991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 sure this helps. It’s meant to suggest messages can be used for specific purposes, like at a trade show or as an element of recruiting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EED98F-D691-4DC3-9F23-F3B28ADB1454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4243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latin typeface="Calibri" pitchFamily="4" charset="0"/>
            </a:endParaRPr>
          </a:p>
        </p:txBody>
      </p:sp>
      <p:pic>
        <p:nvPicPr>
          <p:cNvPr id="5" name="Picture 10" descr="ribbon_ppt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88"/>
          <a:stretch>
            <a:fillRect/>
          </a:stretch>
        </p:blipFill>
        <p:spPr bwMode="auto">
          <a:xfrm>
            <a:off x="0" y="0"/>
            <a:ext cx="91440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OpenFabric_Alliance_Logo_ppt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3241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2667000"/>
            <a:ext cx="6629400" cy="1546225"/>
          </a:xfrm>
        </p:spPr>
        <p:txBody>
          <a:bodyPr/>
          <a:lstStyle>
            <a:lvl1pPr algn="l">
              <a:defRPr>
                <a:solidFill>
                  <a:srgbClr val="005195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267200"/>
            <a:ext cx="6629400" cy="1066800"/>
          </a:xfrm>
        </p:spPr>
        <p:txBody>
          <a:bodyPr/>
          <a:lstStyle>
            <a:lvl1pPr marL="0" indent="0" algn="l">
              <a:buNone/>
              <a:defRPr>
                <a:solidFill>
                  <a:srgbClr val="6D6E7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5D8184-9031-4DEC-A93A-6A34C64A3BEF}" type="datetime1">
              <a:rPr lang="en-US"/>
              <a:pPr>
                <a:defRPr/>
              </a:pPr>
              <a:t>1/12/2015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4166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26674A9-0B37-4387-93C6-B0D0F18698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139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27668-E8DE-48F7-8966-89B1C2277E0A}" type="datetime1">
              <a:rPr lang="en-US"/>
              <a:pPr>
                <a:defRPr/>
              </a:pPr>
              <a:t>1/12/2015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0C3BB-8C9F-4C73-83D5-D0952988A23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701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AA127-7CEC-47B4-8F5D-137B14CF34D0}" type="datetime1">
              <a:rPr lang="en-US"/>
              <a:pPr>
                <a:defRPr/>
              </a:pPr>
              <a:t>1/12/2015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6A122-A525-44D1-8EC7-152F09D51E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89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19429-2AF5-444D-ADE7-F99F97FD7356}" type="datetime1">
              <a:rPr lang="en-US"/>
              <a:pPr>
                <a:defRPr/>
              </a:pPr>
              <a:t>1/12/2015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AE7352-4E47-4E53-AB32-658BE41E6E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4696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7C928-B232-4D00-8981-04367AF050D3}" type="datetime1">
              <a:rPr lang="en-US"/>
              <a:pPr>
                <a:defRPr/>
              </a:pPr>
              <a:t>1/12/2015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9DC45-1C6C-4BED-82E4-43BABEE2FB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201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20C02-5B51-4BA5-BABD-7965897B4FEA}" type="datetime1">
              <a:rPr lang="en-US"/>
              <a:pPr>
                <a:defRPr/>
              </a:pPr>
              <a:t>1/12/2015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BBA13-48E2-489A-A3AD-F5EC1950E4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0078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01D5B-E0C6-4268-8CE2-5C8721B3CE74}" type="datetime1">
              <a:rPr lang="en-US"/>
              <a:pPr>
                <a:defRPr/>
              </a:pPr>
              <a:t>1/12/2015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6CBA07-2D4E-42BD-A184-7167E6B12C4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936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7FAD-4C19-4958-90EC-7829DD54BE8C}" type="datetime1">
              <a:rPr lang="en-US"/>
              <a:pPr>
                <a:defRPr/>
              </a:pPr>
              <a:t>1/12/2015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1DCEA-1830-4287-BA6E-C765A97060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5736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87149-6FE4-4A67-B001-B56D21228049}" type="datetime1">
              <a:rPr lang="en-US"/>
              <a:pPr>
                <a:defRPr/>
              </a:pPr>
              <a:t>1/12/2015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C9992-BBCA-4A71-82A5-5523CE63FB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82923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F08770-D182-4A8A-A267-005A8D1A7ACF}" type="datetime1">
              <a:rPr lang="en-US"/>
              <a:pPr>
                <a:defRPr/>
              </a:pPr>
              <a:t>1/12/2015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6B589-6024-4D25-91DD-9AE7BE0F0A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0053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EB0DE-2464-4F1A-AA34-A5DBA6EA4AB0}" type="datetime1">
              <a:rPr lang="en-US"/>
              <a:pPr>
                <a:defRPr/>
              </a:pPr>
              <a:t>1/12/2015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EFA7C-C88C-4CB7-A36D-FD8A6A6EE60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870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467600" cy="9144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F9B1DB-5DFA-4822-9F58-E41D3F8124CB}" type="datetime1">
              <a:rPr lang="en-US"/>
              <a:pPr>
                <a:defRPr/>
              </a:pPr>
              <a:t>1/12/2015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43D33A-93A5-4BFF-80F7-CA11B1D5A4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253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84CB0-B577-4CE6-9B48-99F8971EA1C2}" type="datetime1">
              <a:rPr lang="en-US"/>
              <a:pPr>
                <a:defRPr/>
              </a:pPr>
              <a:t>1/12/2015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E5B563-F8B1-4269-BC3D-742FBA1155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527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55ACA-E42E-453C-BDC5-6FC782FE978C}" type="datetime1">
              <a:rPr lang="en-US"/>
              <a:pPr>
                <a:defRPr/>
              </a:pPr>
              <a:t>1/12/2015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029D3B-728D-40F7-9120-75B1C7519E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935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6DD30-BB7F-4D74-B452-EEFC48C81BEB}" type="datetime1">
              <a:rPr lang="en-US"/>
              <a:pPr>
                <a:defRPr/>
              </a:pPr>
              <a:t>1/12/2015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597AF-E6D4-4531-90EE-FF9C09EA5D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003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E6798-D62C-4431-924F-FDB99EFC9ADF}" type="datetime1">
              <a:rPr lang="en-US"/>
              <a:pPr>
                <a:defRPr/>
              </a:pPr>
              <a:t>1/12/2015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444F97-8519-40DC-B33D-21A9108094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377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1E8C2-D64E-4A59-B7D6-BA5967CEF420}" type="datetime1">
              <a:rPr lang="en-US"/>
              <a:pPr>
                <a:defRPr/>
              </a:pPr>
              <a:t>1/12/2015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7C330-27CE-44E0-A30B-1CEAFDED838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156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850496-88B9-42F6-A035-D8901D493FB1}" type="datetime1">
              <a:rPr lang="en-US"/>
              <a:pPr>
                <a:defRPr/>
              </a:pPr>
              <a:t>1/12/2015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03CCE-5CB7-4CC0-9F64-BBDEC500D1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003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34C21-7719-48C8-B845-6A1A0631AE63}" type="datetime1">
              <a:rPr lang="en-US"/>
              <a:pPr>
                <a:defRPr/>
              </a:pPr>
              <a:t>1/12/2015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1DC10-E0F6-49E9-9C83-367FDE4738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42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ribbon_small_rgb.jp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1600"/>
            <a:ext cx="9144000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11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latin typeface="Calibri" pitchFamily="4" charset="0"/>
            </a:endParaRPr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981200"/>
            <a:ext cx="8229600" cy="464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912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cs typeface="Arial" charset="0"/>
              </a:defRPr>
            </a:lvl1pPr>
          </a:lstStyle>
          <a:p>
            <a:pPr>
              <a:defRPr/>
            </a:pPr>
            <a:fld id="{954FEE9D-CB58-4C73-AC30-158FF729AF4B}" type="datetime1">
              <a:rPr lang="en-US"/>
              <a:pPr>
                <a:defRPr/>
              </a:pPr>
              <a:t>1/12/2015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16675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cs typeface="Arial" charset="0"/>
              </a:defRPr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cs typeface="Arial" charset="0"/>
              </a:defRPr>
            </a:lvl1pPr>
          </a:lstStyle>
          <a:p>
            <a:pPr>
              <a:defRPr/>
            </a:pPr>
            <a:fld id="{AA674834-1A8B-40BC-80AD-CF4F17145E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3" name="Picture 6" descr="OpenFabric_Alliance_Logo_ppt.jpg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"/>
            <a:ext cx="11049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Straight Connector 20"/>
          <p:cNvCxnSpPr/>
          <p:nvPr userDrawn="1"/>
        </p:nvCxnSpPr>
        <p:spPr>
          <a:xfrm>
            <a:off x="0" y="1447800"/>
            <a:ext cx="9144000" cy="1588"/>
          </a:xfrm>
          <a:prstGeom prst="line">
            <a:avLst/>
          </a:prstGeom>
          <a:ln w="12700" cap="flat" cmpd="sng" algn="ctr">
            <a:solidFill>
              <a:srgbClr val="E5530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005195"/>
          </a:solidFill>
          <a:latin typeface="Arial"/>
          <a:ea typeface="ＭＳ Ｐゴシック" pitchFamily="4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3CC6D79-0884-4DA1-82E3-EB55CC8309D9}" type="datetime1">
              <a:rPr lang="en-US"/>
              <a:pPr>
                <a:defRPr/>
              </a:pPr>
              <a:t>1/12/2015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A573700-73E0-48CA-A27A-6C976369407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81200" y="2743200"/>
            <a:ext cx="5791200" cy="6858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KOFI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057400" y="5486400"/>
            <a:ext cx="6629400" cy="990600"/>
          </a:xfrm>
        </p:spPr>
        <p:txBody>
          <a:bodyPr/>
          <a:lstStyle/>
          <a:p>
            <a:pPr algn="r"/>
            <a:r>
              <a:rPr lang="en-US" sz="2400" dirty="0" smtClean="0">
                <a:solidFill>
                  <a:schemeClr val="tx1"/>
                </a:solidFill>
              </a:rPr>
              <a:t>Stan Smith Intel SSG/DPD</a:t>
            </a:r>
          </a:p>
          <a:p>
            <a:pPr algn="r"/>
            <a:r>
              <a:rPr lang="en-US" sz="2400" dirty="0" smtClean="0">
                <a:solidFill>
                  <a:schemeClr val="tx1"/>
                </a:solidFill>
              </a:rPr>
              <a:t>January, 2015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1143000" y="3657600"/>
            <a:ext cx="7239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 kern="1200">
                <a:solidFill>
                  <a:srgbClr val="005195"/>
                </a:solidFill>
                <a:latin typeface="Arial"/>
                <a:ea typeface="ＭＳ Ｐゴシック" pitchFamily="4" charset="-128"/>
                <a:cs typeface="Arial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  <a:cs typeface="Arial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  <a:cs typeface="Arial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  <a:cs typeface="Arial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  <a:cs typeface="Arial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</a:defRPr>
            </a:lvl9pPr>
          </a:lstStyle>
          <a:p>
            <a:pPr algn="ctr"/>
            <a:r>
              <a:rPr lang="en-US" dirty="0" smtClean="0">
                <a:solidFill>
                  <a:schemeClr val="tx1"/>
                </a:solidFill>
              </a:rPr>
              <a:t>Kernel OpenFabrics Interface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434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KOFI App. II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534400" cy="4951413"/>
          </a:xfrm>
        </p:spPr>
        <p:txBody>
          <a:bodyPr/>
          <a:lstStyle/>
          <a:p>
            <a:endParaRPr lang="en-US" dirty="0"/>
          </a:p>
          <a:p>
            <a:r>
              <a:rPr lang="en-US" sz="2400" dirty="0"/>
              <a:t>KOFI End Point setup:</a:t>
            </a:r>
          </a:p>
          <a:p>
            <a:pPr lvl="1" indent="0">
              <a:buNone/>
            </a:pPr>
            <a:endParaRPr lang="en-US" sz="1600" dirty="0"/>
          </a:p>
          <a:p>
            <a:pPr marL="919163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fi_ep_open( domain, fi, &amp;ep )  create a communications endpoint.</a:t>
            </a:r>
          </a:p>
          <a:p>
            <a:pPr marL="919163" lvl="1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919163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fi_cq_open( domain, attr, &amp;CQ ) create/open a Completion Queue.</a:t>
            </a:r>
          </a:p>
          <a:p>
            <a:pPr marL="919163" lvl="1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919163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fi_ep_bind( ep, CQ, send/recv ) bind the CQ to an endpoint</a:t>
            </a:r>
          </a:p>
          <a:p>
            <a:pPr marL="919163" lvl="1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919163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fi_enable( ep ) Enable end-point operation </a:t>
            </a:r>
            <a:r>
              <a:rPr lang="en-US" sz="2000" dirty="0" smtClean="0"/>
              <a:t>(QP </a:t>
            </a:r>
            <a:r>
              <a:rPr lang="en-US" sz="2000" dirty="0"/>
              <a:t>RTS).</a:t>
            </a:r>
          </a:p>
          <a:p>
            <a:endParaRPr lang="en-US" sz="2000" dirty="0"/>
          </a:p>
          <a:p>
            <a:endParaRPr lang="en-US" sz="12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www.openfabrics.org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61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KOFI App. III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8229600" cy="4740275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KOFI connection components: (not for Reliable Datagrams)</a:t>
            </a:r>
          </a:p>
          <a:p>
            <a:endParaRPr lang="en-US" sz="2000" dirty="0"/>
          </a:p>
          <a:p>
            <a:pPr marL="919163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fi_listen()  listen for a connection request</a:t>
            </a:r>
          </a:p>
          <a:p>
            <a:pPr marL="919163" lvl="1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919163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fi_bind()  bind fabric address to an endpoint</a:t>
            </a:r>
            <a:br>
              <a:rPr lang="en-US" sz="2000" dirty="0"/>
            </a:br>
            <a:endParaRPr lang="en-US" sz="2000" dirty="0"/>
          </a:p>
          <a:p>
            <a:pPr marL="919163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fi_accept()  accept a connection request</a:t>
            </a:r>
            <a:br>
              <a:rPr lang="en-US" sz="2000" dirty="0"/>
            </a:br>
            <a:endParaRPr lang="en-US" sz="2000" dirty="0"/>
          </a:p>
          <a:p>
            <a:pPr marL="919163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fi_connect()  post an endpoint connection request</a:t>
            </a:r>
          </a:p>
          <a:p>
            <a:pPr marL="919163" lvl="1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919163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fi_eq_sread()  blocking read for connection events.</a:t>
            </a:r>
          </a:p>
          <a:p>
            <a:pPr marL="919163" lvl="1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919163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fi_eq_error()  retrieve connection error </a:t>
            </a:r>
            <a:r>
              <a:rPr lang="en-US" sz="2000" dirty="0" smtClean="0"/>
              <a:t>information</a:t>
            </a:r>
            <a:endParaRPr lang="en-US" sz="20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www.openfabrics.org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8127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KOFI App. IV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8229600" cy="4951413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KOFI Reliable Datagram data transfer</a:t>
            </a:r>
            <a:r>
              <a:rPr lang="en-US" sz="2400" dirty="0" smtClean="0"/>
              <a:t>:</a:t>
            </a:r>
          </a:p>
          <a:p>
            <a:pPr marL="0" indent="0">
              <a:buNone/>
            </a:pPr>
            <a:endParaRPr lang="en-US" sz="2000" dirty="0" smtClean="0"/>
          </a:p>
          <a:p>
            <a:pPr marL="919163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fi_sendto</a:t>
            </a:r>
            <a:r>
              <a:rPr lang="en-US" sz="2000" dirty="0"/>
              <a:t>()  post a Reliable Datagram send request</a:t>
            </a:r>
          </a:p>
          <a:p>
            <a:pPr marL="919163" lvl="1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919163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fi_recvfrom()  post a Reliable Datagram receive request.</a:t>
            </a:r>
          </a:p>
          <a:p>
            <a:pPr marL="919163" lvl="1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919163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fi_cq_sread()  synchronous/blocking read CQ event.</a:t>
            </a:r>
          </a:p>
          <a:p>
            <a:pPr marL="919163" lvl="1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919163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fi_cq_error()  retrieve data transfer error information</a:t>
            </a:r>
          </a:p>
          <a:p>
            <a:pPr marL="919163" lvl="1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919163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fi_close()  close any kofi created object.</a:t>
            </a:r>
          </a:p>
          <a:p>
            <a:endParaRPr lang="en-US" sz="12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www.openfabrics.org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31568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KOFI App. V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458200" cy="4951413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KOFI buffered data transfer</a:t>
            </a:r>
            <a:r>
              <a:rPr lang="en-US" sz="2400" dirty="0" smtClean="0"/>
              <a:t>:</a:t>
            </a:r>
            <a:br>
              <a:rPr lang="en-US" sz="2400" dirty="0" smtClean="0"/>
            </a:br>
            <a:endParaRPr lang="en-US" sz="2400" dirty="0"/>
          </a:p>
          <a:p>
            <a:pPr marL="919163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fi_mr_reg( domain, &amp;mr )  register a memory region</a:t>
            </a:r>
            <a:br>
              <a:rPr lang="en-US" sz="1800" dirty="0"/>
            </a:br>
            <a:endParaRPr lang="en-US" sz="1800" dirty="0"/>
          </a:p>
          <a:p>
            <a:pPr marL="919163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fi_close( mr )  release a registered memory region</a:t>
            </a:r>
            <a:br>
              <a:rPr lang="en-US" sz="1800" dirty="0"/>
            </a:br>
            <a:endParaRPr lang="en-US" sz="1800" dirty="0"/>
          </a:p>
          <a:p>
            <a:pPr marL="919163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fi_send( ep, buf, len, fi_mr_desc(mr), ctx )</a:t>
            </a:r>
            <a:br>
              <a:rPr lang="en-US" sz="1800" dirty="0"/>
            </a:br>
            <a:r>
              <a:rPr lang="en-US" sz="1800" dirty="0"/>
              <a:t>	post async send from memory request.</a:t>
            </a:r>
          </a:p>
          <a:p>
            <a:pPr marL="919163" lvl="1" indent="-34290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919163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fi_recv( ep, buf, len, fi_mr_desc(mr), ctx )</a:t>
            </a:r>
            <a:br>
              <a:rPr lang="en-US" sz="1800" dirty="0"/>
            </a:br>
            <a:r>
              <a:rPr lang="en-US" sz="1800" dirty="0"/>
              <a:t>	post async read into memory request.</a:t>
            </a:r>
          </a:p>
          <a:p>
            <a:pPr marL="919163" lvl="1" indent="-34290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919163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fi_sendmsg()  post send using fi_msg (iovec + imm data).</a:t>
            </a:r>
            <a:br>
              <a:rPr lang="en-US" sz="1800" dirty="0"/>
            </a:br>
            <a:endParaRPr lang="en-US" sz="1800" dirty="0"/>
          </a:p>
          <a:p>
            <a:pPr marL="919163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fi_readmsg() post read using fi_msg (iovec + imm data</a:t>
            </a:r>
            <a:r>
              <a:rPr lang="en-US" sz="1800" dirty="0" smtClean="0"/>
              <a:t>).</a:t>
            </a:r>
            <a:endParaRPr lang="en-US" sz="1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www.openfabrics.org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0081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KOFI App. VI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534400" cy="4951413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KOFI Reliable Datagram data transfer</a:t>
            </a:r>
            <a:r>
              <a:rPr lang="en-US" sz="2400" dirty="0" smtClean="0"/>
              <a:t>:</a:t>
            </a:r>
          </a:p>
          <a:p>
            <a:pPr marL="0" indent="0">
              <a:buNone/>
            </a:pPr>
            <a:endParaRPr lang="en-US" sz="2000" dirty="0" smtClean="0"/>
          </a:p>
          <a:p>
            <a:pPr marL="919163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fi_sendto</a:t>
            </a:r>
            <a:r>
              <a:rPr lang="en-US" sz="2000" dirty="0"/>
              <a:t>()  post a Reliable Datagram send request</a:t>
            </a:r>
          </a:p>
          <a:p>
            <a:pPr marL="919163" lvl="1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919163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fi_recvfrom()  post a Reliable Datagram receive request.</a:t>
            </a:r>
          </a:p>
          <a:p>
            <a:pPr marL="919163" lvl="1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919163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fi_cq_sread()  synchronous/blocking read CQ event.</a:t>
            </a:r>
          </a:p>
          <a:p>
            <a:pPr marL="919163" lvl="1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919163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fi_cq_error()  retrieve data transfer error information</a:t>
            </a:r>
          </a:p>
          <a:p>
            <a:pPr marL="919163" lvl="1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919163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fi_close()  close any kofi created object.</a:t>
            </a:r>
          </a:p>
          <a:p>
            <a:endParaRPr lang="en-US" sz="12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www.openfabrics.org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4175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KOFI App. VII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8229600" cy="4951413"/>
          </a:xfrm>
        </p:spPr>
        <p:txBody>
          <a:bodyPr/>
          <a:lstStyle/>
          <a:p>
            <a:r>
              <a:rPr lang="en-US" dirty="0"/>
              <a:t>KOFI RDMA data transfer:</a:t>
            </a:r>
            <a:br>
              <a:rPr lang="en-US" dirty="0"/>
            </a:br>
            <a:endParaRPr lang="en-US" dirty="0"/>
          </a:p>
          <a:p>
            <a:pPr marL="919163" lvl="1" indent="-342900">
              <a:buFont typeface="Arial" panose="020B0604020202020204" pitchFamily="34" charset="0"/>
              <a:buChar char="•"/>
            </a:pPr>
            <a:r>
              <a:rPr lang="en-US" dirty="0"/>
              <a:t>fi_write()  post RDMA write.</a:t>
            </a:r>
            <a:br>
              <a:rPr lang="en-US" dirty="0"/>
            </a:br>
            <a:endParaRPr lang="en-US" dirty="0"/>
          </a:p>
          <a:p>
            <a:pPr marL="919163" lvl="1" indent="-342900">
              <a:buFont typeface="Arial" panose="020B0604020202020204" pitchFamily="34" charset="0"/>
              <a:buChar char="•"/>
            </a:pPr>
            <a:r>
              <a:rPr lang="en-US" dirty="0"/>
              <a:t>fi_read()  post RDMA read.</a:t>
            </a:r>
            <a:br>
              <a:rPr lang="en-US" dirty="0"/>
            </a:br>
            <a:endParaRPr lang="en-US" dirty="0"/>
          </a:p>
          <a:p>
            <a:pPr marL="919163" lvl="1" indent="-342900">
              <a:buFont typeface="Arial" panose="020B0604020202020204" pitchFamily="34" charset="0"/>
              <a:buChar char="•"/>
            </a:pPr>
            <a:r>
              <a:rPr lang="en-US" dirty="0"/>
              <a:t>fi_writemsg()  post RDMA write (iovec).</a:t>
            </a:r>
            <a:br>
              <a:rPr lang="en-US" dirty="0"/>
            </a:br>
            <a:endParaRPr lang="en-US" dirty="0"/>
          </a:p>
          <a:p>
            <a:pPr marL="919163" lvl="1" indent="-342900">
              <a:buFont typeface="Arial" panose="020B0604020202020204" pitchFamily="34" charset="0"/>
              <a:buChar char="•"/>
            </a:pPr>
            <a:r>
              <a:rPr lang="en-US" dirty="0"/>
              <a:t>fi_readmsg() post RDMA read (iovec).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www.openfabrics.org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166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467600" cy="914400"/>
          </a:xfrm>
        </p:spPr>
        <p:txBody>
          <a:bodyPr/>
          <a:lstStyle/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>KOFI Mission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Future proof the kernel fabric stack (ibverbs) with a fabric independent framework.</a:t>
            </a:r>
            <a:br>
              <a:rPr lang="en-US" sz="2400" dirty="0"/>
            </a:b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Migrate fabric I/F from device specific to higher level message passing semantics.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Streamline code paths to device functionality (reduced instruction counts).</a:t>
            </a:r>
            <a:br>
              <a:rPr lang="en-US" sz="2400" dirty="0"/>
            </a:b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Incorporate high performance storage interfaces.</a:t>
            </a:r>
            <a:br>
              <a:rPr lang="en-US" sz="2400" dirty="0"/>
            </a:b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Coexist with current fabric interfaces.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C6CB50-89CE-4D59-A7B9-C3CFD6DEFD4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057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467600" cy="9906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KOFI Framework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9387"/>
            <a:ext cx="8534400" cy="502761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 KOFI framework consists of </a:t>
            </a:r>
            <a:r>
              <a:rPr lang="en-US" dirty="0" smtClean="0"/>
              <a:t>at least two </a:t>
            </a:r>
            <a:r>
              <a:rPr lang="en-US" dirty="0"/>
              <a:t>cooperating components</a:t>
            </a:r>
            <a:r>
              <a:rPr lang="en-US" dirty="0" smtClean="0"/>
              <a:t>:</a:t>
            </a:r>
            <a:endParaRPr lang="en-US" dirty="0"/>
          </a:p>
          <a:p>
            <a:pPr marL="919163" lvl="1" indent="-342900">
              <a:buFont typeface="Arial" panose="020B0604020202020204" pitchFamily="34" charset="0"/>
              <a:buChar char="•"/>
            </a:pPr>
            <a:r>
              <a:rPr lang="en-US" dirty="0"/>
              <a:t>KOFI </a:t>
            </a:r>
            <a:r>
              <a:rPr lang="en-US" dirty="0" smtClean="0"/>
              <a:t>(API interface) </a:t>
            </a:r>
            <a:r>
              <a:rPr lang="en-US" dirty="0"/>
              <a:t>a single kernel module</a:t>
            </a:r>
          </a:p>
          <a:p>
            <a:pPr marL="919163" lvl="1" indent="-342900">
              <a:buFont typeface="Arial" panose="020B0604020202020204" pitchFamily="34" charset="0"/>
              <a:buChar char="•"/>
            </a:pPr>
            <a:r>
              <a:rPr lang="en-US" dirty="0"/>
              <a:t>KOFI Fabric </a:t>
            </a:r>
            <a:r>
              <a:rPr lang="en-US" dirty="0" smtClean="0"/>
              <a:t>Providers </a:t>
            </a:r>
            <a:r>
              <a:rPr lang="en-US" dirty="0"/>
              <a:t>(&gt;=1) kernel </a:t>
            </a:r>
            <a:r>
              <a:rPr lang="en-US" dirty="0" smtClean="0"/>
              <a:t>modules</a:t>
            </a:r>
            <a:br>
              <a:rPr lang="en-US" dirty="0" smtClean="0"/>
            </a:br>
            <a:endParaRPr lang="en-US" sz="2000" dirty="0"/>
          </a:p>
          <a:p>
            <a:pPr marL="0" indent="0">
              <a:buNone/>
            </a:pPr>
            <a:r>
              <a:rPr lang="en-US" b="1" dirty="0"/>
              <a:t>Providers</a:t>
            </a:r>
            <a:r>
              <a:rPr lang="en-US" sz="2000" b="1" dirty="0" smtClean="0"/>
              <a:t>:</a:t>
            </a:r>
            <a:endParaRPr lang="en-US" sz="2000" dirty="0">
              <a:solidFill>
                <a:schemeClr val="bg2"/>
              </a:solidFill>
            </a:endParaRPr>
          </a:p>
          <a:p>
            <a:r>
              <a:rPr lang="en-US" sz="2400" dirty="0"/>
              <a:t>Conceptually, a kofi provider may be viewed as a local hardware NIC  driver, though a provider is not limited by this definition</a:t>
            </a:r>
            <a:r>
              <a:rPr lang="en-US" sz="2400" dirty="0" smtClean="0"/>
              <a:t>.</a:t>
            </a:r>
            <a:br>
              <a:rPr lang="en-US" sz="2400" dirty="0" smtClean="0"/>
            </a:br>
            <a:endParaRPr lang="en-US" sz="2400" dirty="0"/>
          </a:p>
          <a:p>
            <a:r>
              <a:rPr lang="en-US" sz="2400" dirty="0"/>
              <a:t>Devices and the drivers that plug into the kofi framework are referred to as kofi fabric providers, or simply providers.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www.openfabrics.org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327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467600" cy="8382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KOFI Framework - API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8229600" cy="4953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dirty="0" smtClean="0"/>
              <a:t>KOFI interfaces </a:t>
            </a:r>
            <a:r>
              <a:rPr lang="en-US" sz="2000" dirty="0"/>
              <a:t>are designed such that they are cohesive and not simply a union of disjoint interfaces.  The interfaces are logically divided into two groups:</a:t>
            </a:r>
            <a:br>
              <a:rPr lang="en-US" sz="2000" dirty="0"/>
            </a:br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 smtClean="0"/>
              <a:t>control interfaces </a:t>
            </a:r>
            <a:r>
              <a:rPr lang="en-US" sz="2000" dirty="0" smtClean="0"/>
              <a:t>are a common set of operations that provide access to local communication resources.</a:t>
            </a:r>
            <a:br>
              <a:rPr lang="en-US" sz="2000" dirty="0" smtClean="0"/>
            </a:br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 smtClean="0"/>
              <a:t>communication </a:t>
            </a:r>
            <a:r>
              <a:rPr lang="en-US" sz="2000" b="1" dirty="0" smtClean="0"/>
              <a:t>interfaces </a:t>
            </a:r>
            <a:r>
              <a:rPr lang="en-US" sz="2000" dirty="0"/>
              <a:t>expose particular models of communication and fabric functionality, such as message queues, remote memory access, and atomic </a:t>
            </a:r>
            <a:r>
              <a:rPr lang="en-US" sz="2000" dirty="0" smtClean="0"/>
              <a:t>operations</a:t>
            </a:r>
            <a:r>
              <a:rPr lang="en-US" sz="2000" dirty="0"/>
              <a:t>.  Communication operations are associated with fabric endpoints.</a:t>
            </a:r>
            <a:br>
              <a:rPr lang="en-US" sz="2000" dirty="0"/>
            </a:br>
            <a:endParaRPr lang="en-US" sz="2000" dirty="0"/>
          </a:p>
          <a:p>
            <a:pPr marL="0" indent="0">
              <a:buNone/>
            </a:pPr>
            <a:r>
              <a:rPr lang="en-US" sz="2000" dirty="0"/>
              <a:t>Kofi applications will typically use the control interfaces to discover local capabilities and allocate necessary resources.  They will then allocate and configure a communication endpoint to send and receive data, or perform other types of data transfers, with remote endpoints</a:t>
            </a:r>
            <a:r>
              <a:rPr lang="en-US" sz="2000" dirty="0" smtClean="0"/>
              <a:t>.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www.openfabrics.org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800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AutoShape 17"/>
          <p:cNvSpPr>
            <a:spLocks noChangeArrowheads="1"/>
          </p:cNvSpPr>
          <p:nvPr/>
        </p:nvSpPr>
        <p:spPr bwMode="auto">
          <a:xfrm>
            <a:off x="7308982" y="5197636"/>
            <a:ext cx="1606418" cy="441164"/>
          </a:xfrm>
          <a:prstGeom prst="roundRect">
            <a:avLst>
              <a:gd name="adj" fmla="val 16667"/>
            </a:avLst>
          </a:prstGeom>
          <a:solidFill>
            <a:srgbClr val="67A5CB"/>
          </a:solidFill>
          <a:ln w="508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2000" dirty="0">
              <a:solidFill>
                <a:srgbClr val="02203A"/>
              </a:solidFill>
            </a:endParaRPr>
          </a:p>
        </p:txBody>
      </p:sp>
      <p:sp>
        <p:nvSpPr>
          <p:cNvPr id="44" name="AutoShape 17"/>
          <p:cNvSpPr>
            <a:spLocks noChangeArrowheads="1"/>
          </p:cNvSpPr>
          <p:nvPr/>
        </p:nvSpPr>
        <p:spPr bwMode="auto">
          <a:xfrm>
            <a:off x="7323913" y="3200400"/>
            <a:ext cx="1591487" cy="441164"/>
          </a:xfrm>
          <a:prstGeom prst="roundRect">
            <a:avLst>
              <a:gd name="adj" fmla="val 16667"/>
            </a:avLst>
          </a:prstGeom>
          <a:solidFill>
            <a:srgbClr val="67A5CB"/>
          </a:solidFill>
          <a:ln w="508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2000" dirty="0">
              <a:solidFill>
                <a:srgbClr val="02203A"/>
              </a:solidFill>
            </a:endParaRPr>
          </a:p>
        </p:txBody>
      </p:sp>
      <p:sp>
        <p:nvSpPr>
          <p:cNvPr id="43" name="AutoShape 17"/>
          <p:cNvSpPr>
            <a:spLocks noChangeArrowheads="1"/>
          </p:cNvSpPr>
          <p:nvPr/>
        </p:nvSpPr>
        <p:spPr bwMode="auto">
          <a:xfrm>
            <a:off x="6781800" y="3429000"/>
            <a:ext cx="1828800" cy="441164"/>
          </a:xfrm>
          <a:prstGeom prst="roundRect">
            <a:avLst>
              <a:gd name="adj" fmla="val 16667"/>
            </a:avLst>
          </a:prstGeom>
          <a:solidFill>
            <a:srgbClr val="67A5CB"/>
          </a:solidFill>
          <a:ln w="508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2000" dirty="0">
              <a:solidFill>
                <a:srgbClr val="02203A"/>
              </a:solidFill>
            </a:endParaRP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3400" dirty="0" smtClean="0">
                <a:solidFill>
                  <a:schemeClr val="tx1"/>
                </a:solidFill>
              </a:rPr>
              <a:t>KOFI Framework</a:t>
            </a:r>
          </a:p>
        </p:txBody>
      </p:sp>
      <p:sp>
        <p:nvSpPr>
          <p:cNvPr id="16398" name="AutoShape 14"/>
          <p:cNvSpPr>
            <a:spLocks noChangeArrowheads="1"/>
          </p:cNvSpPr>
          <p:nvPr/>
        </p:nvSpPr>
        <p:spPr bwMode="auto">
          <a:xfrm>
            <a:off x="1904999" y="1971675"/>
            <a:ext cx="6553201" cy="466725"/>
          </a:xfrm>
          <a:prstGeom prst="roundRect">
            <a:avLst>
              <a:gd name="adj" fmla="val 16667"/>
            </a:avLst>
          </a:prstGeom>
          <a:solidFill>
            <a:srgbClr val="67A5CB"/>
          </a:solidFill>
          <a:ln w="508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800" dirty="0" smtClean="0">
                <a:solidFill>
                  <a:srgbClr val="C00000"/>
                </a:solidFill>
              </a:rPr>
              <a:t>KOFI API</a:t>
            </a:r>
            <a:endParaRPr lang="en-US" sz="1800" dirty="0">
              <a:solidFill>
                <a:srgbClr val="C00000"/>
              </a:solidFill>
            </a:endParaRPr>
          </a:p>
        </p:txBody>
      </p:sp>
      <p:sp>
        <p:nvSpPr>
          <p:cNvPr id="16404" name="Line 20"/>
          <p:cNvSpPr>
            <a:spLocks noChangeShapeType="1"/>
          </p:cNvSpPr>
          <p:nvPr/>
        </p:nvSpPr>
        <p:spPr bwMode="blackWhite">
          <a:xfrm flipH="1">
            <a:off x="3429000" y="4499113"/>
            <a:ext cx="1143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2075" tIns="46038" rIns="92075" bIns="46038" anchor="ctr"/>
          <a:lstStyle/>
          <a:p>
            <a:endParaRPr lang="en-US" dirty="0"/>
          </a:p>
        </p:txBody>
      </p:sp>
      <p:sp>
        <p:nvSpPr>
          <p:cNvPr id="16412" name="AutoShape 28"/>
          <p:cNvSpPr>
            <a:spLocks noChangeArrowheads="1"/>
          </p:cNvSpPr>
          <p:nvPr/>
        </p:nvSpPr>
        <p:spPr bwMode="auto">
          <a:xfrm>
            <a:off x="1698136" y="4297994"/>
            <a:ext cx="1730863" cy="387679"/>
          </a:xfrm>
          <a:prstGeom prst="roundRect">
            <a:avLst>
              <a:gd name="adj" fmla="val 16667"/>
            </a:avLst>
          </a:prstGeom>
          <a:solidFill>
            <a:srgbClr val="67A5CB"/>
          </a:solidFill>
          <a:ln w="508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800" dirty="0">
                <a:solidFill>
                  <a:srgbClr val="02203A"/>
                </a:solidFill>
              </a:rPr>
              <a:t>k</a:t>
            </a:r>
            <a:r>
              <a:rPr lang="en-US" sz="1800" dirty="0" smtClean="0">
                <a:solidFill>
                  <a:srgbClr val="02203A"/>
                </a:solidFill>
              </a:rPr>
              <a:t>ernel IBverbs</a:t>
            </a:r>
            <a:endParaRPr lang="en-US" sz="1800" dirty="0">
              <a:solidFill>
                <a:srgbClr val="02203A"/>
              </a:solidFill>
            </a:endParaRPr>
          </a:p>
        </p:txBody>
      </p:sp>
      <p:sp>
        <p:nvSpPr>
          <p:cNvPr id="16415" name="AutoShape 31"/>
          <p:cNvSpPr>
            <a:spLocks noChangeArrowheads="1"/>
          </p:cNvSpPr>
          <p:nvPr/>
        </p:nvSpPr>
        <p:spPr bwMode="auto">
          <a:xfrm>
            <a:off x="2209800" y="5518612"/>
            <a:ext cx="747799" cy="332752"/>
          </a:xfrm>
          <a:prstGeom prst="roundRect">
            <a:avLst>
              <a:gd name="adj" fmla="val 16667"/>
            </a:avLst>
          </a:prstGeom>
          <a:solidFill>
            <a:srgbClr val="67A5CB"/>
          </a:solidFill>
          <a:ln w="508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800" dirty="0">
                <a:solidFill>
                  <a:srgbClr val="02203A"/>
                </a:solidFill>
              </a:rPr>
              <a:t>iWarp</a:t>
            </a:r>
          </a:p>
        </p:txBody>
      </p:sp>
      <p:sp>
        <p:nvSpPr>
          <p:cNvPr id="16416" name="AutoShape 32"/>
          <p:cNvSpPr>
            <a:spLocks noChangeArrowheads="1"/>
          </p:cNvSpPr>
          <p:nvPr/>
        </p:nvSpPr>
        <p:spPr bwMode="auto">
          <a:xfrm>
            <a:off x="762000" y="5518612"/>
            <a:ext cx="1227267" cy="348788"/>
          </a:xfrm>
          <a:prstGeom prst="roundRect">
            <a:avLst>
              <a:gd name="adj" fmla="val 16667"/>
            </a:avLst>
          </a:prstGeom>
          <a:solidFill>
            <a:srgbClr val="67A5CB"/>
          </a:solidFill>
          <a:ln w="508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800" dirty="0">
                <a:solidFill>
                  <a:srgbClr val="02203A"/>
                </a:solidFill>
              </a:rPr>
              <a:t>InfiniBand</a:t>
            </a:r>
          </a:p>
        </p:txBody>
      </p:sp>
      <p:sp>
        <p:nvSpPr>
          <p:cNvPr id="16419" name="Line 35"/>
          <p:cNvSpPr>
            <a:spLocks noChangeShapeType="1"/>
          </p:cNvSpPr>
          <p:nvPr/>
        </p:nvSpPr>
        <p:spPr bwMode="blackWhite">
          <a:xfrm flipH="1">
            <a:off x="1459682" y="4685674"/>
            <a:ext cx="445317" cy="8007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2075" tIns="46038" rIns="92075" bIns="46038" anchor="ctr"/>
          <a:lstStyle/>
          <a:p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66342" y="1527661"/>
            <a:ext cx="1586193" cy="1369527"/>
            <a:chOff x="66342" y="1106271"/>
            <a:chExt cx="1586193" cy="1369527"/>
          </a:xfrm>
        </p:grpSpPr>
        <p:sp>
          <p:nvSpPr>
            <p:cNvPr id="16391" name="AutoShape 7"/>
            <p:cNvSpPr>
              <a:spLocks/>
            </p:cNvSpPr>
            <p:nvPr/>
          </p:nvSpPr>
          <p:spPr bwMode="blackWhite">
            <a:xfrm>
              <a:off x="66342" y="1106271"/>
              <a:ext cx="1246533" cy="198437"/>
            </a:xfrm>
            <a:prstGeom prst="callout1">
              <a:avLst>
                <a:gd name="adj1" fmla="val 138399"/>
                <a:gd name="adj2" fmla="val 24421"/>
                <a:gd name="adj3" fmla="val 146078"/>
                <a:gd name="adj4" fmla="val 725816"/>
              </a:avLst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lIns="92075" tIns="46038" rIns="92075" bIns="46038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>
                  <a:schemeClr val="accent1"/>
                </a:buClr>
                <a:buSzPct val="75000"/>
                <a:buFont typeface="Wingdings" pitchFamily="2" charset="2"/>
                <a:buNone/>
              </a:pPr>
              <a:r>
                <a:rPr lang="en-US" sz="1600" dirty="0" smtClean="0"/>
                <a:t>KOFI API</a:t>
              </a:r>
              <a:endParaRPr lang="en-US" sz="1600" dirty="0"/>
            </a:p>
          </p:txBody>
        </p:sp>
        <p:sp>
          <p:nvSpPr>
            <p:cNvPr id="32" name="AutoShape 5"/>
            <p:cNvSpPr>
              <a:spLocks/>
            </p:cNvSpPr>
            <p:nvPr/>
          </p:nvSpPr>
          <p:spPr bwMode="blackWhite">
            <a:xfrm>
              <a:off x="69672" y="2321810"/>
              <a:ext cx="1582863" cy="153988"/>
            </a:xfrm>
            <a:prstGeom prst="callout1">
              <a:avLst>
                <a:gd name="adj1" fmla="val 149486"/>
                <a:gd name="adj2" fmla="val 18995"/>
                <a:gd name="adj3" fmla="val 144323"/>
                <a:gd name="adj4" fmla="val 571060"/>
              </a:avLst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lIns="92075" tIns="46038" rIns="92075" bIns="46038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>
                  <a:schemeClr val="accent1"/>
                </a:buClr>
                <a:buSzPct val="75000"/>
                <a:buFont typeface="Wingdings" pitchFamily="2" charset="2"/>
                <a:buNone/>
              </a:pPr>
              <a:r>
                <a:rPr lang="en-US" sz="1600" dirty="0" smtClean="0"/>
                <a:t>KOFI Providers</a:t>
              </a:r>
              <a:endParaRPr lang="en-US" sz="1600" dirty="0"/>
            </a:p>
          </p:txBody>
        </p:sp>
      </p:grpSp>
      <p:sp>
        <p:nvSpPr>
          <p:cNvPr id="37" name="AutoShape 5"/>
          <p:cNvSpPr>
            <a:spLocks/>
          </p:cNvSpPr>
          <p:nvPr/>
        </p:nvSpPr>
        <p:spPr bwMode="blackWhite">
          <a:xfrm>
            <a:off x="66993" y="4799012"/>
            <a:ext cx="1683288" cy="153988"/>
          </a:xfrm>
          <a:prstGeom prst="callout1">
            <a:avLst>
              <a:gd name="adj1" fmla="val 132021"/>
              <a:gd name="adj2" fmla="val 16599"/>
              <a:gd name="adj3" fmla="val 154220"/>
              <a:gd name="adj4" fmla="val 535981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>
              <a:lnSpc>
                <a:spcPct val="100000"/>
              </a:lnSpc>
              <a:spcBef>
                <a:spcPct val="0"/>
              </a:spcBef>
              <a:buClr>
                <a:schemeClr val="accent1"/>
              </a:buClr>
              <a:buSzPct val="75000"/>
              <a:buFont typeface="Wingdings" pitchFamily="2" charset="2"/>
              <a:buNone/>
            </a:pPr>
            <a:r>
              <a:rPr lang="en-US" sz="1600" dirty="0" smtClean="0"/>
              <a:t>Device Drivers</a:t>
            </a:r>
            <a:endParaRPr lang="en-US" sz="1600" dirty="0"/>
          </a:p>
        </p:txBody>
      </p:sp>
      <p:sp>
        <p:nvSpPr>
          <p:cNvPr id="28" name="Line 4"/>
          <p:cNvSpPr>
            <a:spLocks noChangeShapeType="1"/>
          </p:cNvSpPr>
          <p:nvPr/>
        </p:nvSpPr>
        <p:spPr bwMode="blackWhite">
          <a:xfrm flipH="1">
            <a:off x="2590800" y="2438400"/>
            <a:ext cx="0" cy="914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2075" tIns="46038" rIns="92075" bIns="46038" anchor="ctr"/>
          <a:lstStyle/>
          <a:p>
            <a:endParaRPr lang="en-US" dirty="0"/>
          </a:p>
        </p:txBody>
      </p:sp>
      <p:sp>
        <p:nvSpPr>
          <p:cNvPr id="16403" name="AutoShape 19"/>
          <p:cNvSpPr>
            <a:spLocks noChangeArrowheads="1"/>
          </p:cNvSpPr>
          <p:nvPr/>
        </p:nvSpPr>
        <p:spPr bwMode="auto">
          <a:xfrm>
            <a:off x="4419600" y="5267325"/>
            <a:ext cx="1214380" cy="371475"/>
          </a:xfrm>
          <a:prstGeom prst="roundRect">
            <a:avLst>
              <a:gd name="adj" fmla="val 16667"/>
            </a:avLst>
          </a:prstGeom>
          <a:solidFill>
            <a:srgbClr val="67A5CB"/>
          </a:solidFill>
          <a:ln w="508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800" dirty="0">
                <a:solidFill>
                  <a:srgbClr val="02203A"/>
                </a:solidFill>
              </a:rPr>
              <a:t>Ethernet</a:t>
            </a:r>
          </a:p>
        </p:txBody>
      </p:sp>
      <p:sp>
        <p:nvSpPr>
          <p:cNvPr id="33" name="AutoShape 19"/>
          <p:cNvSpPr>
            <a:spLocks noChangeArrowheads="1"/>
          </p:cNvSpPr>
          <p:nvPr/>
        </p:nvSpPr>
        <p:spPr bwMode="auto">
          <a:xfrm>
            <a:off x="4572000" y="4388224"/>
            <a:ext cx="914399" cy="269500"/>
          </a:xfrm>
          <a:prstGeom prst="roundRect">
            <a:avLst>
              <a:gd name="adj" fmla="val 16667"/>
            </a:avLst>
          </a:prstGeom>
          <a:solidFill>
            <a:srgbClr val="67A5CB"/>
          </a:solidFill>
          <a:ln w="508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800" dirty="0" smtClean="0">
                <a:solidFill>
                  <a:srgbClr val="02203A"/>
                </a:solidFill>
              </a:rPr>
              <a:t>RDS</a:t>
            </a:r>
            <a:endParaRPr lang="en-US" sz="1800" dirty="0">
              <a:solidFill>
                <a:srgbClr val="02203A"/>
              </a:solidFill>
            </a:endParaRP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blackWhite">
          <a:xfrm flipH="1">
            <a:off x="5029200" y="2444776"/>
            <a:ext cx="0" cy="72355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2075" tIns="46038" rIns="92075" bIns="46038" anchor="ctr"/>
          <a:lstStyle/>
          <a:p>
            <a:endParaRPr lang="en-US" dirty="0"/>
          </a:p>
        </p:txBody>
      </p:sp>
      <p:sp>
        <p:nvSpPr>
          <p:cNvPr id="16401" name="AutoShape 17"/>
          <p:cNvSpPr>
            <a:spLocks noChangeArrowheads="1"/>
          </p:cNvSpPr>
          <p:nvPr/>
        </p:nvSpPr>
        <p:spPr bwMode="auto">
          <a:xfrm>
            <a:off x="4427197" y="3810000"/>
            <a:ext cx="1135403" cy="345885"/>
          </a:xfrm>
          <a:prstGeom prst="roundRect">
            <a:avLst>
              <a:gd name="adj" fmla="val 16667"/>
            </a:avLst>
          </a:prstGeom>
          <a:solidFill>
            <a:srgbClr val="67A5CB"/>
          </a:solidFill>
          <a:ln w="508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dirty="0" smtClean="0">
                <a:solidFill>
                  <a:srgbClr val="02203A"/>
                </a:solidFill>
              </a:rPr>
              <a:t>kSocket</a:t>
            </a:r>
            <a:endParaRPr lang="en-US" sz="1800" dirty="0">
              <a:solidFill>
                <a:srgbClr val="02203A"/>
              </a:solidFill>
            </a:endParaRPr>
          </a:p>
        </p:txBody>
      </p:sp>
      <p:sp>
        <p:nvSpPr>
          <p:cNvPr id="38" name="Line 20"/>
          <p:cNvSpPr>
            <a:spLocks noChangeShapeType="1"/>
          </p:cNvSpPr>
          <p:nvPr/>
        </p:nvSpPr>
        <p:spPr bwMode="blackWhite">
          <a:xfrm flipH="1">
            <a:off x="5029200" y="4159440"/>
            <a:ext cx="0" cy="18396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2075" tIns="46038" rIns="92075" bIns="46038" anchor="ctr"/>
          <a:lstStyle/>
          <a:p>
            <a:endParaRPr lang="en-US" dirty="0"/>
          </a:p>
        </p:txBody>
      </p:sp>
      <p:sp>
        <p:nvSpPr>
          <p:cNvPr id="40" name="Line 35"/>
          <p:cNvSpPr>
            <a:spLocks noChangeShapeType="1"/>
          </p:cNvSpPr>
          <p:nvPr/>
        </p:nvSpPr>
        <p:spPr bwMode="blackWhite">
          <a:xfrm flipH="1">
            <a:off x="5029200" y="4685674"/>
            <a:ext cx="0" cy="53682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2075" tIns="46038" rIns="92075" bIns="46038" anchor="ctr"/>
          <a:lstStyle/>
          <a:p>
            <a:endParaRPr lang="en-US" dirty="0"/>
          </a:p>
        </p:txBody>
      </p:sp>
      <p:sp>
        <p:nvSpPr>
          <p:cNvPr id="35" name="AutoShape 31"/>
          <p:cNvSpPr>
            <a:spLocks noChangeArrowheads="1"/>
          </p:cNvSpPr>
          <p:nvPr/>
        </p:nvSpPr>
        <p:spPr bwMode="auto">
          <a:xfrm>
            <a:off x="3178764" y="5518612"/>
            <a:ext cx="941874" cy="356408"/>
          </a:xfrm>
          <a:prstGeom prst="roundRect">
            <a:avLst>
              <a:gd name="adj" fmla="val 16667"/>
            </a:avLst>
          </a:prstGeom>
          <a:solidFill>
            <a:srgbClr val="67A5CB"/>
          </a:solidFill>
          <a:ln w="508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800" dirty="0" smtClean="0">
                <a:solidFill>
                  <a:srgbClr val="02203A"/>
                </a:solidFill>
              </a:rPr>
              <a:t>RoCE</a:t>
            </a:r>
            <a:endParaRPr lang="en-US" sz="1800" dirty="0">
              <a:solidFill>
                <a:srgbClr val="02203A"/>
              </a:solidFill>
            </a:endParaRPr>
          </a:p>
        </p:txBody>
      </p:sp>
      <p:sp>
        <p:nvSpPr>
          <p:cNvPr id="36" name="Line 9"/>
          <p:cNvSpPr>
            <a:spLocks noChangeShapeType="1"/>
          </p:cNvSpPr>
          <p:nvPr/>
        </p:nvSpPr>
        <p:spPr bwMode="blackWhite">
          <a:xfrm flipH="1">
            <a:off x="6629400" y="2444774"/>
            <a:ext cx="0" cy="1228861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2075" tIns="46038" rIns="92075" bIns="46038" anchor="ctr"/>
          <a:lstStyle/>
          <a:p>
            <a:endParaRPr lang="en-US" dirty="0"/>
          </a:p>
        </p:txBody>
      </p:sp>
      <p:sp>
        <p:nvSpPr>
          <p:cNvPr id="39" name="AutoShape 17"/>
          <p:cNvSpPr>
            <a:spLocks noChangeArrowheads="1"/>
          </p:cNvSpPr>
          <p:nvPr/>
        </p:nvSpPr>
        <p:spPr bwMode="auto">
          <a:xfrm>
            <a:off x="6324600" y="3673636"/>
            <a:ext cx="1952896" cy="441164"/>
          </a:xfrm>
          <a:prstGeom prst="roundRect">
            <a:avLst>
              <a:gd name="adj" fmla="val 16667"/>
            </a:avLst>
          </a:prstGeom>
          <a:solidFill>
            <a:srgbClr val="67A5CB"/>
          </a:solidFill>
          <a:ln w="508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2000" dirty="0" smtClean="0">
                <a:solidFill>
                  <a:srgbClr val="C00000"/>
                </a:solidFill>
              </a:rPr>
              <a:t>New Providers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42" name="Line 20"/>
          <p:cNvSpPr>
            <a:spLocks noChangeShapeType="1"/>
          </p:cNvSpPr>
          <p:nvPr/>
        </p:nvSpPr>
        <p:spPr bwMode="blackWhite">
          <a:xfrm>
            <a:off x="6629400" y="4114800"/>
            <a:ext cx="0" cy="148814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2075" tIns="46038" rIns="92075" bIns="46038" anchor="ctr"/>
          <a:lstStyle/>
          <a:p>
            <a:endParaRPr lang="en-US" dirty="0"/>
          </a:p>
        </p:txBody>
      </p:sp>
      <p:sp>
        <p:nvSpPr>
          <p:cNvPr id="45" name="Line 9"/>
          <p:cNvSpPr>
            <a:spLocks noChangeShapeType="1"/>
          </p:cNvSpPr>
          <p:nvPr/>
        </p:nvSpPr>
        <p:spPr bwMode="blackWhite">
          <a:xfrm flipH="1">
            <a:off x="7162800" y="2444776"/>
            <a:ext cx="0" cy="976206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2075" tIns="46038" rIns="92075" bIns="46038" anchor="ctr"/>
          <a:lstStyle/>
          <a:p>
            <a:endParaRPr lang="en-US" dirty="0"/>
          </a:p>
        </p:txBody>
      </p:sp>
      <p:sp>
        <p:nvSpPr>
          <p:cNvPr id="46" name="Line 9"/>
          <p:cNvSpPr>
            <a:spLocks noChangeShapeType="1"/>
          </p:cNvSpPr>
          <p:nvPr/>
        </p:nvSpPr>
        <p:spPr bwMode="blackWhite">
          <a:xfrm flipH="1">
            <a:off x="8077200" y="2444776"/>
            <a:ext cx="0" cy="72355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2075" tIns="46038" rIns="92075" bIns="46038" anchor="ctr"/>
          <a:lstStyle/>
          <a:p>
            <a:endParaRPr lang="en-US" dirty="0"/>
          </a:p>
        </p:txBody>
      </p:sp>
      <p:sp>
        <p:nvSpPr>
          <p:cNvPr id="47" name="AutoShape 17"/>
          <p:cNvSpPr>
            <a:spLocks noChangeArrowheads="1"/>
          </p:cNvSpPr>
          <p:nvPr/>
        </p:nvSpPr>
        <p:spPr bwMode="auto">
          <a:xfrm>
            <a:off x="6823477" y="5410200"/>
            <a:ext cx="1787123" cy="441164"/>
          </a:xfrm>
          <a:prstGeom prst="roundRect">
            <a:avLst>
              <a:gd name="adj" fmla="val 16667"/>
            </a:avLst>
          </a:prstGeom>
          <a:solidFill>
            <a:srgbClr val="67A5CB"/>
          </a:solidFill>
          <a:ln w="508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2000" dirty="0">
              <a:solidFill>
                <a:srgbClr val="02203A"/>
              </a:solidFill>
            </a:endParaRPr>
          </a:p>
        </p:txBody>
      </p:sp>
      <p:sp>
        <p:nvSpPr>
          <p:cNvPr id="41" name="AutoShape 19"/>
          <p:cNvSpPr>
            <a:spLocks noChangeArrowheads="1"/>
          </p:cNvSpPr>
          <p:nvPr/>
        </p:nvSpPr>
        <p:spPr bwMode="auto">
          <a:xfrm>
            <a:off x="6477000" y="5615940"/>
            <a:ext cx="1828800" cy="403860"/>
          </a:xfrm>
          <a:prstGeom prst="roundRect">
            <a:avLst>
              <a:gd name="adj" fmla="val 16667"/>
            </a:avLst>
          </a:prstGeom>
          <a:solidFill>
            <a:srgbClr val="67A5CB"/>
          </a:solidFill>
          <a:ln w="508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2000" dirty="0" smtClean="0">
                <a:solidFill>
                  <a:srgbClr val="C00000"/>
                </a:solidFill>
              </a:rPr>
              <a:t>New Devices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49" name="Line 20"/>
          <p:cNvSpPr>
            <a:spLocks noChangeShapeType="1"/>
          </p:cNvSpPr>
          <p:nvPr/>
        </p:nvSpPr>
        <p:spPr bwMode="blackWhite">
          <a:xfrm>
            <a:off x="7162800" y="4127798"/>
            <a:ext cx="0" cy="124654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2075" tIns="46038" rIns="92075" bIns="46038" anchor="ctr"/>
          <a:lstStyle/>
          <a:p>
            <a:endParaRPr lang="en-US" dirty="0"/>
          </a:p>
        </p:txBody>
      </p:sp>
      <p:sp>
        <p:nvSpPr>
          <p:cNvPr id="50" name="Line 20"/>
          <p:cNvSpPr>
            <a:spLocks noChangeShapeType="1"/>
          </p:cNvSpPr>
          <p:nvPr/>
        </p:nvSpPr>
        <p:spPr bwMode="blackWhite">
          <a:xfrm>
            <a:off x="8077200" y="4114800"/>
            <a:ext cx="0" cy="1066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2075" tIns="46038" rIns="92075" bIns="46038" anchor="ctr"/>
          <a:lstStyle/>
          <a:p>
            <a:endParaRPr lang="en-US" dirty="0"/>
          </a:p>
        </p:txBody>
      </p:sp>
      <p:sp>
        <p:nvSpPr>
          <p:cNvPr id="34" name="AutoShape 28"/>
          <p:cNvSpPr>
            <a:spLocks noChangeArrowheads="1"/>
          </p:cNvSpPr>
          <p:nvPr/>
        </p:nvSpPr>
        <p:spPr bwMode="auto">
          <a:xfrm>
            <a:off x="1676400" y="3383595"/>
            <a:ext cx="1828800" cy="426405"/>
          </a:xfrm>
          <a:prstGeom prst="roundRect">
            <a:avLst>
              <a:gd name="adj" fmla="val 16667"/>
            </a:avLst>
          </a:prstGeom>
          <a:solidFill>
            <a:srgbClr val="67A5CB"/>
          </a:solidFill>
          <a:ln w="508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dirty="0" smtClean="0">
                <a:solidFill>
                  <a:srgbClr val="C00000"/>
                </a:solidFill>
              </a:rPr>
              <a:t>IBverbs</a:t>
            </a:r>
            <a:r>
              <a:rPr lang="en-US" sz="1800" dirty="0" smtClean="0">
                <a:solidFill>
                  <a:srgbClr val="C00000"/>
                </a:solidFill>
              </a:rPr>
              <a:t> </a:t>
            </a:r>
            <a:r>
              <a:rPr lang="en-US" dirty="0">
                <a:solidFill>
                  <a:srgbClr val="C00000"/>
                </a:solidFill>
              </a:rPr>
              <a:t>Provider</a:t>
            </a:r>
          </a:p>
        </p:txBody>
      </p:sp>
      <p:sp>
        <p:nvSpPr>
          <p:cNvPr id="51" name="Line 35"/>
          <p:cNvSpPr>
            <a:spLocks noChangeShapeType="1"/>
          </p:cNvSpPr>
          <p:nvPr/>
        </p:nvSpPr>
        <p:spPr bwMode="blackWhite">
          <a:xfrm flipH="1">
            <a:off x="2590800" y="4685675"/>
            <a:ext cx="0" cy="8007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2075" tIns="46038" rIns="92075" bIns="46038" anchor="ctr"/>
          <a:lstStyle/>
          <a:p>
            <a:endParaRPr lang="en-US" dirty="0"/>
          </a:p>
        </p:txBody>
      </p:sp>
      <p:sp>
        <p:nvSpPr>
          <p:cNvPr id="52" name="Line 35"/>
          <p:cNvSpPr>
            <a:spLocks noChangeShapeType="1"/>
          </p:cNvSpPr>
          <p:nvPr/>
        </p:nvSpPr>
        <p:spPr bwMode="blackWhite">
          <a:xfrm>
            <a:off x="3198081" y="4685675"/>
            <a:ext cx="388140" cy="8007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2075" tIns="46038" rIns="92075" bIns="46038" anchor="ctr"/>
          <a:lstStyle/>
          <a:p>
            <a:endParaRPr lang="en-US" dirty="0"/>
          </a:p>
        </p:txBody>
      </p:sp>
      <p:sp>
        <p:nvSpPr>
          <p:cNvPr id="53" name="AutoShape 17"/>
          <p:cNvSpPr>
            <a:spLocks noChangeArrowheads="1"/>
          </p:cNvSpPr>
          <p:nvPr/>
        </p:nvSpPr>
        <p:spPr bwMode="auto">
          <a:xfrm>
            <a:off x="4267200" y="3200400"/>
            <a:ext cx="1592604" cy="345885"/>
          </a:xfrm>
          <a:prstGeom prst="roundRect">
            <a:avLst>
              <a:gd name="adj" fmla="val 16667"/>
            </a:avLst>
          </a:prstGeom>
          <a:solidFill>
            <a:srgbClr val="67A5CB"/>
          </a:solidFill>
          <a:ln w="508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dirty="0" smtClean="0">
                <a:solidFill>
                  <a:srgbClr val="C00000"/>
                </a:solidFill>
              </a:rPr>
              <a:t>RDS Provider</a:t>
            </a:r>
            <a:endParaRPr lang="en-US" sz="1800" dirty="0">
              <a:solidFill>
                <a:srgbClr val="C00000"/>
              </a:solidFill>
            </a:endParaRPr>
          </a:p>
        </p:txBody>
      </p:sp>
      <p:sp>
        <p:nvSpPr>
          <p:cNvPr id="54" name="Line 20"/>
          <p:cNvSpPr>
            <a:spLocks noChangeShapeType="1"/>
          </p:cNvSpPr>
          <p:nvPr/>
        </p:nvSpPr>
        <p:spPr bwMode="blackWhite">
          <a:xfrm flipH="1">
            <a:off x="5029200" y="3546284"/>
            <a:ext cx="0" cy="222631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2075" tIns="46038" rIns="92075" bIns="46038" anchor="ctr"/>
          <a:lstStyle/>
          <a:p>
            <a:endParaRPr lang="en-US" dirty="0"/>
          </a:p>
        </p:txBody>
      </p:sp>
      <p:sp>
        <p:nvSpPr>
          <p:cNvPr id="55" name="Line 4"/>
          <p:cNvSpPr>
            <a:spLocks noChangeShapeType="1"/>
          </p:cNvSpPr>
          <p:nvPr/>
        </p:nvSpPr>
        <p:spPr bwMode="blackWhite">
          <a:xfrm flipH="1">
            <a:off x="2590800" y="38100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2075" tIns="46038" rIns="92075" bIns="46038" anchor="ctr"/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6096000"/>
            <a:ext cx="472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* Red</a:t>
            </a:r>
            <a:r>
              <a:rPr lang="en-US" dirty="0" smtClean="0"/>
              <a:t> indicates new kernel components</a:t>
            </a:r>
          </a:p>
        </p:txBody>
      </p:sp>
    </p:spTree>
    <p:extLst>
      <p:ext uri="{BB962C8B-B14F-4D97-AF65-F5344CB8AC3E}">
        <p14:creationId xmlns:p14="http://schemas.microsoft.com/office/powerpoint/2010/main" val="388470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229600" cy="5029200"/>
          </a:xfrm>
        </p:spPr>
        <p:txBody>
          <a:bodyPr/>
          <a:lstStyle/>
          <a:p>
            <a:pPr lvl="3">
              <a:defRPr/>
            </a:pPr>
            <a:endParaRPr lang="en-US" dirty="0" smtClean="0"/>
          </a:p>
          <a:p>
            <a:pPr lvl="3">
              <a:defRPr/>
            </a:pPr>
            <a:endParaRPr lang="en-US" dirty="0" smtClean="0"/>
          </a:p>
          <a:p>
            <a:pPr lvl="2">
              <a:defRPr/>
            </a:pPr>
            <a:endParaRPr lang="en-US" sz="1000" dirty="0" smtClean="0"/>
          </a:p>
          <a:p>
            <a:pPr lvl="2">
              <a:defRPr/>
            </a:pPr>
            <a:endParaRPr lang="en-US" sz="800" dirty="0" smtClean="0"/>
          </a:p>
          <a:p>
            <a:pPr lvl="2">
              <a:defRPr/>
            </a:pPr>
            <a:endParaRPr lang="en-US" sz="1050" dirty="0"/>
          </a:p>
        </p:txBody>
      </p:sp>
      <p:sp>
        <p:nvSpPr>
          <p:cNvPr id="2" name="Rectangle 1"/>
          <p:cNvSpPr/>
          <p:nvPr/>
        </p:nvSpPr>
        <p:spPr>
          <a:xfrm>
            <a:off x="2455877" y="2967335"/>
            <a:ext cx="4232248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80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Back-up</a:t>
            </a:r>
            <a:endParaRPr lang="en-US" sz="80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40917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>KOFI API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495141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KOFI API exports up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fi_getinfo()  fi_fabric()  fi_domain()  fi_endpoint() fi_cq_open() fi_ep_bind()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fi_listen() fi_accept() fi_connect() fi_send()  fi_recv() fi_read() fi_write()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fi_cq_read() fi_cq_sread() fi_eq_read() fi_eq_sread() fi_close()  …</a:t>
            </a:r>
          </a:p>
          <a:p>
            <a:pPr marL="0" indent="0">
              <a:buNone/>
            </a:pPr>
            <a:endParaRPr lang="en-US" sz="2000" dirty="0"/>
          </a:p>
          <a:p>
            <a:endParaRPr lang="en-US" sz="3600" dirty="0" smtClean="0"/>
          </a:p>
          <a:p>
            <a:pPr marL="0" indent="0">
              <a:buNone/>
            </a:pPr>
            <a:r>
              <a:rPr lang="en-US" sz="2400" dirty="0" smtClean="0"/>
              <a:t>KOFI </a:t>
            </a:r>
            <a:r>
              <a:rPr lang="en-US" sz="2400" dirty="0"/>
              <a:t>API exports down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1" dirty="0"/>
              <a:t>kofi_provider_register</a:t>
            </a:r>
            <a:r>
              <a:rPr lang="en-US" sz="1800" b="1" dirty="0" smtClean="0"/>
              <a:t>()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600" dirty="0"/>
              <a:t>During kofi provider module load a call to kofi_provider_register() supplies the kofi-api with a dispatch vector for fi_* calls.</a:t>
            </a:r>
            <a:br>
              <a:rPr lang="en-US" sz="1600" dirty="0"/>
            </a:b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1" dirty="0"/>
              <a:t>kofi_provider_deregister</a:t>
            </a:r>
            <a:r>
              <a:rPr lang="en-US" sz="1800" b="1" dirty="0" smtClean="0"/>
              <a:t>()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>During kofi provider module unload/cleanup kofi_provider_deregister() destroys the fi_* runtime linkage for the specific provider (ref counted).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36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C6CB50-89CE-4D59-A7B9-C3CFD6DEFD4B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AutoShape 14"/>
          <p:cNvSpPr>
            <a:spLocks noChangeArrowheads="1"/>
          </p:cNvSpPr>
          <p:nvPr/>
        </p:nvSpPr>
        <p:spPr bwMode="auto">
          <a:xfrm>
            <a:off x="690563" y="3276600"/>
            <a:ext cx="7513873" cy="466725"/>
          </a:xfrm>
          <a:prstGeom prst="roundRect">
            <a:avLst>
              <a:gd name="adj" fmla="val 16667"/>
            </a:avLst>
          </a:prstGeom>
          <a:solidFill>
            <a:srgbClr val="67A5CB"/>
          </a:solidFill>
          <a:ln w="508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800" dirty="0" smtClean="0">
                <a:solidFill>
                  <a:srgbClr val="02203A"/>
                </a:solidFill>
              </a:rPr>
              <a:t>KOFI API (extremely thin code layer)</a:t>
            </a:r>
            <a:endParaRPr lang="en-US" sz="1800" dirty="0">
              <a:solidFill>
                <a:srgbClr val="02203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7703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KOFI Provider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8229600" cy="4951413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/>
              <a:t>kofi_provider_register</a:t>
            </a:r>
            <a:r>
              <a:rPr lang="en-US" sz="2000" dirty="0"/>
              <a:t> (uint version, struct kofi_provider *provider</a:t>
            </a:r>
            <a:r>
              <a:rPr lang="en-US" sz="2000" dirty="0" smtClean="0"/>
              <a:t>)</a:t>
            </a:r>
            <a:br>
              <a:rPr lang="en-US" sz="2000" dirty="0" smtClean="0"/>
            </a:br>
            <a:endParaRPr lang="en-US" dirty="0"/>
          </a:p>
          <a:p>
            <a:pPr marL="0" indent="0">
              <a:buNone/>
            </a:pPr>
            <a:r>
              <a:rPr lang="en-US" sz="2000" b="1" dirty="0"/>
              <a:t>kofi_provider_deregister</a:t>
            </a:r>
            <a:r>
              <a:rPr lang="en-US" sz="2000" dirty="0"/>
              <a:t> (struct kofi_provider *provider)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1800" dirty="0"/>
              <a:t>struct kofi_provider {</a:t>
            </a:r>
          </a:p>
          <a:p>
            <a:pPr marL="0" indent="0">
              <a:buNone/>
            </a:pPr>
            <a:r>
              <a:rPr lang="en-US" sz="1800" dirty="0"/>
              <a:t>        const char *name;</a:t>
            </a:r>
          </a:p>
          <a:p>
            <a:pPr marL="0" indent="0">
              <a:buNone/>
            </a:pPr>
            <a:r>
              <a:rPr lang="en-US" sz="1800" dirty="0"/>
              <a:t>        uint32_t version;</a:t>
            </a:r>
          </a:p>
          <a:p>
            <a:pPr marL="0" indent="0">
              <a:buNone/>
            </a:pPr>
            <a:r>
              <a:rPr lang="en-US" sz="1800" dirty="0"/>
              <a:t>        int     (*getinfo)(uint32_t version, const char *node,</a:t>
            </a:r>
          </a:p>
          <a:p>
            <a:pPr marL="0" indent="0">
              <a:buNone/>
            </a:pPr>
            <a:r>
              <a:rPr lang="en-US" sz="1800" dirty="0"/>
              <a:t>                        const int service, uint64_t flags,</a:t>
            </a:r>
          </a:p>
          <a:p>
            <a:pPr marL="0" indent="0">
              <a:buNone/>
            </a:pPr>
            <a:r>
              <a:rPr lang="en-US" sz="1800" dirty="0"/>
              <a:t>                        struct fi_info *hints, struct fi_info **info);</a:t>
            </a:r>
          </a:p>
          <a:p>
            <a:pPr marL="0" indent="0">
              <a:buNone/>
            </a:pPr>
            <a:r>
              <a:rPr lang="en-US" sz="1800" dirty="0"/>
              <a:t>        int     (*freeinfo)(struct fi_info *info);</a:t>
            </a:r>
          </a:p>
          <a:p>
            <a:pPr marL="0" indent="0">
              <a:buNone/>
            </a:pPr>
            <a:r>
              <a:rPr lang="en-US" sz="1800" dirty="0"/>
              <a:t>        int     (*fabric)(struct fi_fabric_attr *attr,</a:t>
            </a:r>
          </a:p>
          <a:p>
            <a:pPr marL="0" indent="0">
              <a:buNone/>
            </a:pPr>
            <a:r>
              <a:rPr lang="en-US" sz="1800" dirty="0"/>
              <a:t>                        struct fid_fabric **fabric, void *context);</a:t>
            </a:r>
          </a:p>
          <a:p>
            <a:pPr marL="0" indent="0">
              <a:buNone/>
            </a:pPr>
            <a:r>
              <a:rPr lang="en-US" sz="1800" dirty="0"/>
              <a:t>};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www.openfabrics.org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2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KOFI Application Flow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534400" cy="4740275"/>
          </a:xfrm>
        </p:spPr>
        <p:txBody>
          <a:bodyPr/>
          <a:lstStyle/>
          <a:p>
            <a:endParaRPr lang="en-US" sz="2000" dirty="0"/>
          </a:p>
          <a:p>
            <a:r>
              <a:rPr lang="en-US" dirty="0"/>
              <a:t>KOFI initialization:</a:t>
            </a:r>
          </a:p>
          <a:p>
            <a:endParaRPr lang="en-US" sz="2000" dirty="0"/>
          </a:p>
          <a:p>
            <a:pPr marL="919163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fi_getinfo( &amp;fi ) Acquire a list </a:t>
            </a:r>
            <a:r>
              <a:rPr lang="en-US" sz="2000" dirty="0" smtClean="0"/>
              <a:t>of available </a:t>
            </a:r>
            <a:r>
              <a:rPr lang="en-US" sz="2000" dirty="0"/>
              <a:t>fabric providers.</a:t>
            </a:r>
            <a:br>
              <a:rPr lang="en-US" sz="2000" dirty="0"/>
            </a:br>
            <a:endParaRPr lang="en-US" sz="2000" dirty="0"/>
          </a:p>
          <a:p>
            <a:pPr marL="919163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Select appropriate fabric (traverse provider list).</a:t>
            </a:r>
          </a:p>
          <a:p>
            <a:pPr marL="919163" lvl="1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919163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fi_fabric(fi, &amp;fabric) create a fabric instance based on fabric provider selection.</a:t>
            </a:r>
          </a:p>
          <a:p>
            <a:pPr marL="919163" lvl="1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919163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fi_domain(fabric, fi, &amp;domain) create a fabric access domain object.</a:t>
            </a:r>
          </a:p>
          <a:p>
            <a:endParaRPr lang="en-US" sz="1200" dirty="0"/>
          </a:p>
          <a:p>
            <a:endParaRPr lang="en-US" sz="12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www.openfabrics.org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1358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6D6E7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7653</TotalTime>
  <Words>485</Words>
  <Application>Microsoft Office PowerPoint</Application>
  <PresentationFormat>On-screen Show (4:3)</PresentationFormat>
  <Paragraphs>178</Paragraphs>
  <Slides>15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ＭＳ Ｐゴシック</vt:lpstr>
      <vt:lpstr>Arial</vt:lpstr>
      <vt:lpstr>Calibri</vt:lpstr>
      <vt:lpstr>Wingdings</vt:lpstr>
      <vt:lpstr>Office Theme</vt:lpstr>
      <vt:lpstr>Custom Design</vt:lpstr>
      <vt:lpstr>KOFI</vt:lpstr>
      <vt:lpstr>KOFI Mission</vt:lpstr>
      <vt:lpstr>KOFI Framework</vt:lpstr>
      <vt:lpstr>KOFI Framework - API</vt:lpstr>
      <vt:lpstr>KOFI Framework</vt:lpstr>
      <vt:lpstr>PowerPoint Presentation</vt:lpstr>
      <vt:lpstr>KOFI API</vt:lpstr>
      <vt:lpstr>KOFI Provider</vt:lpstr>
      <vt:lpstr>KOFI Application Flow</vt:lpstr>
      <vt:lpstr>KOFI App. II</vt:lpstr>
      <vt:lpstr>KOFI App. III</vt:lpstr>
      <vt:lpstr>KOFI App. IV</vt:lpstr>
      <vt:lpstr>KOFI App. V</vt:lpstr>
      <vt:lpstr>KOFI App. VI</vt:lpstr>
      <vt:lpstr>KOFI App. VII</vt:lpstr>
    </vt:vector>
  </TitlesOfParts>
  <Company>admin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apple admin</dc:creator>
  <cp:lastModifiedBy>Smith, Stan</cp:lastModifiedBy>
  <cp:revision>730</cp:revision>
  <cp:lastPrinted>2014-07-18T22:08:28Z</cp:lastPrinted>
  <dcterms:created xsi:type="dcterms:W3CDTF">2009-09-15T00:09:16Z</dcterms:created>
  <dcterms:modified xsi:type="dcterms:W3CDTF">2015-01-12T22:54:46Z</dcterms:modified>
</cp:coreProperties>
</file>