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22"/>
  </p:notesMasterIdLst>
  <p:handoutMasterIdLst>
    <p:handoutMasterId r:id="rId23"/>
  </p:handoutMasterIdLst>
  <p:sldIdLst>
    <p:sldId id="262" r:id="rId3"/>
    <p:sldId id="356" r:id="rId4"/>
    <p:sldId id="328" r:id="rId5"/>
    <p:sldId id="340" r:id="rId6"/>
    <p:sldId id="349" r:id="rId7"/>
    <p:sldId id="344" r:id="rId8"/>
    <p:sldId id="350" r:id="rId9"/>
    <p:sldId id="351" r:id="rId10"/>
    <p:sldId id="352" r:id="rId11"/>
    <p:sldId id="353" r:id="rId12"/>
    <p:sldId id="355" r:id="rId13"/>
    <p:sldId id="354" r:id="rId14"/>
    <p:sldId id="343" r:id="rId15"/>
    <p:sldId id="348" r:id="rId16"/>
    <p:sldId id="341" r:id="rId17"/>
    <p:sldId id="345" r:id="rId18"/>
    <p:sldId id="346" r:id="rId19"/>
    <p:sldId id="347" r:id="rId20"/>
    <p:sldId id="339" r:id="rId21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>
      <p:ext uri="{19B8F6BF-5375-455C-9EA6-DF929625EA0E}">
        <p15:presenceInfo xmlns:p15="http://schemas.microsoft.com/office/powerpoint/2012/main" userId="S-1-5-21-725345543-602162358-527237240-173730" providerId="AD"/>
      </p:ext>
    </p:extLst>
  </p:cmAuthor>
  <p:cmAuthor id="2" name="Marty" initials="M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7" autoAdjust="0"/>
    <p:restoredTop sz="87097" autoAdjust="0"/>
  </p:normalViewPr>
  <p:slideViewPr>
    <p:cSldViewPr snapToObjects="1">
      <p:cViewPr varScale="1">
        <p:scale>
          <a:sx n="104" d="100"/>
          <a:sy n="104" d="100"/>
        </p:scale>
        <p:origin x="739" y="77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4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February,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43000" y="35052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OpenFabrics Interface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0789" y="4343400"/>
            <a:ext cx="2683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Initialization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 attributes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00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/>
              <a:t>domain_attr</a:t>
            </a:r>
            <a:r>
              <a:rPr lang="en-US" sz="1600" dirty="0" smtClean="0"/>
              <a:t> - Optionally supplied domain </a:t>
            </a:r>
            <a:r>
              <a:rPr lang="en-US" sz="1600" dirty="0"/>
              <a:t>attributes may be specified and returned as part </a:t>
            </a:r>
            <a:r>
              <a:rPr lang="en-US" sz="1600" dirty="0" smtClean="0"/>
              <a:t>of fi_getinfo</a:t>
            </a:r>
            <a:r>
              <a:rPr lang="en-US" sz="1600" dirty="0"/>
              <a:t>.  </a:t>
            </a:r>
            <a:r>
              <a:rPr lang="en-US" sz="1600" dirty="0" smtClean="0"/>
              <a:t>When provided as hints</a:t>
            </a:r>
            <a:r>
              <a:rPr lang="en-US" sz="1600" dirty="0"/>
              <a:t>, </a:t>
            </a:r>
            <a:r>
              <a:rPr lang="en-US" sz="1600" dirty="0" smtClean="0"/>
              <a:t>requested values of struct </a:t>
            </a:r>
            <a:r>
              <a:rPr lang="en-US" sz="1600" dirty="0" err="1"/>
              <a:t>fi_domain_attr</a:t>
            </a:r>
            <a:r>
              <a:rPr lang="en-US" sz="1600" dirty="0"/>
              <a:t>  should be set.  On output, the actual domain </a:t>
            </a:r>
            <a:r>
              <a:rPr lang="en-US" sz="1600" dirty="0" smtClean="0"/>
              <a:t>attribute </a:t>
            </a:r>
            <a:r>
              <a:rPr lang="en-US" sz="1600" dirty="0"/>
              <a:t>that can be provided will be returned.  Output values will </a:t>
            </a:r>
            <a:r>
              <a:rPr lang="en-US" sz="1600" dirty="0" smtClean="0"/>
              <a:t>be &gt;= to </a:t>
            </a:r>
            <a:r>
              <a:rPr lang="en-US" sz="1600" dirty="0"/>
              <a:t>requested input values. 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struct </a:t>
            </a:r>
            <a:r>
              <a:rPr lang="en-US" sz="1600" dirty="0" err="1"/>
              <a:t>fi_domain_attr</a:t>
            </a:r>
            <a:r>
              <a:rPr lang="en-US" sz="1600" dirty="0"/>
              <a:t> {</a:t>
            </a:r>
          </a:p>
          <a:p>
            <a:pPr marL="0" indent="0">
              <a:buNone/>
            </a:pPr>
            <a:r>
              <a:rPr lang="en-US" sz="1600" dirty="0"/>
              <a:t>	struct </a:t>
            </a:r>
            <a:r>
              <a:rPr lang="en-US" sz="1600" dirty="0" err="1" smtClean="0"/>
              <a:t>fid_domain</a:t>
            </a:r>
            <a:r>
              <a:rPr lang="en-US" sz="1600" dirty="0" smtClean="0"/>
              <a:t>		*domain;	# optional existing domain instance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char			</a:t>
            </a:r>
            <a:r>
              <a:rPr lang="en-US" sz="1600" dirty="0" smtClean="0"/>
              <a:t>		*</a:t>
            </a:r>
            <a:r>
              <a:rPr lang="en-US" sz="1600" dirty="0"/>
              <a:t>name</a:t>
            </a:r>
            <a:r>
              <a:rPr lang="en-US" sz="1600" dirty="0" smtClean="0"/>
              <a:t>;	</a:t>
            </a:r>
            <a:r>
              <a:rPr lang="en-US" sz="1600" dirty="0"/>
              <a:t># ib0, /</a:t>
            </a:r>
            <a:r>
              <a:rPr lang="en-US" sz="1600" dirty="0" smtClean="0"/>
              <a:t>sys/class/</a:t>
            </a:r>
            <a:r>
              <a:rPr lang="en-US" sz="1600" dirty="0" err="1" smtClean="0"/>
              <a:t>infiniband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enum</a:t>
            </a:r>
            <a:r>
              <a:rPr lang="en-US" sz="1600" dirty="0"/>
              <a:t> </a:t>
            </a:r>
            <a:r>
              <a:rPr lang="en-US" sz="1600" dirty="0" err="1"/>
              <a:t>fi_threading</a:t>
            </a:r>
            <a:r>
              <a:rPr lang="en-US" sz="1600" dirty="0"/>
              <a:t>	</a:t>
            </a:r>
            <a:r>
              <a:rPr lang="en-US" sz="1600" dirty="0" smtClean="0"/>
              <a:t>	threading;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400" dirty="0" smtClean="0"/>
              <a:t>FI_THREAD_UNSPEC, FI_THREAD_SAFE, FI_THREAD_FID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FI_THREAD_DOMAIN, FI_THREAD_COMPLETION,</a:t>
            </a:r>
            <a:r>
              <a:rPr lang="en-US" sz="1400" dirty="0"/>
              <a:t> </a:t>
            </a:r>
            <a:r>
              <a:rPr lang="en-US" sz="1400" dirty="0" smtClean="0"/>
              <a:t>FI_THREAD_ENDPOINT</a:t>
            </a:r>
            <a:endParaRPr lang="en-US" sz="14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enum</a:t>
            </a:r>
            <a:r>
              <a:rPr lang="en-US" sz="1600" dirty="0"/>
              <a:t> </a:t>
            </a:r>
            <a:r>
              <a:rPr lang="en-US" sz="1600" dirty="0" err="1"/>
              <a:t>fi_progress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control_progress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enum</a:t>
            </a:r>
            <a:r>
              <a:rPr lang="en-US" sz="1600" dirty="0"/>
              <a:t> </a:t>
            </a:r>
            <a:r>
              <a:rPr lang="en-US" sz="1600" dirty="0" err="1" smtClean="0"/>
              <a:t>fi_progress</a:t>
            </a:r>
            <a:r>
              <a:rPr lang="en-US" sz="1600" dirty="0" smtClean="0"/>
              <a:t>		</a:t>
            </a:r>
            <a:r>
              <a:rPr lang="en-US" sz="1600" dirty="0" err="1" smtClean="0"/>
              <a:t>data_progress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FI_PROGRESS_UNSPEC, FI_PROGRESS_AUTO (provider determined),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/>
              <a:t>FI_PROGRESS_MANUAL (</a:t>
            </a:r>
            <a:r>
              <a:rPr lang="en-US" sz="1400" dirty="0" smtClean="0"/>
              <a:t>provider requires </a:t>
            </a:r>
            <a:r>
              <a:rPr lang="en-US" sz="1400" dirty="0"/>
              <a:t>the use of an application thread to complete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	an  asynchronous request (socket </a:t>
            </a:r>
            <a:r>
              <a:rPr lang="en-US" sz="1400" dirty="0" err="1" smtClean="0"/>
              <a:t>dev</a:t>
            </a:r>
            <a:r>
              <a:rPr lang="en-US" sz="1400" dirty="0" smtClean="0"/>
              <a:t>); </a:t>
            </a:r>
            <a:r>
              <a:rPr lang="en-US" sz="1400" dirty="0" err="1" smtClean="0"/>
              <a:t>eq</a:t>
            </a:r>
            <a:r>
              <a:rPr lang="en-US" sz="1400" dirty="0" smtClean="0"/>
              <a:t>/wait/</a:t>
            </a:r>
            <a:r>
              <a:rPr lang="en-US" sz="1400" dirty="0" err="1" smtClean="0"/>
              <a:t>cq</a:t>
            </a:r>
            <a:r>
              <a:rPr lang="en-US" sz="1400" dirty="0" smtClean="0"/>
              <a:t>/counter).</a:t>
            </a:r>
            <a:endParaRPr lang="en-US" sz="1400" dirty="0"/>
          </a:p>
          <a:p>
            <a:pPr marL="0" indent="0">
              <a:buNone/>
            </a:pPr>
            <a:r>
              <a:rPr lang="en-US" sz="1600" dirty="0" smtClean="0"/>
              <a:t>&lt;…&gt;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22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 attributes 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3999"/>
            <a:ext cx="8763000" cy="502920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fi_domain_attr</a:t>
            </a:r>
            <a:r>
              <a:rPr lang="en-US" sz="1600" dirty="0"/>
              <a:t> {</a:t>
            </a:r>
          </a:p>
          <a:p>
            <a:pPr marL="400050" lvl="1" indent="0">
              <a:buNone/>
            </a:pPr>
            <a:r>
              <a:rPr lang="en-US" sz="1600" dirty="0" smtClean="0"/>
              <a:t>&lt;…&gt;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enum</a:t>
            </a:r>
            <a:r>
              <a:rPr lang="en-US" sz="1600" dirty="0"/>
              <a:t> </a:t>
            </a:r>
            <a:r>
              <a:rPr lang="en-US" sz="1600" dirty="0" err="1"/>
              <a:t>fi_resource_mgmt</a:t>
            </a:r>
            <a:r>
              <a:rPr lang="en-US" sz="1600" dirty="0"/>
              <a:t>	</a:t>
            </a:r>
            <a:r>
              <a:rPr lang="en-US" sz="1600" dirty="0" err="1"/>
              <a:t>resource_mgmt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# </a:t>
            </a:r>
            <a:r>
              <a:rPr lang="en-US" sz="1400" dirty="0" smtClean="0"/>
              <a:t>provider support for protecting local and/or remote resource overruns; IB RNR</a:t>
            </a:r>
          </a:p>
          <a:p>
            <a:pPr marL="0" indent="0">
              <a:buNone/>
            </a:pPr>
            <a:r>
              <a:rPr lang="en-US" sz="1600" dirty="0"/>
              <a:t>			</a:t>
            </a:r>
            <a:r>
              <a:rPr lang="en-US" sz="1400" dirty="0" smtClean="0"/>
              <a:t>FI_RM_UNSPEC</a:t>
            </a:r>
            <a:r>
              <a:rPr lang="en-US" sz="1600" dirty="0" smtClean="0"/>
              <a:t>, </a:t>
            </a:r>
            <a:r>
              <a:rPr lang="en-US" sz="1400" dirty="0" smtClean="0"/>
              <a:t>FI_RM_DISABLED, FI_RM_ENABLED</a:t>
            </a:r>
            <a:endParaRPr lang="en-US" sz="14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mr_key_size</a:t>
            </a:r>
            <a:r>
              <a:rPr lang="en-US" sz="1600" dirty="0" smtClean="0"/>
              <a:t>;		# range in bytes a key may span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cq_data_size</a:t>
            </a:r>
            <a:r>
              <a:rPr lang="en-US" sz="1600" dirty="0" smtClean="0"/>
              <a:t>;		# remote CQ data size, Tx supplied RCQ data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cq_cnt</a:t>
            </a:r>
            <a:r>
              <a:rPr lang="en-US" sz="1600" dirty="0" smtClean="0"/>
              <a:t>;			# max </a:t>
            </a:r>
            <a:r>
              <a:rPr lang="en-US" sz="1600" dirty="0" err="1" smtClean="0"/>
              <a:t>num</a:t>
            </a:r>
            <a:r>
              <a:rPr lang="en-US" sz="1600" dirty="0" smtClean="0"/>
              <a:t> of CQs per domain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ep_cnt</a:t>
            </a:r>
            <a:r>
              <a:rPr lang="en-US" sz="1600" dirty="0" smtClean="0"/>
              <a:t>;			# max </a:t>
            </a:r>
            <a:r>
              <a:rPr lang="en-US" sz="1600" dirty="0" err="1" smtClean="0"/>
              <a:t>num</a:t>
            </a:r>
            <a:r>
              <a:rPr lang="en-US" sz="1600" dirty="0" smtClean="0"/>
              <a:t> of </a:t>
            </a:r>
            <a:r>
              <a:rPr lang="en-US" sz="1600" dirty="0" err="1" smtClean="0"/>
              <a:t>EndPoints</a:t>
            </a:r>
            <a:r>
              <a:rPr lang="en-US" sz="1600" dirty="0" smtClean="0"/>
              <a:t> </a:t>
            </a:r>
            <a:r>
              <a:rPr lang="en-US" sz="1600" dirty="0"/>
              <a:t>per domain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tx_ctx_cnt</a:t>
            </a:r>
            <a:r>
              <a:rPr lang="en-US" sz="1600" dirty="0" smtClean="0"/>
              <a:t>;		# optimal </a:t>
            </a:r>
            <a:r>
              <a:rPr lang="en-US" sz="1600" dirty="0" err="1" smtClean="0"/>
              <a:t>num</a:t>
            </a:r>
            <a:r>
              <a:rPr lang="en-US" sz="1600" dirty="0" smtClean="0"/>
              <a:t> of Tx QPs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rx_ctx_cnt</a:t>
            </a:r>
            <a:r>
              <a:rPr lang="en-US" sz="1600" dirty="0" smtClean="0"/>
              <a:t>;		# optimal </a:t>
            </a:r>
            <a:r>
              <a:rPr lang="en-US" sz="1600" dirty="0" err="1" smtClean="0"/>
              <a:t>num</a:t>
            </a:r>
            <a:r>
              <a:rPr lang="en-US" sz="1600" dirty="0" smtClean="0"/>
              <a:t> of Rx QPs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max_ep_tx_ctx</a:t>
            </a:r>
            <a:r>
              <a:rPr lang="en-US" sz="1600" dirty="0" smtClean="0"/>
              <a:t>;	# max </a:t>
            </a:r>
            <a:r>
              <a:rPr lang="en-US" sz="1600" dirty="0" err="1" smtClean="0"/>
              <a:t>num</a:t>
            </a:r>
            <a:r>
              <a:rPr lang="en-US" sz="1600" dirty="0" smtClean="0"/>
              <a:t> of Tx contexts per EP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	</a:t>
            </a:r>
            <a:r>
              <a:rPr lang="en-US" sz="1600" dirty="0" err="1" smtClean="0"/>
              <a:t>max_ep_rx_ctx</a:t>
            </a:r>
            <a:r>
              <a:rPr lang="en-US" sz="1600" dirty="0" smtClean="0"/>
              <a:t>;	# max </a:t>
            </a:r>
            <a:r>
              <a:rPr lang="en-US" sz="1600" dirty="0" err="1" smtClean="0"/>
              <a:t>num</a:t>
            </a:r>
            <a:r>
              <a:rPr lang="en-US" sz="1600" dirty="0" smtClean="0"/>
              <a:t> of Rx contexts per EP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4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Fabric attributes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00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err="1"/>
              <a:t>fabric_attr</a:t>
            </a:r>
            <a:r>
              <a:rPr lang="en-US" sz="1600" dirty="0"/>
              <a:t>  -  </a:t>
            </a:r>
            <a:r>
              <a:rPr lang="en-US" sz="1600" dirty="0" smtClean="0"/>
              <a:t>Optional fabric </a:t>
            </a:r>
            <a:r>
              <a:rPr lang="en-US" sz="1600" dirty="0"/>
              <a:t>attributes may be specified and returned as part </a:t>
            </a:r>
            <a:r>
              <a:rPr lang="en-US" sz="1600" dirty="0" smtClean="0"/>
              <a:t>of fi_getinfo</a:t>
            </a:r>
            <a:r>
              <a:rPr lang="en-US" sz="1600" dirty="0"/>
              <a:t>. </a:t>
            </a:r>
            <a:r>
              <a:rPr lang="en-US" sz="1600" dirty="0" smtClean="0"/>
              <a:t>When </a:t>
            </a:r>
            <a:r>
              <a:rPr lang="en-US" sz="1600" dirty="0"/>
              <a:t>provided as hints, requested values of struct </a:t>
            </a:r>
            <a:r>
              <a:rPr lang="en-US" sz="1600" dirty="0" err="1" smtClean="0"/>
              <a:t>fi_fabric_attr</a:t>
            </a:r>
            <a:r>
              <a:rPr lang="en-US" sz="1600" dirty="0" smtClean="0"/>
              <a:t> should be set</a:t>
            </a:r>
            <a:r>
              <a:rPr lang="en-US" sz="1600" dirty="0"/>
              <a:t>.  On output, the actual fabric attributes </a:t>
            </a:r>
            <a:r>
              <a:rPr lang="en-US" sz="1600" dirty="0" smtClean="0"/>
              <a:t>that can </a:t>
            </a:r>
            <a:r>
              <a:rPr lang="en-US" sz="1600" dirty="0"/>
              <a:t>be provided will be returned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fi_fabric_attr</a:t>
            </a:r>
            <a:r>
              <a:rPr lang="en-US" sz="1600" dirty="0"/>
              <a:t> {</a:t>
            </a:r>
          </a:p>
          <a:p>
            <a:pPr marL="0" indent="0">
              <a:buNone/>
            </a:pPr>
            <a:r>
              <a:rPr lang="en-US" sz="1600" dirty="0"/>
              <a:t>	struct </a:t>
            </a:r>
            <a:r>
              <a:rPr lang="en-US" sz="1600" dirty="0" err="1"/>
              <a:t>fid_fabric</a:t>
            </a:r>
            <a:r>
              <a:rPr lang="en-US" sz="1600" dirty="0"/>
              <a:t>	*fabric</a:t>
            </a:r>
            <a:r>
              <a:rPr lang="en-US" sz="1600" dirty="0" smtClean="0"/>
              <a:t>;		# optional already opened fabric instance,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char			</a:t>
            </a:r>
            <a:r>
              <a:rPr lang="en-US" sz="1600" dirty="0" smtClean="0"/>
              <a:t>	*</a:t>
            </a:r>
            <a:r>
              <a:rPr lang="en-US" sz="1600" dirty="0"/>
              <a:t>name</a:t>
            </a:r>
            <a:r>
              <a:rPr lang="en-US" sz="1600" dirty="0" smtClean="0"/>
              <a:t>;		</a:t>
            </a:r>
            <a:r>
              <a:rPr lang="en-US" sz="1600" dirty="0"/>
              <a:t># </a:t>
            </a:r>
            <a:r>
              <a:rPr lang="en-US" sz="1600" dirty="0" err="1" smtClean="0"/>
              <a:t>infiniband</a:t>
            </a:r>
            <a:r>
              <a:rPr lang="en-US" sz="1600" dirty="0"/>
              <a:t>, /</a:t>
            </a:r>
            <a:r>
              <a:rPr lang="en-US" sz="1600" dirty="0" smtClean="0"/>
              <a:t>sys/class/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char			</a:t>
            </a:r>
            <a:r>
              <a:rPr lang="en-US" sz="1600" dirty="0" smtClean="0"/>
              <a:t>	*</a:t>
            </a:r>
            <a:r>
              <a:rPr lang="en-US" sz="1600" dirty="0" err="1"/>
              <a:t>prov_name</a:t>
            </a:r>
            <a:r>
              <a:rPr lang="en-US" sz="1600" dirty="0" smtClean="0"/>
              <a:t>;	# ibverbs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uint32_t		</a:t>
            </a:r>
            <a:r>
              <a:rPr lang="en-US" sz="1600" dirty="0" smtClean="0"/>
              <a:t>	</a:t>
            </a:r>
            <a:r>
              <a:rPr lang="en-US" sz="1600" dirty="0" err="1" smtClean="0"/>
              <a:t>prov_version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};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RDS Example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524000"/>
            <a:ext cx="8610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 smtClean="0"/>
              <a:t>fi_info</a:t>
            </a:r>
            <a:r>
              <a:rPr lang="en-US" sz="1600" dirty="0"/>
              <a:t>	</a:t>
            </a:r>
            <a:r>
              <a:rPr lang="en-US" sz="1600" dirty="0" smtClean="0"/>
              <a:t>		*providers, hints </a:t>
            </a:r>
            <a:r>
              <a:rPr lang="en-US" sz="1600" dirty="0"/>
              <a:t>= { 0 </a:t>
            </a:r>
            <a:r>
              <a:rPr lang="en-US" sz="1600" dirty="0" smtClean="0"/>
              <a:t>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 smtClean="0"/>
              <a:t>fi_fabric_attr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fabric_attr</a:t>
            </a:r>
            <a:r>
              <a:rPr lang="en-US" sz="1600" dirty="0" smtClean="0"/>
              <a:t> </a:t>
            </a:r>
            <a:r>
              <a:rPr lang="en-US" sz="1600" dirty="0"/>
              <a:t>= { 0 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fi_domain_attr</a:t>
            </a:r>
            <a:r>
              <a:rPr lang="en-US" sz="1600" dirty="0"/>
              <a:t>	</a:t>
            </a:r>
            <a:r>
              <a:rPr lang="en-US" sz="1600" dirty="0" err="1"/>
              <a:t>domain_hints</a:t>
            </a:r>
            <a:r>
              <a:rPr lang="en-US" sz="1600" dirty="0"/>
              <a:t> = { 0 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fi_ep_attr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ep_hints</a:t>
            </a:r>
            <a:r>
              <a:rPr lang="en-US" sz="1600" dirty="0" smtClean="0"/>
              <a:t> </a:t>
            </a:r>
            <a:r>
              <a:rPr lang="en-US" sz="1600" dirty="0"/>
              <a:t>= { 0 </a:t>
            </a:r>
            <a:r>
              <a:rPr lang="en-US" sz="1600" dirty="0" smtClean="0"/>
              <a:t>};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ep_hints.protocol</a:t>
            </a:r>
            <a:r>
              <a:rPr lang="en-US" sz="1600" dirty="0"/>
              <a:t>	</a:t>
            </a:r>
            <a:r>
              <a:rPr lang="en-US" sz="1600" dirty="0" smtClean="0"/>
              <a:t>= </a:t>
            </a:r>
            <a:r>
              <a:rPr lang="en-US" sz="1600" dirty="0"/>
              <a:t>FI_PROTO_UNSPEC;</a:t>
            </a:r>
          </a:p>
          <a:p>
            <a:pPr marL="0" indent="0">
              <a:buNone/>
            </a:pPr>
            <a:r>
              <a:rPr lang="en-US" sz="1600" dirty="0" smtClean="0"/>
              <a:t>fabric_attr.name 	= </a:t>
            </a:r>
            <a:r>
              <a:rPr lang="en-US" sz="1600" dirty="0"/>
              <a:t>"IP</a:t>
            </a:r>
            <a:r>
              <a:rPr lang="en-US" sz="1600" dirty="0" smtClean="0"/>
              <a:t>";</a:t>
            </a:r>
          </a:p>
          <a:p>
            <a:pPr marL="0" indent="0">
              <a:buNone/>
            </a:pPr>
            <a:r>
              <a:rPr lang="en-US" sz="1600" dirty="0" err="1" smtClean="0"/>
              <a:t>fabric_attr.prov_name</a:t>
            </a:r>
            <a:r>
              <a:rPr lang="en-US" sz="1600" dirty="0" smtClean="0"/>
              <a:t> = </a:t>
            </a:r>
            <a:r>
              <a:rPr lang="en-US" sz="1600" dirty="0"/>
              <a:t>"RDS</a:t>
            </a:r>
            <a:r>
              <a:rPr lang="en-US" sz="1600" dirty="0" smtClean="0"/>
              <a:t>";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// domain_hints.name = </a:t>
            </a:r>
            <a:r>
              <a:rPr lang="en-US" sz="1600" dirty="0"/>
              <a:t>"ib0";	// provider will set local </a:t>
            </a:r>
            <a:r>
              <a:rPr lang="en-US" sz="1600" dirty="0" smtClean="0"/>
              <a:t>address in </a:t>
            </a:r>
            <a:r>
              <a:rPr lang="en-US" sz="1600" dirty="0" err="1" smtClean="0"/>
              <a:t>hints.src_addr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hints.domain_attr</a:t>
            </a:r>
            <a:r>
              <a:rPr lang="en-US" sz="1600" dirty="0" smtClean="0"/>
              <a:t> 	= </a:t>
            </a:r>
            <a:r>
              <a:rPr lang="en-US" sz="1600" dirty="0"/>
              <a:t>&amp;</a:t>
            </a:r>
            <a:r>
              <a:rPr lang="en-US" sz="1600" dirty="0" err="1"/>
              <a:t>domain_hints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err="1" smtClean="0"/>
              <a:t>hints.fabric_attr</a:t>
            </a:r>
            <a:r>
              <a:rPr lang="en-US" sz="1600" dirty="0" smtClean="0"/>
              <a:t> 	= </a:t>
            </a:r>
            <a:r>
              <a:rPr lang="en-US" sz="1600" dirty="0"/>
              <a:t>&amp;</a:t>
            </a:r>
            <a:r>
              <a:rPr lang="en-US" sz="1600" dirty="0" err="1"/>
              <a:t>fabric_attr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err="1" smtClean="0"/>
              <a:t>hints.ep_attr</a:t>
            </a:r>
            <a:r>
              <a:rPr lang="en-US" sz="1600" dirty="0"/>
              <a:t>	</a:t>
            </a:r>
            <a:r>
              <a:rPr lang="en-US" sz="1600" dirty="0" smtClean="0"/>
              <a:t>	= </a:t>
            </a:r>
            <a:r>
              <a:rPr lang="en-US" sz="1600" dirty="0"/>
              <a:t>&amp;</a:t>
            </a:r>
            <a:r>
              <a:rPr lang="en-US" sz="1600" dirty="0" err="1"/>
              <a:t>ep_hints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err="1" smtClean="0"/>
              <a:t>hints.ep_type</a:t>
            </a:r>
            <a:r>
              <a:rPr lang="en-US" sz="1600" dirty="0"/>
              <a:t>	</a:t>
            </a:r>
            <a:r>
              <a:rPr lang="en-US" sz="1600" dirty="0" smtClean="0"/>
              <a:t>	= </a:t>
            </a:r>
            <a:r>
              <a:rPr lang="en-US" sz="1600" dirty="0"/>
              <a:t>FI_EP_RDM;	  /* Reliable </a:t>
            </a:r>
            <a:r>
              <a:rPr lang="en-US" sz="1600" dirty="0" smtClean="0"/>
              <a:t>Datagram </a:t>
            </a:r>
            <a:r>
              <a:rPr lang="en-US" sz="1600" dirty="0"/>
              <a:t>*/</a:t>
            </a:r>
          </a:p>
          <a:p>
            <a:pPr marL="0" indent="0">
              <a:buNone/>
            </a:pPr>
            <a:r>
              <a:rPr lang="en-US" sz="1600" dirty="0" err="1" smtClean="0"/>
              <a:t>hints.caps</a:t>
            </a:r>
            <a:r>
              <a:rPr lang="en-US" sz="1600" dirty="0"/>
              <a:t>	</a:t>
            </a:r>
            <a:r>
              <a:rPr lang="en-US" sz="1600" dirty="0" smtClean="0"/>
              <a:t>	= FI_MSG</a:t>
            </a:r>
            <a:r>
              <a:rPr lang="en-US" sz="1600" dirty="0"/>
              <a:t> </a:t>
            </a:r>
            <a:r>
              <a:rPr lang="en-US" sz="1600" dirty="0" smtClean="0"/>
              <a:t>|</a:t>
            </a:r>
            <a:r>
              <a:rPr lang="en-US" sz="1600" dirty="0"/>
              <a:t> </a:t>
            </a:r>
            <a:r>
              <a:rPr lang="en-US" sz="1600" dirty="0" smtClean="0"/>
              <a:t> FI_SOURCE</a:t>
            </a:r>
            <a:r>
              <a:rPr lang="en-US" sz="1600" dirty="0"/>
              <a:t> </a:t>
            </a:r>
            <a:r>
              <a:rPr lang="en-US" sz="1600" dirty="0" smtClean="0"/>
              <a:t>| FI_CANCEL | FI_SEND | FI_RECV;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hints.addr_format</a:t>
            </a:r>
            <a:r>
              <a:rPr lang="en-US" sz="1600" dirty="0"/>
              <a:t>	</a:t>
            </a:r>
            <a:r>
              <a:rPr lang="en-US" sz="1600" dirty="0" smtClean="0"/>
              <a:t>= </a:t>
            </a:r>
            <a:r>
              <a:rPr lang="en-US" sz="1600" dirty="0"/>
              <a:t>FI_SOCKADDR_IN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err="1"/>
              <a:t>h</a:t>
            </a:r>
            <a:r>
              <a:rPr lang="en-US" sz="1600" dirty="0" err="1" smtClean="0"/>
              <a:t>ints.src_addr</a:t>
            </a:r>
            <a:r>
              <a:rPr lang="en-US" sz="1600" dirty="0" smtClean="0"/>
              <a:t>		= (struct </a:t>
            </a:r>
            <a:r>
              <a:rPr lang="en-US" sz="1600" dirty="0" err="1" smtClean="0"/>
              <a:t>sockaddrs_in</a:t>
            </a:r>
            <a:r>
              <a:rPr lang="en-US" sz="1600" dirty="0" smtClean="0"/>
              <a:t>*) &amp;</a:t>
            </a:r>
            <a:r>
              <a:rPr lang="en-US" sz="1600" dirty="0" err="1" smtClean="0"/>
              <a:t>local_IF_addr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rc</a:t>
            </a:r>
            <a:r>
              <a:rPr lang="en-US" sz="1600" dirty="0" smtClean="0"/>
              <a:t> </a:t>
            </a:r>
            <a:r>
              <a:rPr lang="en-US" sz="1600" dirty="0"/>
              <a:t>= fi_getinfo</a:t>
            </a:r>
            <a:r>
              <a:rPr lang="en-US" sz="1600" dirty="0" smtClean="0"/>
              <a:t>( FT_FIVERSION, &amp;</a:t>
            </a:r>
            <a:r>
              <a:rPr lang="en-US" sz="1600" dirty="0"/>
              <a:t>hints, &amp;</a:t>
            </a:r>
            <a:r>
              <a:rPr lang="en-US" sz="1600" dirty="0" smtClean="0"/>
              <a:t>providers 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185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Infiniband RC Example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524000"/>
            <a:ext cx="8610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struct fi_info</a:t>
            </a:r>
            <a:r>
              <a:rPr lang="en-US" sz="1600" dirty="0"/>
              <a:t>	</a:t>
            </a:r>
            <a:r>
              <a:rPr lang="en-US" sz="1600" dirty="0" smtClean="0"/>
              <a:t>		*provider, hints </a:t>
            </a:r>
            <a:r>
              <a:rPr lang="en-US" sz="1600" dirty="0"/>
              <a:t>= { 0 </a:t>
            </a:r>
            <a:r>
              <a:rPr lang="en-US" sz="1600" dirty="0" smtClean="0"/>
              <a:t>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 smtClean="0"/>
              <a:t>fi_fabric_attr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fabric_attr</a:t>
            </a:r>
            <a:r>
              <a:rPr lang="en-US" sz="1600" dirty="0" smtClean="0"/>
              <a:t> </a:t>
            </a:r>
            <a:r>
              <a:rPr lang="en-US" sz="1600" dirty="0"/>
              <a:t>= { 0 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fi_domain_attr</a:t>
            </a:r>
            <a:r>
              <a:rPr lang="en-US" sz="1600" dirty="0"/>
              <a:t>	</a:t>
            </a:r>
            <a:r>
              <a:rPr lang="en-US" sz="1600" dirty="0" err="1"/>
              <a:t>domain_hints</a:t>
            </a:r>
            <a:r>
              <a:rPr lang="en-US" sz="1600" dirty="0"/>
              <a:t> = { 0 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fi_ep_attr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ep_hints</a:t>
            </a:r>
            <a:r>
              <a:rPr lang="en-US" sz="1600" dirty="0" smtClean="0"/>
              <a:t> </a:t>
            </a:r>
            <a:r>
              <a:rPr lang="en-US" sz="1600" dirty="0"/>
              <a:t>= { 0 </a:t>
            </a:r>
            <a:r>
              <a:rPr lang="en-US" sz="1600" dirty="0" smtClean="0"/>
              <a:t>};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/>
              <a:t>ep_hints.protocol</a:t>
            </a:r>
            <a:r>
              <a:rPr lang="en-US" sz="1600" dirty="0"/>
              <a:t>	= </a:t>
            </a:r>
            <a:r>
              <a:rPr lang="en-US" sz="1600" dirty="0" smtClean="0"/>
              <a:t>FI_PROTO_RDMA_CM_IB_RC;</a:t>
            </a:r>
          </a:p>
          <a:p>
            <a:pPr marL="0" indent="0">
              <a:buNone/>
            </a:pPr>
            <a:r>
              <a:rPr lang="en-US" sz="1600" dirty="0" err="1" smtClean="0"/>
              <a:t>hints.ep_type</a:t>
            </a:r>
            <a:r>
              <a:rPr lang="en-US" sz="1600" dirty="0"/>
              <a:t>		= </a:t>
            </a:r>
            <a:r>
              <a:rPr lang="en-US" sz="1600" dirty="0" smtClean="0"/>
              <a:t>FI_EP_MSG;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hints.caps</a:t>
            </a:r>
            <a:r>
              <a:rPr lang="en-US" sz="1600" dirty="0"/>
              <a:t>		= </a:t>
            </a:r>
            <a:r>
              <a:rPr lang="en-US" sz="1600" dirty="0" smtClean="0"/>
              <a:t>FI_MSG | FI_RMA | FI_CANCEL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err="1" smtClean="0"/>
              <a:t>hints.addr_format</a:t>
            </a:r>
            <a:r>
              <a:rPr lang="en-US" sz="1600" dirty="0"/>
              <a:t>	= FI_SOCKADDR_IN;</a:t>
            </a:r>
          </a:p>
          <a:p>
            <a:pPr marL="0" indent="0">
              <a:buNone/>
            </a:pPr>
            <a:r>
              <a:rPr lang="en-US" sz="1600" dirty="0" err="1" smtClean="0"/>
              <a:t>hints.src_addr</a:t>
            </a:r>
            <a:r>
              <a:rPr lang="en-US" sz="1600" dirty="0"/>
              <a:t>		= &amp;</a:t>
            </a:r>
            <a:r>
              <a:rPr lang="en-US" sz="1600" dirty="0" err="1"/>
              <a:t>local_IF_addr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err="1" smtClean="0"/>
              <a:t>hints.src_addrlen</a:t>
            </a:r>
            <a:r>
              <a:rPr lang="en-US" sz="1600" dirty="0"/>
              <a:t>	= </a:t>
            </a:r>
            <a:r>
              <a:rPr lang="en-US" sz="1600" dirty="0" err="1"/>
              <a:t>sizeof</a:t>
            </a:r>
            <a:r>
              <a:rPr lang="en-US" sz="1600" dirty="0"/>
              <a:t>(</a:t>
            </a:r>
            <a:r>
              <a:rPr lang="en-US" sz="1600" dirty="0" err="1"/>
              <a:t>local_IF_addr</a:t>
            </a:r>
            <a:r>
              <a:rPr lang="en-US" sz="1600" dirty="0" smtClean="0"/>
              <a:t>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/>
              <a:t>l</a:t>
            </a:r>
            <a:r>
              <a:rPr lang="en-US" sz="1600" dirty="0" err="1" smtClean="0"/>
              <a:t>ocal_IF_addr.sin_family</a:t>
            </a:r>
            <a:r>
              <a:rPr lang="en-US" sz="1600" dirty="0"/>
              <a:t>		= AF_INET;</a:t>
            </a:r>
          </a:p>
          <a:p>
            <a:pPr marL="0" indent="0">
              <a:buNone/>
            </a:pPr>
            <a:r>
              <a:rPr lang="en-US" sz="1600" dirty="0" err="1"/>
              <a:t>local_IF_addr.sin_port</a:t>
            </a:r>
            <a:r>
              <a:rPr lang="en-US" sz="1600" dirty="0"/>
              <a:t>		= </a:t>
            </a:r>
            <a:r>
              <a:rPr lang="en-US" sz="1600" dirty="0" err="1" smtClean="0"/>
              <a:t>htons</a:t>
            </a:r>
            <a:r>
              <a:rPr lang="en-US" sz="1600" dirty="0" smtClean="0"/>
              <a:t>(SVR_PORT);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/>
              <a:t>local_IF_addr.sin_addr.s_addr</a:t>
            </a:r>
            <a:r>
              <a:rPr lang="en-US" sz="1600" dirty="0"/>
              <a:t> </a:t>
            </a:r>
            <a:r>
              <a:rPr lang="en-US" sz="1600" dirty="0" smtClean="0"/>
              <a:t>= </a:t>
            </a:r>
            <a:r>
              <a:rPr lang="en-US" sz="1600" dirty="0" err="1" smtClean="0"/>
              <a:t>htonl</a:t>
            </a:r>
            <a:r>
              <a:rPr lang="en-US" sz="1600" dirty="0" smtClean="0"/>
              <a:t>(SVR_ADDR);	// or in4_pton() 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ret </a:t>
            </a:r>
            <a:r>
              <a:rPr lang="en-US" sz="1600" dirty="0"/>
              <a:t>= </a:t>
            </a:r>
            <a:r>
              <a:rPr lang="en-US" sz="1600" dirty="0" smtClean="0"/>
              <a:t>fi_getinfo(FT_FIVERSION, </a:t>
            </a:r>
            <a:r>
              <a:rPr lang="en-US" sz="1600" dirty="0"/>
              <a:t>&amp;hints, </a:t>
            </a:r>
            <a:r>
              <a:rPr lang="en-US" sz="1600" dirty="0" smtClean="0"/>
              <a:t>&amp;provider);</a:t>
            </a:r>
          </a:p>
        </p:txBody>
      </p:sp>
    </p:spTree>
    <p:extLst>
      <p:ext uri="{BB962C8B-B14F-4D97-AF65-F5344CB8AC3E}">
        <p14:creationId xmlns:p14="http://schemas.microsoft.com/office/powerpoint/2010/main" val="271303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Concerns </a:t>
            </a:r>
            <a:r>
              <a:rPr lang="en-US" dirty="0" err="1" smtClean="0">
                <a:solidFill>
                  <a:schemeClr val="tx1"/>
                </a:solidFill>
              </a:rPr>
              <a:t>fi_info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92675"/>
          </a:xfrm>
        </p:spPr>
        <p:txBody>
          <a:bodyPr/>
          <a:lstStyle/>
          <a:p>
            <a:r>
              <a:rPr lang="en-US" sz="2000" dirty="0" smtClean="0"/>
              <a:t>Node name resolution for each provider?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Failure </a:t>
            </a:r>
            <a:r>
              <a:rPr lang="en-US" sz="2000" dirty="0"/>
              <a:t>to expose port </a:t>
            </a:r>
            <a:r>
              <a:rPr lang="en-US" sz="2000" dirty="0" smtClean="0"/>
              <a:t>configuration, sans doman.name?</a:t>
            </a:r>
            <a:br>
              <a:rPr lang="en-US" sz="2000" dirty="0" smtClean="0"/>
            </a:br>
            <a:r>
              <a:rPr lang="en-US" sz="2000" dirty="0" err="1" smtClean="0"/>
              <a:t>fi_info</a:t>
            </a:r>
            <a:r>
              <a:rPr lang="en-US" sz="2000" dirty="0" smtClean="0"/>
              <a:t> per port? </a:t>
            </a:r>
            <a:r>
              <a:rPr lang="en-US" sz="2000" dirty="0" err="1" smtClean="0"/>
              <a:t>Sockaddr_ib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000" dirty="0" smtClean="0"/>
              <a:t>Complexity – trying to be everything to everyone; how to reduce?</a:t>
            </a:r>
          </a:p>
          <a:p>
            <a:pPr marL="457200" lvl="1" indent="0">
              <a:buNone/>
            </a:pPr>
            <a:r>
              <a:rPr lang="en-US" sz="2000" dirty="0" smtClean="0"/>
              <a:t>A struct </a:t>
            </a:r>
            <a:r>
              <a:rPr lang="en-US" sz="2000" dirty="0" err="1" smtClean="0"/>
              <a:t>fi_info</a:t>
            </a:r>
            <a:r>
              <a:rPr lang="en-US" sz="2000" dirty="0" smtClean="0"/>
              <a:t>* for each:</a:t>
            </a:r>
          </a:p>
          <a:p>
            <a:pPr lvl="2"/>
            <a:r>
              <a:rPr lang="en-US" dirty="0" err="1" smtClean="0"/>
              <a:t>EndPoint</a:t>
            </a:r>
            <a:r>
              <a:rPr lang="en-US" dirty="0" smtClean="0"/>
              <a:t> type: IB: RC, UD</a:t>
            </a:r>
          </a:p>
          <a:p>
            <a:pPr lvl="2"/>
            <a:r>
              <a:rPr lang="en-US" dirty="0" smtClean="0"/>
              <a:t>Fi_info for </a:t>
            </a:r>
            <a:r>
              <a:rPr lang="en-US" dirty="0"/>
              <a:t>e</a:t>
            </a:r>
            <a:r>
              <a:rPr lang="en-US" dirty="0" smtClean="0"/>
              <a:t>ach port, although no explicit port identification?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fi_fabric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76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Open the fabric domain provider which the application selected. </a:t>
            </a:r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/>
              <a:t>fabric domain represents a collection of hardware and software resources that access a single physical or virtual </a:t>
            </a:r>
            <a:r>
              <a:rPr lang="en-US" sz="2000" dirty="0" smtClean="0"/>
              <a:t>network.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struct </a:t>
            </a:r>
            <a:r>
              <a:rPr lang="en-US" sz="2000" dirty="0" err="1" smtClean="0"/>
              <a:t>fid_fabric</a:t>
            </a:r>
            <a:r>
              <a:rPr lang="en-US" sz="2000" dirty="0" smtClean="0"/>
              <a:t>		*fi;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fi_fabric</a:t>
            </a:r>
            <a:r>
              <a:rPr lang="en-US" sz="2000" dirty="0" smtClean="0"/>
              <a:t>( </a:t>
            </a:r>
            <a:r>
              <a:rPr lang="en-US" sz="2000" dirty="0" err="1" smtClean="0"/>
              <a:t>fi_fabric_attr</a:t>
            </a:r>
            <a:r>
              <a:rPr lang="en-US" sz="2000" dirty="0" smtClean="0"/>
              <a:t> *</a:t>
            </a:r>
            <a:r>
              <a:rPr lang="en-US" sz="2000" dirty="0" err="1" smtClean="0"/>
              <a:t>attr</a:t>
            </a:r>
            <a:r>
              <a:rPr lang="en-US" sz="2000" dirty="0" smtClean="0"/>
              <a:t>, struct </a:t>
            </a:r>
            <a:r>
              <a:rPr lang="en-US" sz="2000" dirty="0" err="1" smtClean="0"/>
              <a:t>fid_fabric</a:t>
            </a:r>
            <a:r>
              <a:rPr lang="en-US" sz="2000" dirty="0" smtClean="0"/>
              <a:t> *fabric, void *context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Arguments:</a:t>
            </a:r>
          </a:p>
          <a:p>
            <a:pPr marL="0" indent="0"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attr</a:t>
            </a:r>
            <a:r>
              <a:rPr lang="en-US" sz="2000" dirty="0" smtClean="0"/>
              <a:t>: </a:t>
            </a:r>
            <a:r>
              <a:rPr lang="en-US" sz="2000" dirty="0"/>
              <a:t>Attributes of fabric to open.</a:t>
            </a:r>
          </a:p>
          <a:p>
            <a:pPr marL="0" indent="0">
              <a:buNone/>
            </a:pPr>
            <a:r>
              <a:rPr lang="en-US" sz="2000" dirty="0" smtClean="0"/>
              <a:t>	       fabric (out) </a:t>
            </a:r>
            <a:r>
              <a:rPr lang="en-US" sz="2000" dirty="0"/>
              <a:t>Fabric </a:t>
            </a:r>
            <a:r>
              <a:rPr lang="en-US" sz="2000" dirty="0" smtClean="0"/>
              <a:t>provider pointer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/>
              <a:t>	</a:t>
            </a:r>
            <a:r>
              <a:rPr lang="en-US" sz="2000" dirty="0" smtClean="0"/>
              <a:t>context: fabric level event context.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fi_domain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3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Open a fabric access domain.  A fabric </a:t>
            </a:r>
            <a:r>
              <a:rPr lang="en-US" sz="2000" dirty="0"/>
              <a:t>access domain typically refers to a physical or virtual NIC or </a:t>
            </a:r>
            <a:r>
              <a:rPr lang="en-US" sz="2000" dirty="0" smtClean="0"/>
              <a:t>hardware  </a:t>
            </a:r>
            <a:r>
              <a:rPr lang="en-US" sz="2000" dirty="0"/>
              <a:t>port;  however, a domain may span across multiple hardware </a:t>
            </a:r>
            <a:r>
              <a:rPr lang="en-US" sz="2000" dirty="0" smtClean="0"/>
              <a:t>components </a:t>
            </a:r>
            <a:r>
              <a:rPr lang="en-US" sz="2000" dirty="0"/>
              <a:t>for fail-over or data striping </a:t>
            </a:r>
            <a:r>
              <a:rPr lang="en-US" sz="2000" dirty="0" smtClean="0"/>
              <a:t>purposes.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struct </a:t>
            </a:r>
            <a:r>
              <a:rPr lang="en-US" sz="2000" dirty="0" err="1" smtClean="0"/>
              <a:t>fid_domain</a:t>
            </a:r>
            <a:r>
              <a:rPr lang="en-US" sz="2000" dirty="0"/>
              <a:t>	</a:t>
            </a:r>
            <a:r>
              <a:rPr lang="en-US" sz="2000" dirty="0" smtClean="0"/>
              <a:t>*domain;</a:t>
            </a:r>
            <a:br>
              <a:rPr lang="en-US" sz="2000" dirty="0" smtClean="0"/>
            </a:b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fi_domain</a:t>
            </a:r>
            <a:r>
              <a:rPr lang="en-US" sz="2000" dirty="0"/>
              <a:t>(struct </a:t>
            </a:r>
            <a:r>
              <a:rPr lang="en-US" sz="2000" dirty="0" err="1"/>
              <a:t>fid_fabric</a:t>
            </a:r>
            <a:r>
              <a:rPr lang="en-US" sz="2000" dirty="0"/>
              <a:t> *fabric, struct </a:t>
            </a:r>
            <a:r>
              <a:rPr lang="en-US" sz="2000" dirty="0" err="1"/>
              <a:t>fi_info</a:t>
            </a:r>
            <a:r>
              <a:rPr lang="en-US" sz="2000" dirty="0"/>
              <a:t> *</a:t>
            </a:r>
            <a:r>
              <a:rPr lang="en-US" sz="2000" dirty="0" smtClean="0"/>
              <a:t>info,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struct </a:t>
            </a:r>
            <a:r>
              <a:rPr lang="en-US" sz="2000" dirty="0" err="1"/>
              <a:t>fid_domain</a:t>
            </a:r>
            <a:r>
              <a:rPr lang="en-US" sz="2000" dirty="0"/>
              <a:t> **domain, void *context);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Arguments:</a:t>
            </a:r>
          </a:p>
          <a:p>
            <a:pPr marL="0" indent="0">
              <a:buNone/>
            </a:pPr>
            <a:r>
              <a:rPr lang="en-US" sz="2000" dirty="0" smtClean="0"/>
              <a:t>	fabric – previously opened fabric pointer.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info – provider info structure used in creating the ‘fabric’ pointer.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domain (out) fabric provider domain.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context – domain event context.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51503" y="1524000"/>
            <a:ext cx="8610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truct fi_info</a:t>
            </a:r>
            <a:r>
              <a:rPr lang="en-US" sz="1600" dirty="0"/>
              <a:t>	</a:t>
            </a:r>
            <a:r>
              <a:rPr lang="en-US" sz="1600" dirty="0" smtClean="0"/>
              <a:t>	*fi =  provider fi_info record selected from fi_getinfo() provider list</a:t>
            </a:r>
          </a:p>
          <a:p>
            <a:pPr marL="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truct </a:t>
            </a:r>
            <a:r>
              <a:rPr lang="en-US" sz="1600" dirty="0" err="1" smtClean="0"/>
              <a:t>fid_fabric</a:t>
            </a:r>
            <a:r>
              <a:rPr lang="en-US" sz="1600" dirty="0"/>
              <a:t>	</a:t>
            </a:r>
            <a:r>
              <a:rPr lang="en-US" sz="1600" dirty="0" smtClean="0"/>
              <a:t>*fabric;</a:t>
            </a:r>
          </a:p>
          <a:p>
            <a:pPr marL="0" indent="0">
              <a:buNone/>
            </a:pPr>
            <a:r>
              <a:rPr lang="en-US" sz="1600" dirty="0" err="1"/>
              <a:t>i</a:t>
            </a:r>
            <a:r>
              <a:rPr lang="en-US" sz="1600" dirty="0" err="1" smtClean="0"/>
              <a:t>nt</a:t>
            </a:r>
            <a:r>
              <a:rPr lang="en-US" sz="1600" dirty="0" smtClean="0"/>
              <a:t>				</a:t>
            </a:r>
            <a:r>
              <a:rPr lang="en-US" sz="1600" dirty="0" err="1" smtClean="0"/>
              <a:t>rc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/>
              <a:t>rc</a:t>
            </a:r>
            <a:r>
              <a:rPr lang="en-US" sz="1600" dirty="0"/>
              <a:t> = </a:t>
            </a:r>
            <a:r>
              <a:rPr lang="en-US" sz="1600" dirty="0" err="1"/>
              <a:t>fi_fabric</a:t>
            </a:r>
            <a:r>
              <a:rPr lang="en-US" sz="1600" dirty="0" smtClean="0"/>
              <a:t>( fi-</a:t>
            </a:r>
            <a:r>
              <a:rPr lang="en-US" sz="1600" dirty="0"/>
              <a:t>&gt;</a:t>
            </a:r>
            <a:r>
              <a:rPr lang="en-US" sz="1600" dirty="0" err="1"/>
              <a:t>fabric_attr</a:t>
            </a:r>
            <a:r>
              <a:rPr lang="en-US" sz="1600" dirty="0"/>
              <a:t>, &amp;fabric, </a:t>
            </a:r>
            <a:r>
              <a:rPr lang="en-US" sz="1600" dirty="0" smtClean="0"/>
              <a:t>NULL );</a:t>
            </a:r>
          </a:p>
          <a:p>
            <a:pPr marL="0" indent="0">
              <a:buNone/>
            </a:pPr>
            <a:r>
              <a:rPr lang="en-US" sz="1600" dirty="0"/>
              <a:t>i</a:t>
            </a:r>
            <a:r>
              <a:rPr lang="en-US" sz="1600" dirty="0" smtClean="0"/>
              <a:t>f ( </a:t>
            </a:r>
            <a:r>
              <a:rPr lang="en-US" sz="1600" dirty="0" err="1" smtClean="0"/>
              <a:t>rc</a:t>
            </a:r>
            <a:r>
              <a:rPr lang="en-US" sz="1600" dirty="0" smtClean="0"/>
              <a:t> ) 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printk</a:t>
            </a:r>
            <a:r>
              <a:rPr lang="en-US" sz="1600" dirty="0" smtClean="0"/>
              <a:t>( KERN_ERROR “%s() ERR: </a:t>
            </a:r>
            <a:r>
              <a:rPr lang="en-US" sz="1600" dirty="0" err="1" smtClean="0"/>
              <a:t>fi_fabric</a:t>
            </a:r>
            <a:r>
              <a:rPr lang="en-US" sz="1600" dirty="0" smtClean="0"/>
              <a:t>() </a:t>
            </a:r>
            <a:r>
              <a:rPr lang="en-US" sz="1600" dirty="0" err="1" smtClean="0"/>
              <a:t>rc</a:t>
            </a:r>
            <a:r>
              <a:rPr lang="en-US" sz="1600" dirty="0" smtClean="0"/>
              <a:t> %d\n”,__</a:t>
            </a:r>
            <a:r>
              <a:rPr lang="en-US" sz="1600" dirty="0" err="1" smtClean="0"/>
              <a:t>func</a:t>
            </a:r>
            <a:r>
              <a:rPr lang="en-US" sz="1600" dirty="0" smtClean="0"/>
              <a:t>__,</a:t>
            </a:r>
            <a:r>
              <a:rPr lang="en-US" sz="1600" dirty="0" err="1" smtClean="0"/>
              <a:t>rc</a:t>
            </a:r>
            <a:r>
              <a:rPr lang="en-US" sz="1600" dirty="0" smtClean="0"/>
              <a:t>);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return </a:t>
            </a:r>
            <a:r>
              <a:rPr lang="en-US" sz="1600" dirty="0" err="1" smtClean="0"/>
              <a:t>rc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truct </a:t>
            </a:r>
            <a:r>
              <a:rPr lang="en-US" sz="1600" dirty="0" err="1" smtClean="0"/>
              <a:t>fid_domain</a:t>
            </a:r>
            <a:r>
              <a:rPr lang="en-US" sz="1600" dirty="0" smtClean="0"/>
              <a:t> *domain;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rc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err="1"/>
              <a:t>fi_domain</a:t>
            </a:r>
            <a:r>
              <a:rPr lang="en-US" sz="1600" dirty="0" smtClean="0"/>
              <a:t>( fabric</a:t>
            </a:r>
            <a:r>
              <a:rPr lang="en-US" sz="1600" dirty="0"/>
              <a:t>, fi, &amp;domain, </a:t>
            </a:r>
            <a:r>
              <a:rPr lang="en-US" sz="1600" dirty="0" smtClean="0"/>
              <a:t>NULL </a:t>
            </a:r>
            <a:r>
              <a:rPr lang="en-US" sz="1600" dirty="0" smtClean="0"/>
              <a:t>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// Ready to create End points: passive and active to connect.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120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171342" y="2967335"/>
            <a:ext cx="48013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331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3813"/>
          </a:xfrm>
        </p:spPr>
        <p:txBody>
          <a:bodyPr/>
          <a:lstStyle/>
          <a:p>
            <a:r>
              <a:rPr lang="en-US" sz="2000" dirty="0" smtClean="0"/>
              <a:t>Application Flow</a:t>
            </a:r>
            <a:endParaRPr lang="en-US" sz="2000" dirty="0"/>
          </a:p>
          <a:p>
            <a:pPr lvl="1"/>
            <a:r>
              <a:rPr lang="en-US" sz="1800" dirty="0"/>
              <a:t>Initialization</a:t>
            </a:r>
          </a:p>
          <a:p>
            <a:pPr lvl="1"/>
            <a:r>
              <a:rPr lang="en-US" sz="1800" dirty="0"/>
              <a:t>Server connection setup</a:t>
            </a:r>
          </a:p>
          <a:p>
            <a:pPr lvl="1"/>
            <a:r>
              <a:rPr lang="en-US" sz="1800" dirty="0"/>
              <a:t>Client connection </a:t>
            </a:r>
            <a:r>
              <a:rPr lang="en-US" sz="1800" dirty="0" smtClean="0"/>
              <a:t>setup</a:t>
            </a:r>
          </a:p>
          <a:p>
            <a:pPr lvl="1"/>
            <a:r>
              <a:rPr lang="en-US" sz="1800" dirty="0"/>
              <a:t>Connection </a:t>
            </a:r>
            <a:r>
              <a:rPr lang="en-US" sz="1800" dirty="0" smtClean="0"/>
              <a:t>finalization</a:t>
            </a:r>
            <a:endParaRPr lang="en-US" sz="1800" dirty="0"/>
          </a:p>
          <a:p>
            <a:pPr lvl="1"/>
            <a:r>
              <a:rPr lang="en-US" sz="1800" dirty="0"/>
              <a:t>Data transfer</a:t>
            </a:r>
          </a:p>
          <a:p>
            <a:pPr lvl="1"/>
            <a:r>
              <a:rPr lang="en-US" sz="1800" dirty="0"/>
              <a:t>Shutdown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000" dirty="0" smtClean="0"/>
              <a:t>Initialization</a:t>
            </a:r>
          </a:p>
          <a:p>
            <a:pPr lvl="1"/>
            <a:r>
              <a:rPr lang="en-US" sz="1800" dirty="0" smtClean="0"/>
              <a:t>fi_getinfo()		*info – query &amp; select a fabric provider</a:t>
            </a:r>
          </a:p>
          <a:p>
            <a:pPr lvl="1"/>
            <a:r>
              <a:rPr lang="en-US" sz="1800" dirty="0" err="1" smtClean="0"/>
              <a:t>fi_fabric</a:t>
            </a:r>
            <a:r>
              <a:rPr lang="en-US" sz="1800" dirty="0" smtClean="0"/>
              <a:t>()		*fabric – create a fabric instance</a:t>
            </a:r>
          </a:p>
          <a:p>
            <a:pPr lvl="1"/>
            <a:r>
              <a:rPr lang="en-US" sz="1800" dirty="0" err="1" smtClean="0"/>
              <a:t>fi_domain</a:t>
            </a:r>
            <a:r>
              <a:rPr lang="en-US" sz="1800" dirty="0" smtClean="0"/>
              <a:t>()	*domain – select a fabric domain (which HCA via info)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Initialization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40275"/>
          </a:xfrm>
        </p:spPr>
        <p:txBody>
          <a:bodyPr/>
          <a:lstStyle/>
          <a:p>
            <a:pPr marL="519113"/>
            <a:r>
              <a:rPr lang="en-US" sz="2000" dirty="0" smtClean="0"/>
              <a:t>#include &lt;</a:t>
            </a:r>
            <a:r>
              <a:rPr lang="en-US" sz="2000" dirty="0" err="1" smtClean="0"/>
              <a:t>rdma</a:t>
            </a:r>
            <a:r>
              <a:rPr lang="en-US" sz="2000" dirty="0" smtClean="0"/>
              <a:t>/</a:t>
            </a:r>
            <a:r>
              <a:rPr lang="en-US" sz="2000" dirty="0" err="1" smtClean="0"/>
              <a:t>fabric.h</a:t>
            </a:r>
            <a:r>
              <a:rPr lang="en-US" sz="2000" dirty="0" smtClean="0"/>
              <a:t>&gt;</a:t>
            </a:r>
            <a:br>
              <a:rPr lang="en-US" sz="2000" dirty="0" smtClean="0"/>
            </a:br>
            <a:endParaRPr lang="en-US" sz="2000" dirty="0" smtClean="0"/>
          </a:p>
          <a:p>
            <a:pPr marL="519113"/>
            <a:r>
              <a:rPr lang="en-US" sz="2000" dirty="0" smtClean="0"/>
              <a:t>fi_getinfo() -  Acquire </a:t>
            </a:r>
            <a:r>
              <a:rPr lang="en-US" sz="2000" dirty="0"/>
              <a:t>a list </a:t>
            </a:r>
            <a:r>
              <a:rPr lang="en-US" sz="2000" dirty="0" smtClean="0"/>
              <a:t>of desirable/available </a:t>
            </a:r>
            <a:r>
              <a:rPr lang="en-US" sz="2000" dirty="0"/>
              <a:t>fabric </a:t>
            </a:r>
            <a:r>
              <a:rPr lang="en-US" sz="2000" dirty="0" smtClean="0"/>
              <a:t>providers. List elements </a:t>
            </a:r>
            <a:r>
              <a:rPr lang="en-US" sz="2000" smtClean="0"/>
              <a:t>(struct fi_info</a:t>
            </a:r>
            <a:r>
              <a:rPr lang="en-US" sz="2000" dirty="0" smtClean="0"/>
              <a:t>) are filled-out per device/provider.</a:t>
            </a:r>
            <a:endParaRPr lang="en-US" sz="2000" dirty="0"/>
          </a:p>
          <a:p>
            <a:pPr marL="919163" lvl="1"/>
            <a:r>
              <a:rPr lang="en-US" sz="2000" dirty="0" smtClean="0"/>
              <a:t>Release:  </a:t>
            </a:r>
            <a:r>
              <a:rPr lang="en-US" sz="2000" dirty="0" err="1" smtClean="0"/>
              <a:t>fi_freeinfo</a:t>
            </a:r>
            <a:r>
              <a:rPr lang="en-US" sz="2000" dirty="0" smtClean="0"/>
              <a:t>( &amp;fi );</a:t>
            </a:r>
            <a:endParaRPr lang="en-US" sz="2000" dirty="0"/>
          </a:p>
          <a:p>
            <a:pPr marL="919163" lvl="1"/>
            <a:r>
              <a:rPr lang="en-US" sz="2000" dirty="0" smtClean="0"/>
              <a:t>Duplicate:  fi2 = </a:t>
            </a:r>
            <a:r>
              <a:rPr lang="en-US" sz="2000" dirty="0" err="1" smtClean="0"/>
              <a:t>fi_dupinfo</a:t>
            </a:r>
            <a:r>
              <a:rPr lang="en-US" sz="2000" dirty="0" smtClean="0"/>
              <a:t>( &amp;fi );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pPr marL="519113"/>
            <a:r>
              <a:rPr lang="en-US" sz="2000" dirty="0"/>
              <a:t>Select appropriate fabric (traverse provider list).</a:t>
            </a:r>
          </a:p>
          <a:p>
            <a:pPr marL="519113"/>
            <a:endParaRPr lang="en-US" sz="2000" dirty="0"/>
          </a:p>
          <a:p>
            <a:pPr marL="519113"/>
            <a:r>
              <a:rPr lang="en-US" sz="2000" dirty="0"/>
              <a:t>fi_fabric(fi, &amp;</a:t>
            </a:r>
            <a:r>
              <a:rPr lang="en-US" sz="2000" dirty="0" smtClean="0"/>
              <a:t>fabric)</a:t>
            </a:r>
            <a:br>
              <a:rPr lang="en-US" sz="2000" dirty="0" smtClean="0"/>
            </a:br>
            <a:r>
              <a:rPr lang="en-US" sz="2000" dirty="0" smtClean="0"/>
              <a:t>	Create </a:t>
            </a:r>
            <a:r>
              <a:rPr lang="en-US" sz="2000" dirty="0"/>
              <a:t>a fabric instance based on fabric provider selection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pPr marL="519113"/>
            <a:r>
              <a:rPr lang="en-US" sz="2000" dirty="0"/>
              <a:t>fi_domain(fabric, fi, &amp;domain) create a fabric access domain object.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fi_getinfo()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52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Acquire a list of </a:t>
            </a:r>
            <a:r>
              <a:rPr lang="en-US" sz="2000" dirty="0" smtClean="0"/>
              <a:t>available </a:t>
            </a:r>
            <a:r>
              <a:rPr lang="en-US" sz="2000" dirty="0"/>
              <a:t>fabric </a:t>
            </a:r>
            <a:r>
              <a:rPr lang="en-US" sz="2000" dirty="0" smtClean="0"/>
              <a:t>providers based on struct </a:t>
            </a:r>
            <a:r>
              <a:rPr lang="en-US" sz="2000" dirty="0" err="1" smtClean="0"/>
              <a:t>fi_info</a:t>
            </a:r>
            <a:r>
              <a:rPr lang="en-US" sz="2000" dirty="0" smtClean="0"/>
              <a:t> hints.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fi_getinfo(</a:t>
            </a:r>
            <a:r>
              <a:rPr lang="en-US" sz="2000" dirty="0" err="1"/>
              <a:t>int</a:t>
            </a:r>
            <a:r>
              <a:rPr lang="en-US" sz="2000" dirty="0"/>
              <a:t> version, </a:t>
            </a:r>
            <a:r>
              <a:rPr lang="en-US" sz="2000" dirty="0" err="1"/>
              <a:t>const</a:t>
            </a:r>
            <a:r>
              <a:rPr lang="en-US" sz="2000" dirty="0"/>
              <a:t> char *node, </a:t>
            </a:r>
            <a:r>
              <a:rPr lang="en-US" sz="2000" dirty="0" err="1" smtClean="0"/>
              <a:t>const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port,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         </a:t>
            </a:r>
            <a:r>
              <a:rPr lang="en-US" sz="2000" dirty="0" smtClean="0"/>
              <a:t>uint64_t </a:t>
            </a:r>
            <a:r>
              <a:rPr lang="en-US" sz="2000" dirty="0"/>
              <a:t>flags, struct </a:t>
            </a:r>
            <a:r>
              <a:rPr lang="en-US" sz="2000" dirty="0" err="1"/>
              <a:t>fi_info</a:t>
            </a:r>
            <a:r>
              <a:rPr lang="en-US" sz="2000" dirty="0"/>
              <a:t> *hints, struct </a:t>
            </a:r>
            <a:r>
              <a:rPr lang="en-US" sz="2000" dirty="0" err="1"/>
              <a:t>fi_info</a:t>
            </a:r>
            <a:r>
              <a:rPr lang="en-US" sz="2000" dirty="0"/>
              <a:t> **</a:t>
            </a:r>
            <a:r>
              <a:rPr lang="en-US" sz="2000" dirty="0" smtClean="0"/>
              <a:t>info);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</a:t>
            </a:r>
            <a:r>
              <a:rPr lang="en-US" sz="2000" dirty="0" smtClean="0"/>
              <a:t>ersion - </a:t>
            </a:r>
            <a:r>
              <a:rPr lang="en-US" sz="2000" dirty="0"/>
              <a:t>Interface version requested by application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n</a:t>
            </a:r>
            <a:r>
              <a:rPr lang="en-US" sz="2000" dirty="0" smtClean="0"/>
              <a:t>ode - </a:t>
            </a:r>
            <a:r>
              <a:rPr lang="en-US" sz="2000" dirty="0"/>
              <a:t>Optional, name or fabric address to resolve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</a:t>
            </a:r>
            <a:r>
              <a:rPr lang="en-US" sz="2000" dirty="0" smtClean="0"/>
              <a:t>ort - </a:t>
            </a:r>
            <a:r>
              <a:rPr lang="en-US" sz="2000" dirty="0"/>
              <a:t>Optional, </a:t>
            </a:r>
            <a:r>
              <a:rPr lang="en-US" sz="2000" dirty="0" smtClean="0"/>
              <a:t>port </a:t>
            </a:r>
            <a:r>
              <a:rPr lang="en-US" sz="2000" dirty="0"/>
              <a:t>number of address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f</a:t>
            </a:r>
            <a:r>
              <a:rPr lang="en-US" sz="2000" dirty="0" smtClean="0"/>
              <a:t>lags - </a:t>
            </a:r>
            <a:r>
              <a:rPr lang="en-US" sz="2000" dirty="0"/>
              <a:t>Operation flags for the fi_getinfo </a:t>
            </a:r>
            <a:r>
              <a:rPr lang="en-US" sz="2000" dirty="0" smtClean="0"/>
              <a:t>call.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h</a:t>
            </a:r>
            <a:r>
              <a:rPr lang="en-US" sz="2000" dirty="0" smtClean="0"/>
              <a:t>ints  - *</a:t>
            </a:r>
            <a:r>
              <a:rPr lang="en-US" sz="2000" dirty="0" err="1" smtClean="0"/>
              <a:t>fi_info</a:t>
            </a:r>
            <a:r>
              <a:rPr lang="en-US" sz="2000" dirty="0" smtClean="0"/>
              <a:t> </a:t>
            </a:r>
            <a:r>
              <a:rPr lang="en-US" sz="2000" dirty="0"/>
              <a:t>structure </a:t>
            </a:r>
            <a:r>
              <a:rPr lang="en-US" sz="2000" dirty="0" smtClean="0"/>
              <a:t>which specifies </a:t>
            </a:r>
            <a:r>
              <a:rPr lang="en-US" sz="2000" dirty="0"/>
              <a:t>criteria </a:t>
            </a:r>
            <a:r>
              <a:rPr lang="en-US" sz="2000" dirty="0" smtClean="0"/>
              <a:t>for selecting fabrics.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info </a:t>
            </a:r>
            <a:r>
              <a:rPr lang="en-US" sz="2000" dirty="0"/>
              <a:t>: </a:t>
            </a:r>
            <a:r>
              <a:rPr lang="en-US" sz="2000" dirty="0" smtClean="0"/>
              <a:t>(OUT) a </a:t>
            </a:r>
            <a:r>
              <a:rPr lang="en-US" sz="2000" dirty="0"/>
              <a:t>linked </a:t>
            </a:r>
            <a:r>
              <a:rPr lang="en-US" sz="2000" dirty="0" smtClean="0"/>
              <a:t>list of </a:t>
            </a:r>
            <a:r>
              <a:rPr lang="en-US" sz="2000" dirty="0" err="1" smtClean="0"/>
              <a:t>fi_info</a:t>
            </a:r>
            <a:r>
              <a:rPr lang="en-US" sz="2000" dirty="0" smtClean="0"/>
              <a:t> structures containing fabric information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fi_getinfo() changed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52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Acquire a list of </a:t>
            </a:r>
            <a:r>
              <a:rPr lang="en-US" sz="2000" dirty="0" smtClean="0"/>
              <a:t>available </a:t>
            </a:r>
            <a:r>
              <a:rPr lang="en-US" sz="2000" dirty="0"/>
              <a:t>fabric </a:t>
            </a:r>
            <a:r>
              <a:rPr lang="en-US" sz="2000" dirty="0" smtClean="0"/>
              <a:t>providers based on struct </a:t>
            </a:r>
            <a:r>
              <a:rPr lang="en-US" sz="2000" dirty="0" err="1" smtClean="0"/>
              <a:t>fi_info</a:t>
            </a:r>
            <a:r>
              <a:rPr lang="en-US" sz="2000" dirty="0" smtClean="0"/>
              <a:t> hints.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fi_getinfo(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version, </a:t>
            </a:r>
            <a:r>
              <a:rPr lang="en-US" sz="2000" dirty="0"/>
              <a:t>struct </a:t>
            </a:r>
            <a:r>
              <a:rPr lang="en-US" sz="2000" dirty="0" err="1"/>
              <a:t>fi_info</a:t>
            </a:r>
            <a:r>
              <a:rPr lang="en-US" sz="2000" dirty="0"/>
              <a:t> *hints, struct </a:t>
            </a:r>
            <a:r>
              <a:rPr lang="en-US" sz="2000" dirty="0" err="1"/>
              <a:t>fi_info</a:t>
            </a:r>
            <a:r>
              <a:rPr lang="en-US" sz="2000" dirty="0"/>
              <a:t> **</a:t>
            </a:r>
            <a:r>
              <a:rPr lang="en-US" sz="2000" dirty="0" smtClean="0"/>
              <a:t>info);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</a:t>
            </a:r>
            <a:r>
              <a:rPr lang="en-US" sz="2000" dirty="0" smtClean="0"/>
              <a:t>ersion - </a:t>
            </a:r>
            <a:r>
              <a:rPr lang="en-US" sz="2000" dirty="0"/>
              <a:t>Interface version requested by application</a:t>
            </a:r>
            <a:r>
              <a:rPr lang="en-US" sz="2000" dirty="0" smtClean="0"/>
              <a:t>.</a:t>
            </a:r>
            <a:endParaRPr lang="en-US" sz="2000" dirty="0"/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Removed:</a:t>
            </a:r>
          </a:p>
          <a:p>
            <a:pPr marL="800100" lvl="2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node - </a:t>
            </a:r>
            <a:r>
              <a:rPr lang="en-US" sz="1200" dirty="0">
                <a:solidFill>
                  <a:srgbClr val="FF0000"/>
                </a:solidFill>
              </a:rPr>
              <a:t>Optional, name or fabric address to resolve</a:t>
            </a:r>
            <a:r>
              <a:rPr lang="en-US" sz="1200" dirty="0" smtClean="0">
                <a:solidFill>
                  <a:srgbClr val="FF0000"/>
                </a:solidFill>
              </a:rPr>
              <a:t>.</a:t>
            </a:r>
            <a:endParaRPr lang="en-US" sz="1200" dirty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p</a:t>
            </a:r>
            <a:r>
              <a:rPr lang="en-US" sz="1200" dirty="0" smtClean="0">
                <a:solidFill>
                  <a:srgbClr val="FF0000"/>
                </a:solidFill>
              </a:rPr>
              <a:t>ort - </a:t>
            </a:r>
            <a:r>
              <a:rPr lang="en-US" sz="1200" dirty="0">
                <a:solidFill>
                  <a:srgbClr val="FF0000"/>
                </a:solidFill>
              </a:rPr>
              <a:t>Optional, </a:t>
            </a:r>
            <a:r>
              <a:rPr lang="en-US" sz="1200" dirty="0" smtClean="0">
                <a:solidFill>
                  <a:srgbClr val="FF0000"/>
                </a:solidFill>
              </a:rPr>
              <a:t>port </a:t>
            </a:r>
            <a:r>
              <a:rPr lang="en-US" sz="1200" dirty="0">
                <a:solidFill>
                  <a:srgbClr val="FF0000"/>
                </a:solidFill>
              </a:rPr>
              <a:t>number of address</a:t>
            </a:r>
            <a:r>
              <a:rPr lang="en-US" sz="1200" dirty="0" smtClean="0">
                <a:solidFill>
                  <a:srgbClr val="FF0000"/>
                </a:solidFill>
              </a:rPr>
              <a:t>.</a:t>
            </a:r>
            <a:endParaRPr lang="en-US" sz="1200" dirty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f</a:t>
            </a:r>
            <a:r>
              <a:rPr lang="en-US" sz="1200" dirty="0" smtClean="0">
                <a:solidFill>
                  <a:srgbClr val="FF0000"/>
                </a:solidFill>
              </a:rPr>
              <a:t>lags - </a:t>
            </a:r>
            <a:r>
              <a:rPr lang="en-US" sz="1200" dirty="0">
                <a:solidFill>
                  <a:srgbClr val="FF0000"/>
                </a:solidFill>
              </a:rPr>
              <a:t>Operation flags for the fi_getinfo </a:t>
            </a:r>
            <a:r>
              <a:rPr lang="en-US" sz="1200" dirty="0" smtClean="0">
                <a:solidFill>
                  <a:srgbClr val="FF0000"/>
                </a:solidFill>
              </a:rPr>
              <a:t>call.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In </a:t>
            </a:r>
            <a:r>
              <a:rPr lang="en-US" sz="1600" dirty="0">
                <a:solidFill>
                  <a:srgbClr val="FF0000"/>
                </a:solidFill>
              </a:rPr>
              <a:t>favor of </a:t>
            </a:r>
            <a:r>
              <a:rPr lang="en-US" sz="1600" dirty="0" err="1" smtClean="0">
                <a:solidFill>
                  <a:srgbClr val="FF0000"/>
                </a:solidFill>
              </a:rPr>
              <a:t>hints.src_addr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-&gt; struct </a:t>
            </a:r>
            <a:r>
              <a:rPr lang="en-US" sz="1600" dirty="0" err="1">
                <a:solidFill>
                  <a:srgbClr val="FF0000"/>
                </a:solidFill>
              </a:rPr>
              <a:t>sockaddr</a:t>
            </a:r>
            <a:r>
              <a:rPr lang="en-US" sz="1600" dirty="0">
                <a:solidFill>
                  <a:srgbClr val="FF0000"/>
                </a:solidFill>
              </a:rPr>
              <a:t> for (RDS &amp; IB providers)</a:t>
            </a:r>
          </a:p>
          <a:p>
            <a:pPr marL="0" indent="0">
              <a:buNone/>
            </a:pPr>
            <a:r>
              <a:rPr lang="en-US" sz="2000" dirty="0"/>
              <a:t>h</a:t>
            </a:r>
            <a:r>
              <a:rPr lang="en-US" sz="2000" dirty="0" smtClean="0"/>
              <a:t>ints  - *</a:t>
            </a:r>
            <a:r>
              <a:rPr lang="en-US" sz="2000" dirty="0" err="1" smtClean="0"/>
              <a:t>fi_info</a:t>
            </a:r>
            <a:r>
              <a:rPr lang="en-US" sz="2000" dirty="0" smtClean="0"/>
              <a:t> </a:t>
            </a:r>
            <a:r>
              <a:rPr lang="en-US" sz="2000" dirty="0"/>
              <a:t>structure </a:t>
            </a:r>
            <a:r>
              <a:rPr lang="en-US" sz="2000" dirty="0" smtClean="0"/>
              <a:t>which specifies </a:t>
            </a:r>
            <a:r>
              <a:rPr lang="en-US" sz="2000" dirty="0"/>
              <a:t>criteria </a:t>
            </a:r>
            <a:r>
              <a:rPr lang="en-US" sz="2000" dirty="0" smtClean="0"/>
              <a:t>for selecting fabrics.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info </a:t>
            </a:r>
            <a:r>
              <a:rPr lang="en-US" sz="2000" dirty="0"/>
              <a:t>: </a:t>
            </a:r>
            <a:r>
              <a:rPr lang="en-US" sz="2000" dirty="0" smtClean="0"/>
              <a:t>(OUT) a </a:t>
            </a:r>
            <a:r>
              <a:rPr lang="en-US" sz="2000" dirty="0"/>
              <a:t>linked </a:t>
            </a:r>
            <a:r>
              <a:rPr lang="en-US" sz="2000" dirty="0" smtClean="0"/>
              <a:t>list of </a:t>
            </a:r>
            <a:r>
              <a:rPr lang="en-US" sz="2000" dirty="0" err="1" smtClean="0"/>
              <a:t>fi_info</a:t>
            </a:r>
            <a:r>
              <a:rPr lang="en-US" sz="2000" dirty="0" smtClean="0"/>
              <a:t> structures containing fabric information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fi_getinfo() cont.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00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 struct </a:t>
            </a:r>
            <a:r>
              <a:rPr lang="en-US" sz="1600" dirty="0" err="1"/>
              <a:t>fi_info</a:t>
            </a:r>
            <a:r>
              <a:rPr lang="en-US" sz="1600" dirty="0"/>
              <a:t> {</a:t>
            </a:r>
          </a:p>
          <a:p>
            <a:pPr marL="0" indent="0">
              <a:buNone/>
            </a:pPr>
            <a:r>
              <a:rPr lang="en-US" sz="1600" dirty="0"/>
              <a:t>                  struct </a:t>
            </a:r>
            <a:r>
              <a:rPr lang="en-US" sz="1600" dirty="0" err="1"/>
              <a:t>fi_info</a:t>
            </a:r>
            <a:r>
              <a:rPr lang="en-US" sz="1600" dirty="0"/>
              <a:t>       </a:t>
            </a:r>
            <a:r>
              <a:rPr lang="en-US" sz="1600" dirty="0" smtClean="0"/>
              <a:t>*</a:t>
            </a:r>
            <a:r>
              <a:rPr lang="en-US" sz="1600" dirty="0"/>
              <a:t>next;</a:t>
            </a:r>
          </a:p>
          <a:p>
            <a:pPr marL="0" indent="0">
              <a:buNone/>
            </a:pPr>
            <a:r>
              <a:rPr lang="en-US" sz="1600" dirty="0"/>
              <a:t>                  uint64_t              </a:t>
            </a:r>
            <a:r>
              <a:rPr lang="en-US" sz="1600" dirty="0" smtClean="0"/>
              <a:t>caps;			// fabric </a:t>
            </a:r>
            <a:r>
              <a:rPr lang="en-US" sz="1600" dirty="0"/>
              <a:t>interface capabilities</a:t>
            </a:r>
          </a:p>
          <a:p>
            <a:pPr marL="0" indent="0">
              <a:buNone/>
            </a:pPr>
            <a:r>
              <a:rPr lang="en-US" sz="1600" dirty="0"/>
              <a:t>                  uint64_t              mode</a:t>
            </a:r>
            <a:r>
              <a:rPr lang="en-US" sz="1600" dirty="0" smtClean="0"/>
              <a:t>;			// </a:t>
            </a:r>
            <a:r>
              <a:rPr lang="en-US" sz="1600" dirty="0"/>
              <a:t>Operational modes supported by the </a:t>
            </a:r>
            <a:r>
              <a:rPr lang="en-US" sz="1600" dirty="0" smtClean="0"/>
              <a:t>IF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</a:t>
            </a:r>
            <a:r>
              <a:rPr lang="en-US" sz="1600" dirty="0" err="1"/>
              <a:t>enum</a:t>
            </a:r>
            <a:r>
              <a:rPr lang="en-US" sz="1600" dirty="0"/>
              <a:t> </a:t>
            </a:r>
            <a:r>
              <a:rPr lang="en-US" sz="1600" dirty="0" err="1" smtClean="0"/>
              <a:t>fi_ep_type</a:t>
            </a:r>
            <a:r>
              <a:rPr lang="en-US" sz="1600" dirty="0"/>
              <a:t> </a:t>
            </a:r>
            <a:r>
              <a:rPr lang="en-US" sz="1600" dirty="0" err="1" smtClean="0"/>
              <a:t>ep_type</a:t>
            </a:r>
            <a:r>
              <a:rPr lang="en-US" sz="1600" dirty="0" smtClean="0"/>
              <a:t>;		// type </a:t>
            </a:r>
            <a:r>
              <a:rPr lang="en-US" sz="1600" dirty="0"/>
              <a:t>of </a:t>
            </a:r>
            <a:r>
              <a:rPr lang="en-US" sz="1600" dirty="0" smtClean="0"/>
              <a:t>fabric IF communication desired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uint32_t            </a:t>
            </a:r>
            <a:r>
              <a:rPr lang="en-US" sz="1600" dirty="0" smtClean="0"/>
              <a:t> </a:t>
            </a:r>
            <a:r>
              <a:rPr lang="en-US" sz="1600" dirty="0" err="1"/>
              <a:t>addr_format</a:t>
            </a:r>
            <a:r>
              <a:rPr lang="en-US" sz="1600" dirty="0" smtClean="0"/>
              <a:t>;</a:t>
            </a:r>
            <a:r>
              <a:rPr lang="en-US" sz="1600" dirty="0"/>
              <a:t> </a:t>
            </a:r>
            <a:r>
              <a:rPr lang="en-US" sz="1600" dirty="0" smtClean="0"/>
              <a:t>	// format of addresses </a:t>
            </a:r>
            <a:r>
              <a:rPr lang="en-US" sz="1600" dirty="0"/>
              <a:t>referenced by the  fabric  </a:t>
            </a:r>
          </a:p>
          <a:p>
            <a:pPr marL="0" indent="0">
              <a:buNone/>
            </a:pPr>
            <a:r>
              <a:rPr lang="en-US" sz="1600" dirty="0"/>
              <a:t>                  </a:t>
            </a:r>
            <a:r>
              <a:rPr lang="en-US" sz="1600" dirty="0" err="1"/>
              <a:t>size_t</a:t>
            </a:r>
            <a:r>
              <a:rPr lang="en-US" sz="1600" dirty="0"/>
              <a:t>                </a:t>
            </a:r>
            <a:r>
              <a:rPr lang="en-US" sz="1600" dirty="0" smtClean="0"/>
              <a:t> </a:t>
            </a:r>
            <a:r>
              <a:rPr lang="en-US" sz="1600" dirty="0" err="1" smtClean="0"/>
              <a:t>src_addrlen</a:t>
            </a:r>
            <a:r>
              <a:rPr lang="en-US" sz="1600" dirty="0" smtClean="0"/>
              <a:t>;		// </a:t>
            </a:r>
            <a:r>
              <a:rPr lang="en-US" sz="1600" dirty="0"/>
              <a:t>length of </a:t>
            </a:r>
            <a:r>
              <a:rPr lang="en-US" sz="1600" dirty="0" smtClean="0"/>
              <a:t>the source </a:t>
            </a:r>
            <a:r>
              <a:rPr lang="en-US" sz="1600" dirty="0"/>
              <a:t>address</a:t>
            </a:r>
          </a:p>
          <a:p>
            <a:pPr marL="0" indent="0">
              <a:buNone/>
            </a:pPr>
            <a:r>
              <a:rPr lang="en-US" sz="1600" dirty="0"/>
              <a:t>                  </a:t>
            </a:r>
            <a:r>
              <a:rPr lang="en-US" sz="1600" dirty="0" err="1"/>
              <a:t>size_t</a:t>
            </a:r>
            <a:r>
              <a:rPr lang="en-US" sz="1600" dirty="0"/>
              <a:t>                </a:t>
            </a:r>
            <a:r>
              <a:rPr lang="en-US" sz="1600" dirty="0" smtClean="0"/>
              <a:t> </a:t>
            </a:r>
            <a:r>
              <a:rPr lang="en-US" sz="1600" dirty="0" err="1" smtClean="0"/>
              <a:t>dest_addrlen</a:t>
            </a:r>
            <a:r>
              <a:rPr lang="en-US" sz="1600" dirty="0" smtClean="0"/>
              <a:t>;	// length of the destination address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void                  </a:t>
            </a:r>
            <a:r>
              <a:rPr lang="en-US" sz="1600" dirty="0" smtClean="0"/>
              <a:t>  *</a:t>
            </a:r>
            <a:r>
              <a:rPr lang="en-US" sz="1600" dirty="0" err="1"/>
              <a:t>src_addr</a:t>
            </a:r>
            <a:r>
              <a:rPr lang="en-US" sz="1600" dirty="0" smtClean="0"/>
              <a:t>;		// source address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void                  </a:t>
            </a:r>
            <a:r>
              <a:rPr lang="en-US" sz="1600" dirty="0" smtClean="0"/>
              <a:t>  *</a:t>
            </a:r>
            <a:r>
              <a:rPr lang="en-US" sz="1600" dirty="0" err="1"/>
              <a:t>dest_addr</a:t>
            </a:r>
            <a:r>
              <a:rPr lang="en-US" sz="1600" dirty="0" smtClean="0"/>
              <a:t>;		// destination address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</a:t>
            </a:r>
            <a:r>
              <a:rPr lang="en-US" sz="1600" dirty="0" err="1"/>
              <a:t>fi_connreq_t</a:t>
            </a:r>
            <a:r>
              <a:rPr lang="en-US" sz="1600" dirty="0"/>
              <a:t>     </a:t>
            </a:r>
            <a:r>
              <a:rPr lang="en-US" sz="1600" dirty="0" smtClean="0"/>
              <a:t>  </a:t>
            </a:r>
            <a:r>
              <a:rPr lang="en-US" sz="1600" dirty="0" err="1" smtClean="0"/>
              <a:t>connreq</a:t>
            </a:r>
            <a:r>
              <a:rPr lang="en-US" sz="1600" dirty="0" smtClean="0"/>
              <a:t>;		//  a specific connection request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struct </a:t>
            </a:r>
            <a:r>
              <a:rPr lang="en-US" sz="1600" dirty="0" err="1"/>
              <a:t>fi_tx_attr</a:t>
            </a:r>
            <a:r>
              <a:rPr lang="en-US" sz="1600" dirty="0"/>
              <a:t> </a:t>
            </a:r>
            <a:r>
              <a:rPr lang="en-US" sz="1600" dirty="0" smtClean="0"/>
              <a:t>  *</a:t>
            </a:r>
            <a:r>
              <a:rPr lang="en-US" sz="1600" dirty="0" err="1" smtClean="0"/>
              <a:t>tx_attr</a:t>
            </a:r>
            <a:r>
              <a:rPr lang="en-US" sz="1600" dirty="0" smtClean="0"/>
              <a:t>;	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struct </a:t>
            </a:r>
            <a:r>
              <a:rPr lang="en-US" sz="1600" dirty="0" err="1"/>
              <a:t>fi_rx_attr</a:t>
            </a:r>
            <a:r>
              <a:rPr lang="en-US" sz="1600" dirty="0"/>
              <a:t> </a:t>
            </a:r>
            <a:r>
              <a:rPr lang="en-US" sz="1600" dirty="0" smtClean="0"/>
              <a:t>  *</a:t>
            </a:r>
            <a:r>
              <a:rPr lang="en-US" sz="1600" dirty="0" err="1"/>
              <a:t>rx_attr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                  struct </a:t>
            </a:r>
            <a:r>
              <a:rPr lang="en-US" sz="1600" dirty="0" err="1"/>
              <a:t>fi_ep_attr</a:t>
            </a:r>
            <a:r>
              <a:rPr lang="en-US" sz="1600" dirty="0"/>
              <a:t> </a:t>
            </a:r>
            <a:r>
              <a:rPr lang="en-US" sz="1600" dirty="0" smtClean="0"/>
              <a:t> *</a:t>
            </a:r>
            <a:r>
              <a:rPr lang="en-US" sz="1600" dirty="0" err="1"/>
              <a:t>ep_attr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                  struct </a:t>
            </a:r>
            <a:r>
              <a:rPr lang="en-US" sz="1600" dirty="0" err="1"/>
              <a:t>fi_domain_attr</a:t>
            </a:r>
            <a:r>
              <a:rPr lang="en-US" sz="1600" dirty="0"/>
              <a:t> *</a:t>
            </a:r>
            <a:r>
              <a:rPr lang="en-US" sz="1600" dirty="0" err="1"/>
              <a:t>domain_attr</a:t>
            </a:r>
            <a:r>
              <a:rPr lang="en-US" sz="1600" dirty="0" smtClean="0"/>
              <a:t>;	// optional: .name = “ib0”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struct </a:t>
            </a:r>
            <a:r>
              <a:rPr lang="en-US" sz="1600" dirty="0" err="1"/>
              <a:t>fi_fabric_attr</a:t>
            </a:r>
            <a:r>
              <a:rPr lang="en-US" sz="1600" dirty="0"/>
              <a:t> *</a:t>
            </a:r>
            <a:r>
              <a:rPr lang="en-US" sz="1600" dirty="0" err="1"/>
              <a:t>fabric_attr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  </a:t>
            </a:r>
            <a:r>
              <a:rPr lang="en-US" sz="1600" dirty="0" smtClean="0"/>
              <a:t>};</a:t>
            </a:r>
            <a:endParaRPr lang="en-US" sz="16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Tx attributes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38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Optional Transmit </a:t>
            </a:r>
            <a:r>
              <a:rPr lang="en-US" sz="1600" dirty="0"/>
              <a:t>context attributes may be specified </a:t>
            </a:r>
            <a:r>
              <a:rPr lang="en-US" sz="1600" dirty="0" smtClean="0"/>
              <a:t>and returned </a:t>
            </a:r>
            <a:r>
              <a:rPr lang="en-US" sz="1600" dirty="0"/>
              <a:t>as part of fi_getinfo.  When provided as hints, requested </a:t>
            </a:r>
            <a:r>
              <a:rPr lang="en-US" sz="1600" dirty="0" smtClean="0"/>
              <a:t>values of struct  </a:t>
            </a:r>
            <a:r>
              <a:rPr lang="en-US" sz="1600" dirty="0" err="1"/>
              <a:t>fi_tx_ctx_attr</a:t>
            </a:r>
            <a:r>
              <a:rPr lang="en-US" sz="1600" dirty="0"/>
              <a:t> </a:t>
            </a:r>
            <a:r>
              <a:rPr lang="en-US" sz="1600" dirty="0" smtClean="0"/>
              <a:t>should be </a:t>
            </a:r>
            <a:r>
              <a:rPr lang="en-US" sz="1600" dirty="0"/>
              <a:t>set.  On output, the </a:t>
            </a:r>
            <a:r>
              <a:rPr lang="en-US" sz="1600" dirty="0" smtClean="0"/>
              <a:t>actual </a:t>
            </a:r>
            <a:r>
              <a:rPr lang="en-US" sz="1600" dirty="0"/>
              <a:t>transmit context attributes that can </a:t>
            </a:r>
            <a:r>
              <a:rPr lang="en-US" sz="1600" dirty="0" smtClean="0"/>
              <a:t>be provided will be returned.</a:t>
            </a:r>
            <a:endParaRPr lang="en-US" sz="16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struct </a:t>
            </a:r>
            <a:r>
              <a:rPr lang="en-US" sz="1400" dirty="0" err="1"/>
              <a:t>fi_tx_attr</a:t>
            </a:r>
            <a:r>
              <a:rPr lang="en-US" sz="1400" dirty="0"/>
              <a:t> {</a:t>
            </a:r>
          </a:p>
          <a:p>
            <a:pPr marL="0" indent="0">
              <a:buNone/>
            </a:pPr>
            <a:r>
              <a:rPr lang="en-US" sz="1400" dirty="0"/>
              <a:t>	uint64_t	</a:t>
            </a:r>
            <a:r>
              <a:rPr lang="en-US" sz="1400" dirty="0" smtClean="0"/>
              <a:t>caps;			# </a:t>
            </a:r>
            <a:r>
              <a:rPr lang="en-US" sz="1400" dirty="0"/>
              <a:t>see CAPABILITIES section </a:t>
            </a:r>
            <a:r>
              <a:rPr lang="en-US" sz="1400" dirty="0" smtClean="0"/>
              <a:t>in </a:t>
            </a:r>
            <a:r>
              <a:rPr lang="en-US" sz="1400" dirty="0"/>
              <a:t>fi_getinfo(3) for </a:t>
            </a:r>
            <a:r>
              <a:rPr lang="en-US" sz="1400" dirty="0" smtClean="0"/>
              <a:t>details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# e.g. FI_MSG, FI_RMA, FI_ATOMIC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uint64_t	</a:t>
            </a:r>
            <a:r>
              <a:rPr lang="en-US" sz="1400" dirty="0" smtClean="0"/>
              <a:t>mode;		# </a:t>
            </a:r>
            <a:r>
              <a:rPr lang="en-US" sz="1400" dirty="0"/>
              <a:t>see </a:t>
            </a:r>
            <a:r>
              <a:rPr lang="en-US" sz="1400" dirty="0" smtClean="0"/>
              <a:t>MODE </a:t>
            </a:r>
            <a:r>
              <a:rPr lang="en-US" sz="1400" dirty="0"/>
              <a:t>section </a:t>
            </a:r>
            <a:r>
              <a:rPr lang="en-US" sz="1400" dirty="0" smtClean="0"/>
              <a:t>in </a:t>
            </a:r>
            <a:r>
              <a:rPr lang="en-US" sz="1400" dirty="0"/>
              <a:t>fi_getinfo(3) for </a:t>
            </a:r>
            <a:r>
              <a:rPr lang="en-US" sz="1400" dirty="0" smtClean="0"/>
              <a:t>details; FI_LOCAL_MR</a:t>
            </a:r>
          </a:p>
          <a:p>
            <a:pPr marL="0" indent="0">
              <a:buNone/>
            </a:pPr>
            <a:r>
              <a:rPr lang="en-US" sz="1400" dirty="0"/>
              <a:t>	uint64_t	</a:t>
            </a:r>
            <a:r>
              <a:rPr lang="en-US" sz="1400" dirty="0" err="1" smtClean="0"/>
              <a:t>op_flags</a:t>
            </a:r>
            <a:r>
              <a:rPr lang="en-US" sz="1400" dirty="0" smtClean="0"/>
              <a:t>;		# Tx operation types: (man fi_endpoint.3)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uint64_t	</a:t>
            </a:r>
            <a:r>
              <a:rPr lang="en-US" sz="1400" dirty="0" err="1" smtClean="0"/>
              <a:t>msg_order</a:t>
            </a:r>
            <a:r>
              <a:rPr lang="en-US" sz="1400" dirty="0" smtClean="0"/>
              <a:t>;		# </a:t>
            </a:r>
            <a:r>
              <a:rPr lang="en-US" sz="1400" dirty="0"/>
              <a:t>order in which transport layer headers (as viewed by </a:t>
            </a:r>
            <a:r>
              <a:rPr lang="en-US" sz="1400" dirty="0" smtClean="0"/>
              <a:t>the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# application</a:t>
            </a:r>
            <a:r>
              <a:rPr lang="en-US" sz="1400" dirty="0"/>
              <a:t>) are </a:t>
            </a:r>
            <a:r>
              <a:rPr lang="en-US" sz="1400" dirty="0" smtClean="0"/>
              <a:t>processed.</a:t>
            </a:r>
          </a:p>
          <a:p>
            <a:pPr marL="0" indent="0">
              <a:buNone/>
            </a:pPr>
            <a:r>
              <a:rPr lang="en-US" sz="1400" dirty="0" smtClean="0"/>
              <a:t>						FI_ORDER_NONE, FI_ORDER_STRICT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uint64_t	</a:t>
            </a:r>
            <a:r>
              <a:rPr lang="en-US" sz="1400" dirty="0" err="1" smtClean="0"/>
              <a:t>comp_order</a:t>
            </a:r>
            <a:r>
              <a:rPr lang="en-US" sz="1400" dirty="0"/>
              <a:t>;	# order in which completed requests are written into </a:t>
            </a:r>
            <a:r>
              <a:rPr lang="en-US" sz="1400" dirty="0" smtClean="0"/>
              <a:t>the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# completion </a:t>
            </a:r>
            <a:r>
              <a:rPr lang="en-US" sz="1400" dirty="0"/>
              <a:t>queue.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</a:t>
            </a:r>
            <a:r>
              <a:rPr lang="en-US" sz="1400" dirty="0" err="1" smtClean="0"/>
              <a:t>inject_size</a:t>
            </a:r>
            <a:r>
              <a:rPr lang="en-US" sz="1400" dirty="0" smtClean="0"/>
              <a:t>;		# max Tx buffer size which is reusable prior to associated CQ event.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</a:t>
            </a:r>
            <a:r>
              <a:rPr lang="en-US" sz="1400" dirty="0" smtClean="0"/>
              <a:t>size;			# bytes in local Tx context queue; work-queue depth.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</a:t>
            </a:r>
            <a:r>
              <a:rPr lang="en-US" sz="1400" dirty="0" err="1" smtClean="0"/>
              <a:t>iov_limit</a:t>
            </a:r>
            <a:r>
              <a:rPr lang="en-US" sz="1400" dirty="0" smtClean="0"/>
              <a:t>;</a:t>
            </a:r>
            <a:r>
              <a:rPr lang="en-US" sz="1400" dirty="0"/>
              <a:t> 		</a:t>
            </a:r>
            <a:r>
              <a:rPr lang="en-US" sz="1400" dirty="0" smtClean="0"/>
              <a:t># </a:t>
            </a:r>
            <a:r>
              <a:rPr lang="en-US" sz="1400" dirty="0"/>
              <a:t>max </a:t>
            </a:r>
            <a:r>
              <a:rPr lang="en-US" sz="1400" dirty="0" smtClean="0"/>
              <a:t>QP scatter-gather list depth (</a:t>
            </a:r>
            <a:r>
              <a:rPr lang="en-US" sz="1400" dirty="0" err="1" smtClean="0"/>
              <a:t>num</a:t>
            </a:r>
            <a:r>
              <a:rPr lang="en-US" sz="1400" dirty="0" smtClean="0"/>
              <a:t> elements).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</a:t>
            </a:r>
            <a:r>
              <a:rPr lang="en-US" sz="1400" dirty="0" err="1" smtClean="0"/>
              <a:t>rma_iov_limit</a:t>
            </a:r>
            <a:r>
              <a:rPr lang="en-US" sz="1400" dirty="0" smtClean="0"/>
              <a:t>;</a:t>
            </a:r>
            <a:r>
              <a:rPr lang="en-US" sz="1400" dirty="0"/>
              <a:t> 	</a:t>
            </a:r>
            <a:r>
              <a:rPr lang="en-US" sz="1400" dirty="0" smtClean="0"/>
              <a:t># max RDMA </a:t>
            </a:r>
            <a:r>
              <a:rPr lang="en-US" sz="1400" dirty="0"/>
              <a:t>scatter-gather list </a:t>
            </a:r>
            <a:r>
              <a:rPr lang="en-US" sz="1400" dirty="0" smtClean="0"/>
              <a:t>depth.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Rx attributes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00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/>
              <a:t>rx_attr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en-US" sz="1600" dirty="0" smtClean="0"/>
              <a:t>Optional receive context attributes may be </a:t>
            </a:r>
            <a:r>
              <a:rPr lang="en-US" sz="1600" dirty="0"/>
              <a:t>specified </a:t>
            </a:r>
            <a:r>
              <a:rPr lang="en-US" sz="1600" dirty="0" smtClean="0"/>
              <a:t>and returned </a:t>
            </a:r>
            <a:r>
              <a:rPr lang="en-US" sz="1600" dirty="0"/>
              <a:t>as part of fi_getinfo.  When provided as hints, requested </a:t>
            </a:r>
            <a:r>
              <a:rPr lang="en-US" sz="1600" dirty="0" smtClean="0"/>
              <a:t>values of struct </a:t>
            </a:r>
            <a:r>
              <a:rPr lang="en-US" sz="1600" dirty="0" err="1" smtClean="0"/>
              <a:t>fi_rx_ctx_attr</a:t>
            </a:r>
            <a:r>
              <a:rPr lang="en-US" sz="1600" dirty="0" smtClean="0"/>
              <a:t> should be </a:t>
            </a:r>
            <a:r>
              <a:rPr lang="en-US" sz="1600" dirty="0"/>
              <a:t>set.  On output, the </a:t>
            </a:r>
            <a:r>
              <a:rPr lang="en-US" sz="1600" dirty="0" smtClean="0"/>
              <a:t>actual receive </a:t>
            </a:r>
            <a:r>
              <a:rPr lang="en-US" sz="1600" dirty="0"/>
              <a:t>context attributes that can be provided will be returned.  </a:t>
            </a:r>
            <a:r>
              <a:rPr lang="en-US" sz="1600" dirty="0" smtClean="0"/>
              <a:t>Output </a:t>
            </a:r>
            <a:r>
              <a:rPr lang="en-US" sz="1600" dirty="0"/>
              <a:t>values will be greater than or </a:t>
            </a:r>
            <a:r>
              <a:rPr lang="en-US" sz="1600" dirty="0" err="1"/>
              <a:t>or</a:t>
            </a:r>
            <a:r>
              <a:rPr lang="en-US" sz="1600" dirty="0"/>
              <a:t> equal to the requested input </a:t>
            </a:r>
            <a:r>
              <a:rPr lang="en-US" sz="1600" dirty="0" smtClean="0"/>
              <a:t>values.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/>
              <a:t>fi_rx_attr</a:t>
            </a:r>
            <a:r>
              <a:rPr lang="en-US" sz="1600" dirty="0"/>
              <a:t> {</a:t>
            </a:r>
          </a:p>
          <a:p>
            <a:pPr marL="0" indent="0">
              <a:buNone/>
            </a:pPr>
            <a:r>
              <a:rPr lang="en-US" sz="1600" dirty="0"/>
              <a:t>	uint64_t	caps;			</a:t>
            </a:r>
            <a:r>
              <a:rPr lang="en-US" sz="1400" dirty="0"/>
              <a:t># </a:t>
            </a:r>
            <a:r>
              <a:rPr lang="en-US" sz="1400" dirty="0" smtClean="0"/>
              <a:t>see CAPABILITIES </a:t>
            </a:r>
            <a:r>
              <a:rPr lang="en-US" sz="1400" dirty="0"/>
              <a:t>section </a:t>
            </a:r>
            <a:r>
              <a:rPr lang="en-US" sz="1400" dirty="0" smtClean="0"/>
              <a:t>in </a:t>
            </a:r>
            <a:r>
              <a:rPr lang="en-US" sz="1400" dirty="0"/>
              <a:t>fi_getinfo(3</a:t>
            </a:r>
            <a:r>
              <a:rPr lang="en-US" sz="1400" dirty="0" smtClean="0"/>
              <a:t>) for details</a:t>
            </a:r>
          </a:p>
          <a:p>
            <a:pPr marL="0" indent="0">
              <a:buNone/>
            </a:pPr>
            <a:r>
              <a:rPr lang="en-US" sz="1400" dirty="0"/>
              <a:t>						</a:t>
            </a:r>
            <a:r>
              <a:rPr lang="en-US" sz="1400" dirty="0" smtClean="0"/>
              <a:t>	# </a:t>
            </a:r>
            <a:r>
              <a:rPr lang="en-US" sz="1400" dirty="0"/>
              <a:t>e.g. FI_MSG, FI_RMA, </a:t>
            </a:r>
            <a:r>
              <a:rPr lang="en-US" sz="1400" dirty="0" smtClean="0"/>
              <a:t>FI_ATOMIC</a:t>
            </a:r>
            <a:endParaRPr lang="en-US" sz="1400" dirty="0"/>
          </a:p>
          <a:p>
            <a:pPr marL="0" indent="0">
              <a:buNone/>
            </a:pPr>
            <a:r>
              <a:rPr lang="en-US" sz="1600" dirty="0"/>
              <a:t>	uint64_t	</a:t>
            </a:r>
            <a:r>
              <a:rPr lang="en-US" sz="1600" dirty="0" smtClean="0"/>
              <a:t>mode;			# </a:t>
            </a:r>
            <a:r>
              <a:rPr lang="en-US" sz="1400" dirty="0" smtClean="0"/>
              <a:t>see MODE section in </a:t>
            </a:r>
            <a:r>
              <a:rPr lang="en-US" sz="1400" dirty="0"/>
              <a:t>fi_getinfo(3) for </a:t>
            </a:r>
            <a:r>
              <a:rPr lang="en-US" sz="1400" dirty="0" smtClean="0"/>
              <a:t>details; FI_LOCAL_MR</a:t>
            </a:r>
            <a:endParaRPr lang="en-US" sz="1400" dirty="0"/>
          </a:p>
          <a:p>
            <a:pPr marL="0" indent="0">
              <a:buNone/>
            </a:pPr>
            <a:r>
              <a:rPr lang="en-US" sz="1600" dirty="0"/>
              <a:t>	uint64_t	</a:t>
            </a:r>
            <a:r>
              <a:rPr lang="en-US" sz="1600" dirty="0" err="1" smtClean="0"/>
              <a:t>op_flags</a:t>
            </a:r>
            <a:r>
              <a:rPr lang="en-US" sz="1600" dirty="0" smtClean="0"/>
              <a:t>;			# permitted operations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uint64_t	</a:t>
            </a:r>
            <a:r>
              <a:rPr lang="en-US" sz="1600" dirty="0" err="1" smtClean="0"/>
              <a:t>msg_order</a:t>
            </a:r>
            <a:r>
              <a:rPr lang="en-US" sz="1600" dirty="0"/>
              <a:t>;		# order in which transport layer </a:t>
            </a:r>
            <a:r>
              <a:rPr lang="en-US" sz="1600" dirty="0" smtClean="0"/>
              <a:t>headers </a:t>
            </a:r>
            <a:r>
              <a:rPr lang="en-US" sz="1600" dirty="0"/>
              <a:t>are processed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uint64_t	</a:t>
            </a:r>
            <a:r>
              <a:rPr lang="en-US" sz="1600" dirty="0" err="1" smtClean="0"/>
              <a:t>comp_order</a:t>
            </a:r>
            <a:r>
              <a:rPr lang="en-US" sz="1600" dirty="0"/>
              <a:t>;		# order in which completed requests are written into the</a:t>
            </a:r>
          </a:p>
          <a:p>
            <a:pPr marL="0" indent="0">
              <a:buNone/>
            </a:pPr>
            <a:r>
              <a:rPr lang="en-US" sz="1600" dirty="0"/>
              <a:t>						</a:t>
            </a:r>
            <a:r>
              <a:rPr lang="en-US" sz="1600" dirty="0" smtClean="0"/>
              <a:t>	# </a:t>
            </a:r>
            <a:r>
              <a:rPr lang="en-US" sz="1600" dirty="0"/>
              <a:t>completion queue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</a:t>
            </a:r>
            <a:r>
              <a:rPr lang="en-US" sz="1600" dirty="0" err="1" smtClean="0"/>
              <a:t>total_buffered_recv</a:t>
            </a:r>
            <a:r>
              <a:rPr lang="en-US" sz="1600" dirty="0" smtClean="0"/>
              <a:t>;</a:t>
            </a:r>
            <a:r>
              <a:rPr lang="en-US" sz="1600" dirty="0"/>
              <a:t>	</a:t>
            </a:r>
            <a:r>
              <a:rPr lang="en-US" sz="1400" dirty="0" smtClean="0"/>
              <a:t># </a:t>
            </a:r>
            <a:r>
              <a:rPr lang="en-US" sz="1600" dirty="0" smtClean="0"/>
              <a:t>total size of provider managed Rx buffer space.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	# (see FI_BUFFERED_RECV context flag)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</a:t>
            </a:r>
            <a:r>
              <a:rPr lang="en-US" sz="1600" dirty="0" smtClean="0"/>
              <a:t>size;				# bytes in local Rx context queue; work-queue depth.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size_t</a:t>
            </a:r>
            <a:r>
              <a:rPr lang="en-US" sz="1600" dirty="0"/>
              <a:t>	</a:t>
            </a:r>
            <a:r>
              <a:rPr lang="en-US" sz="1600" dirty="0" err="1" smtClean="0"/>
              <a:t>iov_limit</a:t>
            </a:r>
            <a:r>
              <a:rPr lang="en-US" sz="1600" dirty="0" smtClean="0"/>
              <a:t>;			# max scatter-gather list depth.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};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5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EndPoint</a:t>
            </a:r>
            <a:r>
              <a:rPr lang="en-US" dirty="0" smtClean="0">
                <a:solidFill>
                  <a:schemeClr val="tx1"/>
                </a:solidFill>
              </a:rPr>
              <a:t> attributes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001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err="1" smtClean="0"/>
              <a:t>ep_attr</a:t>
            </a:r>
            <a:r>
              <a:rPr lang="en-US" sz="1400" dirty="0" smtClean="0"/>
              <a:t>  </a:t>
            </a:r>
            <a:r>
              <a:rPr lang="en-US" sz="1400" dirty="0"/>
              <a:t>-  </a:t>
            </a:r>
            <a:r>
              <a:rPr lang="en-US" sz="1400" dirty="0" smtClean="0"/>
              <a:t>Optional endpoint </a:t>
            </a:r>
            <a:r>
              <a:rPr lang="en-US" sz="1400" dirty="0"/>
              <a:t>attributes may be specified and returned as </a:t>
            </a:r>
            <a:r>
              <a:rPr lang="en-US" sz="1400" dirty="0" smtClean="0"/>
              <a:t>part </a:t>
            </a:r>
            <a:r>
              <a:rPr lang="en-US" sz="1400" dirty="0"/>
              <a:t>of fi_getinfo.  When provided as </a:t>
            </a:r>
            <a:r>
              <a:rPr lang="en-US" sz="1400" dirty="0" smtClean="0"/>
              <a:t>hints</a:t>
            </a:r>
            <a:r>
              <a:rPr lang="en-US" sz="1400" dirty="0"/>
              <a:t>, </a:t>
            </a:r>
            <a:r>
              <a:rPr lang="en-US" sz="1400" dirty="0" smtClean="0"/>
              <a:t>requested values of struct </a:t>
            </a:r>
            <a:r>
              <a:rPr lang="en-US" sz="1400" dirty="0" err="1"/>
              <a:t>fi_ep_attr</a:t>
            </a:r>
            <a:r>
              <a:rPr lang="en-US" sz="1400" dirty="0"/>
              <a:t> </a:t>
            </a:r>
            <a:r>
              <a:rPr lang="en-US" sz="1400" dirty="0" smtClean="0"/>
              <a:t>should be set</a:t>
            </a:r>
            <a:r>
              <a:rPr lang="en-US" sz="1400" dirty="0"/>
              <a:t>.  On output, the actual endpoint </a:t>
            </a:r>
            <a:r>
              <a:rPr lang="en-US" sz="1400" dirty="0" smtClean="0"/>
              <a:t>attributes </a:t>
            </a:r>
            <a:r>
              <a:rPr lang="en-US" sz="1400" dirty="0"/>
              <a:t>that can be provided will be returned.  Output values will  be  </a:t>
            </a:r>
            <a:r>
              <a:rPr lang="en-US" sz="1400" dirty="0" smtClean="0"/>
              <a:t>greater </a:t>
            </a:r>
            <a:r>
              <a:rPr lang="en-US" sz="1400" dirty="0"/>
              <a:t>than </a:t>
            </a:r>
            <a:r>
              <a:rPr lang="en-US" sz="1400" dirty="0" smtClean="0"/>
              <a:t>or equal to requested input values.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struct </a:t>
            </a:r>
            <a:r>
              <a:rPr lang="en-US" sz="1400" dirty="0" err="1"/>
              <a:t>fi_ep_attr</a:t>
            </a:r>
            <a:r>
              <a:rPr lang="en-US" sz="1400" dirty="0"/>
              <a:t> {</a:t>
            </a:r>
          </a:p>
          <a:p>
            <a:pPr marL="0" indent="0">
              <a:buNone/>
            </a:pPr>
            <a:r>
              <a:rPr lang="en-US" sz="1400" dirty="0"/>
              <a:t>	uint32_t		protocol</a:t>
            </a:r>
            <a:r>
              <a:rPr lang="en-US" sz="1400" dirty="0" smtClean="0"/>
              <a:t>;			# end-2-end protocol:</a:t>
            </a:r>
            <a:r>
              <a:rPr lang="en-US" sz="1400" dirty="0"/>
              <a:t> FI_PROTO_RDMA_CM_IB_RC</a:t>
            </a:r>
          </a:p>
          <a:p>
            <a:pPr marL="0" indent="0">
              <a:buNone/>
            </a:pPr>
            <a:r>
              <a:rPr lang="en-US" sz="1400" dirty="0"/>
              <a:t>	uint32_t		</a:t>
            </a:r>
            <a:r>
              <a:rPr lang="en-US" sz="1400" dirty="0" err="1"/>
              <a:t>protocol_version</a:t>
            </a:r>
            <a:r>
              <a:rPr lang="en-US" sz="1400" dirty="0" smtClean="0"/>
              <a:t>;		# connection protocol version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max_msg_size</a:t>
            </a:r>
            <a:r>
              <a:rPr lang="en-US" sz="1400" dirty="0" smtClean="0"/>
              <a:t>;		# max number of bytes per data transfer operation.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inject_size</a:t>
            </a:r>
            <a:r>
              <a:rPr lang="en-US" sz="1400" dirty="0" smtClean="0"/>
              <a:t>;			# max TX buffer size that can be reused prior to CQ event.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total_buffered_recv</a:t>
            </a:r>
            <a:r>
              <a:rPr lang="en-US" sz="1400" dirty="0" smtClean="0"/>
              <a:t>;	# Total # of Rx bytes utilized for FI_BUFFERED_RECV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msg_prefix_size</a:t>
            </a:r>
            <a:r>
              <a:rPr lang="en-US" sz="1400" dirty="0" smtClean="0"/>
              <a:t>;		# size of message prefix size(0), FI_MSG_PREFIX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max_order_raw_size</a:t>
            </a:r>
            <a:r>
              <a:rPr lang="en-US" sz="1400" dirty="0" smtClean="0"/>
              <a:t>;	# RDMA: Read-after-Write byte size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max_order_war_size</a:t>
            </a:r>
            <a:r>
              <a:rPr lang="en-US" sz="1400" dirty="0" smtClean="0"/>
              <a:t>;	# </a:t>
            </a:r>
            <a:r>
              <a:rPr lang="en-US" sz="1400" dirty="0"/>
              <a:t>RDMA: </a:t>
            </a:r>
            <a:r>
              <a:rPr lang="en-US" sz="1400" dirty="0" smtClean="0"/>
              <a:t>Write-after-Read byte size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max_order_waw_size</a:t>
            </a:r>
            <a:r>
              <a:rPr lang="en-US" sz="1400" dirty="0" smtClean="0"/>
              <a:t>;</a:t>
            </a:r>
            <a:r>
              <a:rPr lang="en-US" sz="1400" dirty="0"/>
              <a:t> 	# RDMA: </a:t>
            </a:r>
            <a:r>
              <a:rPr lang="en-US" sz="1400" dirty="0" smtClean="0"/>
              <a:t>Write-after-Write byte size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uint64_t		</a:t>
            </a:r>
            <a:r>
              <a:rPr lang="en-US" sz="1400" dirty="0" err="1"/>
              <a:t>mem_tag_format</a:t>
            </a:r>
            <a:r>
              <a:rPr lang="en-US" sz="1400" dirty="0"/>
              <a:t>;	# bit </a:t>
            </a:r>
            <a:r>
              <a:rPr lang="en-US" sz="1400" dirty="0" smtClean="0"/>
              <a:t>array: number </a:t>
            </a:r>
            <a:r>
              <a:rPr lang="en-US" sz="1400" dirty="0"/>
              <a:t>of </a:t>
            </a:r>
            <a:r>
              <a:rPr lang="en-US" sz="1400" dirty="0" smtClean="0"/>
              <a:t>tag </a:t>
            </a:r>
            <a:r>
              <a:rPr lang="en-US" sz="1400" dirty="0"/>
              <a:t>bits supported </a:t>
            </a:r>
            <a:r>
              <a:rPr lang="en-US" sz="1400" dirty="0" smtClean="0"/>
              <a:t>by the provider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uint64_t		</a:t>
            </a:r>
            <a:r>
              <a:rPr lang="en-US" sz="1400" dirty="0" err="1"/>
              <a:t>msg_order</a:t>
            </a:r>
            <a:r>
              <a:rPr lang="en-US" sz="1400" dirty="0"/>
              <a:t>;			#  order in which transport layer headers </a:t>
            </a:r>
            <a:r>
              <a:rPr lang="en-US" sz="1400" dirty="0" smtClean="0"/>
              <a:t>are </a:t>
            </a:r>
            <a:r>
              <a:rPr lang="en-US" sz="1400" dirty="0"/>
              <a:t>processed.</a:t>
            </a:r>
          </a:p>
          <a:p>
            <a:pPr marL="0" indent="0">
              <a:buNone/>
            </a:pPr>
            <a:r>
              <a:rPr lang="en-US" sz="1400" dirty="0"/>
              <a:t>	uint64_t		</a:t>
            </a:r>
            <a:r>
              <a:rPr lang="en-US" sz="1400" dirty="0" err="1"/>
              <a:t>comp_order</a:t>
            </a:r>
            <a:r>
              <a:rPr lang="en-US" sz="1400" dirty="0"/>
              <a:t>;		# order </a:t>
            </a:r>
            <a:r>
              <a:rPr lang="en-US" sz="1400" dirty="0" smtClean="0"/>
              <a:t>which </a:t>
            </a:r>
            <a:r>
              <a:rPr lang="en-US" sz="1400" dirty="0"/>
              <a:t>completed requests are written </a:t>
            </a:r>
            <a:r>
              <a:rPr lang="en-US" sz="1400" dirty="0" smtClean="0"/>
              <a:t>to the CQ.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tx_ctx_cnt</a:t>
            </a:r>
            <a:r>
              <a:rPr lang="en-US" sz="1400" dirty="0" smtClean="0"/>
              <a:t>;			# Tx work-queue-depth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size_t</a:t>
            </a:r>
            <a:r>
              <a:rPr lang="en-US" sz="1400" dirty="0"/>
              <a:t>		</a:t>
            </a:r>
            <a:r>
              <a:rPr lang="en-US" sz="1400" dirty="0" err="1" smtClean="0"/>
              <a:t>rx_ctx_cnt</a:t>
            </a:r>
            <a:r>
              <a:rPr lang="en-US" sz="1400" dirty="0" smtClean="0"/>
              <a:t>;			# Rx work-queue-depth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};</a:t>
            </a:r>
            <a:endParaRPr lang="en-US" sz="14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8322</TotalTime>
  <Words>513</Words>
  <Application>Microsoft Office PowerPoint</Application>
  <PresentationFormat>On-screen Show (4:3)</PresentationFormat>
  <Paragraphs>289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Office Theme</vt:lpstr>
      <vt:lpstr>Custom Design</vt:lpstr>
      <vt:lpstr>PowerPoint Presentation</vt:lpstr>
      <vt:lpstr>Steps</vt:lpstr>
      <vt:lpstr>kOFI Initialization</vt:lpstr>
      <vt:lpstr>fi_getinfo()</vt:lpstr>
      <vt:lpstr>fi_getinfo() changed</vt:lpstr>
      <vt:lpstr>fi_getinfo() cont.</vt:lpstr>
      <vt:lpstr>Tx attributes</vt:lpstr>
      <vt:lpstr>Rx attributes</vt:lpstr>
      <vt:lpstr>EndPoint attributes</vt:lpstr>
      <vt:lpstr>Domain attributes</vt:lpstr>
      <vt:lpstr>Domain attributes II</vt:lpstr>
      <vt:lpstr>Fabric attributes</vt:lpstr>
      <vt:lpstr>RDS Example</vt:lpstr>
      <vt:lpstr>Infiniband RC Example</vt:lpstr>
      <vt:lpstr>Concerns fi_info()</vt:lpstr>
      <vt:lpstr>fi_fabric()</vt:lpstr>
      <vt:lpstr>fi_domain()</vt:lpstr>
      <vt:lpstr>Examples</vt:lpstr>
      <vt:lpstr>PowerPoint Presentation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Smith, Stan</cp:lastModifiedBy>
  <cp:revision>901</cp:revision>
  <cp:lastPrinted>2014-07-18T22:08:28Z</cp:lastPrinted>
  <dcterms:created xsi:type="dcterms:W3CDTF">2009-09-15T00:09:16Z</dcterms:created>
  <dcterms:modified xsi:type="dcterms:W3CDTF">2015-03-09T18:28:25Z</dcterms:modified>
</cp:coreProperties>
</file>