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18"/>
  </p:notesMasterIdLst>
  <p:handoutMasterIdLst>
    <p:handoutMasterId r:id="rId19"/>
  </p:handoutMasterIdLst>
  <p:sldIdLst>
    <p:sldId id="262" r:id="rId3"/>
    <p:sldId id="335" r:id="rId4"/>
    <p:sldId id="324" r:id="rId5"/>
    <p:sldId id="321" r:id="rId6"/>
    <p:sldId id="339" r:id="rId7"/>
    <p:sldId id="328" r:id="rId8"/>
    <p:sldId id="329" r:id="rId9"/>
    <p:sldId id="330" r:id="rId10"/>
    <p:sldId id="331" r:id="rId11"/>
    <p:sldId id="332" r:id="rId12"/>
    <p:sldId id="334" r:id="rId13"/>
    <p:sldId id="338" r:id="rId14"/>
    <p:sldId id="336" r:id="rId15"/>
    <p:sldId id="337" r:id="rId16"/>
    <p:sldId id="340" r:id="rId17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, Jim" initials="RJ" lastIdx="11" clrIdx="0">
    <p:extLst>
      <p:ext uri="{19B8F6BF-5375-455C-9EA6-DF929625EA0E}">
        <p15:presenceInfo xmlns:p15="http://schemas.microsoft.com/office/powerpoint/2012/main" userId="S-1-5-21-725345543-602162358-527237240-173730" providerId="AD"/>
      </p:ext>
    </p:extLst>
  </p:cmAuthor>
  <p:cmAuthor id="2" name="Marty" initials="M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87097" autoAdjust="0"/>
  </p:normalViewPr>
  <p:slideViewPr>
    <p:cSldViewPr snapToObjects="1">
      <p:cViewPr varScale="1">
        <p:scale>
          <a:sx n="104" d="100"/>
          <a:sy n="104" d="100"/>
        </p:scale>
        <p:origin x="763" y="77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4655" tIns="47328" rIns="94655" bIns="4732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2" y="4415788"/>
            <a:ext cx="5486400" cy="418338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59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1909E6-E682-43DA-B4F4-2B706E3F4C98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877888"/>
            <a:ext cx="4729163" cy="35464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125" y="4567238"/>
            <a:ext cx="6689725" cy="3835400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701115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sure this helps. It’s meant to suggest messages can be used for specific purposes, like at a trade show or as an element of recruiting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24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40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82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57400" y="5486400"/>
            <a:ext cx="6629400" cy="990600"/>
          </a:xfrm>
        </p:spPr>
        <p:txBody>
          <a:bodyPr/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Stan Smith Intel SSG/DPD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February, 2015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295400" y="3429000"/>
            <a:ext cx="7239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005195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Kernel OpenFabrics Interface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52800" y="4429780"/>
            <a:ext cx="2861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kOFI Framework</a:t>
            </a:r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kOFI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message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data transfer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103813"/>
          </a:xfrm>
        </p:spPr>
        <p:txBody>
          <a:bodyPr/>
          <a:lstStyle/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fi_mr_reg( domain, &amp;mr )  register a memory region</a:t>
            </a:r>
            <a:br>
              <a:rPr lang="en-US" sz="2000" dirty="0" smtClean="0"/>
            </a:br>
            <a:endParaRPr lang="en-US" sz="2000" dirty="0" smtClean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fi_close</a:t>
            </a:r>
            <a:r>
              <a:rPr lang="en-US" sz="2000" dirty="0"/>
              <a:t>( mr )  release a registered memory region</a:t>
            </a:r>
            <a:br>
              <a:rPr lang="en-US" sz="2000" dirty="0"/>
            </a:b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fi_send( ep, buf, len, fi_mr_desc(mr), ctx )</a:t>
            </a:r>
            <a:br>
              <a:rPr lang="en-US" sz="2000" dirty="0"/>
            </a:br>
            <a:r>
              <a:rPr lang="en-US" sz="2000" dirty="0"/>
              <a:t>	post async send from memory request.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fi_recv( ep, buf, len, fi_mr_desc(mr), ctx )</a:t>
            </a:r>
            <a:br>
              <a:rPr lang="en-US" sz="2000" dirty="0"/>
            </a:br>
            <a:r>
              <a:rPr lang="en-US" sz="2000" dirty="0"/>
              <a:t>	post async read into memory request.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fi_sendmsg()  post send using fi_msg (iovec + imm data).</a:t>
            </a:r>
            <a:br>
              <a:rPr lang="en-US" sz="2000" dirty="0"/>
            </a:b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fi_readmsg() post read using fi_msg (iovec + imm data</a:t>
            </a:r>
            <a:r>
              <a:rPr lang="en-US" sz="2000" dirty="0" smtClean="0"/>
              <a:t>).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00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OFI </a:t>
            </a:r>
            <a:r>
              <a:rPr lang="en-US" dirty="0">
                <a:solidFill>
                  <a:schemeClr val="tx1"/>
                </a:solidFill>
              </a:rPr>
              <a:t>RDMA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05800" cy="495141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/>
              <a:t>fi_write()  post RDMA write.</a:t>
            </a:r>
            <a:br>
              <a:rPr lang="en-US" dirty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/>
              <a:t>fi_read()  post RDMA read.</a:t>
            </a:r>
            <a:br>
              <a:rPr lang="en-US" dirty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/>
              <a:t>fi_writemsg()  post RDMA write </a:t>
            </a:r>
            <a:r>
              <a:rPr lang="en-US" dirty="0" err="1" smtClean="0"/>
              <a:t>msg</a:t>
            </a:r>
            <a:r>
              <a:rPr lang="en-US" dirty="0" smtClean="0"/>
              <a:t> (iovec</a:t>
            </a:r>
            <a:r>
              <a:rPr lang="en-US" dirty="0"/>
              <a:t>).</a:t>
            </a:r>
            <a:br>
              <a:rPr lang="en-US" dirty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/>
              <a:t>fi_readmsg() post RDMA read </a:t>
            </a:r>
            <a:r>
              <a:rPr lang="en-US" dirty="0" err="1" smtClean="0"/>
              <a:t>msg</a:t>
            </a:r>
            <a:r>
              <a:rPr lang="en-US" dirty="0" smtClean="0"/>
              <a:t> (iovec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6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9144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OFI </a:t>
            </a:r>
            <a:r>
              <a:rPr lang="en-US" dirty="0">
                <a:solidFill>
                  <a:schemeClr val="tx1"/>
                </a:solidFill>
              </a:rPr>
              <a:t>message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951413"/>
          </a:xfrm>
        </p:spPr>
        <p:txBody>
          <a:bodyPr/>
          <a:lstStyle/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fi_send</a:t>
            </a:r>
            <a:r>
              <a:rPr lang="en-US" dirty="0" smtClean="0"/>
              <a:t>()  </a:t>
            </a:r>
            <a:r>
              <a:rPr lang="en-US" dirty="0"/>
              <a:t>post </a:t>
            </a:r>
            <a:r>
              <a:rPr lang="en-US" dirty="0" smtClean="0"/>
              <a:t>send.</a:t>
            </a:r>
            <a:br>
              <a:rPr lang="en-US" dirty="0" smtClean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fi_recv</a:t>
            </a:r>
            <a:r>
              <a:rPr lang="en-US" dirty="0" smtClean="0"/>
              <a:t>()  </a:t>
            </a:r>
            <a:r>
              <a:rPr lang="en-US" dirty="0"/>
              <a:t>post </a:t>
            </a:r>
            <a:r>
              <a:rPr lang="en-US" dirty="0" smtClean="0"/>
              <a:t>read.</a:t>
            </a:r>
            <a:br>
              <a:rPr lang="en-US" dirty="0" smtClean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fi_sendmsg</a:t>
            </a:r>
            <a:r>
              <a:rPr lang="en-US" dirty="0"/>
              <a:t>()  post </a:t>
            </a:r>
            <a:r>
              <a:rPr lang="en-US" dirty="0" smtClean="0"/>
              <a:t>write </a:t>
            </a:r>
            <a:r>
              <a:rPr lang="en-US" dirty="0" err="1" smtClean="0"/>
              <a:t>msg</a:t>
            </a:r>
            <a:r>
              <a:rPr lang="en-US" dirty="0" smtClean="0"/>
              <a:t> (iovec + </a:t>
            </a:r>
            <a:r>
              <a:rPr lang="en-US" dirty="0" err="1" smtClean="0"/>
              <a:t>imData</a:t>
            </a:r>
            <a:r>
              <a:rPr lang="en-US" dirty="0" smtClean="0"/>
              <a:t>).</a:t>
            </a:r>
            <a:br>
              <a:rPr lang="en-US" dirty="0" smtClean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fi_recvmsg</a:t>
            </a:r>
            <a:r>
              <a:rPr lang="en-US" dirty="0"/>
              <a:t>() post </a:t>
            </a:r>
            <a:r>
              <a:rPr lang="en-US" dirty="0" smtClean="0"/>
              <a:t>read </a:t>
            </a:r>
            <a:r>
              <a:rPr lang="en-US" dirty="0" err="1" smtClean="0"/>
              <a:t>msg</a:t>
            </a:r>
            <a:r>
              <a:rPr lang="en-US" dirty="0" smtClean="0"/>
              <a:t> (iovec+ </a:t>
            </a:r>
            <a:r>
              <a:rPr lang="en-US" dirty="0" err="1" smtClean="0"/>
              <a:t>imData</a:t>
            </a:r>
            <a:r>
              <a:rPr lang="en-US" dirty="0" smtClean="0"/>
              <a:t>).</a:t>
            </a:r>
            <a:br>
              <a:rPr lang="en-US" dirty="0" smtClean="0"/>
            </a:br>
            <a:endParaRPr lang="en-US" dirty="0" smtClean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fi_recvv</a:t>
            </a:r>
            <a:r>
              <a:rPr lang="en-US" dirty="0" smtClean="0"/>
              <a:t>(), </a:t>
            </a:r>
            <a:r>
              <a:rPr lang="en-US" dirty="0" err="1" smtClean="0"/>
              <a:t>fi_sendv</a:t>
            </a:r>
            <a:r>
              <a:rPr lang="en-US" dirty="0" smtClean="0"/>
              <a:t>()  </a:t>
            </a:r>
            <a:r>
              <a:rPr lang="en-US" dirty="0"/>
              <a:t>post </a:t>
            </a:r>
            <a:r>
              <a:rPr lang="en-US" dirty="0" smtClean="0"/>
              <a:t>recv/send with iovec.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39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/>
          <a:lstStyle/>
          <a:p>
            <a:pPr lvl="3">
              <a:defRPr/>
            </a:pPr>
            <a:endParaRPr lang="en-US" dirty="0" smtClean="0"/>
          </a:p>
          <a:p>
            <a:pPr lvl="3">
              <a:defRPr/>
            </a:pPr>
            <a:endParaRPr lang="en-US" dirty="0" smtClean="0"/>
          </a:p>
          <a:p>
            <a:pPr lvl="2">
              <a:defRPr/>
            </a:pPr>
            <a:endParaRPr lang="en-US" sz="1000" dirty="0" smtClean="0"/>
          </a:p>
          <a:p>
            <a:pPr lvl="2">
              <a:defRPr/>
            </a:pPr>
            <a:endParaRPr lang="en-US" sz="800" dirty="0" smtClean="0"/>
          </a:p>
          <a:p>
            <a:pPr lvl="2">
              <a:defRPr/>
            </a:pPr>
            <a:endParaRPr lang="en-US" sz="1050" dirty="0"/>
          </a:p>
        </p:txBody>
      </p:sp>
      <p:sp>
        <p:nvSpPr>
          <p:cNvPr id="2" name="Rectangle 1"/>
          <p:cNvSpPr/>
          <p:nvPr/>
        </p:nvSpPr>
        <p:spPr>
          <a:xfrm>
            <a:off x="2658656" y="2967335"/>
            <a:ext cx="382668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Back-up</a:t>
            </a:r>
            <a:endParaRPr lang="en-US" sz="7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365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KOFI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95141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kofi_provider_register</a:t>
            </a:r>
            <a:r>
              <a:rPr lang="en-US" sz="2000" dirty="0"/>
              <a:t> (uint version, struct kofi_provider *provider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endParaRPr lang="en-US" dirty="0"/>
          </a:p>
          <a:p>
            <a:pPr marL="0" indent="0">
              <a:buNone/>
            </a:pPr>
            <a:r>
              <a:rPr lang="en-US" sz="2000" b="1" dirty="0"/>
              <a:t>kofi_provider_deregister</a:t>
            </a:r>
            <a:r>
              <a:rPr lang="en-US" sz="2000" dirty="0"/>
              <a:t> (struct kofi_provider *provider)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800" dirty="0"/>
              <a:t>struct kofi_provider {</a:t>
            </a:r>
          </a:p>
          <a:p>
            <a:pPr marL="0" indent="0">
              <a:buNone/>
            </a:pPr>
            <a:r>
              <a:rPr lang="en-US" sz="1800" dirty="0"/>
              <a:t>        const char *name;</a:t>
            </a:r>
          </a:p>
          <a:p>
            <a:pPr marL="0" indent="0">
              <a:buNone/>
            </a:pPr>
            <a:r>
              <a:rPr lang="en-US" sz="1800" dirty="0"/>
              <a:t>        uint32_t version;</a:t>
            </a:r>
          </a:p>
          <a:p>
            <a:pPr marL="0" indent="0">
              <a:buNone/>
            </a:pPr>
            <a:r>
              <a:rPr lang="en-US" sz="1800" dirty="0"/>
              <a:t>        int     (*getinfo)(uint32_t version, const char *node,</a:t>
            </a:r>
          </a:p>
          <a:p>
            <a:pPr marL="0" indent="0">
              <a:buNone/>
            </a:pPr>
            <a:r>
              <a:rPr lang="en-US" sz="1800" dirty="0"/>
              <a:t>                        const int service, uint64_t flags,</a:t>
            </a:r>
          </a:p>
          <a:p>
            <a:pPr marL="0" indent="0">
              <a:buNone/>
            </a:pPr>
            <a:r>
              <a:rPr lang="en-US" sz="1800" dirty="0"/>
              <a:t>                        struct fi_info *hints, struct fi_info **info);</a:t>
            </a:r>
          </a:p>
          <a:p>
            <a:pPr marL="0" indent="0">
              <a:buNone/>
            </a:pPr>
            <a:r>
              <a:rPr lang="en-US" sz="1800" dirty="0"/>
              <a:t>        int     (*freeinfo)(struct fi_info *info);</a:t>
            </a:r>
          </a:p>
          <a:p>
            <a:pPr marL="0" indent="0">
              <a:buNone/>
            </a:pPr>
            <a:r>
              <a:rPr lang="en-US" sz="1800" dirty="0"/>
              <a:t>        int     (*fabric)(struct fi_fabric_attr *attr,</a:t>
            </a:r>
          </a:p>
          <a:p>
            <a:pPr marL="0" indent="0">
              <a:buNone/>
            </a:pPr>
            <a:r>
              <a:rPr lang="en-US" sz="1800" dirty="0"/>
              <a:t>                        struct fid_fabric **fabric, void *context);</a:t>
            </a:r>
          </a:p>
          <a:p>
            <a:pPr marL="0" indent="0">
              <a:buNone/>
            </a:pPr>
            <a:r>
              <a:rPr lang="en-US" sz="1800" dirty="0"/>
              <a:t>};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90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/>
          <a:lstStyle/>
          <a:p>
            <a:pPr lvl="3">
              <a:defRPr/>
            </a:pPr>
            <a:endParaRPr lang="en-US" dirty="0" smtClean="0"/>
          </a:p>
          <a:p>
            <a:pPr lvl="3">
              <a:defRPr/>
            </a:pPr>
            <a:endParaRPr lang="en-US" dirty="0" smtClean="0"/>
          </a:p>
          <a:p>
            <a:pPr lvl="2">
              <a:defRPr/>
            </a:pPr>
            <a:endParaRPr lang="en-US" sz="1000" dirty="0" smtClean="0"/>
          </a:p>
          <a:p>
            <a:pPr lvl="2">
              <a:defRPr/>
            </a:pPr>
            <a:endParaRPr lang="en-US" sz="800" dirty="0" smtClean="0"/>
          </a:p>
          <a:p>
            <a:pPr lvl="2">
              <a:defRPr/>
            </a:pPr>
            <a:endParaRPr lang="en-US" sz="1050" dirty="0"/>
          </a:p>
        </p:txBody>
      </p:sp>
      <p:sp>
        <p:nvSpPr>
          <p:cNvPr id="2" name="Rectangle 1"/>
          <p:cNvSpPr/>
          <p:nvPr/>
        </p:nvSpPr>
        <p:spPr>
          <a:xfrm>
            <a:off x="2171346" y="2967335"/>
            <a:ext cx="480131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en-US" sz="7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349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AutoShape 17"/>
          <p:cNvSpPr>
            <a:spLocks noChangeArrowheads="1"/>
          </p:cNvSpPr>
          <p:nvPr/>
        </p:nvSpPr>
        <p:spPr bwMode="auto">
          <a:xfrm>
            <a:off x="7308982" y="5197636"/>
            <a:ext cx="1606418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4" name="AutoShape 17"/>
          <p:cNvSpPr>
            <a:spLocks noChangeArrowheads="1"/>
          </p:cNvSpPr>
          <p:nvPr/>
        </p:nvSpPr>
        <p:spPr bwMode="auto">
          <a:xfrm>
            <a:off x="7323913" y="3200400"/>
            <a:ext cx="1591487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3" name="AutoShape 17"/>
          <p:cNvSpPr>
            <a:spLocks noChangeArrowheads="1"/>
          </p:cNvSpPr>
          <p:nvPr/>
        </p:nvSpPr>
        <p:spPr bwMode="auto">
          <a:xfrm>
            <a:off x="6781800" y="3429000"/>
            <a:ext cx="1828800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400" dirty="0">
                <a:solidFill>
                  <a:schemeClr val="tx1"/>
                </a:solidFill>
              </a:rPr>
              <a:t>k</a:t>
            </a:r>
            <a:r>
              <a:rPr lang="en-US" sz="3400" dirty="0" smtClean="0">
                <a:solidFill>
                  <a:schemeClr val="tx1"/>
                </a:solidFill>
              </a:rPr>
              <a:t>OFI Framework</a:t>
            </a: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1904999" y="1971675"/>
            <a:ext cx="6553201" cy="46672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>
                <a:solidFill>
                  <a:srgbClr val="C00000"/>
                </a:solidFill>
              </a:rPr>
              <a:t>k</a:t>
            </a:r>
            <a:r>
              <a:rPr lang="en-US" sz="1800" dirty="0" smtClean="0">
                <a:solidFill>
                  <a:srgbClr val="C00000"/>
                </a:solidFill>
              </a:rPr>
              <a:t>OFI API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blackWhite">
          <a:xfrm flipH="1">
            <a:off x="3429000" y="4499113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16412" name="AutoShape 28"/>
          <p:cNvSpPr>
            <a:spLocks noChangeArrowheads="1"/>
          </p:cNvSpPr>
          <p:nvPr/>
        </p:nvSpPr>
        <p:spPr bwMode="auto">
          <a:xfrm>
            <a:off x="1698136" y="4297994"/>
            <a:ext cx="1730863" cy="387679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k</a:t>
            </a:r>
            <a:r>
              <a:rPr lang="en-US" sz="1800" dirty="0" smtClean="0">
                <a:solidFill>
                  <a:srgbClr val="02203A"/>
                </a:solidFill>
              </a:rPr>
              <a:t>ernel IBverbs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16415" name="AutoShape 31"/>
          <p:cNvSpPr>
            <a:spLocks noChangeArrowheads="1"/>
          </p:cNvSpPr>
          <p:nvPr/>
        </p:nvSpPr>
        <p:spPr bwMode="auto">
          <a:xfrm>
            <a:off x="2209800" y="5518612"/>
            <a:ext cx="747799" cy="332752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iWarp</a:t>
            </a:r>
          </a:p>
        </p:txBody>
      </p:sp>
      <p:sp>
        <p:nvSpPr>
          <p:cNvPr id="16416" name="AutoShape 32"/>
          <p:cNvSpPr>
            <a:spLocks noChangeArrowheads="1"/>
          </p:cNvSpPr>
          <p:nvPr/>
        </p:nvSpPr>
        <p:spPr bwMode="auto">
          <a:xfrm>
            <a:off x="762000" y="5518612"/>
            <a:ext cx="1227267" cy="348788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InfiniBand</a:t>
            </a:r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blackWhite">
          <a:xfrm flipH="1">
            <a:off x="1459682" y="4685674"/>
            <a:ext cx="445317" cy="800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6342" y="1527661"/>
            <a:ext cx="1586193" cy="1369527"/>
            <a:chOff x="66342" y="1106271"/>
            <a:chExt cx="1586193" cy="1369527"/>
          </a:xfrm>
        </p:grpSpPr>
        <p:sp>
          <p:nvSpPr>
            <p:cNvPr id="16391" name="AutoShape 7"/>
            <p:cNvSpPr>
              <a:spLocks/>
            </p:cNvSpPr>
            <p:nvPr/>
          </p:nvSpPr>
          <p:spPr bwMode="blackWhite">
            <a:xfrm>
              <a:off x="66342" y="1106271"/>
              <a:ext cx="1246533" cy="198437"/>
            </a:xfrm>
            <a:prstGeom prst="callout1">
              <a:avLst>
                <a:gd name="adj1" fmla="val 138399"/>
                <a:gd name="adj2" fmla="val 24421"/>
                <a:gd name="adj3" fmla="val 146078"/>
                <a:gd name="adj4" fmla="val 725816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92075" tIns="46038" rIns="92075" bIns="46038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>
                  <a:schemeClr val="accent1"/>
                </a:buClr>
                <a:buSzPct val="75000"/>
                <a:buFont typeface="Wingdings" pitchFamily="2" charset="2"/>
                <a:buNone/>
              </a:pPr>
              <a:r>
                <a:rPr lang="en-US" sz="1600" dirty="0"/>
                <a:t>k</a:t>
              </a:r>
              <a:r>
                <a:rPr lang="en-US" sz="1600" dirty="0" smtClean="0"/>
                <a:t>OFI API</a:t>
              </a:r>
              <a:endParaRPr lang="en-US" sz="1600" dirty="0"/>
            </a:p>
          </p:txBody>
        </p:sp>
        <p:sp>
          <p:nvSpPr>
            <p:cNvPr id="32" name="AutoShape 5"/>
            <p:cNvSpPr>
              <a:spLocks/>
            </p:cNvSpPr>
            <p:nvPr/>
          </p:nvSpPr>
          <p:spPr bwMode="blackWhite">
            <a:xfrm>
              <a:off x="69672" y="2321810"/>
              <a:ext cx="1582863" cy="153988"/>
            </a:xfrm>
            <a:prstGeom prst="callout1">
              <a:avLst>
                <a:gd name="adj1" fmla="val 149486"/>
                <a:gd name="adj2" fmla="val 18995"/>
                <a:gd name="adj3" fmla="val 144323"/>
                <a:gd name="adj4" fmla="val 57106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92075" tIns="46038" rIns="92075" bIns="46038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>
                  <a:schemeClr val="accent1"/>
                </a:buClr>
                <a:buSzPct val="75000"/>
                <a:buFont typeface="Wingdings" pitchFamily="2" charset="2"/>
                <a:buNone/>
              </a:pPr>
              <a:r>
                <a:rPr lang="en-US" sz="1600" dirty="0"/>
                <a:t>k</a:t>
              </a:r>
              <a:r>
                <a:rPr lang="en-US" sz="1600" dirty="0" smtClean="0"/>
                <a:t>OFI Providers</a:t>
              </a:r>
              <a:endParaRPr lang="en-US" sz="1600" dirty="0"/>
            </a:p>
          </p:txBody>
        </p:sp>
      </p:grpSp>
      <p:sp>
        <p:nvSpPr>
          <p:cNvPr id="37" name="AutoShape 5"/>
          <p:cNvSpPr>
            <a:spLocks/>
          </p:cNvSpPr>
          <p:nvPr/>
        </p:nvSpPr>
        <p:spPr bwMode="blackWhite">
          <a:xfrm>
            <a:off x="66993" y="4799012"/>
            <a:ext cx="1683288" cy="153988"/>
          </a:xfrm>
          <a:prstGeom prst="callout1">
            <a:avLst>
              <a:gd name="adj1" fmla="val 132021"/>
              <a:gd name="adj2" fmla="val 16599"/>
              <a:gd name="adj3" fmla="val 154220"/>
              <a:gd name="adj4" fmla="val 535981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1600" dirty="0" smtClean="0"/>
              <a:t>Device Drivers</a:t>
            </a:r>
            <a:endParaRPr lang="en-US" sz="1600" dirty="0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blackWhite">
          <a:xfrm flipH="1">
            <a:off x="2590800" y="2438400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16403" name="AutoShape 19"/>
          <p:cNvSpPr>
            <a:spLocks noChangeArrowheads="1"/>
          </p:cNvSpPr>
          <p:nvPr/>
        </p:nvSpPr>
        <p:spPr bwMode="auto">
          <a:xfrm>
            <a:off x="4419600" y="5267325"/>
            <a:ext cx="1214380" cy="37147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Ethernet</a:t>
            </a:r>
          </a:p>
        </p:txBody>
      </p:sp>
      <p:sp>
        <p:nvSpPr>
          <p:cNvPr id="33" name="AutoShape 19"/>
          <p:cNvSpPr>
            <a:spLocks noChangeArrowheads="1"/>
          </p:cNvSpPr>
          <p:nvPr/>
        </p:nvSpPr>
        <p:spPr bwMode="auto">
          <a:xfrm>
            <a:off x="4572000" y="4388224"/>
            <a:ext cx="914399" cy="269500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RDS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blackWhite">
          <a:xfrm flipH="1">
            <a:off x="5029200" y="2444776"/>
            <a:ext cx="0" cy="7235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16401" name="AutoShape 17"/>
          <p:cNvSpPr>
            <a:spLocks noChangeArrowheads="1"/>
          </p:cNvSpPr>
          <p:nvPr/>
        </p:nvSpPr>
        <p:spPr bwMode="auto">
          <a:xfrm>
            <a:off x="4427197" y="3810000"/>
            <a:ext cx="1135403" cy="34588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2203A"/>
                </a:solidFill>
              </a:rPr>
              <a:t>kSocket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38" name="Line 20"/>
          <p:cNvSpPr>
            <a:spLocks noChangeShapeType="1"/>
          </p:cNvSpPr>
          <p:nvPr/>
        </p:nvSpPr>
        <p:spPr bwMode="blackWhite">
          <a:xfrm flipH="1">
            <a:off x="5029200" y="4159440"/>
            <a:ext cx="0" cy="183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0" name="Line 35"/>
          <p:cNvSpPr>
            <a:spLocks noChangeShapeType="1"/>
          </p:cNvSpPr>
          <p:nvPr/>
        </p:nvSpPr>
        <p:spPr bwMode="blackWhite">
          <a:xfrm flipH="1">
            <a:off x="5029200" y="4685674"/>
            <a:ext cx="0" cy="53682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5" name="AutoShape 31"/>
          <p:cNvSpPr>
            <a:spLocks noChangeArrowheads="1"/>
          </p:cNvSpPr>
          <p:nvPr/>
        </p:nvSpPr>
        <p:spPr bwMode="auto">
          <a:xfrm>
            <a:off x="3178764" y="5518612"/>
            <a:ext cx="941874" cy="356408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RoCE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blackWhite">
          <a:xfrm flipH="1">
            <a:off x="6629400" y="2444774"/>
            <a:ext cx="0" cy="122886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9" name="AutoShape 17"/>
          <p:cNvSpPr>
            <a:spLocks noChangeArrowheads="1"/>
          </p:cNvSpPr>
          <p:nvPr/>
        </p:nvSpPr>
        <p:spPr bwMode="auto">
          <a:xfrm>
            <a:off x="6324600" y="3673636"/>
            <a:ext cx="1952896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2000" dirty="0" smtClean="0">
                <a:solidFill>
                  <a:srgbClr val="C00000"/>
                </a:solidFill>
              </a:rPr>
              <a:t>New Providers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2" name="Line 20"/>
          <p:cNvSpPr>
            <a:spLocks noChangeShapeType="1"/>
          </p:cNvSpPr>
          <p:nvPr/>
        </p:nvSpPr>
        <p:spPr bwMode="blackWhite">
          <a:xfrm>
            <a:off x="6629400" y="4114800"/>
            <a:ext cx="0" cy="148814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blackWhite">
          <a:xfrm flipH="1">
            <a:off x="7162800" y="2444776"/>
            <a:ext cx="0" cy="97620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6" name="Line 9"/>
          <p:cNvSpPr>
            <a:spLocks noChangeShapeType="1"/>
          </p:cNvSpPr>
          <p:nvPr/>
        </p:nvSpPr>
        <p:spPr bwMode="blackWhite">
          <a:xfrm flipH="1">
            <a:off x="8077200" y="2444776"/>
            <a:ext cx="0" cy="7235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7" name="AutoShape 17"/>
          <p:cNvSpPr>
            <a:spLocks noChangeArrowheads="1"/>
          </p:cNvSpPr>
          <p:nvPr/>
        </p:nvSpPr>
        <p:spPr bwMode="auto">
          <a:xfrm>
            <a:off x="6823477" y="5410200"/>
            <a:ext cx="1787123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1" name="AutoShape 19"/>
          <p:cNvSpPr>
            <a:spLocks noChangeArrowheads="1"/>
          </p:cNvSpPr>
          <p:nvPr/>
        </p:nvSpPr>
        <p:spPr bwMode="auto">
          <a:xfrm>
            <a:off x="6477000" y="5615940"/>
            <a:ext cx="1828800" cy="403860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2000" dirty="0" smtClean="0">
                <a:solidFill>
                  <a:srgbClr val="C00000"/>
                </a:solidFill>
              </a:rPr>
              <a:t>New Devices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9" name="Line 20"/>
          <p:cNvSpPr>
            <a:spLocks noChangeShapeType="1"/>
          </p:cNvSpPr>
          <p:nvPr/>
        </p:nvSpPr>
        <p:spPr bwMode="blackWhite">
          <a:xfrm>
            <a:off x="7162800" y="4127798"/>
            <a:ext cx="0" cy="12465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blackWhite">
          <a:xfrm>
            <a:off x="8077200" y="41148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4" name="AutoShape 28"/>
          <p:cNvSpPr>
            <a:spLocks noChangeArrowheads="1"/>
          </p:cNvSpPr>
          <p:nvPr/>
        </p:nvSpPr>
        <p:spPr bwMode="auto">
          <a:xfrm>
            <a:off x="1676400" y="3383595"/>
            <a:ext cx="1828800" cy="42640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C00000"/>
                </a:solidFill>
              </a:rPr>
              <a:t>IBverbs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Provider</a:t>
            </a:r>
          </a:p>
        </p:txBody>
      </p:sp>
      <p:sp>
        <p:nvSpPr>
          <p:cNvPr id="51" name="Line 35"/>
          <p:cNvSpPr>
            <a:spLocks noChangeShapeType="1"/>
          </p:cNvSpPr>
          <p:nvPr/>
        </p:nvSpPr>
        <p:spPr bwMode="blackWhite">
          <a:xfrm flipH="1">
            <a:off x="2590800" y="4685675"/>
            <a:ext cx="0" cy="8007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52" name="Line 35"/>
          <p:cNvSpPr>
            <a:spLocks noChangeShapeType="1"/>
          </p:cNvSpPr>
          <p:nvPr/>
        </p:nvSpPr>
        <p:spPr bwMode="blackWhite">
          <a:xfrm>
            <a:off x="3198081" y="4685675"/>
            <a:ext cx="388140" cy="8007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53" name="AutoShape 17"/>
          <p:cNvSpPr>
            <a:spLocks noChangeArrowheads="1"/>
          </p:cNvSpPr>
          <p:nvPr/>
        </p:nvSpPr>
        <p:spPr bwMode="auto">
          <a:xfrm>
            <a:off x="4267200" y="3200400"/>
            <a:ext cx="1592604" cy="34588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C00000"/>
                </a:solidFill>
              </a:rPr>
              <a:t>RDS Provider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54" name="Line 20"/>
          <p:cNvSpPr>
            <a:spLocks noChangeShapeType="1"/>
          </p:cNvSpPr>
          <p:nvPr/>
        </p:nvSpPr>
        <p:spPr bwMode="blackWhite">
          <a:xfrm flipH="1">
            <a:off x="5029200" y="3546284"/>
            <a:ext cx="0" cy="22263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blackWhite">
          <a:xfrm flipH="1">
            <a:off x="2590800" y="3810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60960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* Red</a:t>
            </a:r>
            <a:r>
              <a:rPr lang="en-US" dirty="0" smtClean="0"/>
              <a:t> indicates new kernel components</a:t>
            </a:r>
          </a:p>
        </p:txBody>
      </p:sp>
    </p:spTree>
    <p:extLst>
      <p:ext uri="{BB962C8B-B14F-4D97-AF65-F5344CB8AC3E}">
        <p14:creationId xmlns:p14="http://schemas.microsoft.com/office/powerpoint/2010/main" val="114321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8382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OFI API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k</a:t>
            </a:r>
            <a:r>
              <a:rPr lang="en-US" sz="2000" dirty="0" smtClean="0"/>
              <a:t>OFI interfaces </a:t>
            </a:r>
            <a:r>
              <a:rPr lang="en-US" sz="2000" dirty="0"/>
              <a:t>are designed such that they are cohesive and not simply a union of disjoint interfaces.  The interfaces are logically divided into two groups:</a:t>
            </a:r>
            <a:br>
              <a:rPr lang="en-US" sz="2000" dirty="0"/>
            </a:b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control interfaces </a:t>
            </a:r>
            <a:r>
              <a:rPr lang="en-US" sz="2000" dirty="0" smtClean="0"/>
              <a:t>are a common set of operations that provide access to local communication resources.</a:t>
            </a:r>
            <a:br>
              <a:rPr lang="en-US" sz="2000" dirty="0" smtClean="0"/>
            </a:b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communication interfaces </a:t>
            </a:r>
            <a:r>
              <a:rPr lang="en-US" sz="2000" dirty="0"/>
              <a:t>expose particular models of communication and fabric functionality, such as message queues, remote memory access, and atomic </a:t>
            </a:r>
            <a:r>
              <a:rPr lang="en-US" sz="2000" dirty="0" smtClean="0"/>
              <a:t>operations</a:t>
            </a:r>
            <a:r>
              <a:rPr lang="en-US" sz="2000" dirty="0"/>
              <a:t>.  Communication operations are associated with fabric endpoints.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000" dirty="0"/>
              <a:t>Kofi applications will typically use the control interfaces to discover local capabilities and allocate necessary resources.  They will then allocate and configure a communication endpoint to send and receive data, or perform other types of data transfers, with remote endpoints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0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k</a:t>
            </a:r>
            <a:r>
              <a:rPr lang="en-US" sz="3600" dirty="0" smtClean="0">
                <a:solidFill>
                  <a:schemeClr val="tx1"/>
                </a:solidFill>
              </a:rPr>
              <a:t>OFI API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9514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</a:t>
            </a:r>
            <a:r>
              <a:rPr lang="en-US" dirty="0" smtClean="0"/>
              <a:t>OFI </a:t>
            </a:r>
            <a:r>
              <a:rPr lang="en-US" dirty="0"/>
              <a:t>API exports 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fi_getinfo()  fi_fabric()  fi_domain()  fi_endpoint() fi_cq_open() fi_ep_bind()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fi_listen() fi_accept() fi_connect() fi_send()  fi_recv() fi_read() fi_write()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fi_cq_read() fi_cq_sread() fi_eq_read() fi_eq_sread() fi_close()  …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3600" dirty="0" smtClean="0"/>
          </a:p>
          <a:p>
            <a:pPr marL="0" indent="0">
              <a:buNone/>
            </a:pPr>
            <a:r>
              <a:rPr lang="en-US" sz="2400" dirty="0"/>
              <a:t>k</a:t>
            </a:r>
            <a:r>
              <a:rPr lang="en-US" sz="2400" dirty="0" smtClean="0"/>
              <a:t>OFI </a:t>
            </a:r>
            <a:r>
              <a:rPr lang="en-US" sz="2400" dirty="0"/>
              <a:t>API exports down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/>
              <a:t>kofi_provider_register</a:t>
            </a:r>
            <a:r>
              <a:rPr lang="en-US" sz="1800" b="1" dirty="0" smtClean="0"/>
              <a:t>()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600" dirty="0"/>
              <a:t>During kofi provider module load a call to kofi_provider_register() supplies the kofi-api with a dispatch vector for fi_* calls.</a:t>
            </a:r>
            <a:br>
              <a:rPr lang="en-US" sz="1600" dirty="0"/>
            </a:b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/>
              <a:t>kofi_provider_deregister</a:t>
            </a:r>
            <a:r>
              <a:rPr lang="en-US" sz="1800" b="1" dirty="0" smtClean="0"/>
              <a:t>()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During kofi provider module unload/cleanup kofi_provider_deregister() destroys the fi_* runtime linkage for the specific provider (ref counted).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690563" y="3276600"/>
            <a:ext cx="7513873" cy="46672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KOFI API (extremely thin code layer)</a:t>
            </a:r>
            <a:endParaRPr lang="en-US" sz="1800" dirty="0">
              <a:solidFill>
                <a:srgbClr val="0220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7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kOFI </a:t>
            </a:r>
            <a:r>
              <a:rPr lang="en-US" dirty="0" smtClean="0">
                <a:solidFill>
                  <a:schemeClr val="tx1"/>
                </a:solidFill>
              </a:rPr>
              <a:t>Application </a:t>
            </a:r>
            <a:r>
              <a:rPr lang="en-US" dirty="0">
                <a:solidFill>
                  <a:schemeClr val="tx1"/>
                </a:solidFill>
              </a:rPr>
              <a:t>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951413"/>
          </a:xfrm>
        </p:spPr>
        <p:txBody>
          <a:bodyPr/>
          <a:lstStyle/>
          <a:p>
            <a:pPr marL="0" indent="0">
              <a:buNone/>
            </a:pPr>
            <a:endParaRPr lang="en-US" sz="1800" dirty="0" smtClean="0"/>
          </a:p>
          <a:p>
            <a:r>
              <a:rPr lang="en-US" sz="2400" dirty="0" smtClean="0"/>
              <a:t>Initialization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Server connection </a:t>
            </a:r>
            <a:r>
              <a:rPr lang="en-US" sz="2400" dirty="0" smtClean="0"/>
              <a:t>setup (</a:t>
            </a:r>
            <a:r>
              <a:rPr lang="en-US" sz="2000" dirty="0" smtClean="0"/>
              <a:t>if required</a:t>
            </a:r>
            <a:r>
              <a:rPr lang="en-US" sz="2400" dirty="0" smtClean="0"/>
              <a:t>)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Client connection </a:t>
            </a:r>
            <a:r>
              <a:rPr lang="en-US" sz="2400" dirty="0" smtClean="0"/>
              <a:t>setup (</a:t>
            </a:r>
            <a:r>
              <a:rPr lang="en-US" sz="2000" dirty="0" smtClean="0"/>
              <a:t>if required</a:t>
            </a:r>
            <a:r>
              <a:rPr lang="en-US" sz="2400" dirty="0" smtClean="0"/>
              <a:t>)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marL="342900" lvl="1" indent="-342900">
              <a:buFont typeface="Arial" charset="0"/>
              <a:buChar char="•"/>
            </a:pPr>
            <a:r>
              <a:rPr lang="en-US" dirty="0"/>
              <a:t>Connection </a:t>
            </a:r>
            <a:r>
              <a:rPr lang="en-US" dirty="0" smtClean="0"/>
              <a:t>finalization </a:t>
            </a:r>
            <a:r>
              <a:rPr lang="en-US" sz="2800" dirty="0"/>
              <a:t>(</a:t>
            </a:r>
            <a:r>
              <a:rPr lang="en-US" sz="2000" dirty="0"/>
              <a:t>if required</a:t>
            </a:r>
            <a:r>
              <a:rPr lang="en-US" sz="2800" dirty="0"/>
              <a:t>)</a:t>
            </a:r>
            <a:br>
              <a:rPr lang="en-US" sz="2800" dirty="0"/>
            </a:br>
            <a:endParaRPr lang="en-US" sz="2400" dirty="0"/>
          </a:p>
          <a:p>
            <a:r>
              <a:rPr lang="en-US" sz="2400" dirty="0"/>
              <a:t>Data </a:t>
            </a:r>
            <a:r>
              <a:rPr lang="en-US" sz="2400" dirty="0" smtClean="0"/>
              <a:t>transfer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 smtClean="0"/>
              <a:t>Shutdown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40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OFI Initialization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740275"/>
          </a:xfrm>
        </p:spPr>
        <p:txBody>
          <a:bodyPr/>
          <a:lstStyle/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smtClean="0"/>
              <a:t>fi_getinfo</a:t>
            </a:r>
            <a:r>
              <a:rPr lang="en-US" sz="2400" dirty="0"/>
              <a:t>( &amp;fi 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r>
              <a:rPr lang="en-US" sz="2400" dirty="0" smtClean="0"/>
              <a:t>	Acquire </a:t>
            </a:r>
            <a:r>
              <a:rPr lang="en-US" sz="2400" dirty="0"/>
              <a:t>a list </a:t>
            </a:r>
            <a:r>
              <a:rPr lang="en-US" sz="2400" dirty="0" smtClean="0"/>
              <a:t>of desirable/available </a:t>
            </a:r>
            <a:r>
              <a:rPr lang="en-US" sz="2400" dirty="0"/>
              <a:t>fabric providers.</a:t>
            </a:r>
            <a:br>
              <a:rPr lang="en-US" sz="2400" dirty="0"/>
            </a:b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Select appropriate fabric (traverse provider list).</a:t>
            </a:r>
          </a:p>
          <a:p>
            <a:pPr marL="519113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fi_fabric(fi, &amp;</a:t>
            </a:r>
            <a:r>
              <a:rPr lang="en-US" sz="2400" dirty="0" smtClean="0"/>
              <a:t>fabric)</a:t>
            </a:r>
            <a:br>
              <a:rPr lang="en-US" sz="2400" dirty="0" smtClean="0"/>
            </a:br>
            <a:r>
              <a:rPr lang="en-US" sz="2400" dirty="0" smtClean="0"/>
              <a:t>	Create </a:t>
            </a:r>
            <a:r>
              <a:rPr lang="en-US" sz="2400" dirty="0"/>
              <a:t>a fabric instance based on fabric provider selection.</a:t>
            </a:r>
          </a:p>
          <a:p>
            <a:pPr marL="519113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fi_domain(fabric, fi, &amp;domain) create a fabric access domain object.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1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OFI </a:t>
            </a:r>
            <a:r>
              <a:rPr lang="en-US" dirty="0">
                <a:solidFill>
                  <a:schemeClr val="tx1"/>
                </a:solidFill>
              </a:rPr>
              <a:t>End Point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75213"/>
          </a:xfrm>
        </p:spPr>
        <p:txBody>
          <a:bodyPr/>
          <a:lstStyle/>
          <a:p>
            <a:pPr marL="633413" indent="-457200"/>
            <a:r>
              <a:rPr lang="en-US" sz="2400" dirty="0" err="1" smtClean="0"/>
              <a:t>fi_ep_open</a:t>
            </a:r>
            <a:r>
              <a:rPr lang="en-US" sz="2400" dirty="0"/>
              <a:t>( domain, fi, &amp;ep )  create a communications </a:t>
            </a:r>
            <a:r>
              <a:rPr lang="en-US" sz="2400" dirty="0" smtClean="0"/>
              <a:t>endpoint.</a:t>
            </a:r>
            <a:br>
              <a:rPr lang="en-US" sz="2400" dirty="0" smtClean="0"/>
            </a:br>
            <a:endParaRPr lang="en-US" sz="2400" dirty="0" smtClean="0"/>
          </a:p>
          <a:p>
            <a:pPr marL="633413" indent="-457200"/>
            <a:r>
              <a:rPr lang="en-US" sz="2400" dirty="0" err="1" smtClean="0"/>
              <a:t>fi_cq_open</a:t>
            </a:r>
            <a:r>
              <a:rPr lang="en-US" sz="2400" dirty="0"/>
              <a:t>( domain, attr, &amp;CQ ) create/open a Completion </a:t>
            </a:r>
            <a:r>
              <a:rPr lang="en-US" sz="2400" dirty="0" smtClean="0"/>
              <a:t>Queue.</a:t>
            </a:r>
            <a:br>
              <a:rPr lang="en-US" sz="2400" dirty="0" smtClean="0"/>
            </a:br>
            <a:endParaRPr lang="en-US" sz="2400" dirty="0" smtClean="0"/>
          </a:p>
          <a:p>
            <a:pPr marL="633413" indent="-457200"/>
            <a:r>
              <a:rPr lang="en-US" sz="2400" dirty="0" err="1" smtClean="0"/>
              <a:t>fi_ep_bind</a:t>
            </a:r>
            <a:r>
              <a:rPr lang="en-US" sz="2400" dirty="0"/>
              <a:t>( ep, CQ, send/recv ) bind the CQ to an </a:t>
            </a:r>
            <a:r>
              <a:rPr lang="en-US" sz="2400" dirty="0" smtClean="0"/>
              <a:t>endpoint</a:t>
            </a:r>
            <a:br>
              <a:rPr lang="en-US" sz="2400" dirty="0" smtClean="0"/>
            </a:br>
            <a:endParaRPr lang="en-US" sz="2400" dirty="0" smtClean="0"/>
          </a:p>
          <a:p>
            <a:pPr marL="633413" indent="-457200"/>
            <a:r>
              <a:rPr lang="en-US" sz="2400" dirty="0" err="1" smtClean="0"/>
              <a:t>fi_enable</a:t>
            </a:r>
            <a:r>
              <a:rPr lang="en-US" sz="2400" dirty="0"/>
              <a:t>( ep ) Enable end-point operation </a:t>
            </a:r>
            <a:r>
              <a:rPr lang="en-US" sz="2400" dirty="0" smtClean="0"/>
              <a:t>(e.g. QP-&gt;RTS</a:t>
            </a:r>
            <a:r>
              <a:rPr lang="en-US" sz="2400" dirty="0"/>
              <a:t>).</a:t>
            </a:r>
          </a:p>
          <a:p>
            <a:endParaRPr lang="en-US" sz="2400" dirty="0"/>
          </a:p>
          <a:p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OFI </a:t>
            </a:r>
            <a:r>
              <a:rPr lang="en-US" dirty="0">
                <a:solidFill>
                  <a:schemeClr val="tx1"/>
                </a:solidFill>
              </a:rPr>
              <a:t>connection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5075237"/>
          </a:xfrm>
        </p:spPr>
        <p:txBody>
          <a:bodyPr/>
          <a:lstStyle/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fi_listen</a:t>
            </a:r>
            <a:r>
              <a:rPr lang="en-US" sz="2400" dirty="0"/>
              <a:t>()  listen for a connection request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fi_bind()  bind fabric address to an endpoint</a:t>
            </a:r>
            <a:br>
              <a:rPr lang="en-US" sz="2400" dirty="0"/>
            </a:b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fi_accept()  accept a connection request</a:t>
            </a:r>
            <a:br>
              <a:rPr lang="en-US" sz="2400" dirty="0"/>
            </a:b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fi_connect()  post an endpoint connection request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fi_eq_sread()  blocking read for connection events.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fi_eq_error()  retrieve connection error </a:t>
            </a:r>
            <a:r>
              <a:rPr lang="en-US" sz="2400" dirty="0" smtClean="0"/>
              <a:t>information</a:t>
            </a:r>
            <a:endParaRPr lang="en-US" sz="2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772400" cy="9144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OFI </a:t>
            </a:r>
            <a:r>
              <a:rPr lang="en-US" dirty="0">
                <a:solidFill>
                  <a:schemeClr val="tx1"/>
                </a:solidFill>
              </a:rPr>
              <a:t>Reliable </a:t>
            </a:r>
            <a:r>
              <a:rPr lang="en-US" dirty="0" smtClean="0">
                <a:solidFill>
                  <a:schemeClr val="tx1"/>
                </a:solidFill>
              </a:rPr>
              <a:t>Datagram </a:t>
            </a:r>
            <a:r>
              <a:rPr lang="en-US" dirty="0">
                <a:solidFill>
                  <a:schemeClr val="tx1"/>
                </a:solidFill>
              </a:rPr>
              <a:t>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5180013"/>
          </a:xfrm>
        </p:spPr>
        <p:txBody>
          <a:bodyPr/>
          <a:lstStyle/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smtClean="0"/>
              <a:t>fi_sendto</a:t>
            </a:r>
            <a:r>
              <a:rPr lang="en-US" sz="2400" dirty="0"/>
              <a:t>()  post a Reliable Datagram send request</a:t>
            </a:r>
          </a:p>
          <a:p>
            <a:pPr marL="519113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fi_recvfrom()  post a Reliable Datagram receive request.</a:t>
            </a:r>
          </a:p>
          <a:p>
            <a:pPr marL="519113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fi_cq_sread()  synchronous/blocking read CQ </a:t>
            </a:r>
            <a:r>
              <a:rPr lang="en-US" sz="2400" dirty="0" smtClean="0"/>
              <a:t>event(s).</a:t>
            </a:r>
            <a:br>
              <a:rPr lang="en-US" sz="2400" dirty="0" smtClean="0"/>
            </a:br>
            <a:endParaRPr lang="en-US" sz="2400" dirty="0" smtClean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/>
              <a:t>f</a:t>
            </a:r>
            <a:r>
              <a:rPr lang="en-US" sz="2400" dirty="0" err="1" smtClean="0"/>
              <a:t>i_cq_read</a:t>
            </a:r>
            <a:r>
              <a:rPr lang="en-US" sz="2400" dirty="0" smtClean="0"/>
              <a:t>() non-blocking read CQ event(s).</a:t>
            </a: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fi_cq_error()  retrieve data transfer error </a:t>
            </a:r>
            <a:r>
              <a:rPr lang="en-US" sz="2400" dirty="0" smtClean="0"/>
              <a:t>information</a:t>
            </a:r>
            <a:br>
              <a:rPr lang="en-US" sz="2400" dirty="0" smtClean="0"/>
            </a:b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fi_close()  close any kofi created object.</a:t>
            </a:r>
          </a:p>
          <a:p>
            <a:endParaRPr lang="en-US" sz="12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15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7716</TotalTime>
  <Words>308</Words>
  <Application>Microsoft Office PowerPoint</Application>
  <PresentationFormat>On-screen Show (4:3)</PresentationFormat>
  <Paragraphs>152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Wingdings</vt:lpstr>
      <vt:lpstr>Office Theme</vt:lpstr>
      <vt:lpstr>Custom Design</vt:lpstr>
      <vt:lpstr>PowerPoint Presentation</vt:lpstr>
      <vt:lpstr>kOFI Framework</vt:lpstr>
      <vt:lpstr>kOFI API</vt:lpstr>
      <vt:lpstr>kOFI API</vt:lpstr>
      <vt:lpstr>kOFI Application Flow</vt:lpstr>
      <vt:lpstr>kOFI Initialization</vt:lpstr>
      <vt:lpstr>kOFI End Point setup</vt:lpstr>
      <vt:lpstr>kOFI connection components</vt:lpstr>
      <vt:lpstr>kOFI Reliable Datagram transfer</vt:lpstr>
      <vt:lpstr>kOFI message data transfer</vt:lpstr>
      <vt:lpstr>kOFI RDMA data transfer</vt:lpstr>
      <vt:lpstr>kOFI message data transfer</vt:lpstr>
      <vt:lpstr>PowerPoint Presentation</vt:lpstr>
      <vt:lpstr>KOFI Provider</vt:lpstr>
      <vt:lpstr>PowerPoint Presentation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Smith, Stan</cp:lastModifiedBy>
  <cp:revision>752</cp:revision>
  <cp:lastPrinted>2014-07-18T22:08:28Z</cp:lastPrinted>
  <dcterms:created xsi:type="dcterms:W3CDTF">2009-09-15T00:09:16Z</dcterms:created>
  <dcterms:modified xsi:type="dcterms:W3CDTF">2015-03-09T18:32:09Z</dcterms:modified>
</cp:coreProperties>
</file>