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26"/>
  </p:notesMasterIdLst>
  <p:handoutMasterIdLst>
    <p:handoutMasterId r:id="rId27"/>
  </p:handoutMasterIdLst>
  <p:sldIdLst>
    <p:sldId id="262" r:id="rId3"/>
    <p:sldId id="346" r:id="rId4"/>
    <p:sldId id="343" r:id="rId5"/>
    <p:sldId id="347" r:id="rId6"/>
    <p:sldId id="345" r:id="rId7"/>
    <p:sldId id="350" r:id="rId8"/>
    <p:sldId id="351" r:id="rId9"/>
    <p:sldId id="335" r:id="rId10"/>
    <p:sldId id="324" r:id="rId11"/>
    <p:sldId id="321" r:id="rId12"/>
    <p:sldId id="341" r:id="rId13"/>
    <p:sldId id="340" r:id="rId14"/>
    <p:sldId id="342" r:id="rId15"/>
    <p:sldId id="339" r:id="rId16"/>
    <p:sldId id="328" r:id="rId17"/>
    <p:sldId id="329" r:id="rId18"/>
    <p:sldId id="330" r:id="rId19"/>
    <p:sldId id="331" r:id="rId20"/>
    <p:sldId id="332" r:id="rId21"/>
    <p:sldId id="334" r:id="rId22"/>
    <p:sldId id="338" r:id="rId23"/>
    <p:sldId id="348" r:id="rId24"/>
    <p:sldId id="349" r:id="rId25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9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, Jim" initials="RJ" lastIdx="11" clrIdx="0">
    <p:extLst/>
  </p:cmAuthor>
  <p:cmAuthor id="2" name="Marty" initials="M" lastIdx="15" clrIdx="1"/>
  <p:cmAuthor id="3" name="Paul Grun" initials="PG" lastIdx="9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3" autoAdjust="0"/>
    <p:restoredTop sz="87097" autoAdjust="0"/>
  </p:normalViewPr>
  <p:slideViewPr>
    <p:cSldViewPr snapToObjects="1">
      <p:cViewPr varScale="1">
        <p:scale>
          <a:sx n="86" d="100"/>
          <a:sy n="86" d="100"/>
        </p:scale>
        <p:origin x="-1278" y="-84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92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5-06-30T00:26:33.957" idx="8">
    <p:pos x="5314" y="1769"/>
    <p:text>I don't know what this means.</p:text>
  </p:cm>
  <p:cm authorId="3" dt="2015-06-30T08:18:44.829" idx="9">
    <p:pos x="3532" y="3747"/>
    <p:text>- important because it demonstrates that there is no intention to replace kverbs
- provides migration path for existing applications
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4655" tIns="47328" rIns="94655" bIns="4732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2" y="4415788"/>
            <a:ext cx="5486400" cy="418338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59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attempt to explain the 3 categories on the previous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3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attempt to explain the 3 categories on the previous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3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attempt to explain the 3 categories on the previous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3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1909E6-E682-43DA-B4F4-2B706E3F4C98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877888"/>
            <a:ext cx="4729163" cy="354647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125" y="4567238"/>
            <a:ext cx="6689725" cy="3835400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701115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sure this helps. It’s meant to suggest messages can be used for specific purposes, like at a trade show or as an element of recruiting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424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82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9190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attempt to explain the 3 categories on the previous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3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7/7/2015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57400" y="5486400"/>
            <a:ext cx="6629400" cy="990600"/>
          </a:xfrm>
        </p:spPr>
        <p:txBody>
          <a:bodyPr/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Stan Smith Intel SSG/DPD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June, 2015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295400" y="3429000"/>
            <a:ext cx="7239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rgbClr val="005195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Kernel Fabric Interface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52800" y="4429780"/>
            <a:ext cx="32031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K</a:t>
            </a:r>
            <a:r>
              <a:rPr lang="en-US" sz="2800" dirty="0" err="1" smtClean="0"/>
              <a:t>fabric</a:t>
            </a:r>
            <a:r>
              <a:rPr lang="en-US" sz="2800" dirty="0" smtClean="0"/>
              <a:t> Framework</a:t>
            </a:r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K</a:t>
            </a:r>
            <a:r>
              <a:rPr lang="en-US" sz="3600" dirty="0" smtClean="0">
                <a:solidFill>
                  <a:schemeClr val="tx1"/>
                </a:solidFill>
              </a:rPr>
              <a:t>FI API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9514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K</a:t>
            </a:r>
            <a:r>
              <a:rPr lang="en-US" dirty="0" smtClean="0"/>
              <a:t>FI </a:t>
            </a:r>
            <a:r>
              <a:rPr lang="en-US" dirty="0"/>
              <a:t>API exports 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 smtClean="0"/>
              <a:t>kfi_getinfo</a:t>
            </a:r>
            <a:r>
              <a:rPr lang="en-US" sz="1600" dirty="0"/>
              <a:t>()  </a:t>
            </a:r>
            <a:r>
              <a:rPr lang="en-US" sz="1600" dirty="0" err="1" smtClean="0"/>
              <a:t>kfi_fabric</a:t>
            </a:r>
            <a:r>
              <a:rPr lang="en-US" sz="1600" dirty="0"/>
              <a:t>()  </a:t>
            </a:r>
            <a:r>
              <a:rPr lang="en-US" sz="1600" dirty="0" err="1" smtClean="0"/>
              <a:t>kfi_domain</a:t>
            </a:r>
            <a:r>
              <a:rPr lang="en-US" sz="1600" dirty="0"/>
              <a:t>()  </a:t>
            </a:r>
            <a:r>
              <a:rPr lang="en-US" sz="1600" dirty="0" err="1" smtClean="0"/>
              <a:t>kfi_endpoint</a:t>
            </a:r>
            <a:r>
              <a:rPr lang="en-US" sz="1600" dirty="0"/>
              <a:t>() </a:t>
            </a:r>
            <a:r>
              <a:rPr lang="en-US" sz="1600" dirty="0" err="1" smtClean="0"/>
              <a:t>kfi_cq_open</a:t>
            </a:r>
            <a:r>
              <a:rPr lang="en-US" sz="1600" dirty="0"/>
              <a:t>() </a:t>
            </a:r>
            <a:r>
              <a:rPr lang="en-US" sz="1600" dirty="0" err="1" smtClean="0"/>
              <a:t>kfi_ep_bind</a:t>
            </a:r>
            <a:r>
              <a:rPr lang="en-US" sz="1600" dirty="0"/>
              <a:t>()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 smtClean="0"/>
              <a:t>kfi_listen</a:t>
            </a:r>
            <a:r>
              <a:rPr lang="en-US" sz="1600" dirty="0"/>
              <a:t>() </a:t>
            </a:r>
            <a:r>
              <a:rPr lang="en-US" sz="1600" dirty="0" err="1" smtClean="0"/>
              <a:t>kfi_accept</a:t>
            </a:r>
            <a:r>
              <a:rPr lang="en-US" sz="1600" dirty="0"/>
              <a:t>() </a:t>
            </a:r>
            <a:r>
              <a:rPr lang="en-US" sz="1600" dirty="0" err="1" smtClean="0"/>
              <a:t>kfi_connect</a:t>
            </a:r>
            <a:r>
              <a:rPr lang="en-US" sz="1600" dirty="0"/>
              <a:t>() </a:t>
            </a:r>
            <a:r>
              <a:rPr lang="en-US" sz="1600" dirty="0" err="1" smtClean="0"/>
              <a:t>kfi_send</a:t>
            </a:r>
            <a:r>
              <a:rPr lang="en-US" sz="1600" dirty="0"/>
              <a:t>()  </a:t>
            </a:r>
            <a:r>
              <a:rPr lang="en-US" sz="1600" dirty="0" err="1" smtClean="0"/>
              <a:t>kfi_recv</a:t>
            </a:r>
            <a:r>
              <a:rPr lang="en-US" sz="1600" dirty="0"/>
              <a:t>() </a:t>
            </a:r>
            <a:r>
              <a:rPr lang="en-US" sz="1600" dirty="0" err="1" smtClean="0"/>
              <a:t>kfi_read</a:t>
            </a:r>
            <a:r>
              <a:rPr lang="en-US" sz="1600" dirty="0"/>
              <a:t>() </a:t>
            </a:r>
            <a:r>
              <a:rPr lang="en-US" sz="1600" dirty="0" err="1" smtClean="0"/>
              <a:t>kfi_write</a:t>
            </a:r>
            <a:r>
              <a:rPr lang="en-US" sz="1600" dirty="0"/>
              <a:t>()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 smtClean="0"/>
              <a:t>kfi_cq_read</a:t>
            </a:r>
            <a:r>
              <a:rPr lang="en-US" sz="1600" dirty="0"/>
              <a:t>() </a:t>
            </a:r>
            <a:r>
              <a:rPr lang="en-US" sz="1600" dirty="0" err="1" smtClean="0"/>
              <a:t>kfi_cq_sread</a:t>
            </a:r>
            <a:r>
              <a:rPr lang="en-US" sz="1600" dirty="0"/>
              <a:t>() </a:t>
            </a:r>
            <a:r>
              <a:rPr lang="en-US" sz="1600" dirty="0" err="1" smtClean="0"/>
              <a:t>kfi_eq_read</a:t>
            </a:r>
            <a:r>
              <a:rPr lang="en-US" sz="1600" dirty="0"/>
              <a:t>() </a:t>
            </a:r>
            <a:r>
              <a:rPr lang="en-US" sz="1600" dirty="0" err="1" smtClean="0"/>
              <a:t>kfi_eq_sread</a:t>
            </a:r>
            <a:r>
              <a:rPr lang="en-US" sz="1600" dirty="0"/>
              <a:t>() </a:t>
            </a:r>
            <a:r>
              <a:rPr lang="en-US" sz="1600" dirty="0" err="1" smtClean="0"/>
              <a:t>kfi_close</a:t>
            </a:r>
            <a:r>
              <a:rPr lang="en-US" sz="1600" dirty="0"/>
              <a:t>()  …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2400" dirty="0"/>
              <a:t>K</a:t>
            </a:r>
            <a:r>
              <a:rPr lang="en-US" sz="2400" dirty="0" smtClean="0"/>
              <a:t>FI </a:t>
            </a:r>
            <a:r>
              <a:rPr lang="en-US" sz="2400" dirty="0"/>
              <a:t>API exports down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 err="1" smtClean="0"/>
              <a:t>kfi_provider_register</a:t>
            </a:r>
            <a:r>
              <a:rPr lang="en-US" sz="1800" b="1" dirty="0" smtClean="0"/>
              <a:t>()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600" dirty="0"/>
              <a:t>During </a:t>
            </a:r>
            <a:r>
              <a:rPr lang="en-US" sz="1600" dirty="0" smtClean="0"/>
              <a:t>kfi </a:t>
            </a:r>
            <a:r>
              <a:rPr lang="en-US" sz="1600" dirty="0"/>
              <a:t>provider module load a call to </a:t>
            </a:r>
            <a:r>
              <a:rPr lang="en-US" sz="1600" dirty="0" err="1" smtClean="0"/>
              <a:t>kfi_provider_register</a:t>
            </a:r>
            <a:r>
              <a:rPr lang="en-US" sz="1600" dirty="0"/>
              <a:t>() supplies the </a:t>
            </a:r>
            <a:r>
              <a:rPr lang="en-US" sz="1600" dirty="0" smtClean="0"/>
              <a:t>kfi-</a:t>
            </a:r>
            <a:r>
              <a:rPr lang="en-US" sz="1600" dirty="0" err="1" smtClean="0"/>
              <a:t>api</a:t>
            </a:r>
            <a:r>
              <a:rPr lang="en-US" sz="1600" dirty="0" smtClean="0"/>
              <a:t> </a:t>
            </a:r>
            <a:r>
              <a:rPr lang="en-US" sz="1600" dirty="0"/>
              <a:t>with a dispatch vector for </a:t>
            </a:r>
            <a:r>
              <a:rPr lang="en-US" sz="1600" dirty="0" smtClean="0"/>
              <a:t>kfi</a:t>
            </a:r>
            <a:r>
              <a:rPr lang="en-US" sz="1600" dirty="0"/>
              <a:t>_* calls.</a:t>
            </a:r>
            <a:br>
              <a:rPr lang="en-US" sz="1600" dirty="0"/>
            </a:b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 err="1" smtClean="0"/>
              <a:t>kfi_provider_deregister</a:t>
            </a:r>
            <a:r>
              <a:rPr lang="en-US" sz="1800" b="1" dirty="0" smtClean="0"/>
              <a:t>()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During </a:t>
            </a:r>
            <a:r>
              <a:rPr lang="en-US" sz="1800" dirty="0" smtClean="0"/>
              <a:t>kfi </a:t>
            </a:r>
            <a:r>
              <a:rPr lang="en-US" sz="1800" dirty="0"/>
              <a:t>provider module unload/cleanup </a:t>
            </a:r>
            <a:r>
              <a:rPr lang="en-US" sz="1800" dirty="0" err="1" smtClean="0"/>
              <a:t>kfi_provider_deregister</a:t>
            </a:r>
            <a:r>
              <a:rPr lang="en-US" sz="1800" dirty="0"/>
              <a:t>() destroys the </a:t>
            </a:r>
            <a:r>
              <a:rPr lang="en-US" sz="1800" dirty="0" smtClean="0"/>
              <a:t>kfi</a:t>
            </a:r>
            <a:r>
              <a:rPr lang="en-US" sz="1800" dirty="0"/>
              <a:t>_* runtime linkage for the specific provider (ref counted).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AutoShape 14"/>
          <p:cNvSpPr>
            <a:spLocks noChangeArrowheads="1"/>
          </p:cNvSpPr>
          <p:nvPr/>
        </p:nvSpPr>
        <p:spPr bwMode="auto">
          <a:xfrm>
            <a:off x="690563" y="3048000"/>
            <a:ext cx="7513873" cy="46672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 smtClean="0">
                <a:solidFill>
                  <a:srgbClr val="02203A"/>
                </a:solidFill>
              </a:rPr>
              <a:t>KFI API (extremely thin code layer)</a:t>
            </a:r>
            <a:endParaRPr lang="en-US" sz="1800" dirty="0">
              <a:solidFill>
                <a:srgbClr val="0220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7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KFI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95141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 smtClean="0"/>
              <a:t>kfi_provider_register</a:t>
            </a:r>
            <a:r>
              <a:rPr lang="en-US" sz="2000" dirty="0" smtClean="0"/>
              <a:t> </a:t>
            </a:r>
            <a:r>
              <a:rPr lang="en-US" sz="2000" dirty="0"/>
              <a:t>(uint version, struct </a:t>
            </a:r>
            <a:r>
              <a:rPr lang="en-US" sz="2000" dirty="0" err="1" smtClean="0"/>
              <a:t>kfi_provider</a:t>
            </a:r>
            <a:r>
              <a:rPr lang="en-US" sz="2000" dirty="0" smtClean="0"/>
              <a:t> </a:t>
            </a:r>
            <a:r>
              <a:rPr lang="en-US" sz="2000" dirty="0"/>
              <a:t>*provider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endParaRPr lang="en-US" dirty="0"/>
          </a:p>
          <a:p>
            <a:pPr marL="0" indent="0">
              <a:buNone/>
            </a:pPr>
            <a:r>
              <a:rPr lang="en-US" sz="2000" b="1" dirty="0" err="1" smtClean="0"/>
              <a:t>kfi_provider_deregister</a:t>
            </a:r>
            <a:r>
              <a:rPr lang="en-US" sz="2000" dirty="0" smtClean="0"/>
              <a:t> </a:t>
            </a:r>
            <a:r>
              <a:rPr lang="en-US" sz="2000" dirty="0"/>
              <a:t>(struct </a:t>
            </a:r>
            <a:r>
              <a:rPr lang="en-US" sz="2000" dirty="0" err="1" smtClean="0"/>
              <a:t>kfi_provider</a:t>
            </a:r>
            <a:r>
              <a:rPr lang="en-US" sz="2000" dirty="0" smtClean="0"/>
              <a:t> </a:t>
            </a:r>
            <a:r>
              <a:rPr lang="en-US" sz="2000" dirty="0"/>
              <a:t>*provider)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1800" dirty="0" err="1"/>
              <a:t>struct</a:t>
            </a:r>
            <a:r>
              <a:rPr lang="en-US" sz="1800" dirty="0"/>
              <a:t> </a:t>
            </a:r>
            <a:r>
              <a:rPr lang="en-US" sz="1800" dirty="0" err="1" smtClean="0"/>
              <a:t>kofi_provider</a:t>
            </a:r>
            <a:r>
              <a:rPr lang="en-US" sz="1800" dirty="0" smtClean="0"/>
              <a:t> </a:t>
            </a:r>
            <a:r>
              <a:rPr lang="en-US" sz="1800" dirty="0"/>
              <a:t>{</a:t>
            </a:r>
          </a:p>
          <a:p>
            <a:pPr marL="0" indent="0">
              <a:buNone/>
            </a:pPr>
            <a:r>
              <a:rPr lang="en-US" sz="1800" dirty="0"/>
              <a:t>        const char *name;</a:t>
            </a:r>
          </a:p>
          <a:p>
            <a:pPr marL="0" indent="0">
              <a:buNone/>
            </a:pPr>
            <a:r>
              <a:rPr lang="en-US" sz="1800" dirty="0"/>
              <a:t>        uint32_t version;</a:t>
            </a:r>
          </a:p>
          <a:p>
            <a:pPr marL="0" indent="0">
              <a:buNone/>
            </a:pPr>
            <a:r>
              <a:rPr lang="en-US" sz="1800" dirty="0"/>
              <a:t>        int     (*getinfo)(uint32_t version, const char *node,</a:t>
            </a:r>
          </a:p>
          <a:p>
            <a:pPr marL="0" indent="0">
              <a:buNone/>
            </a:pPr>
            <a:r>
              <a:rPr lang="en-US" sz="1800" dirty="0"/>
              <a:t>                        const int service, uint64_t flags,</a:t>
            </a:r>
          </a:p>
          <a:p>
            <a:pPr marL="0" indent="0">
              <a:buNone/>
            </a:pPr>
            <a:r>
              <a:rPr lang="en-US" sz="1800" dirty="0"/>
              <a:t>                        struct fi_info *hints, struct </a:t>
            </a:r>
            <a:r>
              <a:rPr lang="en-US" sz="1800" dirty="0" err="1" smtClean="0"/>
              <a:t>kfi_info</a:t>
            </a:r>
            <a:r>
              <a:rPr lang="en-US" sz="1800" dirty="0" smtClean="0"/>
              <a:t> </a:t>
            </a:r>
            <a:r>
              <a:rPr lang="en-US" sz="1800" dirty="0"/>
              <a:t>**info);</a:t>
            </a:r>
          </a:p>
          <a:p>
            <a:pPr marL="0" indent="0">
              <a:buNone/>
            </a:pPr>
            <a:r>
              <a:rPr lang="en-US" sz="1800" dirty="0"/>
              <a:t>        int     (*freeinfo)(struct </a:t>
            </a:r>
            <a:r>
              <a:rPr lang="en-US" sz="1800" dirty="0" err="1" smtClean="0"/>
              <a:t>kfi_info</a:t>
            </a:r>
            <a:r>
              <a:rPr lang="en-US" sz="1800" dirty="0" smtClean="0"/>
              <a:t> </a:t>
            </a:r>
            <a:r>
              <a:rPr lang="en-US" sz="1800" dirty="0"/>
              <a:t>*info);</a:t>
            </a:r>
          </a:p>
          <a:p>
            <a:pPr marL="0" indent="0">
              <a:buNone/>
            </a:pPr>
            <a:r>
              <a:rPr lang="en-US" sz="1800" dirty="0"/>
              <a:t>        int     (*fabric)(struct </a:t>
            </a:r>
            <a:r>
              <a:rPr lang="en-US" sz="1800" dirty="0" err="1" smtClean="0"/>
              <a:t>kfi_fabric_attr</a:t>
            </a:r>
            <a:r>
              <a:rPr lang="en-US" sz="1800" dirty="0" smtClean="0"/>
              <a:t> </a:t>
            </a:r>
            <a:r>
              <a:rPr lang="en-US" sz="1800" dirty="0"/>
              <a:t>*attr,</a:t>
            </a:r>
          </a:p>
          <a:p>
            <a:pPr marL="0" indent="0">
              <a:buNone/>
            </a:pPr>
            <a:r>
              <a:rPr lang="en-US" sz="1800" dirty="0"/>
              <a:t>                        struct fid_fabric **fabric, void *context);</a:t>
            </a:r>
          </a:p>
          <a:p>
            <a:pPr marL="0" indent="0">
              <a:buNone/>
            </a:pPr>
            <a:r>
              <a:rPr lang="en-US" sz="1800" dirty="0"/>
              <a:t>};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www.openfabrics.org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11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61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5029200"/>
          </a:xfrm>
        </p:spPr>
        <p:txBody>
          <a:bodyPr/>
          <a:lstStyle/>
          <a:p>
            <a:pPr lvl="3">
              <a:defRPr/>
            </a:pPr>
            <a:endParaRPr lang="en-US" dirty="0" smtClean="0"/>
          </a:p>
          <a:p>
            <a:pPr lvl="3">
              <a:defRPr/>
            </a:pPr>
            <a:endParaRPr lang="en-US" dirty="0" smtClean="0"/>
          </a:p>
          <a:p>
            <a:pPr lvl="2">
              <a:defRPr/>
            </a:pPr>
            <a:endParaRPr lang="en-US" sz="1000" dirty="0" smtClean="0"/>
          </a:p>
          <a:p>
            <a:pPr lvl="2">
              <a:defRPr/>
            </a:pPr>
            <a:endParaRPr lang="en-US" sz="800" dirty="0" smtClean="0"/>
          </a:p>
          <a:p>
            <a:pPr lvl="2">
              <a:defRPr/>
            </a:pPr>
            <a:endParaRPr lang="en-US" sz="1050" dirty="0"/>
          </a:p>
        </p:txBody>
      </p:sp>
      <p:sp>
        <p:nvSpPr>
          <p:cNvPr id="2" name="Rectangle 1"/>
          <p:cNvSpPr/>
          <p:nvPr/>
        </p:nvSpPr>
        <p:spPr>
          <a:xfrm>
            <a:off x="2171346" y="2967335"/>
            <a:ext cx="480131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</a:t>
            </a:r>
            <a:endParaRPr lang="en-US" sz="72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349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5029200"/>
          </a:xfrm>
        </p:spPr>
        <p:txBody>
          <a:bodyPr/>
          <a:lstStyle/>
          <a:p>
            <a:pPr lvl="3">
              <a:defRPr/>
            </a:pPr>
            <a:endParaRPr lang="en-US" dirty="0" smtClean="0"/>
          </a:p>
          <a:p>
            <a:pPr lvl="3">
              <a:defRPr/>
            </a:pPr>
            <a:endParaRPr lang="en-US" dirty="0" smtClean="0"/>
          </a:p>
          <a:p>
            <a:pPr lvl="2">
              <a:defRPr/>
            </a:pPr>
            <a:endParaRPr lang="en-US" sz="1000" dirty="0" smtClean="0"/>
          </a:p>
          <a:p>
            <a:pPr lvl="2">
              <a:defRPr/>
            </a:pPr>
            <a:endParaRPr lang="en-US" sz="800" dirty="0" smtClean="0"/>
          </a:p>
          <a:p>
            <a:pPr lvl="2">
              <a:defRPr/>
            </a:pPr>
            <a:endParaRPr lang="en-US" sz="1050" dirty="0"/>
          </a:p>
        </p:txBody>
      </p:sp>
      <p:sp>
        <p:nvSpPr>
          <p:cNvPr id="2" name="Rectangle 1"/>
          <p:cNvSpPr/>
          <p:nvPr/>
        </p:nvSpPr>
        <p:spPr>
          <a:xfrm>
            <a:off x="2658656" y="2967335"/>
            <a:ext cx="382668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Back-up</a:t>
            </a:r>
            <a:endParaRPr lang="en-US" sz="72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213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FI Application </a:t>
            </a:r>
            <a:r>
              <a:rPr lang="en-US" dirty="0">
                <a:solidFill>
                  <a:schemeClr val="tx1"/>
                </a:solidFill>
              </a:rPr>
              <a:t>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951413"/>
          </a:xfrm>
        </p:spPr>
        <p:txBody>
          <a:bodyPr/>
          <a:lstStyle/>
          <a:p>
            <a:pPr marL="0" indent="0">
              <a:buNone/>
            </a:pPr>
            <a:endParaRPr lang="en-US" sz="1800" dirty="0" smtClean="0"/>
          </a:p>
          <a:p>
            <a:r>
              <a:rPr lang="en-US" sz="2400" dirty="0" smtClean="0"/>
              <a:t>Initialization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/>
              <a:t>Server connection </a:t>
            </a:r>
            <a:r>
              <a:rPr lang="en-US" sz="2400" dirty="0" smtClean="0"/>
              <a:t>setup (</a:t>
            </a:r>
            <a:r>
              <a:rPr lang="en-US" sz="2000" dirty="0" smtClean="0"/>
              <a:t>if required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/>
              <a:t>Client connection </a:t>
            </a:r>
            <a:r>
              <a:rPr lang="en-US" sz="2400" dirty="0" smtClean="0"/>
              <a:t>setup (</a:t>
            </a:r>
            <a:r>
              <a:rPr lang="en-US" sz="2000" dirty="0" smtClean="0"/>
              <a:t>if required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endParaRPr lang="en-US" sz="2400" dirty="0" smtClean="0"/>
          </a:p>
          <a:p>
            <a:pPr marL="342900" lvl="1" indent="-342900">
              <a:buFont typeface="Arial" charset="0"/>
              <a:buChar char="•"/>
            </a:pPr>
            <a:r>
              <a:rPr lang="en-US" dirty="0"/>
              <a:t>Connection </a:t>
            </a:r>
            <a:r>
              <a:rPr lang="en-US" dirty="0" smtClean="0"/>
              <a:t>finalization </a:t>
            </a:r>
            <a:r>
              <a:rPr lang="en-US" sz="2800" dirty="0"/>
              <a:t>(</a:t>
            </a:r>
            <a:r>
              <a:rPr lang="en-US" sz="2000" dirty="0"/>
              <a:t>if required</a:t>
            </a:r>
            <a:r>
              <a:rPr lang="en-US" sz="2800" dirty="0"/>
              <a:t>)</a:t>
            </a:r>
            <a:br>
              <a:rPr lang="en-US" sz="2800" dirty="0"/>
            </a:br>
            <a:endParaRPr lang="en-US" sz="2400" dirty="0"/>
          </a:p>
          <a:p>
            <a:r>
              <a:rPr lang="en-US" sz="2400" dirty="0"/>
              <a:t>Data </a:t>
            </a:r>
            <a:r>
              <a:rPr lang="en-US" sz="2400" dirty="0" smtClean="0"/>
              <a:t>transfer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 smtClean="0"/>
              <a:t>Shutdown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40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FI Initialization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740275"/>
          </a:xfrm>
        </p:spPr>
        <p:txBody>
          <a:bodyPr/>
          <a:lstStyle/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kfi_getinfo</a:t>
            </a:r>
            <a:r>
              <a:rPr lang="en-US" sz="2400" dirty="0"/>
              <a:t>( </a:t>
            </a:r>
            <a:r>
              <a:rPr lang="en-US" sz="2400" dirty="0" smtClean="0"/>
              <a:t>&amp;fi )</a:t>
            </a:r>
            <a:br>
              <a:rPr lang="en-US" sz="2400" dirty="0" smtClean="0"/>
            </a:br>
            <a:r>
              <a:rPr lang="en-US" sz="2400" dirty="0" smtClean="0"/>
              <a:t>	Acquire </a:t>
            </a:r>
            <a:r>
              <a:rPr lang="en-US" sz="2400" dirty="0"/>
              <a:t>a list </a:t>
            </a:r>
            <a:r>
              <a:rPr lang="en-US" sz="2400" dirty="0" smtClean="0"/>
              <a:t>of desirable/available </a:t>
            </a:r>
            <a:r>
              <a:rPr lang="en-US" sz="2400" dirty="0"/>
              <a:t>fabric providers.</a:t>
            </a:r>
            <a:br>
              <a:rPr lang="en-US" sz="2400" dirty="0"/>
            </a:b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/>
              <a:t>Select appropriate fabric (traverse provider list).</a:t>
            </a:r>
          </a:p>
          <a:p>
            <a:pPr marL="519113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kfi_fabric</a:t>
            </a:r>
            <a:r>
              <a:rPr lang="en-US" sz="2400" dirty="0" smtClean="0"/>
              <a:t>(fi</a:t>
            </a:r>
            <a:r>
              <a:rPr lang="en-US" sz="2400" dirty="0"/>
              <a:t>, &amp;</a:t>
            </a:r>
            <a:r>
              <a:rPr lang="en-US" sz="2400" dirty="0" smtClean="0"/>
              <a:t>fabric)</a:t>
            </a:r>
            <a:br>
              <a:rPr lang="en-US" sz="2400" dirty="0" smtClean="0"/>
            </a:br>
            <a:r>
              <a:rPr lang="en-US" sz="2400" dirty="0" smtClean="0"/>
              <a:t>	Create </a:t>
            </a:r>
            <a:r>
              <a:rPr lang="en-US" sz="2400" dirty="0"/>
              <a:t>a fabric instance based on fabric provider selection.</a:t>
            </a:r>
          </a:p>
          <a:p>
            <a:pPr marL="519113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kfi_domain</a:t>
            </a:r>
            <a:r>
              <a:rPr lang="en-US" sz="2400" dirty="0" smtClean="0"/>
              <a:t>(fabric</a:t>
            </a:r>
            <a:r>
              <a:rPr lang="en-US" sz="2400" dirty="0"/>
              <a:t>, fi, &amp;domain) create a fabric access domain object.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13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OFI </a:t>
            </a:r>
            <a:r>
              <a:rPr lang="en-US" dirty="0">
                <a:solidFill>
                  <a:schemeClr val="tx1"/>
                </a:solidFill>
              </a:rPr>
              <a:t>End Point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75213"/>
          </a:xfrm>
        </p:spPr>
        <p:txBody>
          <a:bodyPr/>
          <a:lstStyle/>
          <a:p>
            <a:pPr marL="633413" indent="-457200"/>
            <a:r>
              <a:rPr lang="en-US" sz="2400" dirty="0" err="1" smtClean="0"/>
              <a:t>kfi_ep_open</a:t>
            </a:r>
            <a:r>
              <a:rPr lang="en-US" sz="2400" dirty="0"/>
              <a:t>( domain, fi, &amp;ep )  create a communications </a:t>
            </a:r>
            <a:r>
              <a:rPr lang="en-US" sz="2400" dirty="0" smtClean="0"/>
              <a:t>endpoint.</a:t>
            </a:r>
            <a:br>
              <a:rPr lang="en-US" sz="2400" dirty="0" smtClean="0"/>
            </a:br>
            <a:endParaRPr lang="en-US" sz="2400" dirty="0" smtClean="0"/>
          </a:p>
          <a:p>
            <a:pPr marL="633413" indent="-457200"/>
            <a:r>
              <a:rPr lang="en-US" sz="2400" dirty="0" err="1" smtClean="0"/>
              <a:t>kfi_cq_open</a:t>
            </a:r>
            <a:r>
              <a:rPr lang="en-US" sz="2400" dirty="0"/>
              <a:t>( domain, attr, &amp;CQ ) create/open a Completion </a:t>
            </a:r>
            <a:r>
              <a:rPr lang="en-US" sz="2400" dirty="0" smtClean="0"/>
              <a:t>Queue.</a:t>
            </a:r>
            <a:br>
              <a:rPr lang="en-US" sz="2400" dirty="0" smtClean="0"/>
            </a:br>
            <a:endParaRPr lang="en-US" sz="2400" dirty="0" smtClean="0"/>
          </a:p>
          <a:p>
            <a:pPr marL="633413" indent="-457200"/>
            <a:r>
              <a:rPr lang="en-US" sz="2400" dirty="0" err="1" smtClean="0"/>
              <a:t>kfi_ep_bind</a:t>
            </a:r>
            <a:r>
              <a:rPr lang="en-US" sz="2400" dirty="0"/>
              <a:t>( ep, CQ, send/recv ) bind the CQ to an </a:t>
            </a:r>
            <a:r>
              <a:rPr lang="en-US" sz="2400" dirty="0" smtClean="0"/>
              <a:t>endpoint</a:t>
            </a:r>
            <a:br>
              <a:rPr lang="en-US" sz="2400" dirty="0" smtClean="0"/>
            </a:br>
            <a:endParaRPr lang="en-US" sz="2400" dirty="0" smtClean="0"/>
          </a:p>
          <a:p>
            <a:pPr marL="633413" indent="-457200"/>
            <a:r>
              <a:rPr lang="en-US" sz="2400" dirty="0" err="1" smtClean="0"/>
              <a:t>kfi_enable</a:t>
            </a:r>
            <a:r>
              <a:rPr lang="en-US" sz="2400" dirty="0"/>
              <a:t>( ep ) Enable end-point operation </a:t>
            </a:r>
            <a:r>
              <a:rPr lang="en-US" sz="2400" dirty="0" smtClean="0"/>
              <a:t>(e.g. QP-&gt;RTS</a:t>
            </a:r>
            <a:r>
              <a:rPr lang="en-US" sz="2400" dirty="0"/>
              <a:t>).</a:t>
            </a:r>
          </a:p>
          <a:p>
            <a:endParaRPr lang="en-US" sz="2400" dirty="0"/>
          </a:p>
          <a:p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OFI </a:t>
            </a:r>
            <a:r>
              <a:rPr lang="en-US" dirty="0">
                <a:solidFill>
                  <a:schemeClr val="tx1"/>
                </a:solidFill>
              </a:rPr>
              <a:t>connection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5075237"/>
          </a:xfrm>
        </p:spPr>
        <p:txBody>
          <a:bodyPr/>
          <a:lstStyle/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kfi_listen</a:t>
            </a:r>
            <a:r>
              <a:rPr lang="en-US" sz="2400" dirty="0"/>
              <a:t>()  listen for a connection request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kfi_bind</a:t>
            </a:r>
            <a:r>
              <a:rPr lang="en-US" sz="2400" dirty="0"/>
              <a:t>()  bind fabric address to an endpoint</a:t>
            </a:r>
            <a:br>
              <a:rPr lang="en-US" sz="2400" dirty="0"/>
            </a:b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kfi_accept</a:t>
            </a:r>
            <a:r>
              <a:rPr lang="en-US" sz="2400" dirty="0"/>
              <a:t>()  accept a connection request</a:t>
            </a:r>
            <a:br>
              <a:rPr lang="en-US" sz="2400" dirty="0"/>
            </a:b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kfi_connect</a:t>
            </a:r>
            <a:r>
              <a:rPr lang="en-US" sz="2400" dirty="0"/>
              <a:t>()  post an endpoint connection request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kfi_eq_sread</a:t>
            </a:r>
            <a:r>
              <a:rPr lang="en-US" sz="2400" dirty="0"/>
              <a:t>()  blocking read for connection events.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kfi_eq_error</a:t>
            </a:r>
            <a:r>
              <a:rPr lang="en-US" sz="2400" dirty="0"/>
              <a:t>()  retrieve connection error </a:t>
            </a:r>
            <a:r>
              <a:rPr lang="en-US" sz="2400" dirty="0" smtClean="0"/>
              <a:t>information</a:t>
            </a:r>
            <a:endParaRPr lang="en-US" sz="2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81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7772400" cy="9144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FI </a:t>
            </a:r>
            <a:r>
              <a:rPr lang="en-US" dirty="0">
                <a:solidFill>
                  <a:schemeClr val="tx1"/>
                </a:solidFill>
              </a:rPr>
              <a:t>Reliable </a:t>
            </a:r>
            <a:r>
              <a:rPr lang="en-US" dirty="0" smtClean="0">
                <a:solidFill>
                  <a:schemeClr val="tx1"/>
                </a:solidFill>
              </a:rPr>
              <a:t>Datagram </a:t>
            </a:r>
            <a:r>
              <a:rPr lang="en-US" dirty="0">
                <a:solidFill>
                  <a:schemeClr val="tx1"/>
                </a:solidFill>
              </a:rPr>
              <a:t>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5180013"/>
          </a:xfrm>
        </p:spPr>
        <p:txBody>
          <a:bodyPr/>
          <a:lstStyle/>
          <a:p>
            <a:pPr marL="519113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kfi_sendto</a:t>
            </a:r>
            <a:r>
              <a:rPr lang="en-US" sz="2400" dirty="0"/>
              <a:t>()  post a Reliable Datagram send </a:t>
            </a:r>
            <a:r>
              <a:rPr lang="en-US" sz="2400" dirty="0" smtClean="0"/>
              <a:t>request</a:t>
            </a: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kfi_recvfrom</a:t>
            </a:r>
            <a:r>
              <a:rPr lang="en-US" sz="2400" dirty="0"/>
              <a:t>()  post a Reliable Datagram receive request</a:t>
            </a:r>
            <a:r>
              <a:rPr lang="en-US" sz="2400" dirty="0" smtClean="0"/>
              <a:t>.</a:t>
            </a: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kfi_cq_sread</a:t>
            </a:r>
            <a:r>
              <a:rPr lang="en-US" sz="2400" dirty="0"/>
              <a:t>()  synchronous/blocking read CQ </a:t>
            </a:r>
            <a:r>
              <a:rPr lang="en-US" sz="2400" dirty="0" smtClean="0"/>
              <a:t>event(s).</a:t>
            </a:r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kfi_cq_read</a:t>
            </a:r>
            <a:r>
              <a:rPr lang="en-US" sz="2400" dirty="0" smtClean="0"/>
              <a:t>() non-blocking read CQ event(s).</a:t>
            </a: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kfi_cq_error</a:t>
            </a:r>
            <a:r>
              <a:rPr lang="en-US" sz="2400" dirty="0"/>
              <a:t>()  retrieve data transfer error </a:t>
            </a:r>
            <a:r>
              <a:rPr lang="en-US" sz="2400" dirty="0" smtClean="0"/>
              <a:t>information</a:t>
            </a: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/>
              <a:t>fi_close()  close any kofi created object.</a:t>
            </a:r>
          </a:p>
          <a:p>
            <a:endParaRPr lang="en-US" sz="12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15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FI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message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data transfer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5103813"/>
          </a:xfrm>
        </p:spPr>
        <p:txBody>
          <a:bodyPr/>
          <a:lstStyle/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kfi_mr_reg</a:t>
            </a:r>
            <a:r>
              <a:rPr lang="en-US" sz="2000" dirty="0" smtClean="0"/>
              <a:t>( domain, &amp;mr )  register a memory region</a:t>
            </a:r>
            <a:br>
              <a:rPr lang="en-US" sz="2000" dirty="0" smtClean="0"/>
            </a:br>
            <a:endParaRPr lang="en-US" sz="2000" dirty="0" smtClean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kfi_close</a:t>
            </a:r>
            <a:r>
              <a:rPr lang="en-US" sz="2000" dirty="0"/>
              <a:t>( mr )  release a registered memory region</a:t>
            </a:r>
            <a:br>
              <a:rPr lang="en-US" sz="2000" dirty="0"/>
            </a:b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kfi_send</a:t>
            </a:r>
            <a:r>
              <a:rPr lang="en-US" sz="2000" dirty="0"/>
              <a:t>( ep, buf, len, fi_mr_desc(mr), ctx )</a:t>
            </a:r>
            <a:br>
              <a:rPr lang="en-US" sz="2000" dirty="0"/>
            </a:br>
            <a:r>
              <a:rPr lang="en-US" sz="2000" dirty="0"/>
              <a:t>	post async send from memory request.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kfi_recv</a:t>
            </a:r>
            <a:r>
              <a:rPr lang="en-US" sz="2000" dirty="0"/>
              <a:t>( ep, buf, len, fi_mr_desc(mr), ctx )</a:t>
            </a:r>
            <a:br>
              <a:rPr lang="en-US" sz="2000" dirty="0"/>
            </a:br>
            <a:r>
              <a:rPr lang="en-US" sz="2000" dirty="0"/>
              <a:t>	post async read into memory request.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kfi_sendmsg</a:t>
            </a:r>
            <a:r>
              <a:rPr lang="en-US" sz="2000" dirty="0"/>
              <a:t>()  post send using </a:t>
            </a:r>
            <a:r>
              <a:rPr lang="en-US" sz="2000" dirty="0" err="1"/>
              <a:t>fi_msg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/>
              <a:t>k</a:t>
            </a:r>
            <a:r>
              <a:rPr lang="en-US" sz="2000" dirty="0" smtClean="0"/>
              <a:t>vec </a:t>
            </a:r>
            <a:r>
              <a:rPr lang="en-US" sz="2000" dirty="0"/>
              <a:t>+ imm data).</a:t>
            </a:r>
            <a:br>
              <a:rPr lang="en-US" sz="2000" dirty="0"/>
            </a:b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kfi_readmsg</a:t>
            </a:r>
            <a:r>
              <a:rPr lang="en-US" sz="2000" dirty="0"/>
              <a:t>() post read using </a:t>
            </a:r>
            <a:r>
              <a:rPr lang="en-US" sz="2000" dirty="0" err="1"/>
              <a:t>fi_msg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/>
              <a:t>k</a:t>
            </a:r>
            <a:r>
              <a:rPr lang="en-US" sz="2000" dirty="0" smtClean="0"/>
              <a:t>vec </a:t>
            </a:r>
            <a:r>
              <a:rPr lang="en-US" sz="2000" dirty="0"/>
              <a:t>+ imm data</a:t>
            </a:r>
            <a:r>
              <a:rPr lang="en-US" sz="2000" dirty="0" smtClean="0"/>
              <a:t>).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00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914400"/>
          </a:xfrm>
        </p:spPr>
        <p:txBody>
          <a:bodyPr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</a:rPr>
              <a:t>kfabric</a:t>
            </a:r>
            <a:r>
              <a:rPr lang="en-US" sz="3600" dirty="0" smtClean="0">
                <a:solidFill>
                  <a:schemeClr val="tx1"/>
                </a:solidFill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</a:rPr>
              <a:t>libfabric</a:t>
            </a:r>
            <a:r>
              <a:rPr lang="en-US" sz="3600" dirty="0" smtClean="0">
                <a:solidFill>
                  <a:schemeClr val="tx1"/>
                </a:solidFill>
              </a:rPr>
              <a:t> relationship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 err="1"/>
              <a:t>k</a:t>
            </a:r>
            <a:r>
              <a:rPr lang="en-US" sz="2000" dirty="0" err="1" smtClean="0"/>
              <a:t>fabric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kernel modules for storage and data access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err="1" smtClean="0"/>
              <a:t>kfabric</a:t>
            </a:r>
            <a:r>
              <a:rPr lang="en-US" sz="2000" dirty="0" smtClean="0"/>
              <a:t> </a:t>
            </a:r>
            <a:r>
              <a:rPr lang="en-US" sz="2000" dirty="0"/>
              <a:t>is not the kernel component of </a:t>
            </a:r>
            <a:r>
              <a:rPr lang="en-US" sz="2000" dirty="0" err="1" smtClean="0"/>
              <a:t>libfabric</a:t>
            </a:r>
            <a:endParaRPr lang="en-US" sz="2000" dirty="0"/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 err="1" smtClean="0"/>
              <a:t>libfabric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a </a:t>
            </a:r>
            <a:r>
              <a:rPr lang="en-US" sz="2000" dirty="0"/>
              <a:t>user-mode library for distributed and parallel </a:t>
            </a:r>
            <a:r>
              <a:rPr lang="en-US" sz="2000" dirty="0" smtClean="0"/>
              <a:t>computing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err="1" smtClean="0"/>
              <a:t>libfabric</a:t>
            </a:r>
            <a:r>
              <a:rPr lang="en-US" sz="2000" dirty="0" smtClean="0"/>
              <a:t> </a:t>
            </a:r>
            <a:r>
              <a:rPr lang="en-US" sz="2000" dirty="0"/>
              <a:t>providers access needed kernel services </a:t>
            </a:r>
            <a:r>
              <a:rPr lang="en-US" sz="2000" dirty="0" smtClean="0"/>
              <a:t>using the provider’s kernel drivers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57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FI </a:t>
            </a:r>
            <a:r>
              <a:rPr lang="en-US" dirty="0">
                <a:solidFill>
                  <a:schemeClr val="tx1"/>
                </a:solidFill>
              </a:rPr>
              <a:t>RDMA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05800" cy="495141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kfi_write</a:t>
            </a:r>
            <a:r>
              <a:rPr lang="en-US" dirty="0"/>
              <a:t>()  post RDMA write.</a:t>
            </a:r>
            <a:br>
              <a:rPr lang="en-US" dirty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kfi_read</a:t>
            </a:r>
            <a:r>
              <a:rPr lang="en-US" dirty="0"/>
              <a:t>()  post RDMA read.</a:t>
            </a:r>
            <a:br>
              <a:rPr lang="en-US" dirty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kfi_writemsg</a:t>
            </a:r>
            <a:r>
              <a:rPr lang="en-US" dirty="0"/>
              <a:t>()  post RDMA write </a:t>
            </a:r>
            <a:r>
              <a:rPr lang="en-US" dirty="0" smtClean="0"/>
              <a:t>msg (kvec</a:t>
            </a:r>
            <a:r>
              <a:rPr lang="en-US" dirty="0"/>
              <a:t>).</a:t>
            </a:r>
            <a:br>
              <a:rPr lang="en-US" dirty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kfi_readmsg</a:t>
            </a:r>
            <a:r>
              <a:rPr lang="en-US" dirty="0"/>
              <a:t>() post RDMA read </a:t>
            </a:r>
            <a:r>
              <a:rPr lang="en-US" dirty="0" smtClean="0"/>
              <a:t>msg (</a:t>
            </a:r>
            <a:r>
              <a:rPr lang="en-US" dirty="0"/>
              <a:t>k</a:t>
            </a:r>
            <a:r>
              <a:rPr lang="en-US" dirty="0" smtClean="0"/>
              <a:t>vec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6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9144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FI </a:t>
            </a:r>
            <a:r>
              <a:rPr lang="en-US" dirty="0">
                <a:solidFill>
                  <a:schemeClr val="tx1"/>
                </a:solidFill>
              </a:rPr>
              <a:t>message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951413"/>
          </a:xfrm>
        </p:spPr>
        <p:txBody>
          <a:bodyPr/>
          <a:lstStyle/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kfi_send</a:t>
            </a:r>
            <a:r>
              <a:rPr lang="en-US" dirty="0" smtClean="0"/>
              <a:t>()  </a:t>
            </a:r>
            <a:r>
              <a:rPr lang="en-US" dirty="0"/>
              <a:t>post </a:t>
            </a:r>
            <a:r>
              <a:rPr lang="en-US" dirty="0" smtClean="0"/>
              <a:t>send.</a:t>
            </a:r>
            <a:br>
              <a:rPr lang="en-US" dirty="0" smtClean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kfi_recv</a:t>
            </a:r>
            <a:r>
              <a:rPr lang="en-US" dirty="0" smtClean="0"/>
              <a:t>()  </a:t>
            </a:r>
            <a:r>
              <a:rPr lang="en-US" dirty="0"/>
              <a:t>post </a:t>
            </a:r>
            <a:r>
              <a:rPr lang="en-US" dirty="0" smtClean="0"/>
              <a:t>read.</a:t>
            </a:r>
            <a:br>
              <a:rPr lang="en-US" dirty="0" smtClean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kfi_sendmsg</a:t>
            </a:r>
            <a:r>
              <a:rPr lang="en-US" dirty="0"/>
              <a:t>()  post </a:t>
            </a:r>
            <a:r>
              <a:rPr lang="en-US" dirty="0" smtClean="0"/>
              <a:t>write msg (</a:t>
            </a:r>
            <a:r>
              <a:rPr lang="en-US" dirty="0"/>
              <a:t>k</a:t>
            </a:r>
            <a:r>
              <a:rPr lang="en-US" dirty="0" smtClean="0"/>
              <a:t>vec + </a:t>
            </a:r>
            <a:r>
              <a:rPr lang="en-US" dirty="0" err="1" smtClean="0"/>
              <a:t>imData</a:t>
            </a:r>
            <a:r>
              <a:rPr lang="en-US" dirty="0" smtClean="0"/>
              <a:t>).</a:t>
            </a:r>
            <a:br>
              <a:rPr lang="en-US" dirty="0" smtClean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kfi_recvmsg</a:t>
            </a:r>
            <a:r>
              <a:rPr lang="en-US" dirty="0"/>
              <a:t>() post </a:t>
            </a:r>
            <a:r>
              <a:rPr lang="en-US" dirty="0" smtClean="0"/>
              <a:t>read msg (</a:t>
            </a:r>
            <a:r>
              <a:rPr lang="en-US" dirty="0"/>
              <a:t>k</a:t>
            </a:r>
            <a:r>
              <a:rPr lang="en-US" dirty="0" smtClean="0"/>
              <a:t>vec+ </a:t>
            </a:r>
            <a:r>
              <a:rPr lang="en-US" dirty="0" err="1" smtClean="0"/>
              <a:t>imData</a:t>
            </a:r>
            <a:r>
              <a:rPr lang="en-US" dirty="0" smtClean="0"/>
              <a:t>).</a:t>
            </a:r>
            <a:br>
              <a:rPr lang="en-US" dirty="0" smtClean="0"/>
            </a:br>
            <a:endParaRPr lang="en-US" dirty="0" smtClean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kfi_recvv</a:t>
            </a:r>
            <a:r>
              <a:rPr lang="en-US" dirty="0" smtClean="0"/>
              <a:t>(), </a:t>
            </a:r>
            <a:r>
              <a:rPr lang="en-US" dirty="0" err="1" smtClean="0"/>
              <a:t>kfi_sendv</a:t>
            </a:r>
            <a:r>
              <a:rPr lang="en-US" dirty="0" smtClean="0"/>
              <a:t>()  </a:t>
            </a:r>
            <a:r>
              <a:rPr lang="en-US" dirty="0"/>
              <a:t>post </a:t>
            </a:r>
            <a:r>
              <a:rPr lang="en-US" dirty="0" smtClean="0"/>
              <a:t>recv/send with </a:t>
            </a:r>
            <a:r>
              <a:rPr lang="en-US" dirty="0"/>
              <a:t>k</a:t>
            </a:r>
            <a:r>
              <a:rPr lang="en-US" dirty="0" smtClean="0"/>
              <a:t>vec.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39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Bonepile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 be deleted prior to use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2479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914400"/>
          </a:xfrm>
        </p:spPr>
        <p:txBody>
          <a:bodyPr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</a:rPr>
              <a:t>Kfabric</a:t>
            </a:r>
            <a:r>
              <a:rPr lang="en-US" sz="3600" dirty="0" smtClean="0">
                <a:solidFill>
                  <a:schemeClr val="tx1"/>
                </a:solidFill>
              </a:rPr>
              <a:t> Mission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Future </a:t>
            </a:r>
            <a:r>
              <a:rPr lang="en-US" sz="2400" dirty="0"/>
              <a:t>proof the kernel fabric stack (ibverbs) with a fabric independent framework.</a:t>
            </a:r>
            <a:br>
              <a:rPr lang="en-US" sz="2400" dirty="0"/>
            </a:b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Migrate fabric I/F from device specific to higher level message passing semantics.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Streamline code paths to device functionality (reduced instruction counts).</a:t>
            </a:r>
            <a:br>
              <a:rPr lang="en-US" sz="2400" dirty="0"/>
            </a:b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Incorporate high performance storage interfaces.</a:t>
            </a:r>
            <a:br>
              <a:rPr lang="en-US" sz="2400" dirty="0"/>
            </a:b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Coexist with current </a:t>
            </a:r>
            <a:r>
              <a:rPr lang="en-US" sz="2400" dirty="0" smtClean="0"/>
              <a:t>Verbs </a:t>
            </a:r>
            <a:r>
              <a:rPr lang="en-US" sz="2400" dirty="0"/>
              <a:t>interfaces.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42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9144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Background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OpenFabrics Interfaces (OFI) created by OFA 8/2013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Charter is to develop, test and distribute: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 smtClean="0"/>
              <a:t>An extensible, open source framework that provides access to high-performance fabric interfaces and services.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 smtClean="0"/>
              <a:t>Extensible, open source interfaces aligned with ULP and application needs for high-performance fabric services</a:t>
            </a:r>
          </a:p>
          <a:p>
            <a:pPr marL="514350" indent="-457200"/>
            <a:r>
              <a:rPr lang="en-US" sz="2000" dirty="0" smtClean="0"/>
              <a:t>In short, deliver I/O stack(s) that maximize application effectiveness</a:t>
            </a:r>
          </a:p>
          <a:p>
            <a:pPr marL="514350" indent="-457200"/>
            <a:r>
              <a:rPr lang="en-US" sz="2000" dirty="0" smtClean="0"/>
              <a:t>OFI takes a ‘consumer-centric’ view of the API</a:t>
            </a:r>
          </a:p>
          <a:p>
            <a:pPr marL="914400" lvl="1" indent="-457200"/>
            <a:r>
              <a:rPr lang="en-US" sz="1800" dirty="0"/>
              <a:t>F</a:t>
            </a:r>
            <a:r>
              <a:rPr lang="en-US" sz="1800" dirty="0" smtClean="0"/>
              <a:t>ocus </a:t>
            </a:r>
            <a:r>
              <a:rPr lang="en-US" sz="1800" dirty="0"/>
              <a:t>is on </a:t>
            </a:r>
            <a:r>
              <a:rPr lang="en-US" sz="1800" dirty="0" smtClean="0"/>
              <a:t>meeting the requirements of consumers </a:t>
            </a:r>
            <a:r>
              <a:rPr lang="en-US" sz="1800" dirty="0"/>
              <a:t>of network </a:t>
            </a:r>
            <a:r>
              <a:rPr lang="en-US" sz="1800" dirty="0" smtClean="0"/>
              <a:t>services</a:t>
            </a:r>
          </a:p>
          <a:p>
            <a:pPr marL="914400" lvl="1" indent="-457200"/>
            <a:r>
              <a:rPr lang="en-US" sz="1800" dirty="0" smtClean="0"/>
              <a:t>Thus, OFI is organized by ‘classes of consumers’ (see next slide) </a:t>
            </a:r>
          </a:p>
          <a:p>
            <a:pPr marL="514350" indent="-457200"/>
            <a:r>
              <a:rPr lang="en-US" sz="2000" dirty="0" smtClean="0"/>
              <a:t>OFI currently comprises two working groups:</a:t>
            </a:r>
          </a:p>
          <a:p>
            <a:pPr marL="914400" lvl="1" indent="-457200"/>
            <a:r>
              <a:rPr lang="en-US" sz="1800" dirty="0" smtClean="0"/>
              <a:t>OFI WG – user mode APIs for distributed and parallel computing</a:t>
            </a:r>
          </a:p>
          <a:p>
            <a:pPr marL="914400" lvl="1" indent="-457200"/>
            <a:r>
              <a:rPr lang="en-US" sz="1800" dirty="0" smtClean="0"/>
              <a:t>Data Storage/Data Access WG – user and kernel mode APIs for storage</a:t>
            </a:r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89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676400"/>
            <a:ext cx="8229600" cy="1066800"/>
          </a:xfrm>
        </p:spPr>
        <p:txBody>
          <a:bodyPr/>
          <a:lstStyle/>
          <a:p>
            <a:r>
              <a:rPr lang="en-US" sz="2000" dirty="0" smtClean="0"/>
              <a:t>OFI created a taxonomy for “classes of consumers”</a:t>
            </a:r>
          </a:p>
          <a:p>
            <a:pPr lvl="1"/>
            <a:r>
              <a:rPr lang="en-US" sz="1800" dirty="0" smtClean="0"/>
              <a:t>objective is to focus on defining the requirements for each class</a:t>
            </a:r>
          </a:p>
          <a:p>
            <a:pPr lvl="1"/>
            <a:r>
              <a:rPr lang="en-US" sz="1800" dirty="0" smtClean="0"/>
              <a:t>two working groups launched to focus on the first two classes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8063" y="3794143"/>
            <a:ext cx="1318905" cy="1662017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 smtClean="0"/>
              <a:t>Legacy apps (</a:t>
            </a:r>
            <a:r>
              <a:rPr lang="en-US" sz="1400" b="1" dirty="0" err="1" smtClean="0"/>
              <a:t>skts</a:t>
            </a:r>
            <a:r>
              <a:rPr lang="en-US" sz="1400" b="1" dirty="0" smtClean="0"/>
              <a:t>, IP)</a:t>
            </a:r>
            <a:endParaRPr lang="en-US" sz="1400" b="1" dirty="0"/>
          </a:p>
        </p:txBody>
      </p:sp>
      <p:sp>
        <p:nvSpPr>
          <p:cNvPr id="7" name="Rectangle 6"/>
          <p:cNvSpPr/>
          <p:nvPr/>
        </p:nvSpPr>
        <p:spPr>
          <a:xfrm>
            <a:off x="1662469" y="3794143"/>
            <a:ext cx="1721761" cy="1662017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/>
              <a:t>Data Analysis</a:t>
            </a:r>
          </a:p>
        </p:txBody>
      </p:sp>
      <p:sp>
        <p:nvSpPr>
          <p:cNvPr id="8" name="Rectangle 7"/>
          <p:cNvSpPr/>
          <p:nvPr/>
        </p:nvSpPr>
        <p:spPr>
          <a:xfrm>
            <a:off x="3457556" y="3785769"/>
            <a:ext cx="1994457" cy="1662017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/>
              <a:t>Data Storage, Data Access</a:t>
            </a:r>
          </a:p>
        </p:txBody>
      </p:sp>
      <p:sp>
        <p:nvSpPr>
          <p:cNvPr id="9" name="Rectangle 8"/>
          <p:cNvSpPr/>
          <p:nvPr/>
        </p:nvSpPr>
        <p:spPr>
          <a:xfrm>
            <a:off x="5537037" y="3793057"/>
            <a:ext cx="3303213" cy="1663532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 smtClean="0"/>
              <a:t>Distributed Computing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457557" y="4260324"/>
            <a:ext cx="1994456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117475" indent="-117475">
              <a:buFontTx/>
              <a:buChar char="-"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Filesystems</a:t>
            </a:r>
          </a:p>
          <a:p>
            <a:r>
              <a:rPr lang="en-US" dirty="0">
                <a:solidFill>
                  <a:schemeClr val="tx1"/>
                </a:solidFill>
              </a:rPr>
              <a:t>Object storage</a:t>
            </a:r>
          </a:p>
          <a:p>
            <a:r>
              <a:rPr lang="en-US" dirty="0">
                <a:solidFill>
                  <a:schemeClr val="tx1"/>
                </a:solidFill>
              </a:rPr>
              <a:t>Block storage</a:t>
            </a:r>
          </a:p>
          <a:p>
            <a:r>
              <a:rPr lang="en-US" dirty="0">
                <a:solidFill>
                  <a:schemeClr val="tx1"/>
                </a:solidFill>
              </a:rPr>
              <a:t>Distributed storage</a:t>
            </a:r>
          </a:p>
          <a:p>
            <a:r>
              <a:rPr lang="en-US" dirty="0">
                <a:solidFill>
                  <a:schemeClr val="tx1"/>
                </a:solidFill>
              </a:rPr>
              <a:t>Storage at a distance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37038" y="4240383"/>
            <a:ext cx="163698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err="1"/>
              <a:t>M</a:t>
            </a:r>
            <a:r>
              <a:rPr lang="en-US" sz="1400" dirty="0" err="1" smtClean="0"/>
              <a:t>sg</a:t>
            </a:r>
            <a:r>
              <a:rPr lang="en-US" sz="1400" dirty="0" smtClean="0"/>
              <a:t> passing</a:t>
            </a:r>
          </a:p>
          <a:p>
            <a:pPr marL="117475" indent="-117475">
              <a:buFontTx/>
              <a:buChar char="-"/>
            </a:pPr>
            <a:r>
              <a:rPr lang="en-US" sz="1400" dirty="0" smtClean="0"/>
              <a:t>MPI middleware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1662470" y="4606392"/>
            <a:ext cx="172176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117475" indent="-117475">
              <a:buFontTx/>
              <a:buChar char="-"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Structured data</a:t>
            </a:r>
          </a:p>
          <a:p>
            <a:r>
              <a:rPr lang="en-US" dirty="0">
                <a:solidFill>
                  <a:schemeClr val="tx1"/>
                </a:solidFill>
              </a:rPr>
              <a:t>Unstructured data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8063" y="4606392"/>
            <a:ext cx="131890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17475" indent="-117475">
              <a:buFontTx/>
              <a:buChar char="-"/>
            </a:pPr>
            <a:r>
              <a:rPr lang="en-US" sz="1400" dirty="0" err="1"/>
              <a:t>Skts</a:t>
            </a:r>
            <a:r>
              <a:rPr lang="en-US" sz="1400" dirty="0"/>
              <a:t> apps</a:t>
            </a:r>
          </a:p>
          <a:p>
            <a:pPr marL="117475" indent="-117475">
              <a:buFontTx/>
              <a:buChar char="-"/>
            </a:pPr>
            <a:r>
              <a:rPr lang="en-US" sz="1400" dirty="0"/>
              <a:t>IP apps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22856" y="4240383"/>
            <a:ext cx="1812398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S</a:t>
            </a:r>
            <a:r>
              <a:rPr lang="en-US" sz="1400" dirty="0" smtClean="0"/>
              <a:t>hared memory</a:t>
            </a:r>
          </a:p>
          <a:p>
            <a:r>
              <a:rPr lang="en-US" sz="1400" dirty="0" smtClean="0"/>
              <a:t>- PGAS</a:t>
            </a:r>
          </a:p>
          <a:p>
            <a:r>
              <a:rPr lang="en-US" sz="1400" dirty="0" smtClean="0"/>
              <a:t>- languages (SHMEM, UPC…)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5650736" y="3325263"/>
            <a:ext cx="8983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OFI WG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50336" y="3320508"/>
            <a:ext cx="1127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DS/DA WG</a:t>
            </a:r>
          </a:p>
        </p:txBody>
      </p:sp>
      <p:cxnSp>
        <p:nvCxnSpPr>
          <p:cNvPr id="17" name="Elbow Connector 16"/>
          <p:cNvCxnSpPr>
            <a:stCxn id="15" idx="3"/>
            <a:endCxn id="9" idx="0"/>
          </p:cNvCxnSpPr>
          <p:nvPr/>
        </p:nvCxnSpPr>
        <p:spPr>
          <a:xfrm>
            <a:off x="6549131" y="3479152"/>
            <a:ext cx="639513" cy="313905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16" idx="3"/>
            <a:endCxn id="8" idx="0"/>
          </p:cNvCxnSpPr>
          <p:nvPr/>
        </p:nvCxnSpPr>
        <p:spPr>
          <a:xfrm>
            <a:off x="3577800" y="3474397"/>
            <a:ext cx="876985" cy="31137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Left Brace 21"/>
          <p:cNvSpPr/>
          <p:nvPr/>
        </p:nvSpPr>
        <p:spPr>
          <a:xfrm rot="16200000" flipV="1">
            <a:off x="4429806" y="1450535"/>
            <a:ext cx="228601" cy="859228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868453" y="5981112"/>
            <a:ext cx="3172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OpenFabrics Interfaces - OFI</a:t>
            </a:r>
          </a:p>
        </p:txBody>
      </p:sp>
    </p:spTree>
    <p:extLst>
      <p:ext uri="{BB962C8B-B14F-4D97-AF65-F5344CB8AC3E}">
        <p14:creationId xmlns:p14="http://schemas.microsoft.com/office/powerpoint/2010/main" val="730390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914400"/>
          </a:xfrm>
        </p:spPr>
        <p:txBody>
          <a:bodyPr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</a:rPr>
              <a:t>Kfabric</a:t>
            </a:r>
            <a:r>
              <a:rPr lang="en-US" sz="3600" dirty="0" smtClean="0">
                <a:solidFill>
                  <a:schemeClr val="tx1"/>
                </a:solidFill>
              </a:rPr>
              <a:t> Mission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8392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Create network APIs to support </a:t>
            </a:r>
            <a:r>
              <a:rPr lang="en-US" sz="1800" smtClean="0"/>
              <a:t>kernel-based storage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filesystems, object I/O, block storage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Incorporate high performance storage interfaces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Focus on emerging storage technologies e.g. NVM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Transport independence, consumer portability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Define an </a:t>
            </a:r>
            <a:r>
              <a:rPr lang="en-US" sz="1600" dirty="0"/>
              <a:t>API </a:t>
            </a:r>
            <a:r>
              <a:rPr lang="en-US" sz="1600" dirty="0" smtClean="0"/>
              <a:t>which is not derived </a:t>
            </a:r>
            <a:r>
              <a:rPr lang="en-US" sz="1600" dirty="0"/>
              <a:t>from a specific network technology 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Base the API on a </a:t>
            </a:r>
            <a:r>
              <a:rPr lang="en-US" sz="1600" dirty="0"/>
              <a:t>higher level abstraction </a:t>
            </a:r>
            <a:r>
              <a:rPr lang="en-US" sz="1600" dirty="0" smtClean="0"/>
              <a:t>built </a:t>
            </a:r>
            <a:r>
              <a:rPr lang="en-US" sz="1600" dirty="0"/>
              <a:t>on message passing </a:t>
            </a:r>
            <a:r>
              <a:rPr lang="en-US" sz="1600" dirty="0" smtClean="0"/>
              <a:t>semantics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Emphasis on performance and scalability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Minimize code </a:t>
            </a:r>
            <a:r>
              <a:rPr lang="en-US" sz="1600" dirty="0"/>
              <a:t>paths to device </a:t>
            </a:r>
            <a:r>
              <a:rPr lang="en-US" sz="1600" dirty="0" smtClean="0"/>
              <a:t>functionality for performance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Focus on optimizing critical code paths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Eliminate code branches from critical paths wherever possible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Smooth transition path from existing kernel verbs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future proofs the kernel fabric stack (</a:t>
            </a:r>
            <a:r>
              <a:rPr lang="en-US" sz="1600" dirty="0" err="1" smtClean="0"/>
              <a:t>ibverbs</a:t>
            </a:r>
            <a:r>
              <a:rPr lang="en-US" sz="1600" dirty="0" smtClean="0"/>
              <a:t>) with a fabric independent framework</a:t>
            </a:r>
            <a:br>
              <a:rPr lang="en-US" sz="16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31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Why not extend </a:t>
            </a:r>
            <a:r>
              <a:rPr lang="en-US" sz="3600" dirty="0" err="1">
                <a:solidFill>
                  <a:schemeClr val="tx1"/>
                </a:solidFill>
              </a:rPr>
              <a:t>ibverbs</a:t>
            </a:r>
            <a:r>
              <a:rPr lang="en-US" sz="36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kfabric</a:t>
            </a:r>
            <a:r>
              <a:rPr lang="en-US" dirty="0" smtClean="0"/>
              <a:t> is designed to be transport neutral</a:t>
            </a:r>
          </a:p>
          <a:p>
            <a:pPr lvl="1"/>
            <a:r>
              <a:rPr lang="en-US" dirty="0" smtClean="0"/>
              <a:t>this implies the need for a higher level abstraction than exists with </a:t>
            </a:r>
            <a:r>
              <a:rPr lang="en-US" dirty="0" err="1" smtClean="0"/>
              <a:t>ibverbs</a:t>
            </a:r>
            <a:endParaRPr lang="en-US" dirty="0" smtClean="0"/>
          </a:p>
          <a:p>
            <a:r>
              <a:rPr lang="en-US" dirty="0" err="1" smtClean="0"/>
              <a:t>ibverbs</a:t>
            </a:r>
            <a:r>
              <a:rPr lang="en-US" dirty="0" smtClean="0"/>
              <a:t> is tied closely to IB’s low level architecture </a:t>
            </a:r>
          </a:p>
          <a:p>
            <a:pPr lvl="1"/>
            <a:r>
              <a:rPr lang="en-US" dirty="0" smtClean="0"/>
              <a:t>QP based abstraction, addressing (GIDs, LIDs)…</a:t>
            </a:r>
          </a:p>
          <a:p>
            <a:pPr lvl="1"/>
            <a:r>
              <a:rPr lang="en-US" dirty="0" smtClean="0"/>
              <a:t>difficult </a:t>
            </a:r>
            <a:r>
              <a:rPr lang="en-US" dirty="0"/>
              <a:t>to </a:t>
            </a:r>
            <a:r>
              <a:rPr lang="en-US" dirty="0" smtClean="0"/>
              <a:t>support </a:t>
            </a:r>
            <a:r>
              <a:rPr lang="en-US" dirty="0"/>
              <a:t>a non-IB device using the verbs </a:t>
            </a:r>
            <a:r>
              <a:rPr lang="en-US" dirty="0" smtClean="0"/>
              <a:t>framework without emulating an IB device</a:t>
            </a:r>
          </a:p>
          <a:p>
            <a:pPr lvl="1"/>
            <a:r>
              <a:rPr lang="en-US" dirty="0"/>
              <a:t>NVM doesn’t fit well under the verbs </a:t>
            </a:r>
            <a:r>
              <a:rPr lang="en-US" dirty="0" smtClean="0"/>
              <a:t>API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108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Why </a:t>
            </a:r>
            <a:r>
              <a:rPr lang="en-US" sz="3600" dirty="0" err="1">
                <a:solidFill>
                  <a:schemeClr val="tx1"/>
                </a:solidFill>
              </a:rPr>
              <a:t>kfi</a:t>
            </a:r>
            <a:r>
              <a:rPr lang="en-US" sz="3600" dirty="0">
                <a:solidFill>
                  <a:schemeClr val="tx1"/>
                </a:solidFill>
              </a:rPr>
              <a:t> for NVM?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354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>
            <a:stCxn id="16412" idx="0"/>
            <a:endCxn id="16416" idx="0"/>
          </p:cNvCxnSpPr>
          <p:nvPr/>
        </p:nvCxnSpPr>
        <p:spPr>
          <a:xfrm flipH="1">
            <a:off x="1375634" y="4192422"/>
            <a:ext cx="1187934" cy="114299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" name="Straight Arrow Connector 8"/>
          <p:cNvCxnSpPr>
            <a:stCxn id="55" idx="1"/>
            <a:endCxn id="16415" idx="0"/>
          </p:cNvCxnSpPr>
          <p:nvPr/>
        </p:nvCxnSpPr>
        <p:spPr>
          <a:xfrm flipH="1">
            <a:off x="2583700" y="4190999"/>
            <a:ext cx="7099" cy="114441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" name="Straight Arrow Connector 10"/>
          <p:cNvCxnSpPr>
            <a:stCxn id="55" idx="1"/>
            <a:endCxn id="35" idx="0"/>
          </p:cNvCxnSpPr>
          <p:nvPr/>
        </p:nvCxnSpPr>
        <p:spPr>
          <a:xfrm>
            <a:off x="2590799" y="4190999"/>
            <a:ext cx="1058902" cy="114441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8" name="AutoShape 17"/>
          <p:cNvSpPr>
            <a:spLocks noChangeArrowheads="1"/>
          </p:cNvSpPr>
          <p:nvPr/>
        </p:nvSpPr>
        <p:spPr bwMode="auto">
          <a:xfrm>
            <a:off x="7308982" y="5197636"/>
            <a:ext cx="1606418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44" name="AutoShape 17"/>
          <p:cNvSpPr>
            <a:spLocks noChangeArrowheads="1"/>
          </p:cNvSpPr>
          <p:nvPr/>
        </p:nvSpPr>
        <p:spPr bwMode="auto">
          <a:xfrm>
            <a:off x="7323913" y="3200400"/>
            <a:ext cx="1591487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43" name="AutoShape 17"/>
          <p:cNvSpPr>
            <a:spLocks noChangeArrowheads="1"/>
          </p:cNvSpPr>
          <p:nvPr/>
        </p:nvSpPr>
        <p:spPr bwMode="auto">
          <a:xfrm>
            <a:off x="6781800" y="3429000"/>
            <a:ext cx="1828800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400" dirty="0">
                <a:solidFill>
                  <a:schemeClr val="tx1"/>
                </a:solidFill>
              </a:rPr>
              <a:t>K</a:t>
            </a:r>
            <a:r>
              <a:rPr lang="en-US" sz="3400" dirty="0" smtClean="0">
                <a:solidFill>
                  <a:schemeClr val="tx1"/>
                </a:solidFill>
              </a:rPr>
              <a:t>FI Framework</a:t>
            </a:r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1904999" y="1971675"/>
            <a:ext cx="6553201" cy="46672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>
                <a:solidFill>
                  <a:srgbClr val="C00000"/>
                </a:solidFill>
              </a:rPr>
              <a:t>K</a:t>
            </a:r>
            <a:r>
              <a:rPr lang="en-US" sz="1800" dirty="0" smtClean="0">
                <a:solidFill>
                  <a:srgbClr val="C00000"/>
                </a:solidFill>
              </a:rPr>
              <a:t>FI API</a:t>
            </a:r>
            <a:endParaRPr lang="en-US" sz="1800" dirty="0">
              <a:solidFill>
                <a:srgbClr val="C0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6342" y="1527661"/>
            <a:ext cx="1586193" cy="1369527"/>
            <a:chOff x="66342" y="1106271"/>
            <a:chExt cx="1586193" cy="1369527"/>
          </a:xfrm>
        </p:grpSpPr>
        <p:sp>
          <p:nvSpPr>
            <p:cNvPr id="16391" name="AutoShape 7"/>
            <p:cNvSpPr>
              <a:spLocks/>
            </p:cNvSpPr>
            <p:nvPr/>
          </p:nvSpPr>
          <p:spPr bwMode="blackWhite">
            <a:xfrm>
              <a:off x="66342" y="1106271"/>
              <a:ext cx="1246533" cy="198437"/>
            </a:xfrm>
            <a:prstGeom prst="callout1">
              <a:avLst>
                <a:gd name="adj1" fmla="val 138399"/>
                <a:gd name="adj2" fmla="val 24421"/>
                <a:gd name="adj3" fmla="val 146078"/>
                <a:gd name="adj4" fmla="val 725816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92075" tIns="46038" rIns="92075" bIns="46038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>
                  <a:schemeClr val="accent1"/>
                </a:buClr>
                <a:buSzPct val="75000"/>
                <a:buFont typeface="Wingdings" pitchFamily="2" charset="2"/>
                <a:buNone/>
              </a:pPr>
              <a:r>
                <a:rPr lang="en-US" sz="1600" dirty="0"/>
                <a:t>K</a:t>
              </a:r>
              <a:r>
                <a:rPr lang="en-US" sz="1600" dirty="0" smtClean="0"/>
                <a:t>FI API</a:t>
              </a:r>
              <a:endParaRPr lang="en-US" sz="1600" dirty="0"/>
            </a:p>
          </p:txBody>
        </p:sp>
        <p:sp>
          <p:nvSpPr>
            <p:cNvPr id="32" name="AutoShape 5"/>
            <p:cNvSpPr>
              <a:spLocks/>
            </p:cNvSpPr>
            <p:nvPr/>
          </p:nvSpPr>
          <p:spPr bwMode="blackWhite">
            <a:xfrm>
              <a:off x="69672" y="2321810"/>
              <a:ext cx="1582863" cy="153988"/>
            </a:xfrm>
            <a:prstGeom prst="callout1">
              <a:avLst>
                <a:gd name="adj1" fmla="val 149486"/>
                <a:gd name="adj2" fmla="val 18995"/>
                <a:gd name="adj3" fmla="val 144323"/>
                <a:gd name="adj4" fmla="val 571060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92075" tIns="46038" rIns="92075" bIns="46038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>
                  <a:schemeClr val="accent1"/>
                </a:buClr>
                <a:buSzPct val="75000"/>
                <a:buFont typeface="Wingdings" pitchFamily="2" charset="2"/>
                <a:buNone/>
              </a:pPr>
              <a:r>
                <a:rPr lang="en-US" sz="1600" dirty="0"/>
                <a:t>K</a:t>
              </a:r>
              <a:r>
                <a:rPr lang="en-US" sz="1600" dirty="0" smtClean="0"/>
                <a:t>FI Providers</a:t>
              </a:r>
              <a:endParaRPr lang="en-US" sz="1600" dirty="0"/>
            </a:p>
          </p:txBody>
        </p:sp>
      </p:grpSp>
      <p:sp>
        <p:nvSpPr>
          <p:cNvPr id="37" name="AutoShape 5"/>
          <p:cNvSpPr>
            <a:spLocks/>
          </p:cNvSpPr>
          <p:nvPr/>
        </p:nvSpPr>
        <p:spPr bwMode="blackWhite">
          <a:xfrm>
            <a:off x="66993" y="4799012"/>
            <a:ext cx="1683288" cy="153988"/>
          </a:xfrm>
          <a:prstGeom prst="callout1">
            <a:avLst>
              <a:gd name="adj1" fmla="val 132021"/>
              <a:gd name="adj2" fmla="val 16599"/>
              <a:gd name="adj3" fmla="val 154220"/>
              <a:gd name="adj4" fmla="val 535981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sz="1600" dirty="0" smtClean="0"/>
              <a:t>Device Drivers</a:t>
            </a:r>
            <a:endParaRPr lang="en-US" sz="1600" dirty="0"/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blackWhite">
          <a:xfrm flipH="1">
            <a:off x="2590800" y="2438400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blackWhite">
          <a:xfrm flipH="1">
            <a:off x="5029200" y="2444776"/>
            <a:ext cx="0" cy="72355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36" name="Line 9"/>
          <p:cNvSpPr>
            <a:spLocks noChangeShapeType="1"/>
          </p:cNvSpPr>
          <p:nvPr/>
        </p:nvSpPr>
        <p:spPr bwMode="blackWhite">
          <a:xfrm flipH="1">
            <a:off x="6629400" y="2444774"/>
            <a:ext cx="0" cy="122886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39" name="AutoShape 17"/>
          <p:cNvSpPr>
            <a:spLocks noChangeArrowheads="1"/>
          </p:cNvSpPr>
          <p:nvPr/>
        </p:nvSpPr>
        <p:spPr bwMode="auto">
          <a:xfrm>
            <a:off x="6324600" y="3673636"/>
            <a:ext cx="1952896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2000" dirty="0" smtClean="0">
                <a:solidFill>
                  <a:srgbClr val="C00000"/>
                </a:solidFill>
              </a:rPr>
              <a:t>New Providers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2" name="Line 20"/>
          <p:cNvSpPr>
            <a:spLocks noChangeShapeType="1"/>
          </p:cNvSpPr>
          <p:nvPr/>
        </p:nvSpPr>
        <p:spPr bwMode="blackWhite">
          <a:xfrm>
            <a:off x="6629400" y="4114800"/>
            <a:ext cx="0" cy="148814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5" name="Line 9"/>
          <p:cNvSpPr>
            <a:spLocks noChangeShapeType="1"/>
          </p:cNvSpPr>
          <p:nvPr/>
        </p:nvSpPr>
        <p:spPr bwMode="blackWhite">
          <a:xfrm flipH="1">
            <a:off x="7162800" y="2444776"/>
            <a:ext cx="0" cy="97620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6" name="Line 9"/>
          <p:cNvSpPr>
            <a:spLocks noChangeShapeType="1"/>
          </p:cNvSpPr>
          <p:nvPr/>
        </p:nvSpPr>
        <p:spPr bwMode="blackWhite">
          <a:xfrm flipH="1">
            <a:off x="8077200" y="2444776"/>
            <a:ext cx="0" cy="72355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7" name="AutoShape 17"/>
          <p:cNvSpPr>
            <a:spLocks noChangeArrowheads="1"/>
          </p:cNvSpPr>
          <p:nvPr/>
        </p:nvSpPr>
        <p:spPr bwMode="auto">
          <a:xfrm>
            <a:off x="6823477" y="5410200"/>
            <a:ext cx="1787123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41" name="AutoShape 19"/>
          <p:cNvSpPr>
            <a:spLocks noChangeArrowheads="1"/>
          </p:cNvSpPr>
          <p:nvPr/>
        </p:nvSpPr>
        <p:spPr bwMode="auto">
          <a:xfrm>
            <a:off x="6477000" y="5615940"/>
            <a:ext cx="1828800" cy="403860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2000" dirty="0" smtClean="0">
                <a:solidFill>
                  <a:srgbClr val="C00000"/>
                </a:solidFill>
              </a:rPr>
              <a:t>New Devices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9" name="Line 20"/>
          <p:cNvSpPr>
            <a:spLocks noChangeShapeType="1"/>
          </p:cNvSpPr>
          <p:nvPr/>
        </p:nvSpPr>
        <p:spPr bwMode="blackWhite">
          <a:xfrm>
            <a:off x="7162800" y="4127798"/>
            <a:ext cx="0" cy="124654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blackWhite">
          <a:xfrm>
            <a:off x="8077200" y="411480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16403" name="AutoShape 19"/>
          <p:cNvSpPr>
            <a:spLocks noChangeArrowheads="1"/>
          </p:cNvSpPr>
          <p:nvPr/>
        </p:nvSpPr>
        <p:spPr bwMode="auto">
          <a:xfrm>
            <a:off x="4463029" y="5267325"/>
            <a:ext cx="1214380" cy="37147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 smtClean="0">
                <a:solidFill>
                  <a:srgbClr val="02203A"/>
                </a:solidFill>
              </a:rPr>
              <a:t>NIC</a:t>
            </a:r>
            <a:endParaRPr lang="en-US" sz="1800" dirty="0">
              <a:solidFill>
                <a:srgbClr val="02203A"/>
              </a:solidFill>
            </a:endParaRPr>
          </a:p>
        </p:txBody>
      </p:sp>
      <p:sp>
        <p:nvSpPr>
          <p:cNvPr id="33" name="AutoShape 19"/>
          <p:cNvSpPr>
            <a:spLocks noChangeArrowheads="1"/>
          </p:cNvSpPr>
          <p:nvPr/>
        </p:nvSpPr>
        <p:spPr bwMode="auto">
          <a:xfrm>
            <a:off x="4232019" y="4190999"/>
            <a:ext cx="1676400" cy="39052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 smtClean="0">
                <a:solidFill>
                  <a:srgbClr val="02203A"/>
                </a:solidFill>
              </a:rPr>
              <a:t>Kernel Sockets</a:t>
            </a:r>
            <a:endParaRPr lang="en-US" sz="1800" dirty="0">
              <a:solidFill>
                <a:srgbClr val="02203A"/>
              </a:solidFill>
            </a:endParaRPr>
          </a:p>
        </p:txBody>
      </p:sp>
      <p:sp>
        <p:nvSpPr>
          <p:cNvPr id="53" name="AutoShape 17"/>
          <p:cNvSpPr>
            <a:spLocks noChangeArrowheads="1"/>
          </p:cNvSpPr>
          <p:nvPr/>
        </p:nvSpPr>
        <p:spPr bwMode="auto">
          <a:xfrm>
            <a:off x="4120638" y="3200400"/>
            <a:ext cx="1899162" cy="449182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C00000"/>
                </a:solidFill>
              </a:rPr>
              <a:t>Sockets Provider</a:t>
            </a: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16412" name="AutoShape 28"/>
          <p:cNvSpPr>
            <a:spLocks noChangeArrowheads="1"/>
          </p:cNvSpPr>
          <p:nvPr/>
        </p:nvSpPr>
        <p:spPr bwMode="auto">
          <a:xfrm>
            <a:off x="1698136" y="4192422"/>
            <a:ext cx="1730863" cy="387679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>
                <a:solidFill>
                  <a:srgbClr val="02203A"/>
                </a:solidFill>
              </a:rPr>
              <a:t>k</a:t>
            </a:r>
            <a:r>
              <a:rPr lang="en-US" sz="1800" dirty="0" smtClean="0">
                <a:solidFill>
                  <a:srgbClr val="02203A"/>
                </a:solidFill>
              </a:rPr>
              <a:t>ernel Verbs</a:t>
            </a:r>
            <a:endParaRPr lang="en-US" sz="1800" dirty="0">
              <a:solidFill>
                <a:srgbClr val="02203A"/>
              </a:solidFill>
            </a:endParaRPr>
          </a:p>
        </p:txBody>
      </p:sp>
      <p:sp>
        <p:nvSpPr>
          <p:cNvPr id="16415" name="AutoShape 31"/>
          <p:cNvSpPr>
            <a:spLocks noChangeArrowheads="1"/>
          </p:cNvSpPr>
          <p:nvPr/>
        </p:nvSpPr>
        <p:spPr bwMode="auto">
          <a:xfrm>
            <a:off x="2209800" y="5335417"/>
            <a:ext cx="747799" cy="332752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>
                <a:solidFill>
                  <a:srgbClr val="02203A"/>
                </a:solidFill>
              </a:rPr>
              <a:t>iWarp</a:t>
            </a:r>
          </a:p>
        </p:txBody>
      </p:sp>
      <p:sp>
        <p:nvSpPr>
          <p:cNvPr id="16416" name="AutoShape 32"/>
          <p:cNvSpPr>
            <a:spLocks noChangeArrowheads="1"/>
          </p:cNvSpPr>
          <p:nvPr/>
        </p:nvSpPr>
        <p:spPr bwMode="auto">
          <a:xfrm>
            <a:off x="762000" y="5335417"/>
            <a:ext cx="1227267" cy="348788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>
                <a:solidFill>
                  <a:srgbClr val="02203A"/>
                </a:solidFill>
              </a:rPr>
              <a:t>InfiniBand</a:t>
            </a:r>
          </a:p>
        </p:txBody>
      </p:sp>
      <p:sp>
        <p:nvSpPr>
          <p:cNvPr id="35" name="AutoShape 31"/>
          <p:cNvSpPr>
            <a:spLocks noChangeArrowheads="1"/>
          </p:cNvSpPr>
          <p:nvPr/>
        </p:nvSpPr>
        <p:spPr bwMode="auto">
          <a:xfrm>
            <a:off x="3178764" y="5335417"/>
            <a:ext cx="941874" cy="356408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 smtClean="0">
                <a:solidFill>
                  <a:srgbClr val="02203A"/>
                </a:solidFill>
              </a:rPr>
              <a:t>RoCE</a:t>
            </a:r>
            <a:endParaRPr lang="en-US" sz="1800" dirty="0">
              <a:solidFill>
                <a:srgbClr val="02203A"/>
              </a:solidFill>
            </a:endParaRPr>
          </a:p>
        </p:txBody>
      </p:sp>
      <p:sp>
        <p:nvSpPr>
          <p:cNvPr id="34" name="AutoShape 28"/>
          <p:cNvSpPr>
            <a:spLocks noChangeArrowheads="1"/>
          </p:cNvSpPr>
          <p:nvPr/>
        </p:nvSpPr>
        <p:spPr bwMode="auto">
          <a:xfrm>
            <a:off x="1676400" y="3200400"/>
            <a:ext cx="1828800" cy="42640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C00000"/>
                </a:solidFill>
              </a:rPr>
              <a:t>Verbs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Provider</a:t>
            </a:r>
          </a:p>
        </p:txBody>
      </p:sp>
      <p:sp>
        <p:nvSpPr>
          <p:cNvPr id="55" name="Line 4"/>
          <p:cNvSpPr>
            <a:spLocks noChangeShapeType="1"/>
          </p:cNvSpPr>
          <p:nvPr/>
        </p:nvSpPr>
        <p:spPr bwMode="blackWhite">
          <a:xfrm flipH="1">
            <a:off x="2590800" y="3626805"/>
            <a:ext cx="0" cy="56419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60960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* Red</a:t>
            </a:r>
            <a:r>
              <a:rPr lang="en-US" dirty="0"/>
              <a:t> </a:t>
            </a:r>
            <a:r>
              <a:rPr lang="en-US" dirty="0" smtClean="0"/>
              <a:t>= new kernel components</a:t>
            </a:r>
          </a:p>
        </p:txBody>
      </p:sp>
      <p:cxnSp>
        <p:nvCxnSpPr>
          <p:cNvPr id="54" name="Straight Arrow Connector 53"/>
          <p:cNvCxnSpPr>
            <a:stCxn id="53" idx="2"/>
            <a:endCxn id="33" idx="0"/>
          </p:cNvCxnSpPr>
          <p:nvPr/>
        </p:nvCxnSpPr>
        <p:spPr>
          <a:xfrm>
            <a:off x="5070219" y="3649582"/>
            <a:ext cx="0" cy="54141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" name="Straight Arrow Connector 55"/>
          <p:cNvCxnSpPr>
            <a:stCxn id="33" idx="2"/>
            <a:endCxn id="16403" idx="0"/>
          </p:cNvCxnSpPr>
          <p:nvPr/>
        </p:nvCxnSpPr>
        <p:spPr>
          <a:xfrm>
            <a:off x="5070219" y="4581523"/>
            <a:ext cx="0" cy="68580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1143214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8382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FI API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K</a:t>
            </a:r>
            <a:r>
              <a:rPr lang="en-US" sz="2000" dirty="0" smtClean="0"/>
              <a:t>FI interfaces form a cohesive set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and </a:t>
            </a:r>
            <a:r>
              <a:rPr lang="en-US" sz="2000" dirty="0"/>
              <a:t>not simply a union of disjoint interfaces.  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interfaces are logically divided into two groups</a:t>
            </a:r>
            <a:r>
              <a:rPr lang="en-US" sz="20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control interfaces:</a:t>
            </a:r>
            <a:r>
              <a:rPr lang="en-US" sz="2000" dirty="0" smtClean="0"/>
              <a:t> operations that provide access to local communication resources.</a:t>
            </a:r>
            <a:br>
              <a:rPr lang="en-US" sz="2000" dirty="0" smtClean="0"/>
            </a:b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communication interfaces </a:t>
            </a:r>
            <a:r>
              <a:rPr lang="en-US" sz="2000" dirty="0"/>
              <a:t>expose particular models of communication and fabric functionality, such as message queues, remote memory access, and atomic </a:t>
            </a:r>
            <a:r>
              <a:rPr lang="en-US" sz="2000" dirty="0" smtClean="0"/>
              <a:t>operations</a:t>
            </a:r>
            <a:r>
              <a:rPr lang="en-US" sz="2000" dirty="0"/>
              <a:t>.  Communication operations are associated with fabric endpoints.</a:t>
            </a:r>
            <a:br>
              <a:rPr lang="en-US" sz="2000" dirty="0"/>
            </a:b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k</a:t>
            </a:r>
            <a:r>
              <a:rPr lang="en-US" sz="2000" dirty="0" err="1" smtClean="0"/>
              <a:t>fi</a:t>
            </a:r>
            <a:r>
              <a:rPr lang="en-US" sz="2000" dirty="0" smtClean="0"/>
              <a:t> applications </a:t>
            </a:r>
            <a:r>
              <a:rPr lang="en-US" sz="2000" dirty="0"/>
              <a:t>typically </a:t>
            </a:r>
            <a:r>
              <a:rPr lang="en-US" sz="2000" dirty="0" smtClean="0"/>
              <a:t>use </a:t>
            </a:r>
            <a:r>
              <a:rPr lang="en-US" sz="2000" dirty="0"/>
              <a:t>control interfaces to discover local capabilities and </a:t>
            </a:r>
            <a:r>
              <a:rPr lang="en-US" sz="2000" dirty="0" smtClean="0"/>
              <a:t>allocate </a:t>
            </a:r>
            <a:r>
              <a:rPr lang="en-US" sz="2000" dirty="0"/>
              <a:t>resources.  </a:t>
            </a:r>
            <a:r>
              <a:rPr lang="en-US" sz="2000" dirty="0" smtClean="0"/>
              <a:t>They </a:t>
            </a:r>
            <a:r>
              <a:rPr lang="en-US" sz="2000" dirty="0"/>
              <a:t>then allocate and configure a communication endpoint to send and receive data, or perform other types of data transfers, with </a:t>
            </a:r>
            <a:r>
              <a:rPr lang="en-US" sz="2000" dirty="0" smtClean="0"/>
              <a:t>storage endpoints.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80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18364</TotalTime>
  <Words>839</Words>
  <Application>Microsoft Office PowerPoint</Application>
  <PresentationFormat>On-screen Show (4:3)</PresentationFormat>
  <Paragraphs>248</Paragraphs>
  <Slides>23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Custom Design</vt:lpstr>
      <vt:lpstr>PowerPoint Presentation</vt:lpstr>
      <vt:lpstr>kfabric, libfabric relationship</vt:lpstr>
      <vt:lpstr>Background</vt:lpstr>
      <vt:lpstr>Taxonomy</vt:lpstr>
      <vt:lpstr>Kfabric Mission</vt:lpstr>
      <vt:lpstr>Why not extend ibverbs?</vt:lpstr>
      <vt:lpstr>Why kfi for NVM?</vt:lpstr>
      <vt:lpstr>KFI Framework</vt:lpstr>
      <vt:lpstr>KFI API</vt:lpstr>
      <vt:lpstr>KFI API</vt:lpstr>
      <vt:lpstr>KFI Provider</vt:lpstr>
      <vt:lpstr>PowerPoint Presentation</vt:lpstr>
      <vt:lpstr>PowerPoint Presentation</vt:lpstr>
      <vt:lpstr>KFI Application Flow</vt:lpstr>
      <vt:lpstr>KFI Initialization</vt:lpstr>
      <vt:lpstr>KOFI End Point setup</vt:lpstr>
      <vt:lpstr>kOFI connection components</vt:lpstr>
      <vt:lpstr>KFI Reliable Datagram transfer</vt:lpstr>
      <vt:lpstr>KFI message data transfer</vt:lpstr>
      <vt:lpstr>KFI RDMA data transfer</vt:lpstr>
      <vt:lpstr>KFI message data transfer</vt:lpstr>
      <vt:lpstr>Bonepile</vt:lpstr>
      <vt:lpstr>Kfabric Mission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Paul Grun</cp:lastModifiedBy>
  <cp:revision>794</cp:revision>
  <cp:lastPrinted>2014-07-18T22:08:28Z</cp:lastPrinted>
  <dcterms:created xsi:type="dcterms:W3CDTF">2009-09-15T00:09:16Z</dcterms:created>
  <dcterms:modified xsi:type="dcterms:W3CDTF">2015-07-07T21:49:11Z</dcterms:modified>
</cp:coreProperties>
</file>