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30" r:id="rId2"/>
  </p:sldMasterIdLst>
  <p:notesMasterIdLst>
    <p:notesMasterId r:id="rId24"/>
  </p:notesMasterIdLst>
  <p:handoutMasterIdLst>
    <p:handoutMasterId r:id="rId25"/>
  </p:handoutMasterIdLst>
  <p:sldIdLst>
    <p:sldId id="262" r:id="rId3"/>
    <p:sldId id="343" r:id="rId4"/>
    <p:sldId id="347" r:id="rId5"/>
    <p:sldId id="346" r:id="rId6"/>
    <p:sldId id="345" r:id="rId7"/>
    <p:sldId id="335" r:id="rId8"/>
    <p:sldId id="324" r:id="rId9"/>
    <p:sldId id="321" r:id="rId10"/>
    <p:sldId id="341" r:id="rId11"/>
    <p:sldId id="340" r:id="rId12"/>
    <p:sldId id="342" r:id="rId13"/>
    <p:sldId id="339" r:id="rId14"/>
    <p:sldId id="328" r:id="rId15"/>
    <p:sldId id="329" r:id="rId16"/>
    <p:sldId id="330" r:id="rId17"/>
    <p:sldId id="331" r:id="rId18"/>
    <p:sldId id="332" r:id="rId19"/>
    <p:sldId id="334" r:id="rId20"/>
    <p:sldId id="338" r:id="rId21"/>
    <p:sldId id="348" r:id="rId22"/>
    <p:sldId id="349" r:id="rId23"/>
  </p:sldIdLst>
  <p:sldSz cx="9144000" cy="6858000" type="screen4x3"/>
  <p:notesSz cx="68580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12">
          <p15:clr>
            <a:srgbClr val="A4A3A4"/>
          </p15:clr>
        </p15:guide>
        <p15:guide id="2" pos="1296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9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yan, Jim" initials="RJ" lastIdx="11" clrIdx="0">
    <p:extLst/>
  </p:cmAuthor>
  <p:cmAuthor id="2" name="Marty" initials="M" lastIdx="15" clrIdx="1"/>
  <p:cmAuthor id="3" name="Paul Grun" initials="PG" lastIdx="9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03" autoAdjust="0"/>
    <p:restoredTop sz="87097" autoAdjust="0"/>
  </p:normalViewPr>
  <p:slideViewPr>
    <p:cSldViewPr snapToObjects="1">
      <p:cViewPr varScale="1">
        <p:scale>
          <a:sx n="86" d="100"/>
          <a:sy n="86" d="100"/>
        </p:scale>
        <p:origin x="-1278" y="-84"/>
      </p:cViewPr>
      <p:guideLst>
        <p:guide orient="horz" pos="2112"/>
        <p:guide pos="12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notesViewPr>
    <p:cSldViewPr snapToObjects="1">
      <p:cViewPr varScale="1">
        <p:scale>
          <a:sx n="76" d="100"/>
          <a:sy n="76" d="100"/>
        </p:scale>
        <p:origin x="-2010" y="-96"/>
      </p:cViewPr>
      <p:guideLst>
        <p:guide orient="horz" pos="2929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3" dt="2015-06-30T00:26:33.957" idx="8">
    <p:pos x="5314" y="1769"/>
    <p:text>I don't know what this means.</p:text>
  </p:cm>
  <p:cm authorId="3" dt="2015-06-30T08:18:44.829" idx="9">
    <p:pos x="3532" y="3747"/>
    <p:text>- important because it demonstrates that there is no intention to replace kverbs
- provides migration path for existing applications
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7" y="4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810977C-78C4-44A6-9062-13529794940B}" type="datetime1">
              <a:rPr lang="en-US"/>
              <a:pPr>
                <a:defRPr/>
              </a:pPr>
              <a:t>6/30/2015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7" y="8829967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B677790C-C10F-418C-BBD3-E9287CF359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5209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7" y="4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1E54B44D-5D29-4C33-A27A-49FB812A1198}" type="datetime1">
              <a:rPr lang="en-US"/>
              <a:pPr>
                <a:defRPr/>
              </a:pPr>
              <a:t>6/30/2015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4655" tIns="47328" rIns="94655" bIns="47328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2" y="4415788"/>
            <a:ext cx="5486400" cy="4183380"/>
          </a:xfrm>
          <a:prstGeom prst="rect">
            <a:avLst/>
          </a:prstGeom>
        </p:spPr>
        <p:txBody>
          <a:bodyPr vert="horz" wrap="square" lIns="94655" tIns="47328" rIns="94655" bIns="4732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7" y="8829967"/>
            <a:ext cx="2971800" cy="464820"/>
          </a:xfrm>
          <a:prstGeom prst="rect">
            <a:avLst/>
          </a:prstGeom>
        </p:spPr>
        <p:txBody>
          <a:bodyPr vert="horz" wrap="square" lIns="94655" tIns="47328" rIns="94655" bIns="4732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F085F8E-4804-4A67-B4BA-001C059D09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0981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085F8E-4804-4A67-B4BA-001C059D099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359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an attempt to explain the 3 categories on the previous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ED98F-D691-4DC3-9F23-F3B28ADB145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223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an attempt to explain the 3 categories on the previous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ED98F-D691-4DC3-9F23-F3B28ADB145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223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an attempt to explain the 3 categories on the previous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ED98F-D691-4DC3-9F23-F3B28ADB145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2233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1909E6-E682-43DA-B4F4-2B706E3F4C98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0775" y="877888"/>
            <a:ext cx="4729163" cy="3546475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8125" y="4567238"/>
            <a:ext cx="6689725" cy="3835400"/>
          </a:xfrm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7011159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 sure this helps. It’s meant to suggest messages can be used for specific purposes, like at a trade show or as an element of recruiting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ED98F-D691-4DC3-9F23-F3B28ADB145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4243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ED98F-D691-4DC3-9F23-F3B28ADB1454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822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ED98F-D691-4DC3-9F23-F3B28ADB1454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9190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an attempt to explain the 3 categories on the previous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EED98F-D691-4DC3-9F23-F3B28ADB1454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223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Calibri" pitchFamily="4" charset="0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D8184-9031-4DEC-A93A-6A34C64A3BEF}" type="datetime1">
              <a:rPr lang="en-US"/>
              <a:pPr>
                <a:defRPr/>
              </a:pPr>
              <a:t>6/30/2015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26674A9-0B37-4387-93C6-B0D0F18698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13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27668-E8DE-48F7-8966-89B1C2277E0A}" type="datetime1">
              <a:rPr lang="en-US"/>
              <a:pPr>
                <a:defRPr/>
              </a:pPr>
              <a:t>6/30/2015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0C3BB-8C9F-4C73-83D5-D0952988A2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701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AA127-7CEC-47B4-8F5D-137B14CF34D0}" type="datetime1">
              <a:rPr lang="en-US"/>
              <a:pPr>
                <a:defRPr/>
              </a:pPr>
              <a:t>6/30/2015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6A122-A525-44D1-8EC7-152F09D51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9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19429-2AF5-444D-ADE7-F99F97FD7356}" type="datetime1">
              <a:rPr lang="en-US"/>
              <a:pPr>
                <a:defRPr/>
              </a:pPr>
              <a:t>6/30/2015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E7352-4E47-4E53-AB32-658BE41E6E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469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7C928-B232-4D00-8981-04367AF050D3}" type="datetime1">
              <a:rPr lang="en-US"/>
              <a:pPr>
                <a:defRPr/>
              </a:pPr>
              <a:t>6/30/2015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9DC45-1C6C-4BED-82E4-43BABEE2FB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201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20C02-5B51-4BA5-BABD-7965897B4FEA}" type="datetime1">
              <a:rPr lang="en-US"/>
              <a:pPr>
                <a:defRPr/>
              </a:pPr>
              <a:t>6/30/2015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BBA13-48E2-489A-A3AD-F5EC1950E4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007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01D5B-E0C6-4268-8CE2-5C8721B3CE74}" type="datetime1">
              <a:rPr lang="en-US"/>
              <a:pPr>
                <a:defRPr/>
              </a:pPr>
              <a:t>6/30/2015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CBA07-2D4E-42BD-A184-7167E6B12C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93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FAD-4C19-4958-90EC-7829DD54BE8C}" type="datetime1">
              <a:rPr lang="en-US"/>
              <a:pPr>
                <a:defRPr/>
              </a:pPr>
              <a:t>6/30/2015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1DCEA-1830-4287-BA6E-C765A97060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5736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87149-6FE4-4A67-B001-B56D21228049}" type="datetime1">
              <a:rPr lang="en-US"/>
              <a:pPr>
                <a:defRPr/>
              </a:pPr>
              <a:t>6/30/2015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C9992-BBCA-4A71-82A5-5523CE63FB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292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08770-D182-4A8A-A267-005A8D1A7ACF}" type="datetime1">
              <a:rPr lang="en-US"/>
              <a:pPr>
                <a:defRPr/>
              </a:pPr>
              <a:t>6/30/2015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6B589-6024-4D25-91DD-9AE7BE0F0A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0053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EB0DE-2464-4F1A-AA34-A5DBA6EA4AB0}" type="datetime1">
              <a:rPr lang="en-US"/>
              <a:pPr>
                <a:defRPr/>
              </a:pPr>
              <a:t>6/30/2015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EFA7C-C88C-4CB7-A36D-FD8A6A6EE6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870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914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9B1DB-5DFA-4822-9F58-E41D3F8124CB}" type="datetime1">
              <a:rPr lang="en-US"/>
              <a:pPr>
                <a:defRPr/>
              </a:pPr>
              <a:t>6/30/2015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3D33A-93A5-4BFF-80F7-CA11B1D5A4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253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84CB0-B577-4CE6-9B48-99F8971EA1C2}" type="datetime1">
              <a:rPr lang="en-US"/>
              <a:pPr>
                <a:defRPr/>
              </a:pPr>
              <a:t>6/30/2015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5B563-F8B1-4269-BC3D-742FBA1155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527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55ACA-E42E-453C-BDC5-6FC782FE978C}" type="datetime1">
              <a:rPr lang="en-US"/>
              <a:pPr>
                <a:defRPr/>
              </a:pPr>
              <a:t>6/30/2015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29D3B-728D-40F7-9120-75B1C7519E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3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6DD30-BB7F-4D74-B452-EEFC48C81BEB}" type="datetime1">
              <a:rPr lang="en-US"/>
              <a:pPr>
                <a:defRPr/>
              </a:pPr>
              <a:t>6/30/2015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597AF-E6D4-4531-90EE-FF9C09EA5D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003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E6798-D62C-4431-924F-FDB99EFC9ADF}" type="datetime1">
              <a:rPr lang="en-US"/>
              <a:pPr>
                <a:defRPr/>
              </a:pPr>
              <a:t>6/30/2015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44F97-8519-40DC-B33D-21A9108094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37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1E8C2-D64E-4A59-B7D6-BA5967CEF420}" type="datetime1">
              <a:rPr lang="en-US"/>
              <a:pPr>
                <a:defRPr/>
              </a:pPr>
              <a:t>6/30/2015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7C330-27CE-44E0-A30B-1CEAFDED83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15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50496-88B9-42F6-A035-D8901D493FB1}" type="datetime1">
              <a:rPr lang="en-US"/>
              <a:pPr>
                <a:defRPr/>
              </a:pPr>
              <a:t>6/30/2015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03CCE-5CB7-4CC0-9F64-BBDEC500D1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003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34C21-7719-48C8-B845-6A1A0631AE63}" type="datetime1">
              <a:rPr lang="en-US"/>
              <a:pPr>
                <a:defRPr/>
              </a:pPr>
              <a:t>6/30/2015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1DC10-E0F6-49E9-9C83-367FDE4738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42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FFFFFF"/>
              </a:solidFill>
              <a:latin typeface="Calibri" pitchFamily="4" charset="0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981200"/>
            <a:ext cx="8229600" cy="464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91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fld id="{954FEE9D-CB58-4C73-AC30-158FF729AF4B}" type="datetime1">
              <a:rPr lang="en-US"/>
              <a:pPr>
                <a:defRPr/>
              </a:pPr>
              <a:t>6/30/2015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fld id="{AA674834-1A8B-40BC-80AD-CF4F17145E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ＭＳ Ｐゴシック" pitchFamily="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3CC6D79-0884-4DA1-82E3-EB55CC8309D9}" type="datetime1">
              <a:rPr lang="en-US"/>
              <a:pPr>
                <a:defRPr/>
              </a:pPr>
              <a:t>6/30/2015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A573700-73E0-48CA-A27A-6C97636940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057400" y="5486400"/>
            <a:ext cx="6629400" cy="990600"/>
          </a:xfrm>
        </p:spPr>
        <p:txBody>
          <a:bodyPr/>
          <a:lstStyle/>
          <a:p>
            <a:pPr algn="r"/>
            <a:r>
              <a:rPr lang="en-US" sz="2000" dirty="0" smtClean="0">
                <a:solidFill>
                  <a:schemeClr val="tx1"/>
                </a:solidFill>
              </a:rPr>
              <a:t>Stan Smith Intel SSG/DPD</a:t>
            </a:r>
          </a:p>
          <a:p>
            <a:pPr algn="r"/>
            <a:r>
              <a:rPr lang="en-US" sz="2000" dirty="0" smtClean="0">
                <a:solidFill>
                  <a:schemeClr val="tx1"/>
                </a:solidFill>
              </a:rPr>
              <a:t>June, 2015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295400" y="3429000"/>
            <a:ext cx="7239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rgbClr val="005195"/>
                </a:solidFill>
                <a:latin typeface="Arial"/>
                <a:ea typeface="ＭＳ Ｐゴシック" pitchFamily="4" charset="-128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  <a:cs typeface="Arial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005195"/>
                </a:solidFill>
                <a:latin typeface="Arial" charset="0"/>
                <a:ea typeface="ＭＳ Ｐゴシック" pitchFamily="4" charset="-128"/>
              </a:defRPr>
            </a:lvl9pPr>
          </a:lstStyle>
          <a:p>
            <a:pPr algn="ctr"/>
            <a:r>
              <a:rPr lang="en-US" dirty="0" smtClean="0">
                <a:solidFill>
                  <a:schemeClr val="tx1"/>
                </a:solidFill>
              </a:rPr>
              <a:t>Kernel Fabric Interface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352800" y="4429780"/>
            <a:ext cx="26420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K</a:t>
            </a:r>
            <a:r>
              <a:rPr lang="en-US" sz="2800" dirty="0" smtClean="0"/>
              <a:t>FI Framework</a:t>
            </a:r>
          </a:p>
        </p:txBody>
      </p:sp>
    </p:spTree>
    <p:extLst>
      <p:ext uri="{BB962C8B-B14F-4D97-AF65-F5344CB8AC3E}">
        <p14:creationId xmlns:p14="http://schemas.microsoft.com/office/powerpoint/2010/main" val="282434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229600" cy="5029200"/>
          </a:xfrm>
        </p:spPr>
        <p:txBody>
          <a:bodyPr/>
          <a:lstStyle/>
          <a:p>
            <a:pPr lvl="3">
              <a:defRPr/>
            </a:pPr>
            <a:endParaRPr lang="en-US" dirty="0" smtClean="0"/>
          </a:p>
          <a:p>
            <a:pPr lvl="3">
              <a:defRPr/>
            </a:pPr>
            <a:endParaRPr lang="en-US" dirty="0" smtClean="0"/>
          </a:p>
          <a:p>
            <a:pPr lvl="2">
              <a:defRPr/>
            </a:pPr>
            <a:endParaRPr lang="en-US" sz="1000" dirty="0" smtClean="0"/>
          </a:p>
          <a:p>
            <a:pPr lvl="2">
              <a:defRPr/>
            </a:pPr>
            <a:endParaRPr lang="en-US" sz="800" dirty="0" smtClean="0"/>
          </a:p>
          <a:p>
            <a:pPr lvl="2">
              <a:defRPr/>
            </a:pPr>
            <a:endParaRPr lang="en-US" sz="1050" dirty="0"/>
          </a:p>
        </p:txBody>
      </p:sp>
      <p:sp>
        <p:nvSpPr>
          <p:cNvPr id="2" name="Rectangle 1"/>
          <p:cNvSpPr/>
          <p:nvPr/>
        </p:nvSpPr>
        <p:spPr>
          <a:xfrm>
            <a:off x="2171346" y="2967335"/>
            <a:ext cx="480131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72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Thank you</a:t>
            </a:r>
            <a:endParaRPr lang="en-US" sz="72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3349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229600" cy="5029200"/>
          </a:xfrm>
        </p:spPr>
        <p:txBody>
          <a:bodyPr/>
          <a:lstStyle/>
          <a:p>
            <a:pPr lvl="3">
              <a:defRPr/>
            </a:pPr>
            <a:endParaRPr lang="en-US" dirty="0" smtClean="0"/>
          </a:p>
          <a:p>
            <a:pPr lvl="3">
              <a:defRPr/>
            </a:pPr>
            <a:endParaRPr lang="en-US" dirty="0" smtClean="0"/>
          </a:p>
          <a:p>
            <a:pPr lvl="2">
              <a:defRPr/>
            </a:pPr>
            <a:endParaRPr lang="en-US" sz="1000" dirty="0" smtClean="0"/>
          </a:p>
          <a:p>
            <a:pPr lvl="2">
              <a:defRPr/>
            </a:pPr>
            <a:endParaRPr lang="en-US" sz="800" dirty="0" smtClean="0"/>
          </a:p>
          <a:p>
            <a:pPr lvl="2">
              <a:defRPr/>
            </a:pPr>
            <a:endParaRPr lang="en-US" sz="1050" dirty="0"/>
          </a:p>
        </p:txBody>
      </p:sp>
      <p:sp>
        <p:nvSpPr>
          <p:cNvPr id="2" name="Rectangle 1"/>
          <p:cNvSpPr/>
          <p:nvPr/>
        </p:nvSpPr>
        <p:spPr>
          <a:xfrm>
            <a:off x="2658656" y="2967335"/>
            <a:ext cx="382668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72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Back-up</a:t>
            </a:r>
            <a:endParaRPr lang="en-US" sz="72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7213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en-US" dirty="0" smtClean="0">
                <a:solidFill>
                  <a:schemeClr val="tx1"/>
                </a:solidFill>
              </a:rPr>
              <a:t>FI Application </a:t>
            </a:r>
            <a:r>
              <a:rPr lang="en-US" dirty="0">
                <a:solidFill>
                  <a:schemeClr val="tx1"/>
                </a:solidFill>
              </a:rPr>
              <a:t>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534400" cy="4951413"/>
          </a:xfrm>
        </p:spPr>
        <p:txBody>
          <a:bodyPr/>
          <a:lstStyle/>
          <a:p>
            <a:pPr marL="0" indent="0">
              <a:buNone/>
            </a:pPr>
            <a:endParaRPr lang="en-US" sz="1800" dirty="0" smtClean="0"/>
          </a:p>
          <a:p>
            <a:r>
              <a:rPr lang="en-US" sz="2400" dirty="0" smtClean="0"/>
              <a:t>Initialization</a:t>
            </a:r>
            <a:br>
              <a:rPr lang="en-US" sz="2400" dirty="0" smtClean="0"/>
            </a:br>
            <a:endParaRPr lang="en-US" sz="2400" dirty="0"/>
          </a:p>
          <a:p>
            <a:r>
              <a:rPr lang="en-US" sz="2400" dirty="0"/>
              <a:t>Server connection </a:t>
            </a:r>
            <a:r>
              <a:rPr lang="en-US" sz="2400" dirty="0" smtClean="0"/>
              <a:t>setup (</a:t>
            </a:r>
            <a:r>
              <a:rPr lang="en-US" sz="2000" dirty="0" smtClean="0"/>
              <a:t>if required</a:t>
            </a:r>
            <a:r>
              <a:rPr lang="en-US" sz="2400" dirty="0" smtClean="0"/>
              <a:t>)</a:t>
            </a:r>
            <a:br>
              <a:rPr lang="en-US" sz="2400" dirty="0" smtClean="0"/>
            </a:br>
            <a:endParaRPr lang="en-US" sz="2400" dirty="0"/>
          </a:p>
          <a:p>
            <a:r>
              <a:rPr lang="en-US" sz="2400" dirty="0"/>
              <a:t>Client connection </a:t>
            </a:r>
            <a:r>
              <a:rPr lang="en-US" sz="2400" dirty="0" smtClean="0"/>
              <a:t>setup (</a:t>
            </a:r>
            <a:r>
              <a:rPr lang="en-US" sz="2000" dirty="0" smtClean="0"/>
              <a:t>if required</a:t>
            </a:r>
            <a:r>
              <a:rPr lang="en-US" sz="2400" dirty="0" smtClean="0"/>
              <a:t>)</a:t>
            </a:r>
            <a:br>
              <a:rPr lang="en-US" sz="2400" dirty="0" smtClean="0"/>
            </a:br>
            <a:endParaRPr lang="en-US" sz="2400" dirty="0" smtClean="0"/>
          </a:p>
          <a:p>
            <a:pPr marL="342900" lvl="1" indent="-342900">
              <a:buFont typeface="Arial" charset="0"/>
              <a:buChar char="•"/>
            </a:pPr>
            <a:r>
              <a:rPr lang="en-US" dirty="0"/>
              <a:t>Connection </a:t>
            </a:r>
            <a:r>
              <a:rPr lang="en-US" dirty="0" smtClean="0"/>
              <a:t>finalization </a:t>
            </a:r>
            <a:r>
              <a:rPr lang="en-US" sz="2800" dirty="0"/>
              <a:t>(</a:t>
            </a:r>
            <a:r>
              <a:rPr lang="en-US" sz="2000" dirty="0"/>
              <a:t>if required</a:t>
            </a:r>
            <a:r>
              <a:rPr lang="en-US" sz="2800" dirty="0"/>
              <a:t>)</a:t>
            </a:r>
            <a:br>
              <a:rPr lang="en-US" sz="2800" dirty="0"/>
            </a:br>
            <a:endParaRPr lang="en-US" sz="2400" dirty="0"/>
          </a:p>
          <a:p>
            <a:r>
              <a:rPr lang="en-US" sz="2400" dirty="0"/>
              <a:t>Data </a:t>
            </a:r>
            <a:r>
              <a:rPr lang="en-US" sz="2400" dirty="0" smtClean="0"/>
              <a:t>transfer</a:t>
            </a:r>
            <a:br>
              <a:rPr lang="en-US" sz="2400" dirty="0" smtClean="0"/>
            </a:br>
            <a:endParaRPr lang="en-US" sz="2400" dirty="0"/>
          </a:p>
          <a:p>
            <a:r>
              <a:rPr lang="en-US" sz="2400" dirty="0" smtClean="0"/>
              <a:t>Shutdown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40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en-US" dirty="0" smtClean="0">
                <a:solidFill>
                  <a:schemeClr val="tx1"/>
                </a:solidFill>
              </a:rPr>
              <a:t>FI Initialization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534400" cy="4740275"/>
          </a:xfrm>
        </p:spPr>
        <p:txBody>
          <a:bodyPr/>
          <a:lstStyle/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 err="1" smtClean="0"/>
              <a:t>kfi_getinfo</a:t>
            </a:r>
            <a:r>
              <a:rPr lang="en-US" sz="2400" dirty="0"/>
              <a:t>( </a:t>
            </a:r>
            <a:r>
              <a:rPr lang="en-US" sz="2400" dirty="0" smtClean="0"/>
              <a:t>&amp;fi )</a:t>
            </a:r>
            <a:br>
              <a:rPr lang="en-US" sz="2400" dirty="0" smtClean="0"/>
            </a:br>
            <a:r>
              <a:rPr lang="en-US" sz="2400" dirty="0" smtClean="0"/>
              <a:t>	Acquire </a:t>
            </a:r>
            <a:r>
              <a:rPr lang="en-US" sz="2400" dirty="0"/>
              <a:t>a list </a:t>
            </a:r>
            <a:r>
              <a:rPr lang="en-US" sz="2400" dirty="0" smtClean="0"/>
              <a:t>of desirable/available </a:t>
            </a:r>
            <a:r>
              <a:rPr lang="en-US" sz="2400" dirty="0"/>
              <a:t>fabric providers.</a:t>
            </a:r>
            <a:br>
              <a:rPr lang="en-US" sz="2400" dirty="0"/>
            </a:br>
            <a:endParaRPr lang="en-US" sz="2400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/>
              <a:t>Select appropriate fabric (traverse provider list).</a:t>
            </a:r>
          </a:p>
          <a:p>
            <a:pPr marL="519113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 err="1" smtClean="0"/>
              <a:t>kfi_fabric</a:t>
            </a:r>
            <a:r>
              <a:rPr lang="en-US" sz="2400" dirty="0" smtClean="0"/>
              <a:t>(fi</a:t>
            </a:r>
            <a:r>
              <a:rPr lang="en-US" sz="2400" dirty="0"/>
              <a:t>, &amp;</a:t>
            </a:r>
            <a:r>
              <a:rPr lang="en-US" sz="2400" dirty="0" smtClean="0"/>
              <a:t>fabric)</a:t>
            </a:r>
            <a:br>
              <a:rPr lang="en-US" sz="2400" dirty="0" smtClean="0"/>
            </a:br>
            <a:r>
              <a:rPr lang="en-US" sz="2400" dirty="0" smtClean="0"/>
              <a:t>	Create </a:t>
            </a:r>
            <a:r>
              <a:rPr lang="en-US" sz="2400" dirty="0"/>
              <a:t>a fabric instance based on fabric provider selection.</a:t>
            </a:r>
          </a:p>
          <a:p>
            <a:pPr marL="519113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 err="1" smtClean="0"/>
              <a:t>kfi_domain</a:t>
            </a:r>
            <a:r>
              <a:rPr lang="en-US" sz="2400" dirty="0" smtClean="0"/>
              <a:t>(fabric</a:t>
            </a:r>
            <a:r>
              <a:rPr lang="en-US" sz="2400" dirty="0"/>
              <a:t>, fi, &amp;domain) create a fabric access domain object.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13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en-US" dirty="0" smtClean="0">
                <a:solidFill>
                  <a:schemeClr val="tx1"/>
                </a:solidFill>
              </a:rPr>
              <a:t>OFI </a:t>
            </a:r>
            <a:r>
              <a:rPr lang="en-US" dirty="0">
                <a:solidFill>
                  <a:schemeClr val="tx1"/>
                </a:solidFill>
              </a:rPr>
              <a:t>End Point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875213"/>
          </a:xfrm>
        </p:spPr>
        <p:txBody>
          <a:bodyPr/>
          <a:lstStyle/>
          <a:p>
            <a:pPr marL="633413" indent="-457200"/>
            <a:r>
              <a:rPr lang="en-US" sz="2400" dirty="0" err="1" smtClean="0"/>
              <a:t>kfi_ep_open</a:t>
            </a:r>
            <a:r>
              <a:rPr lang="en-US" sz="2400" dirty="0"/>
              <a:t>( domain, fi, &amp;ep )  create a communications </a:t>
            </a:r>
            <a:r>
              <a:rPr lang="en-US" sz="2400" dirty="0" smtClean="0"/>
              <a:t>endpoint.</a:t>
            </a:r>
            <a:br>
              <a:rPr lang="en-US" sz="2400" dirty="0" smtClean="0"/>
            </a:br>
            <a:endParaRPr lang="en-US" sz="2400" dirty="0" smtClean="0"/>
          </a:p>
          <a:p>
            <a:pPr marL="633413" indent="-457200"/>
            <a:r>
              <a:rPr lang="en-US" sz="2400" dirty="0" err="1" smtClean="0"/>
              <a:t>kfi_cq_open</a:t>
            </a:r>
            <a:r>
              <a:rPr lang="en-US" sz="2400" dirty="0"/>
              <a:t>( domain, attr, &amp;CQ ) create/open a Completion </a:t>
            </a:r>
            <a:r>
              <a:rPr lang="en-US" sz="2400" dirty="0" smtClean="0"/>
              <a:t>Queue.</a:t>
            </a:r>
            <a:br>
              <a:rPr lang="en-US" sz="2400" dirty="0" smtClean="0"/>
            </a:br>
            <a:endParaRPr lang="en-US" sz="2400" dirty="0" smtClean="0"/>
          </a:p>
          <a:p>
            <a:pPr marL="633413" indent="-457200"/>
            <a:r>
              <a:rPr lang="en-US" sz="2400" dirty="0" err="1" smtClean="0"/>
              <a:t>kfi_ep_bind</a:t>
            </a:r>
            <a:r>
              <a:rPr lang="en-US" sz="2400" dirty="0"/>
              <a:t>( ep, CQ, send/recv ) bind the CQ to an </a:t>
            </a:r>
            <a:r>
              <a:rPr lang="en-US" sz="2400" dirty="0" smtClean="0"/>
              <a:t>endpoint</a:t>
            </a:r>
            <a:br>
              <a:rPr lang="en-US" sz="2400" dirty="0" smtClean="0"/>
            </a:br>
            <a:endParaRPr lang="en-US" sz="2400" dirty="0" smtClean="0"/>
          </a:p>
          <a:p>
            <a:pPr marL="633413" indent="-457200"/>
            <a:r>
              <a:rPr lang="en-US" sz="2400" dirty="0" err="1" smtClean="0"/>
              <a:t>kfi_enable</a:t>
            </a:r>
            <a:r>
              <a:rPr lang="en-US" sz="2400" dirty="0"/>
              <a:t>( ep ) Enable end-point operation </a:t>
            </a:r>
            <a:r>
              <a:rPr lang="en-US" sz="2400" dirty="0" smtClean="0"/>
              <a:t>(e.g. QP-&gt;RTS</a:t>
            </a:r>
            <a:r>
              <a:rPr lang="en-US" sz="2400" dirty="0"/>
              <a:t>).</a:t>
            </a:r>
          </a:p>
          <a:p>
            <a:endParaRPr lang="en-US" sz="2400" dirty="0"/>
          </a:p>
          <a:p>
            <a:endParaRPr lang="en-US" sz="1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en-US" dirty="0" smtClean="0">
                <a:solidFill>
                  <a:schemeClr val="tx1"/>
                </a:solidFill>
              </a:rPr>
              <a:t>OFI </a:t>
            </a:r>
            <a:r>
              <a:rPr lang="en-US" dirty="0">
                <a:solidFill>
                  <a:schemeClr val="tx1"/>
                </a:solidFill>
              </a:rPr>
              <a:t>connection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229600" cy="5075237"/>
          </a:xfrm>
        </p:spPr>
        <p:txBody>
          <a:bodyPr/>
          <a:lstStyle/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 err="1" smtClean="0"/>
              <a:t>kfi_listen</a:t>
            </a:r>
            <a:r>
              <a:rPr lang="en-US" sz="2400" dirty="0"/>
              <a:t>()  listen for a connection request</a:t>
            </a:r>
          </a:p>
          <a:p>
            <a:pPr marL="919163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 err="1" smtClean="0"/>
              <a:t>kfi_bind</a:t>
            </a:r>
            <a:r>
              <a:rPr lang="en-US" sz="2400" dirty="0"/>
              <a:t>()  bind fabric address to an endpoint</a:t>
            </a:r>
            <a:br>
              <a:rPr lang="en-US" sz="2400" dirty="0"/>
            </a:br>
            <a:endParaRPr lang="en-US" sz="2400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 err="1" smtClean="0"/>
              <a:t>kfi_accept</a:t>
            </a:r>
            <a:r>
              <a:rPr lang="en-US" sz="2400" dirty="0"/>
              <a:t>()  accept a connection request</a:t>
            </a:r>
            <a:br>
              <a:rPr lang="en-US" sz="2400" dirty="0"/>
            </a:br>
            <a:endParaRPr lang="en-US" sz="2400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 err="1" smtClean="0"/>
              <a:t>kfi_connect</a:t>
            </a:r>
            <a:r>
              <a:rPr lang="en-US" sz="2400" dirty="0"/>
              <a:t>()  post an endpoint connection request</a:t>
            </a:r>
          </a:p>
          <a:p>
            <a:pPr marL="919163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 err="1" smtClean="0"/>
              <a:t>kfi_eq_sread</a:t>
            </a:r>
            <a:r>
              <a:rPr lang="en-US" sz="2400" dirty="0"/>
              <a:t>()  blocking read for connection events.</a:t>
            </a:r>
          </a:p>
          <a:p>
            <a:pPr marL="919163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 err="1" smtClean="0"/>
              <a:t>kfi_eq_error</a:t>
            </a:r>
            <a:r>
              <a:rPr lang="en-US" sz="2400" dirty="0"/>
              <a:t>()  retrieve connection error </a:t>
            </a:r>
            <a:r>
              <a:rPr lang="en-US" sz="2400" dirty="0" smtClean="0"/>
              <a:t>information</a:t>
            </a:r>
            <a:endParaRPr lang="en-US" sz="2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81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7772400" cy="91440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en-US" dirty="0" smtClean="0">
                <a:solidFill>
                  <a:schemeClr val="tx1"/>
                </a:solidFill>
              </a:rPr>
              <a:t>FI </a:t>
            </a:r>
            <a:r>
              <a:rPr lang="en-US" dirty="0">
                <a:solidFill>
                  <a:schemeClr val="tx1"/>
                </a:solidFill>
              </a:rPr>
              <a:t>Reliable </a:t>
            </a:r>
            <a:r>
              <a:rPr lang="en-US" dirty="0" smtClean="0">
                <a:solidFill>
                  <a:schemeClr val="tx1"/>
                </a:solidFill>
              </a:rPr>
              <a:t>Datagram </a:t>
            </a:r>
            <a:r>
              <a:rPr lang="en-US" dirty="0">
                <a:solidFill>
                  <a:schemeClr val="tx1"/>
                </a:solidFill>
              </a:rPr>
              <a:t>transfer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229600" cy="5180013"/>
          </a:xfrm>
        </p:spPr>
        <p:txBody>
          <a:bodyPr/>
          <a:lstStyle/>
          <a:p>
            <a:pPr marL="519113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 err="1" smtClean="0"/>
              <a:t>kfi_sendto</a:t>
            </a:r>
            <a:r>
              <a:rPr lang="en-US" sz="2400" dirty="0"/>
              <a:t>()  post a Reliable Datagram send </a:t>
            </a:r>
            <a:r>
              <a:rPr lang="en-US" sz="2400" dirty="0" smtClean="0"/>
              <a:t>request</a:t>
            </a:r>
            <a:endParaRPr lang="en-US" sz="2400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 err="1" smtClean="0"/>
              <a:t>kfi_recvfrom</a:t>
            </a:r>
            <a:r>
              <a:rPr lang="en-US" sz="2400" dirty="0"/>
              <a:t>()  post a Reliable Datagram receive request</a:t>
            </a:r>
            <a:r>
              <a:rPr lang="en-US" sz="2400" dirty="0" smtClean="0"/>
              <a:t>.</a:t>
            </a:r>
            <a:endParaRPr lang="en-US" sz="2400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 err="1" smtClean="0"/>
              <a:t>kfi_cq_sread</a:t>
            </a:r>
            <a:r>
              <a:rPr lang="en-US" sz="2400" dirty="0"/>
              <a:t>()  synchronous/blocking read CQ </a:t>
            </a:r>
            <a:r>
              <a:rPr lang="en-US" sz="2400" dirty="0" smtClean="0"/>
              <a:t>event(s).</a:t>
            </a:r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 err="1" smtClean="0"/>
              <a:t>kfi_cq_read</a:t>
            </a:r>
            <a:r>
              <a:rPr lang="en-US" sz="2400" dirty="0" smtClean="0"/>
              <a:t>() non-blocking read CQ event(s).</a:t>
            </a:r>
            <a:endParaRPr lang="en-US" sz="2400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 err="1" smtClean="0"/>
              <a:t>kfi_cq_error</a:t>
            </a:r>
            <a:r>
              <a:rPr lang="en-US" sz="2400" dirty="0"/>
              <a:t>()  retrieve data transfer error </a:t>
            </a:r>
            <a:r>
              <a:rPr lang="en-US" sz="2400" dirty="0" smtClean="0"/>
              <a:t>information</a:t>
            </a:r>
            <a:endParaRPr lang="en-US" sz="2400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sz="2400" dirty="0"/>
              <a:t>fi_close()  close any kofi created object.</a:t>
            </a:r>
          </a:p>
          <a:p>
            <a:endParaRPr lang="en-US" sz="12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15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en-US" dirty="0" smtClean="0">
                <a:solidFill>
                  <a:schemeClr val="tx1"/>
                </a:solidFill>
              </a:rPr>
              <a:t>FI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message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data transfer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5103813"/>
          </a:xfrm>
        </p:spPr>
        <p:txBody>
          <a:bodyPr/>
          <a:lstStyle/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2000" dirty="0" err="1" smtClean="0"/>
              <a:t>kfi_mr_reg</a:t>
            </a:r>
            <a:r>
              <a:rPr lang="en-US" sz="2000" dirty="0" smtClean="0"/>
              <a:t>( domain, &amp;mr )  register a memory region</a:t>
            </a:r>
            <a:br>
              <a:rPr lang="en-US" sz="2000" dirty="0" smtClean="0"/>
            </a:br>
            <a:endParaRPr lang="en-US" sz="2000" dirty="0" smtClean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2000" dirty="0" err="1" smtClean="0"/>
              <a:t>kfi_close</a:t>
            </a:r>
            <a:r>
              <a:rPr lang="en-US" sz="2000" dirty="0"/>
              <a:t>( mr )  release a registered memory region</a:t>
            </a:r>
            <a:br>
              <a:rPr lang="en-US" sz="2000" dirty="0"/>
            </a:br>
            <a:endParaRPr lang="en-US" sz="2000" dirty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2000" dirty="0" err="1" smtClean="0"/>
              <a:t>kfi_send</a:t>
            </a:r>
            <a:r>
              <a:rPr lang="en-US" sz="2000" dirty="0"/>
              <a:t>( ep, buf, len, fi_mr_desc(mr), ctx )</a:t>
            </a:r>
            <a:br>
              <a:rPr lang="en-US" sz="2000" dirty="0"/>
            </a:br>
            <a:r>
              <a:rPr lang="en-US" sz="2000" dirty="0"/>
              <a:t>	post async send from memory request.</a:t>
            </a:r>
          </a:p>
          <a:p>
            <a:pPr marL="919163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2000" dirty="0" err="1" smtClean="0"/>
              <a:t>kfi_recv</a:t>
            </a:r>
            <a:r>
              <a:rPr lang="en-US" sz="2000" dirty="0"/>
              <a:t>( ep, buf, len, fi_mr_desc(mr), ctx )</a:t>
            </a:r>
            <a:br>
              <a:rPr lang="en-US" sz="2000" dirty="0"/>
            </a:br>
            <a:r>
              <a:rPr lang="en-US" sz="2000" dirty="0"/>
              <a:t>	post async read into memory request.</a:t>
            </a:r>
          </a:p>
          <a:p>
            <a:pPr marL="919163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2000" dirty="0" err="1" smtClean="0"/>
              <a:t>kfi_sendmsg</a:t>
            </a:r>
            <a:r>
              <a:rPr lang="en-US" sz="2000" dirty="0"/>
              <a:t>()  post send using </a:t>
            </a:r>
            <a:r>
              <a:rPr lang="en-US" sz="2000" dirty="0" err="1"/>
              <a:t>fi_msg</a:t>
            </a:r>
            <a:r>
              <a:rPr lang="en-US" sz="2000" dirty="0"/>
              <a:t> </a:t>
            </a:r>
            <a:r>
              <a:rPr lang="en-US" sz="2000" dirty="0" smtClean="0"/>
              <a:t>(</a:t>
            </a:r>
            <a:r>
              <a:rPr lang="en-US" sz="2000" dirty="0"/>
              <a:t>k</a:t>
            </a:r>
            <a:r>
              <a:rPr lang="en-US" sz="2000" dirty="0" smtClean="0"/>
              <a:t>vec </a:t>
            </a:r>
            <a:r>
              <a:rPr lang="en-US" sz="2000" dirty="0"/>
              <a:t>+ imm data).</a:t>
            </a:r>
            <a:br>
              <a:rPr lang="en-US" sz="2000" dirty="0"/>
            </a:br>
            <a:endParaRPr lang="en-US" sz="2000" dirty="0"/>
          </a:p>
          <a:p>
            <a:pPr marL="919163" lvl="1" indent="-342900">
              <a:buFont typeface="Arial" panose="020B0604020202020204" pitchFamily="34" charset="0"/>
              <a:buChar char="•"/>
            </a:pPr>
            <a:r>
              <a:rPr lang="en-US" sz="2000" dirty="0" err="1" smtClean="0"/>
              <a:t>kfi_readmsg</a:t>
            </a:r>
            <a:r>
              <a:rPr lang="en-US" sz="2000" dirty="0"/>
              <a:t>() post read using </a:t>
            </a:r>
            <a:r>
              <a:rPr lang="en-US" sz="2000" dirty="0" err="1"/>
              <a:t>fi_msg</a:t>
            </a:r>
            <a:r>
              <a:rPr lang="en-US" sz="2000" dirty="0"/>
              <a:t> </a:t>
            </a:r>
            <a:r>
              <a:rPr lang="en-US" sz="2000" dirty="0" smtClean="0"/>
              <a:t>(</a:t>
            </a:r>
            <a:r>
              <a:rPr lang="en-US" sz="2000" dirty="0"/>
              <a:t>k</a:t>
            </a:r>
            <a:r>
              <a:rPr lang="en-US" sz="2000" dirty="0" smtClean="0"/>
              <a:t>vec </a:t>
            </a:r>
            <a:r>
              <a:rPr lang="en-US" sz="2000" dirty="0"/>
              <a:t>+ imm data</a:t>
            </a:r>
            <a:r>
              <a:rPr lang="en-US" sz="2000" dirty="0" smtClean="0"/>
              <a:t>).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00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en-US" dirty="0" smtClean="0">
                <a:solidFill>
                  <a:schemeClr val="tx1"/>
                </a:solidFill>
              </a:rPr>
              <a:t>FI </a:t>
            </a:r>
            <a:r>
              <a:rPr lang="en-US" dirty="0">
                <a:solidFill>
                  <a:schemeClr val="tx1"/>
                </a:solidFill>
              </a:rPr>
              <a:t>RDMA data transfer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305800" cy="495141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dirty="0" err="1" smtClean="0"/>
              <a:t>kfi_write</a:t>
            </a:r>
            <a:r>
              <a:rPr lang="en-US" dirty="0"/>
              <a:t>()  post RDMA write.</a:t>
            </a:r>
            <a:br>
              <a:rPr lang="en-US" dirty="0"/>
            </a:br>
            <a:endParaRPr lang="en-US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dirty="0" err="1" smtClean="0"/>
              <a:t>kfi_read</a:t>
            </a:r>
            <a:r>
              <a:rPr lang="en-US" dirty="0"/>
              <a:t>()  post RDMA read.</a:t>
            </a:r>
            <a:br>
              <a:rPr lang="en-US" dirty="0"/>
            </a:br>
            <a:endParaRPr lang="en-US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dirty="0" err="1" smtClean="0"/>
              <a:t>kfi_writemsg</a:t>
            </a:r>
            <a:r>
              <a:rPr lang="en-US" dirty="0"/>
              <a:t>()  post RDMA write </a:t>
            </a:r>
            <a:r>
              <a:rPr lang="en-US" dirty="0" smtClean="0"/>
              <a:t>msg (kvec</a:t>
            </a:r>
            <a:r>
              <a:rPr lang="en-US" dirty="0"/>
              <a:t>).</a:t>
            </a:r>
            <a:br>
              <a:rPr lang="en-US" dirty="0"/>
            </a:br>
            <a:endParaRPr lang="en-US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dirty="0" err="1" smtClean="0"/>
              <a:t>kfi_readmsg</a:t>
            </a:r>
            <a:r>
              <a:rPr lang="en-US" dirty="0"/>
              <a:t>() post RDMA read </a:t>
            </a:r>
            <a:r>
              <a:rPr lang="en-US" dirty="0" smtClean="0"/>
              <a:t>msg (</a:t>
            </a:r>
            <a:r>
              <a:rPr lang="en-US" dirty="0"/>
              <a:t>k</a:t>
            </a:r>
            <a:r>
              <a:rPr lang="en-US" dirty="0" smtClean="0"/>
              <a:t>vec</a:t>
            </a:r>
            <a:r>
              <a:rPr lang="en-US" dirty="0"/>
              <a:t>).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16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91440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en-US" dirty="0" smtClean="0">
                <a:solidFill>
                  <a:schemeClr val="tx1"/>
                </a:solidFill>
              </a:rPr>
              <a:t>FI </a:t>
            </a:r>
            <a:r>
              <a:rPr lang="en-US" dirty="0">
                <a:solidFill>
                  <a:schemeClr val="tx1"/>
                </a:solidFill>
              </a:rPr>
              <a:t>message data transfer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229600" cy="4951413"/>
          </a:xfrm>
        </p:spPr>
        <p:txBody>
          <a:bodyPr/>
          <a:lstStyle/>
          <a:p>
            <a:pPr marL="519113">
              <a:buFont typeface="Arial" panose="020B0604020202020204" pitchFamily="34" charset="0"/>
              <a:buChar char="•"/>
            </a:pPr>
            <a:r>
              <a:rPr lang="en-US" dirty="0" err="1" smtClean="0"/>
              <a:t>kfi_send</a:t>
            </a:r>
            <a:r>
              <a:rPr lang="en-US" dirty="0" smtClean="0"/>
              <a:t>()  </a:t>
            </a:r>
            <a:r>
              <a:rPr lang="en-US" dirty="0"/>
              <a:t>post </a:t>
            </a:r>
            <a:r>
              <a:rPr lang="en-US" dirty="0" smtClean="0"/>
              <a:t>send.</a:t>
            </a:r>
            <a:br>
              <a:rPr lang="en-US" dirty="0" smtClean="0"/>
            </a:br>
            <a:endParaRPr lang="en-US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dirty="0" err="1" smtClean="0"/>
              <a:t>kfi_recv</a:t>
            </a:r>
            <a:r>
              <a:rPr lang="en-US" dirty="0" smtClean="0"/>
              <a:t>()  </a:t>
            </a:r>
            <a:r>
              <a:rPr lang="en-US" dirty="0"/>
              <a:t>post </a:t>
            </a:r>
            <a:r>
              <a:rPr lang="en-US" dirty="0" smtClean="0"/>
              <a:t>read.</a:t>
            </a:r>
            <a:br>
              <a:rPr lang="en-US" dirty="0" smtClean="0"/>
            </a:br>
            <a:endParaRPr lang="en-US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dirty="0" err="1" smtClean="0"/>
              <a:t>kfi_sendmsg</a:t>
            </a:r>
            <a:r>
              <a:rPr lang="en-US" dirty="0"/>
              <a:t>()  post </a:t>
            </a:r>
            <a:r>
              <a:rPr lang="en-US" dirty="0" smtClean="0"/>
              <a:t>write msg (</a:t>
            </a:r>
            <a:r>
              <a:rPr lang="en-US" dirty="0"/>
              <a:t>k</a:t>
            </a:r>
            <a:r>
              <a:rPr lang="en-US" dirty="0" smtClean="0"/>
              <a:t>vec + </a:t>
            </a:r>
            <a:r>
              <a:rPr lang="en-US" dirty="0" err="1" smtClean="0"/>
              <a:t>imData</a:t>
            </a:r>
            <a:r>
              <a:rPr lang="en-US" dirty="0" smtClean="0"/>
              <a:t>).</a:t>
            </a:r>
            <a:br>
              <a:rPr lang="en-US" dirty="0" smtClean="0"/>
            </a:br>
            <a:endParaRPr lang="en-US" dirty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dirty="0" err="1" smtClean="0"/>
              <a:t>kfi_recvmsg</a:t>
            </a:r>
            <a:r>
              <a:rPr lang="en-US" dirty="0"/>
              <a:t>() post </a:t>
            </a:r>
            <a:r>
              <a:rPr lang="en-US" dirty="0" smtClean="0"/>
              <a:t>read msg (</a:t>
            </a:r>
            <a:r>
              <a:rPr lang="en-US" dirty="0"/>
              <a:t>k</a:t>
            </a:r>
            <a:r>
              <a:rPr lang="en-US" dirty="0" smtClean="0"/>
              <a:t>vec+ </a:t>
            </a:r>
            <a:r>
              <a:rPr lang="en-US" dirty="0" err="1" smtClean="0"/>
              <a:t>imData</a:t>
            </a:r>
            <a:r>
              <a:rPr lang="en-US" dirty="0" smtClean="0"/>
              <a:t>).</a:t>
            </a:r>
            <a:br>
              <a:rPr lang="en-US" dirty="0" smtClean="0"/>
            </a:br>
            <a:endParaRPr lang="en-US" dirty="0" smtClean="0"/>
          </a:p>
          <a:p>
            <a:pPr marL="519113">
              <a:buFont typeface="Arial" panose="020B0604020202020204" pitchFamily="34" charset="0"/>
              <a:buChar char="•"/>
            </a:pPr>
            <a:r>
              <a:rPr lang="en-US" dirty="0" err="1" smtClean="0"/>
              <a:t>kfi_recvv</a:t>
            </a:r>
            <a:r>
              <a:rPr lang="en-US" dirty="0" smtClean="0"/>
              <a:t>(), </a:t>
            </a:r>
            <a:r>
              <a:rPr lang="en-US" dirty="0" err="1" smtClean="0"/>
              <a:t>kfi_sendv</a:t>
            </a:r>
            <a:r>
              <a:rPr lang="en-US" dirty="0" smtClean="0"/>
              <a:t>()  </a:t>
            </a:r>
            <a:r>
              <a:rPr lang="en-US" dirty="0"/>
              <a:t>post </a:t>
            </a:r>
            <a:r>
              <a:rPr lang="en-US" dirty="0" smtClean="0"/>
              <a:t>recv/send with </a:t>
            </a:r>
            <a:r>
              <a:rPr lang="en-US" dirty="0"/>
              <a:t>k</a:t>
            </a:r>
            <a:r>
              <a:rPr lang="en-US" dirty="0" smtClean="0"/>
              <a:t>vec.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39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467600" cy="914400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Background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OpenFabrics </a:t>
            </a:r>
            <a:r>
              <a:rPr lang="en-US" sz="2000" dirty="0" smtClean="0"/>
              <a:t>Interfaces WG (OFI WG) created by OFA 8/2013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Charter is to develop, test and distribute: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 smtClean="0"/>
              <a:t>An extensible, open source framework that provides access to high-performance fabric interfaces and services.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 smtClean="0"/>
              <a:t>Extensible, open source interfaces aligned with ULP and application needs for high-performance fabric services</a:t>
            </a:r>
          </a:p>
          <a:p>
            <a:pPr marL="514350" indent="-457200"/>
            <a:r>
              <a:rPr lang="en-US" sz="2000" dirty="0" smtClean="0"/>
              <a:t>In short, deliver I/O stack(s) that maximize application effectiveness</a:t>
            </a:r>
          </a:p>
          <a:p>
            <a:pPr marL="514350" indent="-457200"/>
            <a:r>
              <a:rPr lang="en-US" sz="2000" dirty="0" smtClean="0"/>
              <a:t>OFI WG takes an ‘application-centric’ view of the API</a:t>
            </a:r>
          </a:p>
          <a:p>
            <a:pPr marL="914400" lvl="1" indent="-457200"/>
            <a:r>
              <a:rPr lang="en-US" sz="1800" dirty="0" smtClean="0"/>
              <a:t>The focus </a:t>
            </a:r>
            <a:r>
              <a:rPr lang="en-US" sz="1800" dirty="0"/>
              <a:t>is on the consumers of network </a:t>
            </a:r>
            <a:r>
              <a:rPr lang="en-US" sz="1800" dirty="0" smtClean="0"/>
              <a:t>services</a:t>
            </a:r>
          </a:p>
          <a:p>
            <a:pPr marL="914400" lvl="1" indent="-457200"/>
            <a:r>
              <a:rPr lang="en-US" sz="1800" dirty="0" smtClean="0"/>
              <a:t>Thus, OFI WG is organized in a slightly different way – by ‘classes of applications’</a:t>
            </a:r>
            <a:endParaRPr lang="en-US" sz="18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C6CB50-89CE-4D59-A7B9-C3CFD6DEFD4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89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Bonepile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 be deleted prior to use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2479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467600" cy="914400"/>
          </a:xfrm>
        </p:spPr>
        <p:txBody>
          <a:bodyPr/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</a:rPr>
              <a:t>Kfabric</a:t>
            </a:r>
            <a:r>
              <a:rPr lang="en-US" sz="3600" dirty="0" smtClean="0">
                <a:solidFill>
                  <a:schemeClr val="tx1"/>
                </a:solidFill>
              </a:rPr>
              <a:t> Mission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Future </a:t>
            </a:r>
            <a:r>
              <a:rPr lang="en-US" sz="2400" dirty="0"/>
              <a:t>proof the kernel fabric stack (ibverbs) with a fabric independent framework.</a:t>
            </a:r>
            <a:br>
              <a:rPr lang="en-US" sz="2400" dirty="0"/>
            </a:b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Migrate fabric I/F from device specific to higher level message passing semantics.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Streamline code paths to device functionality (reduced instruction counts).</a:t>
            </a:r>
            <a:br>
              <a:rPr lang="en-US" sz="2400" dirty="0"/>
            </a:b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Incorporate high performance storage interfaces.</a:t>
            </a:r>
            <a:br>
              <a:rPr lang="en-US" sz="2400" dirty="0"/>
            </a:b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Coexist with current </a:t>
            </a:r>
            <a:r>
              <a:rPr lang="en-US" sz="2400" dirty="0" smtClean="0"/>
              <a:t>Verbs </a:t>
            </a:r>
            <a:r>
              <a:rPr lang="en-US" sz="2400" dirty="0"/>
              <a:t>interfaces.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C6CB50-89CE-4D59-A7B9-C3CFD6DEFD4B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42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Taxonomy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4" y="1676400"/>
            <a:ext cx="8229600" cy="1066800"/>
          </a:xfrm>
        </p:spPr>
        <p:txBody>
          <a:bodyPr/>
          <a:lstStyle/>
          <a:p>
            <a:r>
              <a:rPr lang="en-US" sz="2000" dirty="0" smtClean="0"/>
              <a:t>Created a taxonomy for classes of applications</a:t>
            </a:r>
          </a:p>
          <a:p>
            <a:pPr lvl="1"/>
            <a:r>
              <a:rPr lang="en-US" sz="1800" dirty="0" smtClean="0"/>
              <a:t>helps us focus on defining the </a:t>
            </a:r>
            <a:r>
              <a:rPr lang="en-US" sz="1800" dirty="0" err="1" smtClean="0"/>
              <a:t>reqmts</a:t>
            </a:r>
            <a:r>
              <a:rPr lang="en-US" sz="1800" dirty="0" smtClean="0"/>
              <a:t> for each class</a:t>
            </a:r>
          </a:p>
          <a:p>
            <a:pPr lvl="1"/>
            <a:r>
              <a:rPr lang="en-US" sz="1800" dirty="0" smtClean="0"/>
              <a:t>launched two working groups to focus on the first two classes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58063" y="3794143"/>
            <a:ext cx="1318905" cy="1662017"/>
          </a:xfrm>
          <a:prstGeom prst="rect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ctr"/>
            <a:r>
              <a:rPr lang="en-US" sz="1400" b="1" dirty="0" smtClean="0"/>
              <a:t>Legacy apps (</a:t>
            </a:r>
            <a:r>
              <a:rPr lang="en-US" sz="1400" b="1" dirty="0" err="1" smtClean="0"/>
              <a:t>skts</a:t>
            </a:r>
            <a:r>
              <a:rPr lang="en-US" sz="1400" b="1" dirty="0" smtClean="0"/>
              <a:t>, IP)</a:t>
            </a:r>
            <a:endParaRPr lang="en-US" sz="1400" b="1" dirty="0"/>
          </a:p>
        </p:txBody>
      </p:sp>
      <p:sp>
        <p:nvSpPr>
          <p:cNvPr id="7" name="Rectangle 6"/>
          <p:cNvSpPr/>
          <p:nvPr/>
        </p:nvSpPr>
        <p:spPr>
          <a:xfrm>
            <a:off x="1662469" y="3794143"/>
            <a:ext cx="1721761" cy="1662017"/>
          </a:xfrm>
          <a:prstGeom prst="rect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ctr"/>
            <a:r>
              <a:rPr lang="en-US" sz="1400" b="1" dirty="0"/>
              <a:t>Data Analysis</a:t>
            </a:r>
          </a:p>
        </p:txBody>
      </p:sp>
      <p:sp>
        <p:nvSpPr>
          <p:cNvPr id="8" name="Rectangle 7"/>
          <p:cNvSpPr/>
          <p:nvPr/>
        </p:nvSpPr>
        <p:spPr>
          <a:xfrm>
            <a:off x="3457556" y="3785769"/>
            <a:ext cx="1994457" cy="1662017"/>
          </a:xfrm>
          <a:prstGeom prst="rect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ctr"/>
            <a:r>
              <a:rPr lang="en-US" sz="1400" b="1" dirty="0"/>
              <a:t>Data Storage, Data Access</a:t>
            </a:r>
          </a:p>
        </p:txBody>
      </p:sp>
      <p:sp>
        <p:nvSpPr>
          <p:cNvPr id="9" name="Rectangle 8"/>
          <p:cNvSpPr/>
          <p:nvPr/>
        </p:nvSpPr>
        <p:spPr>
          <a:xfrm>
            <a:off x="5537037" y="3793057"/>
            <a:ext cx="3303213" cy="1663532"/>
          </a:xfrm>
          <a:prstGeom prst="rect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ctr"/>
            <a:r>
              <a:rPr lang="en-US" sz="1400" b="1" dirty="0" smtClean="0"/>
              <a:t>Distributed Computing</a:t>
            </a:r>
            <a:endParaRPr lang="en-US" sz="1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457557" y="4260324"/>
            <a:ext cx="1994456" cy="116955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117475" indent="-117475">
              <a:buFontTx/>
              <a:buChar char="-"/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Filesystems</a:t>
            </a:r>
          </a:p>
          <a:p>
            <a:r>
              <a:rPr lang="en-US" dirty="0">
                <a:solidFill>
                  <a:schemeClr val="tx1"/>
                </a:solidFill>
              </a:rPr>
              <a:t>Object storage</a:t>
            </a:r>
          </a:p>
          <a:p>
            <a:r>
              <a:rPr lang="en-US" dirty="0">
                <a:solidFill>
                  <a:schemeClr val="tx1"/>
                </a:solidFill>
              </a:rPr>
              <a:t>Block storage</a:t>
            </a:r>
          </a:p>
          <a:p>
            <a:r>
              <a:rPr lang="en-US" dirty="0">
                <a:solidFill>
                  <a:schemeClr val="tx1"/>
                </a:solidFill>
              </a:rPr>
              <a:t>Distributed storage</a:t>
            </a:r>
          </a:p>
          <a:p>
            <a:r>
              <a:rPr lang="en-US" dirty="0">
                <a:solidFill>
                  <a:schemeClr val="tx1"/>
                </a:solidFill>
              </a:rPr>
              <a:t>Storage at a distance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537038" y="4240383"/>
            <a:ext cx="1636987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err="1"/>
              <a:t>M</a:t>
            </a:r>
            <a:r>
              <a:rPr lang="en-US" sz="1400" dirty="0" err="1" smtClean="0"/>
              <a:t>sg</a:t>
            </a:r>
            <a:r>
              <a:rPr lang="en-US" sz="1400" dirty="0" smtClean="0"/>
              <a:t> </a:t>
            </a:r>
            <a:r>
              <a:rPr lang="en-US" sz="1400" dirty="0" smtClean="0"/>
              <a:t>passing</a:t>
            </a:r>
          </a:p>
          <a:p>
            <a:pPr marL="117475" indent="-117475">
              <a:buFontTx/>
              <a:buChar char="-"/>
            </a:pPr>
            <a:r>
              <a:rPr lang="en-US" sz="1400" dirty="0" smtClean="0"/>
              <a:t>MPI </a:t>
            </a:r>
            <a:r>
              <a:rPr lang="en-US" sz="1400" dirty="0" smtClean="0"/>
              <a:t>middleware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1662470" y="4606392"/>
            <a:ext cx="1721760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117475" indent="-117475">
              <a:buFontTx/>
              <a:buChar char="-"/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Structured data</a:t>
            </a:r>
          </a:p>
          <a:p>
            <a:r>
              <a:rPr lang="en-US" dirty="0">
                <a:solidFill>
                  <a:schemeClr val="tx1"/>
                </a:solidFill>
              </a:rPr>
              <a:t>Unstructured data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8063" y="4606392"/>
            <a:ext cx="1318905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17475" indent="-117475">
              <a:buFontTx/>
              <a:buChar char="-"/>
            </a:pPr>
            <a:r>
              <a:rPr lang="en-US" sz="1400" dirty="0" err="1"/>
              <a:t>Skts</a:t>
            </a:r>
            <a:r>
              <a:rPr lang="en-US" sz="1400" dirty="0"/>
              <a:t> apps</a:t>
            </a:r>
          </a:p>
          <a:p>
            <a:pPr marL="117475" indent="-117475">
              <a:buFontTx/>
              <a:buChar char="-"/>
            </a:pPr>
            <a:r>
              <a:rPr lang="en-US" sz="1400" dirty="0"/>
              <a:t>IP apps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122856" y="4240383"/>
            <a:ext cx="1812398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S</a:t>
            </a:r>
            <a:r>
              <a:rPr lang="en-US" sz="1400" dirty="0" smtClean="0"/>
              <a:t>hared </a:t>
            </a:r>
            <a:r>
              <a:rPr lang="en-US" sz="1400" dirty="0" smtClean="0"/>
              <a:t>memory</a:t>
            </a:r>
          </a:p>
          <a:p>
            <a:r>
              <a:rPr lang="en-US" sz="1400" dirty="0" smtClean="0"/>
              <a:t>- PGAS</a:t>
            </a:r>
            <a:endParaRPr lang="en-US" sz="1400" dirty="0" smtClean="0"/>
          </a:p>
          <a:p>
            <a:r>
              <a:rPr lang="en-US" sz="1400" dirty="0" smtClean="0"/>
              <a:t>- languages (SHMEM, UPC…)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5650736" y="3325263"/>
            <a:ext cx="8983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OFI WG</a:t>
            </a:r>
            <a:endParaRPr lang="en-US" sz="140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2450336" y="3320508"/>
            <a:ext cx="11274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DS/DA WG</a:t>
            </a:r>
            <a:endParaRPr lang="en-US" sz="1400" dirty="0" smtClean="0"/>
          </a:p>
        </p:txBody>
      </p:sp>
      <p:cxnSp>
        <p:nvCxnSpPr>
          <p:cNvPr id="17" name="Elbow Connector 16"/>
          <p:cNvCxnSpPr>
            <a:stCxn id="15" idx="3"/>
            <a:endCxn id="9" idx="0"/>
          </p:cNvCxnSpPr>
          <p:nvPr/>
        </p:nvCxnSpPr>
        <p:spPr>
          <a:xfrm>
            <a:off x="6549131" y="3479152"/>
            <a:ext cx="639513" cy="313905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16" idx="3"/>
            <a:endCxn id="8" idx="0"/>
          </p:cNvCxnSpPr>
          <p:nvPr/>
        </p:nvCxnSpPr>
        <p:spPr>
          <a:xfrm>
            <a:off x="3577800" y="3474397"/>
            <a:ext cx="876985" cy="311372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Left Brace 21"/>
          <p:cNvSpPr/>
          <p:nvPr/>
        </p:nvSpPr>
        <p:spPr>
          <a:xfrm rot="16200000" flipV="1">
            <a:off x="4429806" y="1450535"/>
            <a:ext cx="228601" cy="8592286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2868453" y="5981112"/>
            <a:ext cx="3172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OpenFabrics Interfaces - OFI</a:t>
            </a:r>
            <a:endParaRPr lang="en-US" dirty="0" smtClean="0">
              <a:solidFill>
                <a:srgbClr val="6D6E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390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467600" cy="914400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Context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OpenFabrics </a:t>
            </a:r>
            <a:r>
              <a:rPr lang="en-US" sz="2400" dirty="0" smtClean="0"/>
              <a:t>Interfaces is the name for </a:t>
            </a:r>
            <a:r>
              <a:rPr lang="en-US" sz="2400" dirty="0" smtClean="0"/>
              <a:t>sets of </a:t>
            </a:r>
            <a:r>
              <a:rPr lang="en-US" sz="2400" dirty="0" smtClean="0"/>
              <a:t>APIs and services focused on specific network use cases: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err="1" smtClean="0"/>
              <a:t>libfabric</a:t>
            </a:r>
            <a:r>
              <a:rPr lang="en-US" sz="2000" dirty="0" smtClean="0"/>
              <a:t>: a user-mode library </a:t>
            </a:r>
            <a:r>
              <a:rPr lang="en-US" sz="2000" dirty="0" smtClean="0"/>
              <a:t>for</a:t>
            </a:r>
            <a:r>
              <a:rPr lang="en-US" sz="2000" dirty="0" smtClean="0"/>
              <a:t> </a:t>
            </a:r>
            <a:r>
              <a:rPr lang="en-US" sz="2000" dirty="0" smtClean="0"/>
              <a:t>distributed and parallel computing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err="1" smtClean="0"/>
              <a:t>kfabric</a:t>
            </a:r>
            <a:r>
              <a:rPr lang="en-US" sz="2000" dirty="0" smtClean="0"/>
              <a:t>: kernel modules </a:t>
            </a:r>
            <a:r>
              <a:rPr lang="en-US" sz="2000" dirty="0" smtClean="0"/>
              <a:t>for </a:t>
            </a:r>
            <a:r>
              <a:rPr lang="en-US" sz="2000" dirty="0" smtClean="0"/>
              <a:t>storage </a:t>
            </a:r>
            <a:r>
              <a:rPr lang="en-US" sz="2000" dirty="0" smtClean="0"/>
              <a:t>and data access</a:t>
            </a: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expect future development to focus on user-mode storage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user filesystems, byte </a:t>
            </a:r>
            <a:r>
              <a:rPr lang="en-US" sz="1600" dirty="0" smtClean="0"/>
              <a:t>addressable </a:t>
            </a:r>
            <a:r>
              <a:rPr lang="en-US" sz="1600" dirty="0" smtClean="0"/>
              <a:t>memory,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err="1" smtClean="0"/>
              <a:t>kfabric</a:t>
            </a:r>
            <a:r>
              <a:rPr lang="en-US" sz="2400" dirty="0" smtClean="0"/>
              <a:t> provides kernel mode operations only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err="1"/>
              <a:t>kfabric</a:t>
            </a:r>
            <a:r>
              <a:rPr lang="en-US" sz="2000" dirty="0"/>
              <a:t> is not the kernel component of </a:t>
            </a:r>
            <a:r>
              <a:rPr lang="en-US" sz="2000" dirty="0" err="1" smtClean="0"/>
              <a:t>libfabric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err="1" smtClean="0"/>
              <a:t>libfabric</a:t>
            </a:r>
            <a:r>
              <a:rPr lang="en-US" sz="2000" dirty="0" smtClean="0"/>
              <a:t> </a:t>
            </a:r>
            <a:r>
              <a:rPr lang="en-US" sz="2000" dirty="0"/>
              <a:t>providers access needed kernel services </a:t>
            </a:r>
            <a:r>
              <a:rPr lang="en-US" sz="2000" dirty="0" smtClean="0"/>
              <a:t>using the provider’s kernel drivers</a:t>
            </a:r>
            <a:endParaRPr lang="en-US" sz="20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C6CB50-89CE-4D59-A7B9-C3CFD6DEFD4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57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467600" cy="914400"/>
          </a:xfrm>
        </p:spPr>
        <p:txBody>
          <a:bodyPr/>
          <a:lstStyle/>
          <a:p>
            <a:pPr algn="ctr"/>
            <a:r>
              <a:rPr lang="en-US" sz="3600" dirty="0" err="1">
                <a:solidFill>
                  <a:schemeClr val="tx1"/>
                </a:solidFill>
              </a:rPr>
              <a:t>k</a:t>
            </a:r>
            <a:r>
              <a:rPr lang="en-US" sz="3600" dirty="0" err="1" smtClean="0">
                <a:solidFill>
                  <a:schemeClr val="tx1"/>
                </a:solidFill>
              </a:rPr>
              <a:t>fabric</a:t>
            </a:r>
            <a:r>
              <a:rPr lang="en-US" sz="3600" dirty="0" smtClean="0">
                <a:solidFill>
                  <a:schemeClr val="tx1"/>
                </a:solidFill>
              </a:rPr>
              <a:t> Mission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839200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Create </a:t>
            </a:r>
            <a:r>
              <a:rPr lang="en-US" sz="1800" dirty="0" smtClean="0"/>
              <a:t>network </a:t>
            </a:r>
            <a:r>
              <a:rPr lang="en-US" sz="1800" dirty="0" smtClean="0"/>
              <a:t>APIs to support </a:t>
            </a:r>
            <a:r>
              <a:rPr lang="en-US" sz="1800" dirty="0" smtClean="0"/>
              <a:t>kernel-based storage apps</a:t>
            </a: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filesystems, object I/O, block storage</a:t>
            </a: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Incorporate high performance storage interfaces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Focus on emerging storage technologies e.g. NVM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Transport independence, consumer portability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Define an </a:t>
            </a:r>
            <a:r>
              <a:rPr lang="en-US" sz="1600" dirty="0"/>
              <a:t>API </a:t>
            </a:r>
            <a:r>
              <a:rPr lang="en-US" sz="1600" dirty="0" smtClean="0"/>
              <a:t>which is not derived </a:t>
            </a:r>
            <a:r>
              <a:rPr lang="en-US" sz="1600" dirty="0"/>
              <a:t>from a specific network technology </a:t>
            </a: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Base the API </a:t>
            </a:r>
            <a:r>
              <a:rPr lang="en-US" sz="1600" dirty="0" smtClean="0"/>
              <a:t>on a </a:t>
            </a:r>
            <a:r>
              <a:rPr lang="en-US" sz="1600" dirty="0"/>
              <a:t>higher level abstraction based on message passing </a:t>
            </a:r>
            <a:r>
              <a:rPr lang="en-US" sz="1600" dirty="0" smtClean="0"/>
              <a:t>semantics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Emphasis on performance and scalability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Minimize code </a:t>
            </a:r>
            <a:r>
              <a:rPr lang="en-US" sz="1600" dirty="0"/>
              <a:t>paths to device </a:t>
            </a:r>
            <a:r>
              <a:rPr lang="en-US" sz="1600" dirty="0" smtClean="0"/>
              <a:t>functionality for performance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Focus on optimizing critical code paths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Eliminate code branches from critical paths wherever </a:t>
            </a:r>
            <a:r>
              <a:rPr lang="en-US" sz="1600" dirty="0" smtClean="0"/>
              <a:t>possible</a:t>
            </a: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Smooth transition path from existing kernel verbs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future proofs the kernel fabric stack (</a:t>
            </a:r>
            <a:r>
              <a:rPr lang="en-US" sz="1600" dirty="0" err="1" smtClean="0"/>
              <a:t>ibverbs</a:t>
            </a:r>
            <a:r>
              <a:rPr lang="en-US" sz="1600" dirty="0" smtClean="0"/>
              <a:t>) with a fabric independent framework</a:t>
            </a:r>
            <a:br>
              <a:rPr lang="en-US" sz="16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 smtClean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C6CB50-89CE-4D59-A7B9-C3CFD6DEFD4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31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/>
          <p:cNvCxnSpPr>
            <a:stCxn id="16412" idx="0"/>
            <a:endCxn id="16416" idx="0"/>
          </p:cNvCxnSpPr>
          <p:nvPr/>
        </p:nvCxnSpPr>
        <p:spPr>
          <a:xfrm flipH="1">
            <a:off x="1375634" y="4192422"/>
            <a:ext cx="1187934" cy="114299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9" name="Straight Arrow Connector 8"/>
          <p:cNvCxnSpPr>
            <a:stCxn id="55" idx="1"/>
            <a:endCxn id="16415" idx="0"/>
          </p:cNvCxnSpPr>
          <p:nvPr/>
        </p:nvCxnSpPr>
        <p:spPr>
          <a:xfrm flipH="1">
            <a:off x="2583700" y="4190999"/>
            <a:ext cx="7099" cy="114441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" name="Straight Arrow Connector 10"/>
          <p:cNvCxnSpPr>
            <a:stCxn id="55" idx="1"/>
            <a:endCxn id="35" idx="0"/>
          </p:cNvCxnSpPr>
          <p:nvPr/>
        </p:nvCxnSpPr>
        <p:spPr>
          <a:xfrm>
            <a:off x="2590799" y="4190999"/>
            <a:ext cx="1058902" cy="114441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8" name="AutoShape 17"/>
          <p:cNvSpPr>
            <a:spLocks noChangeArrowheads="1"/>
          </p:cNvSpPr>
          <p:nvPr/>
        </p:nvSpPr>
        <p:spPr bwMode="auto">
          <a:xfrm>
            <a:off x="7308982" y="5197636"/>
            <a:ext cx="1606418" cy="441164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2000" dirty="0">
              <a:solidFill>
                <a:srgbClr val="02203A"/>
              </a:solidFill>
            </a:endParaRPr>
          </a:p>
        </p:txBody>
      </p:sp>
      <p:sp>
        <p:nvSpPr>
          <p:cNvPr id="44" name="AutoShape 17"/>
          <p:cNvSpPr>
            <a:spLocks noChangeArrowheads="1"/>
          </p:cNvSpPr>
          <p:nvPr/>
        </p:nvSpPr>
        <p:spPr bwMode="auto">
          <a:xfrm>
            <a:off x="7323913" y="3200400"/>
            <a:ext cx="1591487" cy="441164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2000" dirty="0">
              <a:solidFill>
                <a:srgbClr val="02203A"/>
              </a:solidFill>
            </a:endParaRPr>
          </a:p>
        </p:txBody>
      </p:sp>
      <p:sp>
        <p:nvSpPr>
          <p:cNvPr id="43" name="AutoShape 17"/>
          <p:cNvSpPr>
            <a:spLocks noChangeArrowheads="1"/>
          </p:cNvSpPr>
          <p:nvPr/>
        </p:nvSpPr>
        <p:spPr bwMode="auto">
          <a:xfrm>
            <a:off x="6781800" y="3429000"/>
            <a:ext cx="1828800" cy="441164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2000" dirty="0">
              <a:solidFill>
                <a:srgbClr val="02203A"/>
              </a:solidFill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400" dirty="0">
                <a:solidFill>
                  <a:schemeClr val="tx1"/>
                </a:solidFill>
              </a:rPr>
              <a:t>K</a:t>
            </a:r>
            <a:r>
              <a:rPr lang="en-US" sz="3400" dirty="0" smtClean="0">
                <a:solidFill>
                  <a:schemeClr val="tx1"/>
                </a:solidFill>
              </a:rPr>
              <a:t>FI Framework</a:t>
            </a:r>
          </a:p>
        </p:txBody>
      </p:sp>
      <p:sp>
        <p:nvSpPr>
          <p:cNvPr id="16398" name="AutoShape 14"/>
          <p:cNvSpPr>
            <a:spLocks noChangeArrowheads="1"/>
          </p:cNvSpPr>
          <p:nvPr/>
        </p:nvSpPr>
        <p:spPr bwMode="auto">
          <a:xfrm>
            <a:off x="1904999" y="1971675"/>
            <a:ext cx="6553201" cy="466725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dirty="0">
                <a:solidFill>
                  <a:srgbClr val="C00000"/>
                </a:solidFill>
              </a:rPr>
              <a:t>K</a:t>
            </a:r>
            <a:r>
              <a:rPr lang="en-US" sz="1800" dirty="0" smtClean="0">
                <a:solidFill>
                  <a:srgbClr val="C00000"/>
                </a:solidFill>
              </a:rPr>
              <a:t>FI API</a:t>
            </a:r>
            <a:endParaRPr lang="en-US" sz="1800" dirty="0">
              <a:solidFill>
                <a:srgbClr val="C00000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66342" y="1527661"/>
            <a:ext cx="1586193" cy="1369527"/>
            <a:chOff x="66342" y="1106271"/>
            <a:chExt cx="1586193" cy="1369527"/>
          </a:xfrm>
        </p:grpSpPr>
        <p:sp>
          <p:nvSpPr>
            <p:cNvPr id="16391" name="AutoShape 7"/>
            <p:cNvSpPr>
              <a:spLocks/>
            </p:cNvSpPr>
            <p:nvPr/>
          </p:nvSpPr>
          <p:spPr bwMode="blackWhite">
            <a:xfrm>
              <a:off x="66342" y="1106271"/>
              <a:ext cx="1246533" cy="198437"/>
            </a:xfrm>
            <a:prstGeom prst="callout1">
              <a:avLst>
                <a:gd name="adj1" fmla="val 138399"/>
                <a:gd name="adj2" fmla="val 24421"/>
                <a:gd name="adj3" fmla="val 146078"/>
                <a:gd name="adj4" fmla="val 725816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92075" tIns="46038" rIns="92075" bIns="46038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>
                  <a:schemeClr val="accent1"/>
                </a:buClr>
                <a:buSzPct val="75000"/>
                <a:buFont typeface="Wingdings" pitchFamily="2" charset="2"/>
                <a:buNone/>
              </a:pPr>
              <a:r>
                <a:rPr lang="en-US" sz="1600" dirty="0"/>
                <a:t>K</a:t>
              </a:r>
              <a:r>
                <a:rPr lang="en-US" sz="1600" dirty="0" smtClean="0"/>
                <a:t>FI API</a:t>
              </a:r>
              <a:endParaRPr lang="en-US" sz="1600" dirty="0"/>
            </a:p>
          </p:txBody>
        </p:sp>
        <p:sp>
          <p:nvSpPr>
            <p:cNvPr id="32" name="AutoShape 5"/>
            <p:cNvSpPr>
              <a:spLocks/>
            </p:cNvSpPr>
            <p:nvPr/>
          </p:nvSpPr>
          <p:spPr bwMode="blackWhite">
            <a:xfrm>
              <a:off x="69672" y="2321810"/>
              <a:ext cx="1582863" cy="153988"/>
            </a:xfrm>
            <a:prstGeom prst="callout1">
              <a:avLst>
                <a:gd name="adj1" fmla="val 149486"/>
                <a:gd name="adj2" fmla="val 18995"/>
                <a:gd name="adj3" fmla="val 144323"/>
                <a:gd name="adj4" fmla="val 571060"/>
              </a:avLst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</p:spPr>
          <p:txBody>
            <a:bodyPr lIns="92075" tIns="46038" rIns="92075" bIns="46038" anchor="ctr"/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>
                  <a:schemeClr val="accent1"/>
                </a:buClr>
                <a:buSzPct val="75000"/>
                <a:buFont typeface="Wingdings" pitchFamily="2" charset="2"/>
                <a:buNone/>
              </a:pPr>
              <a:r>
                <a:rPr lang="en-US" sz="1600" dirty="0"/>
                <a:t>K</a:t>
              </a:r>
              <a:r>
                <a:rPr lang="en-US" sz="1600" dirty="0" smtClean="0"/>
                <a:t>FI Providers</a:t>
              </a:r>
              <a:endParaRPr lang="en-US" sz="1600" dirty="0"/>
            </a:p>
          </p:txBody>
        </p:sp>
      </p:grpSp>
      <p:sp>
        <p:nvSpPr>
          <p:cNvPr id="37" name="AutoShape 5"/>
          <p:cNvSpPr>
            <a:spLocks/>
          </p:cNvSpPr>
          <p:nvPr/>
        </p:nvSpPr>
        <p:spPr bwMode="blackWhite">
          <a:xfrm>
            <a:off x="66993" y="4799012"/>
            <a:ext cx="1683288" cy="153988"/>
          </a:xfrm>
          <a:prstGeom prst="callout1">
            <a:avLst>
              <a:gd name="adj1" fmla="val 132021"/>
              <a:gd name="adj2" fmla="val 16599"/>
              <a:gd name="adj3" fmla="val 154220"/>
              <a:gd name="adj4" fmla="val 535981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>
              <a:lnSpc>
                <a:spcPct val="100000"/>
              </a:lnSpc>
              <a:spcBef>
                <a:spcPct val="0"/>
              </a:spcBef>
              <a:buClr>
                <a:schemeClr val="accent1"/>
              </a:buClr>
              <a:buSzPct val="75000"/>
              <a:buFont typeface="Wingdings" pitchFamily="2" charset="2"/>
              <a:buNone/>
            </a:pPr>
            <a:r>
              <a:rPr lang="en-US" sz="1600" dirty="0" smtClean="0"/>
              <a:t>Device Drivers</a:t>
            </a:r>
            <a:endParaRPr lang="en-US" sz="1600" dirty="0"/>
          </a:p>
        </p:txBody>
      </p:sp>
      <p:sp>
        <p:nvSpPr>
          <p:cNvPr id="28" name="Line 4"/>
          <p:cNvSpPr>
            <a:spLocks noChangeShapeType="1"/>
          </p:cNvSpPr>
          <p:nvPr/>
        </p:nvSpPr>
        <p:spPr bwMode="blackWhite">
          <a:xfrm flipH="1">
            <a:off x="2590800" y="2438400"/>
            <a:ext cx="0" cy="914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blackWhite">
          <a:xfrm flipH="1">
            <a:off x="5029200" y="2444776"/>
            <a:ext cx="0" cy="72355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36" name="Line 9"/>
          <p:cNvSpPr>
            <a:spLocks noChangeShapeType="1"/>
          </p:cNvSpPr>
          <p:nvPr/>
        </p:nvSpPr>
        <p:spPr bwMode="blackWhite">
          <a:xfrm flipH="1">
            <a:off x="6629400" y="2444774"/>
            <a:ext cx="0" cy="122886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39" name="AutoShape 17"/>
          <p:cNvSpPr>
            <a:spLocks noChangeArrowheads="1"/>
          </p:cNvSpPr>
          <p:nvPr/>
        </p:nvSpPr>
        <p:spPr bwMode="auto">
          <a:xfrm>
            <a:off x="6324600" y="3673636"/>
            <a:ext cx="1952896" cy="441164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2000" dirty="0" smtClean="0">
                <a:solidFill>
                  <a:srgbClr val="C00000"/>
                </a:solidFill>
              </a:rPr>
              <a:t>New Providers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42" name="Line 20"/>
          <p:cNvSpPr>
            <a:spLocks noChangeShapeType="1"/>
          </p:cNvSpPr>
          <p:nvPr/>
        </p:nvSpPr>
        <p:spPr bwMode="blackWhite">
          <a:xfrm>
            <a:off x="6629400" y="4114800"/>
            <a:ext cx="0" cy="148814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45" name="Line 9"/>
          <p:cNvSpPr>
            <a:spLocks noChangeShapeType="1"/>
          </p:cNvSpPr>
          <p:nvPr/>
        </p:nvSpPr>
        <p:spPr bwMode="blackWhite">
          <a:xfrm flipH="1">
            <a:off x="7162800" y="2444776"/>
            <a:ext cx="0" cy="976206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46" name="Line 9"/>
          <p:cNvSpPr>
            <a:spLocks noChangeShapeType="1"/>
          </p:cNvSpPr>
          <p:nvPr/>
        </p:nvSpPr>
        <p:spPr bwMode="blackWhite">
          <a:xfrm flipH="1">
            <a:off x="8077200" y="2444776"/>
            <a:ext cx="0" cy="72355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47" name="AutoShape 17"/>
          <p:cNvSpPr>
            <a:spLocks noChangeArrowheads="1"/>
          </p:cNvSpPr>
          <p:nvPr/>
        </p:nvSpPr>
        <p:spPr bwMode="auto">
          <a:xfrm>
            <a:off x="6823477" y="5410200"/>
            <a:ext cx="1787123" cy="441164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2000" dirty="0">
              <a:solidFill>
                <a:srgbClr val="02203A"/>
              </a:solidFill>
            </a:endParaRPr>
          </a:p>
        </p:txBody>
      </p:sp>
      <p:sp>
        <p:nvSpPr>
          <p:cNvPr id="41" name="AutoShape 19"/>
          <p:cNvSpPr>
            <a:spLocks noChangeArrowheads="1"/>
          </p:cNvSpPr>
          <p:nvPr/>
        </p:nvSpPr>
        <p:spPr bwMode="auto">
          <a:xfrm>
            <a:off x="6477000" y="5615940"/>
            <a:ext cx="1828800" cy="403860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2000" dirty="0" smtClean="0">
                <a:solidFill>
                  <a:srgbClr val="C00000"/>
                </a:solidFill>
              </a:rPr>
              <a:t>New Devices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49" name="Line 20"/>
          <p:cNvSpPr>
            <a:spLocks noChangeShapeType="1"/>
          </p:cNvSpPr>
          <p:nvPr/>
        </p:nvSpPr>
        <p:spPr bwMode="blackWhite">
          <a:xfrm>
            <a:off x="7162800" y="4127798"/>
            <a:ext cx="0" cy="124654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50" name="Line 20"/>
          <p:cNvSpPr>
            <a:spLocks noChangeShapeType="1"/>
          </p:cNvSpPr>
          <p:nvPr/>
        </p:nvSpPr>
        <p:spPr bwMode="blackWhite">
          <a:xfrm>
            <a:off x="8077200" y="4114800"/>
            <a:ext cx="0" cy="106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16403" name="AutoShape 19"/>
          <p:cNvSpPr>
            <a:spLocks noChangeArrowheads="1"/>
          </p:cNvSpPr>
          <p:nvPr/>
        </p:nvSpPr>
        <p:spPr bwMode="auto">
          <a:xfrm>
            <a:off x="4463029" y="5267325"/>
            <a:ext cx="1214380" cy="371475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800" dirty="0" smtClean="0">
                <a:solidFill>
                  <a:srgbClr val="02203A"/>
                </a:solidFill>
              </a:rPr>
              <a:t>NIC</a:t>
            </a:r>
            <a:endParaRPr lang="en-US" sz="1800" dirty="0">
              <a:solidFill>
                <a:srgbClr val="02203A"/>
              </a:solidFill>
            </a:endParaRPr>
          </a:p>
        </p:txBody>
      </p:sp>
      <p:sp>
        <p:nvSpPr>
          <p:cNvPr id="33" name="AutoShape 19"/>
          <p:cNvSpPr>
            <a:spLocks noChangeArrowheads="1"/>
          </p:cNvSpPr>
          <p:nvPr/>
        </p:nvSpPr>
        <p:spPr bwMode="auto">
          <a:xfrm>
            <a:off x="4232019" y="4190999"/>
            <a:ext cx="1676400" cy="390524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800" dirty="0" smtClean="0">
                <a:solidFill>
                  <a:srgbClr val="02203A"/>
                </a:solidFill>
              </a:rPr>
              <a:t>Kernel Sockets</a:t>
            </a:r>
            <a:endParaRPr lang="en-US" sz="1800" dirty="0">
              <a:solidFill>
                <a:srgbClr val="02203A"/>
              </a:solidFill>
            </a:endParaRPr>
          </a:p>
        </p:txBody>
      </p:sp>
      <p:sp>
        <p:nvSpPr>
          <p:cNvPr id="53" name="AutoShape 17"/>
          <p:cNvSpPr>
            <a:spLocks noChangeArrowheads="1"/>
          </p:cNvSpPr>
          <p:nvPr/>
        </p:nvSpPr>
        <p:spPr bwMode="auto">
          <a:xfrm>
            <a:off x="4120638" y="3200400"/>
            <a:ext cx="1899162" cy="449182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C00000"/>
                </a:solidFill>
              </a:rPr>
              <a:t>Sockets Provider</a:t>
            </a:r>
            <a:endParaRPr lang="en-US" sz="1800" dirty="0">
              <a:solidFill>
                <a:srgbClr val="C00000"/>
              </a:solidFill>
            </a:endParaRPr>
          </a:p>
        </p:txBody>
      </p:sp>
      <p:sp>
        <p:nvSpPr>
          <p:cNvPr id="16412" name="AutoShape 28"/>
          <p:cNvSpPr>
            <a:spLocks noChangeArrowheads="1"/>
          </p:cNvSpPr>
          <p:nvPr/>
        </p:nvSpPr>
        <p:spPr bwMode="auto">
          <a:xfrm>
            <a:off x="1698136" y="4192422"/>
            <a:ext cx="1730863" cy="387679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800" dirty="0">
                <a:solidFill>
                  <a:srgbClr val="02203A"/>
                </a:solidFill>
              </a:rPr>
              <a:t>k</a:t>
            </a:r>
            <a:r>
              <a:rPr lang="en-US" sz="1800" dirty="0" smtClean="0">
                <a:solidFill>
                  <a:srgbClr val="02203A"/>
                </a:solidFill>
              </a:rPr>
              <a:t>ernel Verbs</a:t>
            </a:r>
            <a:endParaRPr lang="en-US" sz="1800" dirty="0">
              <a:solidFill>
                <a:srgbClr val="02203A"/>
              </a:solidFill>
            </a:endParaRPr>
          </a:p>
        </p:txBody>
      </p:sp>
      <p:sp>
        <p:nvSpPr>
          <p:cNvPr id="16415" name="AutoShape 31"/>
          <p:cNvSpPr>
            <a:spLocks noChangeArrowheads="1"/>
          </p:cNvSpPr>
          <p:nvPr/>
        </p:nvSpPr>
        <p:spPr bwMode="auto">
          <a:xfrm>
            <a:off x="2209800" y="5335417"/>
            <a:ext cx="747799" cy="332752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800" dirty="0">
                <a:solidFill>
                  <a:srgbClr val="02203A"/>
                </a:solidFill>
              </a:rPr>
              <a:t>iWarp</a:t>
            </a:r>
          </a:p>
        </p:txBody>
      </p:sp>
      <p:sp>
        <p:nvSpPr>
          <p:cNvPr id="16416" name="AutoShape 32"/>
          <p:cNvSpPr>
            <a:spLocks noChangeArrowheads="1"/>
          </p:cNvSpPr>
          <p:nvPr/>
        </p:nvSpPr>
        <p:spPr bwMode="auto">
          <a:xfrm>
            <a:off x="762000" y="5335417"/>
            <a:ext cx="1227267" cy="348788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800" dirty="0">
                <a:solidFill>
                  <a:srgbClr val="02203A"/>
                </a:solidFill>
              </a:rPr>
              <a:t>InfiniBand</a:t>
            </a:r>
          </a:p>
        </p:txBody>
      </p:sp>
      <p:sp>
        <p:nvSpPr>
          <p:cNvPr id="35" name="AutoShape 31"/>
          <p:cNvSpPr>
            <a:spLocks noChangeArrowheads="1"/>
          </p:cNvSpPr>
          <p:nvPr/>
        </p:nvSpPr>
        <p:spPr bwMode="auto">
          <a:xfrm>
            <a:off x="3178764" y="5335417"/>
            <a:ext cx="941874" cy="356408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800" dirty="0" smtClean="0">
                <a:solidFill>
                  <a:srgbClr val="02203A"/>
                </a:solidFill>
              </a:rPr>
              <a:t>RoCE</a:t>
            </a:r>
            <a:endParaRPr lang="en-US" sz="1800" dirty="0">
              <a:solidFill>
                <a:srgbClr val="02203A"/>
              </a:solidFill>
            </a:endParaRPr>
          </a:p>
        </p:txBody>
      </p:sp>
      <p:sp>
        <p:nvSpPr>
          <p:cNvPr id="34" name="AutoShape 28"/>
          <p:cNvSpPr>
            <a:spLocks noChangeArrowheads="1"/>
          </p:cNvSpPr>
          <p:nvPr/>
        </p:nvSpPr>
        <p:spPr bwMode="auto">
          <a:xfrm>
            <a:off x="1676400" y="3200400"/>
            <a:ext cx="1828800" cy="426405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dirty="0" smtClean="0">
                <a:solidFill>
                  <a:srgbClr val="C00000"/>
                </a:solidFill>
              </a:rPr>
              <a:t>Verbs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Provider</a:t>
            </a:r>
          </a:p>
        </p:txBody>
      </p:sp>
      <p:sp>
        <p:nvSpPr>
          <p:cNvPr id="55" name="Line 4"/>
          <p:cNvSpPr>
            <a:spLocks noChangeShapeType="1"/>
          </p:cNvSpPr>
          <p:nvPr/>
        </p:nvSpPr>
        <p:spPr bwMode="blackWhite">
          <a:xfrm flipH="1">
            <a:off x="2590800" y="3626805"/>
            <a:ext cx="0" cy="56419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6096000"/>
            <a:ext cx="472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* </a:t>
            </a:r>
            <a:r>
              <a:rPr lang="en-US" dirty="0" smtClean="0">
                <a:solidFill>
                  <a:srgbClr val="C00000"/>
                </a:solidFill>
              </a:rPr>
              <a:t>Red</a:t>
            </a:r>
            <a:r>
              <a:rPr lang="en-US" dirty="0"/>
              <a:t> </a:t>
            </a:r>
            <a:r>
              <a:rPr lang="en-US" dirty="0" smtClean="0"/>
              <a:t>=</a:t>
            </a:r>
            <a:r>
              <a:rPr lang="en-US" dirty="0" smtClean="0"/>
              <a:t> </a:t>
            </a:r>
            <a:r>
              <a:rPr lang="en-US" dirty="0" smtClean="0"/>
              <a:t>new kernel components</a:t>
            </a:r>
          </a:p>
        </p:txBody>
      </p:sp>
      <p:cxnSp>
        <p:nvCxnSpPr>
          <p:cNvPr id="54" name="Straight Arrow Connector 53"/>
          <p:cNvCxnSpPr>
            <a:stCxn id="53" idx="2"/>
            <a:endCxn id="33" idx="0"/>
          </p:cNvCxnSpPr>
          <p:nvPr/>
        </p:nvCxnSpPr>
        <p:spPr>
          <a:xfrm>
            <a:off x="5070219" y="3649582"/>
            <a:ext cx="0" cy="54141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6" name="Straight Arrow Connector 55"/>
          <p:cNvCxnSpPr>
            <a:stCxn id="33" idx="2"/>
            <a:endCxn id="16403" idx="0"/>
          </p:cNvCxnSpPr>
          <p:nvPr/>
        </p:nvCxnSpPr>
        <p:spPr>
          <a:xfrm>
            <a:off x="5070219" y="4581523"/>
            <a:ext cx="0" cy="68580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1143214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83820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en-US" dirty="0" smtClean="0">
                <a:solidFill>
                  <a:schemeClr val="tx1"/>
                </a:solidFill>
              </a:rPr>
              <a:t>FI API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229600" cy="4953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/>
              <a:t>K</a:t>
            </a:r>
            <a:r>
              <a:rPr lang="en-US" sz="2000" dirty="0" smtClean="0"/>
              <a:t>FI interfaces form a cohesive set 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and </a:t>
            </a:r>
            <a:r>
              <a:rPr lang="en-US" sz="2000" dirty="0"/>
              <a:t>not simply a union of disjoint interfaces.  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The </a:t>
            </a:r>
            <a:r>
              <a:rPr lang="en-US" sz="2000" dirty="0"/>
              <a:t>interfaces are logically divided into two groups</a:t>
            </a:r>
            <a:r>
              <a:rPr lang="en-US" sz="2000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control interfaces:</a:t>
            </a:r>
            <a:r>
              <a:rPr lang="en-US" sz="2000" dirty="0" smtClean="0"/>
              <a:t> operations that provide access to local communication resources.</a:t>
            </a:r>
            <a:br>
              <a:rPr lang="en-US" sz="2000" dirty="0" smtClean="0"/>
            </a:b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communication interfaces </a:t>
            </a:r>
            <a:r>
              <a:rPr lang="en-US" sz="2000" dirty="0"/>
              <a:t>expose particular models of communication and fabric functionality, such as message queues, remote memory access, and atomic </a:t>
            </a:r>
            <a:r>
              <a:rPr lang="en-US" sz="2000" dirty="0" smtClean="0"/>
              <a:t>operations</a:t>
            </a:r>
            <a:r>
              <a:rPr lang="en-US" sz="2000" dirty="0"/>
              <a:t>.  Communication operations are associated with fabric endpoints.</a:t>
            </a:r>
            <a:br>
              <a:rPr lang="en-US" sz="2000" dirty="0"/>
            </a:br>
            <a:endParaRPr lang="en-US" sz="2000" dirty="0"/>
          </a:p>
          <a:p>
            <a:pPr marL="0" indent="0">
              <a:buNone/>
            </a:pPr>
            <a:r>
              <a:rPr lang="en-US" sz="2000" dirty="0" err="1"/>
              <a:t>k</a:t>
            </a:r>
            <a:r>
              <a:rPr lang="en-US" sz="2000" dirty="0" err="1" smtClean="0"/>
              <a:t>fi</a:t>
            </a:r>
            <a:r>
              <a:rPr lang="en-US" sz="2000" dirty="0" smtClean="0"/>
              <a:t> </a:t>
            </a:r>
            <a:r>
              <a:rPr lang="en-US" sz="2000" dirty="0" smtClean="0"/>
              <a:t>applications </a:t>
            </a:r>
            <a:r>
              <a:rPr lang="en-US" sz="2000" dirty="0"/>
              <a:t>typically </a:t>
            </a:r>
            <a:r>
              <a:rPr lang="en-US" sz="2000" dirty="0" smtClean="0"/>
              <a:t>use </a:t>
            </a:r>
            <a:r>
              <a:rPr lang="en-US" sz="2000" dirty="0"/>
              <a:t>control interfaces to discover local capabilities and </a:t>
            </a:r>
            <a:r>
              <a:rPr lang="en-US" sz="2000" dirty="0" smtClean="0"/>
              <a:t>allocate </a:t>
            </a:r>
            <a:r>
              <a:rPr lang="en-US" sz="2000" dirty="0"/>
              <a:t>resources.  </a:t>
            </a:r>
            <a:r>
              <a:rPr lang="en-US" sz="2000" dirty="0" smtClean="0"/>
              <a:t>They </a:t>
            </a:r>
            <a:r>
              <a:rPr lang="en-US" sz="2000" dirty="0"/>
              <a:t>then allocate and configure a communication endpoint to send and receive data, or perform other types of data transfers, with </a:t>
            </a:r>
            <a:r>
              <a:rPr lang="en-US" sz="2000" dirty="0" smtClean="0"/>
              <a:t>storage endpoints.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www.openfabrics.org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80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K</a:t>
            </a:r>
            <a:r>
              <a:rPr lang="en-US" sz="3600" dirty="0" smtClean="0">
                <a:solidFill>
                  <a:schemeClr val="tx1"/>
                </a:solidFill>
              </a:rPr>
              <a:t>FI API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495141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K</a:t>
            </a:r>
            <a:r>
              <a:rPr lang="en-US" dirty="0" smtClean="0"/>
              <a:t>FI </a:t>
            </a:r>
            <a:r>
              <a:rPr lang="en-US" dirty="0"/>
              <a:t>API exports 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err="1" smtClean="0"/>
              <a:t>kfi_getinfo</a:t>
            </a:r>
            <a:r>
              <a:rPr lang="en-US" sz="1600" dirty="0"/>
              <a:t>()  </a:t>
            </a:r>
            <a:r>
              <a:rPr lang="en-US" sz="1600" dirty="0" err="1" smtClean="0"/>
              <a:t>kfi_fabric</a:t>
            </a:r>
            <a:r>
              <a:rPr lang="en-US" sz="1600" dirty="0"/>
              <a:t>()  </a:t>
            </a:r>
            <a:r>
              <a:rPr lang="en-US" sz="1600" dirty="0" err="1" smtClean="0"/>
              <a:t>kfi_domain</a:t>
            </a:r>
            <a:r>
              <a:rPr lang="en-US" sz="1600" dirty="0"/>
              <a:t>()  </a:t>
            </a:r>
            <a:r>
              <a:rPr lang="en-US" sz="1600" dirty="0" err="1" smtClean="0"/>
              <a:t>kfi_endpoint</a:t>
            </a:r>
            <a:r>
              <a:rPr lang="en-US" sz="1600" dirty="0"/>
              <a:t>() </a:t>
            </a:r>
            <a:r>
              <a:rPr lang="en-US" sz="1600" dirty="0" err="1" smtClean="0"/>
              <a:t>kfi_cq_open</a:t>
            </a:r>
            <a:r>
              <a:rPr lang="en-US" sz="1600" dirty="0"/>
              <a:t>() </a:t>
            </a:r>
            <a:r>
              <a:rPr lang="en-US" sz="1600" dirty="0" err="1" smtClean="0"/>
              <a:t>kfi_ep_bind</a:t>
            </a:r>
            <a:r>
              <a:rPr lang="en-US" sz="1600" dirty="0"/>
              <a:t>()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err="1" smtClean="0"/>
              <a:t>kfi_listen</a:t>
            </a:r>
            <a:r>
              <a:rPr lang="en-US" sz="1600" dirty="0"/>
              <a:t>() </a:t>
            </a:r>
            <a:r>
              <a:rPr lang="en-US" sz="1600" dirty="0" err="1" smtClean="0"/>
              <a:t>kfi_accept</a:t>
            </a:r>
            <a:r>
              <a:rPr lang="en-US" sz="1600" dirty="0"/>
              <a:t>() </a:t>
            </a:r>
            <a:r>
              <a:rPr lang="en-US" sz="1600" dirty="0" err="1" smtClean="0"/>
              <a:t>kfi_connect</a:t>
            </a:r>
            <a:r>
              <a:rPr lang="en-US" sz="1600" dirty="0"/>
              <a:t>() </a:t>
            </a:r>
            <a:r>
              <a:rPr lang="en-US" sz="1600" dirty="0" err="1" smtClean="0"/>
              <a:t>kfi_send</a:t>
            </a:r>
            <a:r>
              <a:rPr lang="en-US" sz="1600" dirty="0"/>
              <a:t>()  </a:t>
            </a:r>
            <a:r>
              <a:rPr lang="en-US" sz="1600" dirty="0" err="1" smtClean="0"/>
              <a:t>kfi_recv</a:t>
            </a:r>
            <a:r>
              <a:rPr lang="en-US" sz="1600" dirty="0"/>
              <a:t>() </a:t>
            </a:r>
            <a:r>
              <a:rPr lang="en-US" sz="1600" dirty="0" err="1" smtClean="0"/>
              <a:t>kfi_read</a:t>
            </a:r>
            <a:r>
              <a:rPr lang="en-US" sz="1600" dirty="0"/>
              <a:t>() </a:t>
            </a:r>
            <a:r>
              <a:rPr lang="en-US" sz="1600" dirty="0" err="1" smtClean="0"/>
              <a:t>kfi_write</a:t>
            </a:r>
            <a:r>
              <a:rPr lang="en-US" sz="1600" dirty="0"/>
              <a:t>()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err="1" smtClean="0"/>
              <a:t>kfi_cq_read</a:t>
            </a:r>
            <a:r>
              <a:rPr lang="en-US" sz="1600" dirty="0"/>
              <a:t>() </a:t>
            </a:r>
            <a:r>
              <a:rPr lang="en-US" sz="1600" dirty="0" err="1" smtClean="0"/>
              <a:t>kfi_cq_sread</a:t>
            </a:r>
            <a:r>
              <a:rPr lang="en-US" sz="1600" dirty="0"/>
              <a:t>() </a:t>
            </a:r>
            <a:r>
              <a:rPr lang="en-US" sz="1600" dirty="0" err="1" smtClean="0"/>
              <a:t>kfi_eq_read</a:t>
            </a:r>
            <a:r>
              <a:rPr lang="en-US" sz="1600" dirty="0"/>
              <a:t>() </a:t>
            </a:r>
            <a:r>
              <a:rPr lang="en-US" sz="1600" dirty="0" err="1" smtClean="0"/>
              <a:t>kfi_eq_sread</a:t>
            </a:r>
            <a:r>
              <a:rPr lang="en-US" sz="1600" dirty="0"/>
              <a:t>() </a:t>
            </a:r>
            <a:r>
              <a:rPr lang="en-US" sz="1600" dirty="0" err="1" smtClean="0"/>
              <a:t>kfi_close</a:t>
            </a:r>
            <a:r>
              <a:rPr lang="en-US" sz="1600" dirty="0"/>
              <a:t>()  …</a:t>
            </a:r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r>
              <a:rPr lang="en-US" sz="2400" dirty="0"/>
              <a:t>K</a:t>
            </a:r>
            <a:r>
              <a:rPr lang="en-US" sz="2400" dirty="0" smtClean="0"/>
              <a:t>FI </a:t>
            </a:r>
            <a:r>
              <a:rPr lang="en-US" sz="2400" dirty="0"/>
              <a:t>API exports down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1" dirty="0" err="1" smtClean="0"/>
              <a:t>kfi_provider_register</a:t>
            </a:r>
            <a:r>
              <a:rPr lang="en-US" sz="1800" b="1" dirty="0" smtClean="0"/>
              <a:t>()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600" dirty="0"/>
              <a:t>During </a:t>
            </a:r>
            <a:r>
              <a:rPr lang="en-US" sz="1600" dirty="0" smtClean="0"/>
              <a:t>kfi </a:t>
            </a:r>
            <a:r>
              <a:rPr lang="en-US" sz="1600" dirty="0"/>
              <a:t>provider module load a call to </a:t>
            </a:r>
            <a:r>
              <a:rPr lang="en-US" sz="1600" dirty="0" err="1" smtClean="0"/>
              <a:t>kfi_provider_register</a:t>
            </a:r>
            <a:r>
              <a:rPr lang="en-US" sz="1600" dirty="0"/>
              <a:t>() supplies the </a:t>
            </a:r>
            <a:r>
              <a:rPr lang="en-US" sz="1600" dirty="0" smtClean="0"/>
              <a:t>kfi-</a:t>
            </a:r>
            <a:r>
              <a:rPr lang="en-US" sz="1600" dirty="0" err="1" smtClean="0"/>
              <a:t>api</a:t>
            </a:r>
            <a:r>
              <a:rPr lang="en-US" sz="1600" dirty="0" smtClean="0"/>
              <a:t> </a:t>
            </a:r>
            <a:r>
              <a:rPr lang="en-US" sz="1600" dirty="0"/>
              <a:t>with a dispatch vector for </a:t>
            </a:r>
            <a:r>
              <a:rPr lang="en-US" sz="1600" dirty="0" smtClean="0"/>
              <a:t>kfi</a:t>
            </a:r>
            <a:r>
              <a:rPr lang="en-US" sz="1600" dirty="0"/>
              <a:t>_* calls.</a:t>
            </a:r>
            <a:br>
              <a:rPr lang="en-US" sz="1600" dirty="0"/>
            </a:b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1" dirty="0" err="1" smtClean="0"/>
              <a:t>kfi_provider_deregister</a:t>
            </a:r>
            <a:r>
              <a:rPr lang="en-US" sz="1800" b="1" dirty="0" smtClean="0"/>
              <a:t>()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During </a:t>
            </a:r>
            <a:r>
              <a:rPr lang="en-US" sz="1800" dirty="0" smtClean="0"/>
              <a:t>kfi </a:t>
            </a:r>
            <a:r>
              <a:rPr lang="en-US" sz="1800" dirty="0"/>
              <a:t>provider module unload/cleanup </a:t>
            </a:r>
            <a:r>
              <a:rPr lang="en-US" sz="1800" dirty="0" err="1" smtClean="0"/>
              <a:t>kfi_provider_deregister</a:t>
            </a:r>
            <a:r>
              <a:rPr lang="en-US" sz="1800" dirty="0"/>
              <a:t>() destroys the </a:t>
            </a:r>
            <a:r>
              <a:rPr lang="en-US" sz="1800" dirty="0" smtClean="0"/>
              <a:t>kfi</a:t>
            </a:r>
            <a:r>
              <a:rPr lang="en-US" sz="1800" dirty="0"/>
              <a:t>_* runtime linkage for the specific provider (ref counted).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36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C6CB50-89CE-4D59-A7B9-C3CFD6DEFD4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AutoShape 14"/>
          <p:cNvSpPr>
            <a:spLocks noChangeArrowheads="1"/>
          </p:cNvSpPr>
          <p:nvPr/>
        </p:nvSpPr>
        <p:spPr bwMode="auto">
          <a:xfrm>
            <a:off x="690563" y="3048000"/>
            <a:ext cx="7513873" cy="466725"/>
          </a:xfrm>
          <a:prstGeom prst="roundRect">
            <a:avLst>
              <a:gd name="adj" fmla="val 16667"/>
            </a:avLst>
          </a:prstGeom>
          <a:solidFill>
            <a:srgbClr val="67A5CB"/>
          </a:solidFill>
          <a:ln w="508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800" dirty="0" smtClean="0">
                <a:solidFill>
                  <a:srgbClr val="02203A"/>
                </a:solidFill>
              </a:rPr>
              <a:t>KFI API (extremely thin code layer)</a:t>
            </a:r>
            <a:endParaRPr lang="en-US" sz="1800" dirty="0">
              <a:solidFill>
                <a:srgbClr val="02203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70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KFI Provider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951413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err="1" smtClean="0"/>
              <a:t>kfi_provider_register</a:t>
            </a:r>
            <a:r>
              <a:rPr lang="en-US" sz="2000" dirty="0" smtClean="0"/>
              <a:t> </a:t>
            </a:r>
            <a:r>
              <a:rPr lang="en-US" sz="2000" dirty="0"/>
              <a:t>(uint version, struct </a:t>
            </a:r>
            <a:r>
              <a:rPr lang="en-US" sz="2000" dirty="0" err="1" smtClean="0"/>
              <a:t>kfi_provider</a:t>
            </a:r>
            <a:r>
              <a:rPr lang="en-US" sz="2000" dirty="0" smtClean="0"/>
              <a:t> </a:t>
            </a:r>
            <a:r>
              <a:rPr lang="en-US" sz="2000" dirty="0"/>
              <a:t>*provider</a:t>
            </a:r>
            <a:r>
              <a:rPr lang="en-US" sz="2000" dirty="0" smtClean="0"/>
              <a:t>)</a:t>
            </a:r>
            <a:br>
              <a:rPr lang="en-US" sz="2000" dirty="0" smtClean="0"/>
            </a:br>
            <a:endParaRPr lang="en-US" dirty="0"/>
          </a:p>
          <a:p>
            <a:pPr marL="0" indent="0">
              <a:buNone/>
            </a:pPr>
            <a:r>
              <a:rPr lang="en-US" sz="2000" b="1" dirty="0" err="1" smtClean="0"/>
              <a:t>kfi_provider_deregister</a:t>
            </a:r>
            <a:r>
              <a:rPr lang="en-US" sz="2000" dirty="0" smtClean="0"/>
              <a:t> </a:t>
            </a:r>
            <a:r>
              <a:rPr lang="en-US" sz="2000" dirty="0"/>
              <a:t>(struct </a:t>
            </a:r>
            <a:r>
              <a:rPr lang="en-US" sz="2000" dirty="0" err="1" smtClean="0"/>
              <a:t>kfi_provider</a:t>
            </a:r>
            <a:r>
              <a:rPr lang="en-US" sz="2000" dirty="0" smtClean="0"/>
              <a:t> </a:t>
            </a:r>
            <a:r>
              <a:rPr lang="en-US" sz="2000" dirty="0"/>
              <a:t>*provider)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1800" dirty="0"/>
              <a:t>struct kofi_provider {</a:t>
            </a:r>
          </a:p>
          <a:p>
            <a:pPr marL="0" indent="0">
              <a:buNone/>
            </a:pPr>
            <a:r>
              <a:rPr lang="en-US" sz="1800" dirty="0"/>
              <a:t>        const char *name;</a:t>
            </a:r>
          </a:p>
          <a:p>
            <a:pPr marL="0" indent="0">
              <a:buNone/>
            </a:pPr>
            <a:r>
              <a:rPr lang="en-US" sz="1800" dirty="0"/>
              <a:t>        uint32_t version;</a:t>
            </a:r>
          </a:p>
          <a:p>
            <a:pPr marL="0" indent="0">
              <a:buNone/>
            </a:pPr>
            <a:r>
              <a:rPr lang="en-US" sz="1800" dirty="0"/>
              <a:t>        int     (*getinfo)(uint32_t version, const char *node,</a:t>
            </a:r>
          </a:p>
          <a:p>
            <a:pPr marL="0" indent="0">
              <a:buNone/>
            </a:pPr>
            <a:r>
              <a:rPr lang="en-US" sz="1800" dirty="0"/>
              <a:t>                        const int service, uint64_t flags,</a:t>
            </a:r>
          </a:p>
          <a:p>
            <a:pPr marL="0" indent="0">
              <a:buNone/>
            </a:pPr>
            <a:r>
              <a:rPr lang="en-US" sz="1800" dirty="0"/>
              <a:t>                        struct fi_info *hints, struct </a:t>
            </a:r>
            <a:r>
              <a:rPr lang="en-US" sz="1800" dirty="0" err="1" smtClean="0"/>
              <a:t>kfi_info</a:t>
            </a:r>
            <a:r>
              <a:rPr lang="en-US" sz="1800" dirty="0" smtClean="0"/>
              <a:t> </a:t>
            </a:r>
            <a:r>
              <a:rPr lang="en-US" sz="1800" dirty="0"/>
              <a:t>**info);</a:t>
            </a:r>
          </a:p>
          <a:p>
            <a:pPr marL="0" indent="0">
              <a:buNone/>
            </a:pPr>
            <a:r>
              <a:rPr lang="en-US" sz="1800" dirty="0"/>
              <a:t>        int     (*freeinfo)(struct </a:t>
            </a:r>
            <a:r>
              <a:rPr lang="en-US" sz="1800" dirty="0" err="1" smtClean="0"/>
              <a:t>kfi_info</a:t>
            </a:r>
            <a:r>
              <a:rPr lang="en-US" sz="1800" dirty="0" smtClean="0"/>
              <a:t> </a:t>
            </a:r>
            <a:r>
              <a:rPr lang="en-US" sz="1800" dirty="0"/>
              <a:t>*info);</a:t>
            </a:r>
          </a:p>
          <a:p>
            <a:pPr marL="0" indent="0">
              <a:buNone/>
            </a:pPr>
            <a:r>
              <a:rPr lang="en-US" sz="1800" dirty="0"/>
              <a:t>        int     (*fabric)(struct </a:t>
            </a:r>
            <a:r>
              <a:rPr lang="en-US" sz="1800" dirty="0" err="1" smtClean="0"/>
              <a:t>kfi_fabric_attr</a:t>
            </a:r>
            <a:r>
              <a:rPr lang="en-US" sz="1800" dirty="0" smtClean="0"/>
              <a:t> </a:t>
            </a:r>
            <a:r>
              <a:rPr lang="en-US" sz="1800" dirty="0"/>
              <a:t>*attr,</a:t>
            </a:r>
          </a:p>
          <a:p>
            <a:pPr marL="0" indent="0">
              <a:buNone/>
            </a:pPr>
            <a:r>
              <a:rPr lang="en-US" sz="1800" dirty="0"/>
              <a:t>                        struct fid_fabric **fabric, void *context);</a:t>
            </a:r>
          </a:p>
          <a:p>
            <a:pPr marL="0" indent="0">
              <a:buNone/>
            </a:pPr>
            <a:r>
              <a:rPr lang="en-US" sz="1800" dirty="0"/>
              <a:t>};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prstClr val="white"/>
                </a:solidFill>
              </a:rPr>
              <a:t>www.openfabrics.org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9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61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17939</TotalTime>
  <Words>773</Words>
  <Application>Microsoft Office PowerPoint</Application>
  <PresentationFormat>On-screen Show (4:3)</PresentationFormat>
  <Paragraphs>233</Paragraphs>
  <Slides>21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Custom Design</vt:lpstr>
      <vt:lpstr>PowerPoint Presentation</vt:lpstr>
      <vt:lpstr>Background</vt:lpstr>
      <vt:lpstr>Taxonomy</vt:lpstr>
      <vt:lpstr>Context</vt:lpstr>
      <vt:lpstr>kfabric Mission</vt:lpstr>
      <vt:lpstr>KFI Framework</vt:lpstr>
      <vt:lpstr>KFI API</vt:lpstr>
      <vt:lpstr>KFI API</vt:lpstr>
      <vt:lpstr>KFI Provider</vt:lpstr>
      <vt:lpstr>PowerPoint Presentation</vt:lpstr>
      <vt:lpstr>PowerPoint Presentation</vt:lpstr>
      <vt:lpstr>KFI Application Flow</vt:lpstr>
      <vt:lpstr>KFI Initialization</vt:lpstr>
      <vt:lpstr>KOFI End Point setup</vt:lpstr>
      <vt:lpstr>kOFI connection components</vt:lpstr>
      <vt:lpstr>KFI Reliable Datagram transfer</vt:lpstr>
      <vt:lpstr>KFI message data transfer</vt:lpstr>
      <vt:lpstr>KFI RDMA data transfer</vt:lpstr>
      <vt:lpstr>KFI message data transfer</vt:lpstr>
      <vt:lpstr>Bonepile</vt:lpstr>
      <vt:lpstr>Kfabric Mission</vt:lpstr>
    </vt:vector>
  </TitlesOfParts>
  <Company>admin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apple admin</dc:creator>
  <cp:lastModifiedBy>Paul Grun</cp:lastModifiedBy>
  <cp:revision>785</cp:revision>
  <cp:lastPrinted>2014-07-18T22:08:28Z</cp:lastPrinted>
  <dcterms:created xsi:type="dcterms:W3CDTF">2009-09-15T00:09:16Z</dcterms:created>
  <dcterms:modified xsi:type="dcterms:W3CDTF">2015-07-07T14:40:05Z</dcterms:modified>
</cp:coreProperties>
</file>