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8" r:id="rId2"/>
    <p:sldId id="265" r:id="rId3"/>
    <p:sldId id="300" r:id="rId4"/>
    <p:sldId id="301" r:id="rId5"/>
    <p:sldId id="299" r:id="rId6"/>
    <p:sldId id="302" r:id="rId7"/>
    <p:sldId id="303" r:id="rId8"/>
    <p:sldId id="306" r:id="rId9"/>
    <p:sldId id="304" r:id="rId10"/>
    <p:sldId id="292" r:id="rId11"/>
    <p:sldId id="293" r:id="rId12"/>
    <p:sldId id="294" r:id="rId13"/>
    <p:sldId id="305" r:id="rId14"/>
    <p:sldId id="295" r:id="rId15"/>
    <p:sldId id="296" r:id="rId16"/>
    <p:sldId id="297" r:id="rId17"/>
  </p:sldIdLst>
  <p:sldSz cx="9144000" cy="6858000" type="screen4x3"/>
  <p:notesSz cx="7077075" cy="90519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Grun" initials="P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2" autoAdjust="0"/>
    <p:restoredTop sz="94973" autoAdjust="0"/>
  </p:normalViewPr>
  <p:slideViewPr>
    <p:cSldViewPr snapToGrid="0">
      <p:cViewPr>
        <p:scale>
          <a:sx n="66" d="100"/>
          <a:sy n="66" d="100"/>
        </p:scale>
        <p:origin x="-2106" y="-7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28T17:50:46.283" idx="2">
    <p:pos x="10" y="10"/>
    <p:text>I think it may be worse than that...see the next slide.
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Request ordering for FI_MSG and FI_RDM endpoints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29 April ‘14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2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14" y="228600"/>
            <a:ext cx="8403772" cy="1143000"/>
          </a:xfrm>
        </p:spPr>
        <p:txBody>
          <a:bodyPr/>
          <a:lstStyle/>
          <a:p>
            <a:r>
              <a:rPr lang="en-US" dirty="0" smtClean="0"/>
              <a:t>IB Transaction ordering rules (RC)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12514"/>
              </p:ext>
            </p:extLst>
          </p:nvPr>
        </p:nvGraphicFramePr>
        <p:xfrm>
          <a:off x="1429658" y="1937657"/>
          <a:ext cx="521429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979"/>
                <a:gridCol w="1226894"/>
                <a:gridCol w="1150213"/>
                <a:gridCol w="11502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r>
                        <a:rPr lang="en-US" sz="1400" baseline="0" dirty="0" smtClean="0"/>
                        <a:t>/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RDMA Write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Send/RDMA</a:t>
                      </a:r>
                      <a:r>
                        <a:rPr lang="en-US" sz="1400" baseline="0" dirty="0" smtClean="0"/>
                        <a:t> 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a)yes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r>
                        <a:rPr lang="en-US" sz="1400" baseline="0" dirty="0" smtClean="0"/>
                        <a:t> Read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no</a:t>
                      </a:r>
                      <a:br>
                        <a:rPr lang="en-US" sz="1400" baseline="0" dirty="0" smtClean="0"/>
                      </a:b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Atomic</a:t>
                      </a:r>
                      <a:r>
                        <a:rPr lang="en-US" sz="1400" baseline="0" dirty="0" smtClean="0"/>
                        <a:t> Op.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no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1885" y="4735677"/>
            <a:ext cx="33963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No ordering guarantee – don’t count on order if you want correctness</a:t>
            </a:r>
          </a:p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I need order and have set the fence bit in second transaction</a:t>
            </a:r>
          </a:p>
          <a:p>
            <a:pPr marL="342900" indent="-342900">
              <a:buAutoNum type="alphaLcParenR"/>
            </a:pPr>
            <a:endParaRPr lang="en-US" dirty="0" smtClean="0">
              <a:solidFill>
                <a:srgbClr val="6D6E7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3294743" y="2525486"/>
            <a:ext cx="928914" cy="1524000"/>
          </a:xfrm>
          <a:prstGeom prst="ellipse">
            <a:avLst/>
          </a:prstGeom>
          <a:solidFill>
            <a:srgbClr val="FF0000">
              <a:alpha val="33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7" idx="2"/>
          </p:cNvCxnSpPr>
          <p:nvPr/>
        </p:nvCxnSpPr>
        <p:spPr>
          <a:xfrm flipH="1" flipV="1">
            <a:off x="4036807" y="4010297"/>
            <a:ext cx="1166564" cy="9100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0914" y="4735677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Strict producer-consumer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5093" y="1553032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57189" y="1872356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</p:spTree>
    <p:extLst>
      <p:ext uri="{BB962C8B-B14F-4D97-AF65-F5344CB8AC3E}">
        <p14:creationId xmlns:p14="http://schemas.microsoft.com/office/powerpoint/2010/main" val="362045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14" y="228600"/>
            <a:ext cx="8403772" cy="1143000"/>
          </a:xfrm>
        </p:spPr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FI_MSG now – depending on interpretation of fi_getinfo.3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56871"/>
              </p:ext>
            </p:extLst>
          </p:nvPr>
        </p:nvGraphicFramePr>
        <p:xfrm>
          <a:off x="1582059" y="2322279"/>
          <a:ext cx="5715043" cy="2794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797"/>
                <a:gridCol w="1088580"/>
                <a:gridCol w="1088580"/>
                <a:gridCol w="1020543"/>
                <a:gridCol w="1020543"/>
              </a:tblGrid>
              <a:tr h="65563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no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 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no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6556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r>
                        <a:rPr lang="en-US" sz="1400" baseline="0" dirty="0" smtClean="0"/>
                        <a:t> 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Atomic</a:t>
                      </a:r>
                      <a:r>
                        <a:rPr lang="en-US" sz="1400" baseline="0" dirty="0" smtClean="0"/>
                        <a:t> Op.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smtClean="0"/>
                        <a:t>no</a:t>
                      </a:r>
                      <a:endParaRPr lang="en-US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no</a:t>
                      </a:r>
                      <a:endParaRPr lang="en-US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12457" y="182879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41077" y="271416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</p:spTree>
    <p:extLst>
      <p:ext uri="{BB962C8B-B14F-4D97-AF65-F5344CB8AC3E}">
        <p14:creationId xmlns:p14="http://schemas.microsoft.com/office/powerpoint/2010/main" val="12936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14" y="228600"/>
            <a:ext cx="8403772" cy="1143000"/>
          </a:xfrm>
        </p:spPr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FI_MSG with optional relaxed order 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713952"/>
              </p:ext>
            </p:extLst>
          </p:nvPr>
        </p:nvGraphicFramePr>
        <p:xfrm>
          <a:off x="1117602" y="2322279"/>
          <a:ext cx="6179501" cy="2865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41"/>
                <a:gridCol w="1177048"/>
                <a:gridCol w="1177048"/>
                <a:gridCol w="1103482"/>
                <a:gridCol w="1103482"/>
              </a:tblGrid>
              <a:tr h="65563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yes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c)</a:t>
                      </a:r>
                      <a:r>
                        <a:rPr lang="en-US" sz="1400" baseline="0" dirty="0" smtClean="0"/>
                        <a:t> 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c) no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 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c) 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c) no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6556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r>
                        <a:rPr lang="en-US" sz="1400" baseline="0" dirty="0" smtClean="0"/>
                        <a:t> 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 no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no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b) y/n</a:t>
                      </a:r>
                      <a:endParaRPr lang="en-US" sz="140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Atomic</a:t>
                      </a:r>
                      <a:r>
                        <a:rPr lang="en-US" sz="1400" baseline="0" dirty="0" smtClean="0"/>
                        <a:t> Op.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no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a) no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 yes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c)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/>
                        <a:t>a) yes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c) no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12457" y="182879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747469" y="2467430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486" y="5428343"/>
            <a:ext cx="5442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IB RC like behavior (default)</a:t>
            </a:r>
          </a:p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Relaxed order bit set in flag (</a:t>
            </a:r>
            <a:r>
              <a:rPr lang="en-US" dirty="0" err="1" smtClean="0">
                <a:solidFill>
                  <a:srgbClr val="6D6E71"/>
                </a:solidFill>
              </a:rPr>
              <a:t>SendMsg</a:t>
            </a:r>
            <a:r>
              <a:rPr lang="en-US" dirty="0" smtClean="0">
                <a:solidFill>
                  <a:srgbClr val="6D6E71"/>
                </a:solidFill>
              </a:rPr>
              <a:t>, etc.)</a:t>
            </a:r>
          </a:p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Fence bit set in flag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81486" y="5529943"/>
            <a:ext cx="3062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Provider free to ignore b),</a:t>
            </a:r>
            <a:br>
              <a:rPr lang="en-US" dirty="0" smtClean="0">
                <a:solidFill>
                  <a:srgbClr val="6D6E71"/>
                </a:solidFill>
              </a:rPr>
            </a:br>
            <a:r>
              <a:rPr lang="en-US" dirty="0" smtClean="0">
                <a:solidFill>
                  <a:srgbClr val="6D6E71"/>
                </a:solidFill>
              </a:rPr>
              <a:t>must observe c)</a:t>
            </a:r>
          </a:p>
        </p:txBody>
      </p:sp>
    </p:spTree>
    <p:extLst>
      <p:ext uri="{BB962C8B-B14F-4D97-AF65-F5344CB8AC3E}">
        <p14:creationId xmlns:p14="http://schemas.microsoft.com/office/powerpoint/2010/main" val="305342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914400"/>
          </a:xfrm>
        </p:spPr>
        <p:txBody>
          <a:bodyPr/>
          <a:lstStyle/>
          <a:p>
            <a:r>
              <a:rPr lang="en-US" dirty="0" smtClean="0"/>
              <a:t>Ordering bits for FI_MSG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1851469"/>
            <a:ext cx="701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flag bit for </a:t>
            </a:r>
            <a:r>
              <a:rPr lang="en-US" dirty="0" err="1" smtClean="0"/>
              <a:t>sendmsg</a:t>
            </a:r>
            <a:r>
              <a:rPr lang="en-US" dirty="0" smtClean="0"/>
              <a:t>/</a:t>
            </a:r>
            <a:r>
              <a:rPr lang="en-US" dirty="0" err="1" smtClean="0"/>
              <a:t>writemsg</a:t>
            </a:r>
            <a:r>
              <a:rPr lang="en-US" dirty="0" smtClean="0"/>
              <a:t>  - FI_RELAXED_ORDER - </a:t>
            </a:r>
            <a:br>
              <a:rPr lang="en-US" dirty="0" smtClean="0"/>
            </a:b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bit is set, MSG, RMA ,or AMO operation may be completed ahead of pending MSG, RMA, or </a:t>
            </a:r>
            <a:r>
              <a:rPr lang="en-US" dirty="0"/>
              <a:t> </a:t>
            </a:r>
            <a:r>
              <a:rPr lang="en-US" dirty="0" smtClean="0"/>
              <a:t>AMO ops in the EP’s send queue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Messages may appear to complete out of order when this bit is set.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4108442"/>
            <a:ext cx="701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flag bit for </a:t>
            </a:r>
            <a:r>
              <a:rPr lang="en-US" dirty="0" err="1" smtClean="0"/>
              <a:t>sendmsg</a:t>
            </a:r>
            <a:r>
              <a:rPr lang="en-US" dirty="0" smtClean="0"/>
              <a:t>/</a:t>
            </a:r>
            <a:r>
              <a:rPr lang="en-US" dirty="0" err="1" smtClean="0"/>
              <a:t>writemsg</a:t>
            </a:r>
            <a:r>
              <a:rPr lang="en-US" dirty="0" smtClean="0"/>
              <a:t>  - FI_FENCE_GLOBAL - </a:t>
            </a:r>
            <a:br>
              <a:rPr lang="en-US" dirty="0" smtClean="0"/>
            </a:b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bit is set, </a:t>
            </a:r>
            <a:r>
              <a:rPr lang="en-US" dirty="0"/>
              <a:t> </a:t>
            </a:r>
            <a:r>
              <a:rPr lang="en-US" dirty="0" smtClean="0"/>
              <a:t>this operations posted to the EP will not be initiated till all previously posted MSG, RMA, AMO ops to the EP have completed globally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f</a:t>
            </a:r>
            <a:r>
              <a:rPr lang="en-US" dirty="0" err="1" smtClean="0"/>
              <a:t>i_ep_sync</a:t>
            </a:r>
            <a:r>
              <a:rPr lang="en-US" dirty="0" smtClean="0"/>
              <a:t> sounds blocking, this is a potentially non-blocking way to do a fence</a:t>
            </a:r>
          </a:p>
        </p:txBody>
      </p:sp>
    </p:spTree>
    <p:extLst>
      <p:ext uri="{BB962C8B-B14F-4D97-AF65-F5344CB8AC3E}">
        <p14:creationId xmlns:p14="http://schemas.microsoft.com/office/powerpoint/2010/main" val="62392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14" y="228600"/>
            <a:ext cx="8403772" cy="1143000"/>
          </a:xfrm>
        </p:spPr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FI_RDM now – depending on interpretation of fi_getinfo.3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95525"/>
              </p:ext>
            </p:extLst>
          </p:nvPr>
        </p:nvGraphicFramePr>
        <p:xfrm>
          <a:off x="1640101" y="2322279"/>
          <a:ext cx="6382702" cy="2718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60"/>
                <a:gridCol w="1215753"/>
                <a:gridCol w="1215753"/>
                <a:gridCol w="1139768"/>
                <a:gridCol w="1139768"/>
              </a:tblGrid>
              <a:tr h="65563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yes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 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yes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6556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r>
                        <a:rPr lang="en-US" sz="1400" baseline="0" dirty="0" smtClean="0"/>
                        <a:t> 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</a:tr>
              <a:tr h="469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Atomic</a:t>
                      </a:r>
                      <a:r>
                        <a:rPr lang="en-US" sz="1400" baseline="0" dirty="0" smtClean="0"/>
                        <a:t> Op.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yes</a:t>
                      </a:r>
                      <a:endParaRPr lang="en-US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yes</a:t>
                      </a:r>
                      <a:endParaRPr lang="en-US" sz="14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38157" y="182879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428161" y="271416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7371" y="5428343"/>
            <a:ext cx="5210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Not enough order?  </a:t>
            </a:r>
            <a:r>
              <a:rPr lang="en-US" dirty="0" err="1">
                <a:solidFill>
                  <a:srgbClr val="6D6E71"/>
                </a:solidFill>
              </a:rPr>
              <a:t>f</a:t>
            </a:r>
            <a:r>
              <a:rPr lang="en-US" dirty="0" err="1" smtClean="0">
                <a:solidFill>
                  <a:srgbClr val="6D6E71"/>
                </a:solidFill>
              </a:rPr>
              <a:t>i_ep_sync</a:t>
            </a:r>
            <a:r>
              <a:rPr lang="en-US" dirty="0" smtClean="0">
                <a:solidFill>
                  <a:srgbClr val="6D6E71"/>
                </a:solidFill>
              </a:rPr>
              <a:t> seems kind of heavy weight.</a:t>
            </a:r>
          </a:p>
        </p:txBody>
      </p:sp>
    </p:spTree>
    <p:extLst>
      <p:ext uri="{BB962C8B-B14F-4D97-AF65-F5344CB8AC3E}">
        <p14:creationId xmlns:p14="http://schemas.microsoft.com/office/powerpoint/2010/main" val="311045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14" y="228600"/>
            <a:ext cx="8403772" cy="1143000"/>
          </a:xfrm>
        </p:spPr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FI_RDM suggestion – </a:t>
            </a:r>
            <a:r>
              <a:rPr lang="en-US" dirty="0" err="1" smtClean="0"/>
              <a:t>HyperTransport</a:t>
            </a:r>
            <a:r>
              <a:rPr lang="en-US" dirty="0" smtClean="0"/>
              <a:t> ordered sequences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99041"/>
              </p:ext>
            </p:extLst>
          </p:nvPr>
        </p:nvGraphicFramePr>
        <p:xfrm>
          <a:off x="1146628" y="2017482"/>
          <a:ext cx="6876175" cy="3023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903"/>
                <a:gridCol w="1309748"/>
                <a:gridCol w="1309748"/>
                <a:gridCol w="1227888"/>
                <a:gridCol w="1227888"/>
              </a:tblGrid>
              <a:tr h="729128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52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52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 Write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7291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RDMA</a:t>
                      </a:r>
                      <a:r>
                        <a:rPr lang="en-US" sz="1400" baseline="0" dirty="0" smtClean="0"/>
                        <a:t> Read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52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Atomic</a:t>
                      </a:r>
                      <a:r>
                        <a:rPr lang="en-US" sz="1400" baseline="0" dirty="0" smtClean="0"/>
                        <a:t> Op.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a)yes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a)</a:t>
                      </a:r>
                      <a:r>
                        <a:rPr lang="en-US" sz="1400" baseline="0" dirty="0" smtClean="0"/>
                        <a:t> yes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no</a:t>
                      </a:r>
                      <a:endParaRPr 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38157" y="1451426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878095" y="2569028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7371" y="5428343"/>
            <a:ext cx="741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a) default, as in man page.  App must use </a:t>
            </a:r>
            <a:r>
              <a:rPr lang="en-US" dirty="0" err="1" smtClean="0">
                <a:solidFill>
                  <a:srgbClr val="6D6E71"/>
                </a:solidFill>
              </a:rPr>
              <a:t>fi_ep_sync</a:t>
            </a:r>
            <a:r>
              <a:rPr lang="en-US" dirty="0" smtClean="0">
                <a:solidFill>
                  <a:srgbClr val="6D6E71"/>
                </a:solidFill>
              </a:rPr>
              <a:t> for ordering.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b) If second op has the same order sequence.  Ops must be back-to-back.</a:t>
            </a:r>
          </a:p>
        </p:txBody>
      </p:sp>
    </p:spTree>
    <p:extLst>
      <p:ext uri="{BB962C8B-B14F-4D97-AF65-F5344CB8AC3E}">
        <p14:creationId xmlns:p14="http://schemas.microsoft.com/office/powerpoint/2010/main" val="100271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914400"/>
          </a:xfrm>
        </p:spPr>
        <p:txBody>
          <a:bodyPr/>
          <a:lstStyle/>
          <a:p>
            <a:r>
              <a:rPr lang="en-US" dirty="0" smtClean="0"/>
              <a:t>Ordering bits for FI_RDM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069184"/>
            <a:ext cx="701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flag bit for </a:t>
            </a:r>
            <a:r>
              <a:rPr lang="en-US" dirty="0" err="1" smtClean="0"/>
              <a:t>sendmsg</a:t>
            </a:r>
            <a:r>
              <a:rPr lang="en-US" dirty="0" smtClean="0"/>
              <a:t>/</a:t>
            </a:r>
            <a:r>
              <a:rPr lang="en-US" dirty="0" err="1" smtClean="0"/>
              <a:t>writemsg</a:t>
            </a:r>
            <a:r>
              <a:rPr lang="en-US" dirty="0" smtClean="0"/>
              <a:t>  - FI_ORDERED_SEQ - </a:t>
            </a:r>
            <a:br>
              <a:rPr lang="en-US" dirty="0" smtClean="0"/>
            </a:b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bit is set, message or </a:t>
            </a:r>
            <a:r>
              <a:rPr lang="en-US" dirty="0" err="1" smtClean="0"/>
              <a:t>rma</a:t>
            </a:r>
            <a:r>
              <a:rPr lang="en-US" dirty="0" smtClean="0"/>
              <a:t> or </a:t>
            </a:r>
            <a:r>
              <a:rPr lang="en-US" dirty="0" err="1" smtClean="0"/>
              <a:t>amo</a:t>
            </a:r>
            <a:r>
              <a:rPr lang="en-US" dirty="0" smtClean="0"/>
              <a:t> operation </a:t>
            </a:r>
            <a:r>
              <a:rPr lang="en-US" dirty="0"/>
              <a:t> </a:t>
            </a:r>
            <a:r>
              <a:rPr lang="en-US" dirty="0" smtClean="0"/>
              <a:t>is treated as part of an ordered sequence.  The sequence number is specified in the </a:t>
            </a:r>
            <a:r>
              <a:rPr lang="en-US" i="1" dirty="0" smtClean="0"/>
              <a:t>flow </a:t>
            </a:r>
            <a:r>
              <a:rPr lang="en-US" dirty="0" smtClean="0"/>
              <a:t>field of the </a:t>
            </a:r>
            <a:r>
              <a:rPr lang="en-US" i="1" dirty="0" err="1" smtClean="0"/>
              <a:t>fi_msg</a:t>
            </a:r>
            <a:r>
              <a:rPr lang="en-US" dirty="0" smtClean="0"/>
              <a:t>, etc. argument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Msg</a:t>
            </a:r>
            <a:r>
              <a:rPr lang="en-US" dirty="0" smtClean="0"/>
              <a:t>, RMA, and AMO requests within an ordered sequence must be posted sequentially to a given endpoint, with intervening requests that are not part of the ordered sequence.  The operations must all target the same target address.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Some providers may be able to do this efficiently, otherwise the behavior is as if </a:t>
            </a:r>
            <a:r>
              <a:rPr lang="en-US" dirty="0" err="1" smtClean="0"/>
              <a:t>fi_ep_sync</a:t>
            </a:r>
            <a:r>
              <a:rPr lang="en-US" dirty="0" smtClean="0"/>
              <a:t> were invoked internally between each operation.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type of endpoints with simple ordering rules that are reasonably easy to understand</a:t>
            </a:r>
          </a:p>
          <a:p>
            <a:r>
              <a:rPr lang="en-US" dirty="0" smtClean="0"/>
              <a:t>The ordering rules should allow for sufficient flexibility so that different providers can provide maximum performance while also insuring program correctness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514" y="228600"/>
            <a:ext cx="8323943" cy="1143000"/>
          </a:xfrm>
        </p:spPr>
        <p:txBody>
          <a:bodyPr/>
          <a:lstStyle/>
          <a:p>
            <a:r>
              <a:rPr lang="en-US" dirty="0" smtClean="0"/>
              <a:t>Something needed so consumers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err="1" smtClean="0"/>
              <a:t>libfabric</a:t>
            </a:r>
            <a:r>
              <a:rPr lang="en-US" dirty="0" smtClean="0"/>
              <a:t> stay </a:t>
            </a:r>
            <a:r>
              <a:rPr lang="en-US" dirty="0" smtClean="0"/>
              <a:t>sane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6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– what is ordering?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Ordering is an end-to-end concept and may include some or all of the following:</a:t>
            </a:r>
          </a:p>
          <a:p>
            <a:r>
              <a:rPr lang="en-US" sz="2000" dirty="0" smtClean="0"/>
              <a:t>Expectations of the API consumer w.r.t. the order of execution of operations posted to the fabric provider</a:t>
            </a:r>
          </a:p>
          <a:p>
            <a:r>
              <a:rPr lang="en-US" sz="2000" dirty="0" smtClean="0"/>
              <a:t>Execution of operations as expressed on the wire</a:t>
            </a:r>
          </a:p>
          <a:p>
            <a:r>
              <a:rPr lang="en-US" sz="2000" dirty="0" smtClean="0"/>
              <a:t>Ordering of information as packets/flits/</a:t>
            </a:r>
            <a:r>
              <a:rPr lang="en-US" sz="2000" dirty="0" err="1" smtClean="0"/>
              <a:t>msgs</a:t>
            </a:r>
            <a:r>
              <a:rPr lang="en-US" sz="2000" dirty="0" smtClean="0"/>
              <a:t> cross the wire</a:t>
            </a:r>
          </a:p>
          <a:p>
            <a:r>
              <a:rPr lang="en-US" sz="2000" dirty="0" smtClean="0"/>
              <a:t>Ordering of inbound operations (both inbound requests and inbound RDMA operations)</a:t>
            </a:r>
          </a:p>
          <a:p>
            <a:r>
              <a:rPr lang="en-US" sz="2000" dirty="0"/>
              <a:t>Order in which inbound data is placed on the memory </a:t>
            </a:r>
            <a:r>
              <a:rPr lang="en-US" sz="2000" dirty="0" smtClean="0"/>
              <a:t>bus</a:t>
            </a:r>
          </a:p>
          <a:p>
            <a:r>
              <a:rPr lang="en-US" sz="2000" dirty="0" smtClean="0"/>
              <a:t>Order in which inbound data is written to memory by the memory controller</a:t>
            </a:r>
            <a:endParaRPr lang="en-US" sz="2000" dirty="0"/>
          </a:p>
          <a:p>
            <a:r>
              <a:rPr lang="en-US" sz="2000" dirty="0" smtClean="0"/>
              <a:t>Expectations of the API consumer w.r.t. the order in which operations are completed/notified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IB: The concise ordering rules</a:t>
            </a: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www.openfabrics.org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fld id="{F6402960-2967-4E7D-B38A-6F1F8B662E09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95237" name="TextBox 53"/>
          <p:cNvSpPr txBox="1">
            <a:spLocks noChangeArrowheads="1"/>
          </p:cNvSpPr>
          <p:nvPr/>
        </p:nvSpPr>
        <p:spPr bwMode="auto">
          <a:xfrm>
            <a:off x="392113" y="1700213"/>
            <a:ext cx="85629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 eaLnBrk="1" hangingPunct="1"/>
            <a:r>
              <a:rPr lang="en-US" altLang="en-US"/>
              <a:t>Operations on the SEND queue are transmitted on the wire in order.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Operations at the RESPONDER side are executed in the order received. </a:t>
            </a:r>
          </a:p>
          <a:p>
            <a:pPr algn="ctr" eaLnBrk="1" hangingPunct="1"/>
            <a:endParaRPr lang="en-US" altLang="en-US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2000">
                <a:solidFill>
                  <a:srgbClr val="C00000"/>
                </a:solidFill>
              </a:rPr>
              <a:t>A SEND or RDMA WRITE may be executed before an RDMA READ!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Operations on the SEND queue are completed in the order in which they were posted.</a:t>
            </a:r>
          </a:p>
        </p:txBody>
      </p:sp>
      <p:sp>
        <p:nvSpPr>
          <p:cNvPr id="95238" name="Date Placeholder 6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6/14/2011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79438" y="4686300"/>
            <a:ext cx="1119187" cy="246063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SEND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79438" y="4456113"/>
            <a:ext cx="1119187" cy="246062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RDMA RD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9438" y="4225925"/>
            <a:ext cx="1119187" cy="246063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SEND</a:t>
            </a:r>
          </a:p>
        </p:txBody>
      </p:sp>
      <p:sp>
        <p:nvSpPr>
          <p:cNvPr id="46" name="Rectangle 45"/>
          <p:cNvSpPr/>
          <p:nvPr/>
        </p:nvSpPr>
        <p:spPr bwMode="auto">
          <a:xfrm flipH="1">
            <a:off x="8004175" y="4564063"/>
            <a:ext cx="768350" cy="16621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8004175" y="4962525"/>
            <a:ext cx="76835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 bwMode="auto">
          <a:xfrm flipH="1">
            <a:off x="8004175" y="5854700"/>
            <a:ext cx="76835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245" name="TextBox 43"/>
          <p:cNvSpPr txBox="1">
            <a:spLocks noChangeArrowheads="1"/>
          </p:cNvSpPr>
          <p:nvPr/>
        </p:nvSpPr>
        <p:spPr bwMode="auto">
          <a:xfrm flipH="1">
            <a:off x="7735888" y="4206875"/>
            <a:ext cx="1260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6D6E71"/>
                </a:solidFill>
              </a:rPr>
              <a:t>responder</a:t>
            </a:r>
          </a:p>
        </p:txBody>
      </p:sp>
      <p:cxnSp>
        <p:nvCxnSpPr>
          <p:cNvPr id="50" name="Shape 49"/>
          <p:cNvCxnSpPr>
            <a:stCxn id="43" idx="2"/>
          </p:cNvCxnSpPr>
          <p:nvPr/>
        </p:nvCxnSpPr>
        <p:spPr>
          <a:xfrm rot="16200000" flipH="1">
            <a:off x="4487863" y="1584325"/>
            <a:ext cx="190500" cy="6886575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187950" y="5021263"/>
            <a:ext cx="893763" cy="261937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SEND 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846513" y="5014913"/>
            <a:ext cx="1133475" cy="26352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RDMA RD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714625" y="5024438"/>
            <a:ext cx="900113" cy="24447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SEND 3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176338" y="5646738"/>
            <a:ext cx="68357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23838" y="4665663"/>
            <a:ext cx="284162" cy="252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3838" y="4435475"/>
            <a:ext cx="284162" cy="252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3838" y="4205288"/>
            <a:ext cx="284162" cy="252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253038" y="5545138"/>
            <a:ext cx="741362" cy="223837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ACK 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73488" y="5541963"/>
            <a:ext cx="1271587" cy="23177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READ DATA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808288" y="5548313"/>
            <a:ext cx="747712" cy="217487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ACK 1</a:t>
            </a:r>
          </a:p>
        </p:txBody>
      </p:sp>
      <p:sp>
        <p:nvSpPr>
          <p:cNvPr id="95257" name="TextBox 60"/>
          <p:cNvSpPr txBox="1">
            <a:spLocks noChangeArrowheads="1"/>
          </p:cNvSpPr>
          <p:nvPr/>
        </p:nvSpPr>
        <p:spPr bwMode="auto">
          <a:xfrm>
            <a:off x="550863" y="5486400"/>
            <a:ext cx="569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6D6E7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7404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FI_MSG</a:t>
            </a:r>
            <a:r>
              <a:rPr lang="en-US" dirty="0" smtClean="0"/>
              <a:t> - </a:t>
            </a:r>
            <a:r>
              <a:rPr lang="en-US" dirty="0"/>
              <a:t> Provides reliable, in-order message based communication, with data transfers maintaining message </a:t>
            </a:r>
            <a:r>
              <a:rPr lang="en-US" dirty="0" smtClean="0"/>
              <a:t>boundaries.  </a:t>
            </a:r>
            <a:r>
              <a:rPr lang="en-US" dirty="0" smtClean="0">
                <a:solidFill>
                  <a:srgbClr val="00B0F0"/>
                </a:solidFill>
              </a:rPr>
              <a:t>Hmmm.  Okay, so if you bought an adaptive network, you wasted your money.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FI_RDM -</a:t>
            </a:r>
            <a:r>
              <a:rPr lang="en-US" dirty="0"/>
              <a:t> Provides reliable datagram communication </a:t>
            </a:r>
            <a:r>
              <a:rPr lang="en-US" b="1" dirty="0">
                <a:solidFill>
                  <a:srgbClr val="FF0000"/>
                </a:solidFill>
              </a:rPr>
              <a:t>without</a:t>
            </a:r>
            <a:r>
              <a:rPr lang="en-US" dirty="0"/>
              <a:t> ordering guarantees</a:t>
            </a:r>
            <a:r>
              <a:rPr lang="en-US" dirty="0" smtClean="0"/>
              <a:t>. – </a:t>
            </a:r>
            <a:r>
              <a:rPr lang="en-US" dirty="0" smtClean="0">
                <a:solidFill>
                  <a:srgbClr val="00B0F0"/>
                </a:solidFill>
              </a:rPr>
              <a:t>Hmmm.  Okay,  does PSM really work this way?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MPI can’t use this mode easily.</a:t>
            </a:r>
            <a:r>
              <a:rPr lang="en-US" i="1" dirty="0" smtClean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man –l man/fi_getinfo.3 have now?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1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worse than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 provides ordering only on operations posted to a given QP.</a:t>
            </a:r>
          </a:p>
          <a:p>
            <a:pPr lvl="1"/>
            <a:r>
              <a:rPr lang="en-US" dirty="0" smtClean="0"/>
              <a:t>The QP construct binds together operations of different types in order to provide ordering guarantees between different operations, e.g. between message and RDMA operations. </a:t>
            </a:r>
          </a:p>
          <a:p>
            <a:r>
              <a:rPr lang="en-US" dirty="0" smtClean="0"/>
              <a:t>How is that accomplished using the fabric interfaces?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FI_MSG</a:t>
            </a:r>
            <a:r>
              <a:rPr lang="en-US" dirty="0" smtClean="0"/>
              <a:t> - </a:t>
            </a:r>
            <a:r>
              <a:rPr lang="en-US" dirty="0"/>
              <a:t> Provides reliable, </a:t>
            </a:r>
            <a:r>
              <a:rPr lang="en-US" dirty="0" smtClean="0"/>
              <a:t>message </a:t>
            </a:r>
            <a:r>
              <a:rPr lang="en-US" dirty="0"/>
              <a:t>based communication, with data transfers maintaining message </a:t>
            </a:r>
            <a:r>
              <a:rPr lang="en-US" dirty="0" smtClean="0"/>
              <a:t>boundaries.   Messages are ordered by default,  with relaxed order being optionally supported on a per message basis.  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FI_RDM -</a:t>
            </a:r>
            <a:r>
              <a:rPr lang="en-US" dirty="0"/>
              <a:t> Provides reliable datagram </a:t>
            </a:r>
            <a:r>
              <a:rPr lang="en-US" dirty="0" smtClean="0"/>
              <a:t>communication.  By default, ordering is not guaranteed, although for datagrams targeting a given network endpoint, a sequence of datagrams can be specified as an ordered sequence.</a:t>
            </a:r>
            <a:endParaRPr lang="en-US" i="1" dirty="0" smtClean="0">
              <a:solidFill>
                <a:srgbClr val="00B0F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be nicer…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0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Using relaxed order in MPI – rendezvous example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www.openfabrics.org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fld id="{F6402960-2967-4E7D-B38A-6F1F8B662E09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95238" name="Date Placeholder 6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6/14/2011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94632" y="4702175"/>
            <a:ext cx="1119187" cy="246063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WR0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93952" y="4456113"/>
            <a:ext cx="1119187" cy="246062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SndCmp0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79438" y="4225925"/>
            <a:ext cx="1119187" cy="246063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WR1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 flipH="1">
            <a:off x="8004175" y="4564063"/>
            <a:ext cx="768350" cy="16621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8004175" y="4962525"/>
            <a:ext cx="76835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 bwMode="auto">
          <a:xfrm flipH="1">
            <a:off x="8004175" y="5854700"/>
            <a:ext cx="76835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245" name="TextBox 43"/>
          <p:cNvSpPr txBox="1">
            <a:spLocks noChangeArrowheads="1"/>
          </p:cNvSpPr>
          <p:nvPr/>
        </p:nvSpPr>
        <p:spPr bwMode="auto">
          <a:xfrm flipH="1">
            <a:off x="7735888" y="4206875"/>
            <a:ext cx="1260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6D6E71"/>
                </a:solidFill>
              </a:rPr>
              <a:t>responder</a:t>
            </a:r>
          </a:p>
        </p:txBody>
      </p:sp>
      <p:cxnSp>
        <p:nvCxnSpPr>
          <p:cNvPr id="50" name="Shape 49"/>
          <p:cNvCxnSpPr>
            <a:stCxn id="43" idx="2"/>
          </p:cNvCxnSpPr>
          <p:nvPr/>
        </p:nvCxnSpPr>
        <p:spPr>
          <a:xfrm rot="16200000" flipH="1">
            <a:off x="4503057" y="1600200"/>
            <a:ext cx="190500" cy="6886575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729956" y="5006296"/>
            <a:ext cx="893763" cy="261937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Sndcmp0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82144" y="5014913"/>
            <a:ext cx="1133475" cy="26352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Wr1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908175" y="5024438"/>
            <a:ext cx="900113" cy="24447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SndCmp1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6698" y="4000961"/>
            <a:ext cx="1119187" cy="246063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SencCmp1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64830" y="5006977"/>
            <a:ext cx="1133475" cy="263525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Wr0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60800" y="2554514"/>
            <a:ext cx="1762919" cy="227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623719" y="2554514"/>
            <a:ext cx="1107848" cy="227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15619" y="1785257"/>
            <a:ext cx="298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No ordering dependency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312229" y="5395119"/>
            <a:ext cx="494733" cy="4595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2"/>
          </p:cNvCxnSpPr>
          <p:nvPr/>
        </p:nvCxnSpPr>
        <p:spPr>
          <a:xfrm flipV="1">
            <a:off x="5806962" y="5270502"/>
            <a:ext cx="924606" cy="5841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53202" y="5898545"/>
            <a:ext cx="298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ordering required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0669" y="5898545"/>
            <a:ext cx="298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ordering required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2291218" y="5278439"/>
            <a:ext cx="67013" cy="576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2467429" y="5278439"/>
            <a:ext cx="1146005" cy="6201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182144" y="2554514"/>
            <a:ext cx="1994693" cy="2451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3" idx="0"/>
          </p:cNvCxnSpPr>
          <p:nvPr/>
        </p:nvCxnSpPr>
        <p:spPr>
          <a:xfrm flipH="1">
            <a:off x="2358232" y="2554514"/>
            <a:ext cx="836725" cy="2469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485333" y="2115066"/>
            <a:ext cx="298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No ordering dependency</a:t>
            </a:r>
            <a:endParaRPr lang="en-US" dirty="0" smtClean="0">
              <a:solidFill>
                <a:srgbClr val="6D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2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PCI-e Transaction order rules (for given TC, </a:t>
            </a:r>
            <a:r>
              <a:rPr lang="en-US" dirty="0" err="1" smtClean="0"/>
              <a:t>src</a:t>
            </a:r>
            <a:r>
              <a:rPr lang="en-US" dirty="0" smtClean="0"/>
              <a:t>, target)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42509"/>
              </p:ext>
            </p:extLst>
          </p:nvPr>
        </p:nvGraphicFramePr>
        <p:xfrm>
          <a:off x="2090056" y="2315029"/>
          <a:ext cx="521429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979"/>
                <a:gridCol w="1226894"/>
                <a:gridCol w="1150213"/>
                <a:gridCol w="11502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Row Pass Column?</a:t>
                      </a:r>
                      <a:endParaRPr lang="en-US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Posted</a:t>
                      </a:r>
                      <a:r>
                        <a:rPr lang="en-US" sz="1400" baseline="0" dirty="0" smtClean="0"/>
                        <a:t> Request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</a:t>
                      </a:r>
                      <a:r>
                        <a:rPr lang="en-US" sz="1400" baseline="0" dirty="0" smtClean="0"/>
                        <a:t> request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AMO</a:t>
                      </a:r>
                      <a:r>
                        <a:rPr lang="en-US" sz="1400" baseline="0" dirty="0" smtClean="0"/>
                        <a:t> req.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Posted</a:t>
                      </a:r>
                      <a:r>
                        <a:rPr lang="en-US" sz="1400" baseline="0" dirty="0" smtClean="0"/>
                        <a:t> Request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(RDMA write)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a)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no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yes</a:t>
                      </a:r>
                      <a:endParaRPr lang="en-US" sz="1400" baseline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read request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baseline="0" dirty="0" smtClean="0"/>
                        <a:t>a) no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y/n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Non-posted</a:t>
                      </a:r>
                      <a:r>
                        <a:rPr lang="en-US" sz="1400" baseline="0" dirty="0" smtClean="0"/>
                        <a:t> 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AMO request.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a) no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b) y/n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y/n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y/n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1885" y="4735677"/>
            <a:ext cx="33963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Strict producer/consumer model – i.e. strict order</a:t>
            </a:r>
          </a:p>
          <a:p>
            <a:pPr marL="342900" indent="-342900">
              <a:buAutoNum type="alphaLcParenR"/>
            </a:pPr>
            <a:r>
              <a:rPr lang="en-US" dirty="0" smtClean="0">
                <a:solidFill>
                  <a:srgbClr val="6D6E71"/>
                </a:solidFill>
              </a:rPr>
              <a:t>I’m feeling lucky and have set RO bit in second request</a:t>
            </a:r>
          </a:p>
          <a:p>
            <a:pPr marL="342900" indent="-342900">
              <a:buAutoNum type="alphaLcParenR"/>
            </a:pPr>
            <a:endParaRPr lang="en-US" dirty="0" smtClean="0">
              <a:solidFill>
                <a:srgbClr val="6D6E7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1772" y="4920342"/>
            <a:ext cx="3396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Requesting relaxed order doesn’t mean you’ll get it, hence y/n.  If you’re a HW designer, don’t count on relaxed order.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63999" y="1785263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op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52399" y="2220692"/>
            <a:ext cx="3149600" cy="37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op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4571" y="1785263"/>
            <a:ext cx="2569028" cy="116113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44571" y="1785263"/>
            <a:ext cx="2569028" cy="174170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644571" y="1785263"/>
            <a:ext cx="2569028" cy="219891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2781" y="2837538"/>
            <a:ext cx="377372" cy="246743"/>
          </a:xfrm>
          <a:prstGeom prst="ellipse">
            <a:avLst/>
          </a:prstGeom>
          <a:solidFill>
            <a:srgbClr val="FFC000">
              <a:alpha val="1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187295" y="3389070"/>
            <a:ext cx="377372" cy="246743"/>
          </a:xfrm>
          <a:prstGeom prst="ellipse">
            <a:avLst/>
          </a:prstGeom>
          <a:solidFill>
            <a:srgbClr val="FFC000">
              <a:alpha val="1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201809" y="3926088"/>
            <a:ext cx="377372" cy="246743"/>
          </a:xfrm>
          <a:prstGeom prst="ellipse">
            <a:avLst/>
          </a:prstGeom>
          <a:solidFill>
            <a:srgbClr val="FFC000">
              <a:alpha val="1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13598" y="1523653"/>
            <a:ext cx="174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Producer/consumer model</a:t>
            </a:r>
          </a:p>
        </p:txBody>
      </p:sp>
    </p:spTree>
    <p:extLst>
      <p:ext uri="{BB962C8B-B14F-4D97-AF65-F5344CB8AC3E}">
        <p14:creationId xmlns:p14="http://schemas.microsoft.com/office/powerpoint/2010/main" val="348141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952</Words>
  <Application>Microsoft Office PowerPoint</Application>
  <PresentationFormat>On-screen Show (4:3)</PresentationFormat>
  <Paragraphs>258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Request ordering for FI_MSG and FI_RDM endpoints</vt:lpstr>
      <vt:lpstr>Something needed so consumers  of libfabric stay sane</vt:lpstr>
      <vt:lpstr>Background – what is ordering?</vt:lpstr>
      <vt:lpstr>IB: The concise ordering rules</vt:lpstr>
      <vt:lpstr>What’s man –l man/fi_getinfo.3 have now?</vt:lpstr>
      <vt:lpstr>It’s worse than that</vt:lpstr>
      <vt:lpstr>What would be nicer…</vt:lpstr>
      <vt:lpstr>Using relaxed order in MPI – rendezvous example</vt:lpstr>
      <vt:lpstr>PCI-e Transaction order rules (for given TC, src, target)</vt:lpstr>
      <vt:lpstr>IB Transaction ordering rules (RC)</vt:lpstr>
      <vt:lpstr>Libfabric FI_MSG now – depending on interpretation of fi_getinfo.3</vt:lpstr>
      <vt:lpstr>Libfabric FI_MSG with optional relaxed order proposal</vt:lpstr>
      <vt:lpstr>Ordering bits for FI_MSG</vt:lpstr>
      <vt:lpstr>Libfabric FI_RDM now – depending on interpretation of fi_getinfo.3</vt:lpstr>
      <vt:lpstr>Libfabric FI_RDM suggestion – HyperTransport ordered sequences</vt:lpstr>
      <vt:lpstr>Ordering bits for FI_RDM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howardp@cray.com</dc:creator>
  <cp:lastModifiedBy>Howard Pritchard</cp:lastModifiedBy>
  <cp:revision>98</cp:revision>
  <cp:lastPrinted>2014-04-28T17:45:21Z</cp:lastPrinted>
  <dcterms:created xsi:type="dcterms:W3CDTF">2014-03-17T13:46:32Z</dcterms:created>
  <dcterms:modified xsi:type="dcterms:W3CDTF">2014-04-29T17:09:35Z</dcterms:modified>
</cp:coreProperties>
</file>