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98" r:id="rId2"/>
    <p:sldId id="301" r:id="rId3"/>
    <p:sldId id="302" r:id="rId4"/>
    <p:sldId id="305" r:id="rId5"/>
    <p:sldId id="314" r:id="rId6"/>
    <p:sldId id="315" r:id="rId7"/>
    <p:sldId id="306" r:id="rId8"/>
    <p:sldId id="307" r:id="rId9"/>
    <p:sldId id="311" r:id="rId10"/>
    <p:sldId id="309" r:id="rId11"/>
    <p:sldId id="312" r:id="rId12"/>
    <p:sldId id="313" r:id="rId13"/>
  </p:sldIdLst>
  <p:sldSz cx="9144000" cy="6858000" type="screen4x3"/>
  <p:notesSz cx="7077075" cy="905192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ul Grun" initials="PG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5302"/>
    <a:srgbClr val="6D6E71"/>
    <a:srgbClr val="0051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35" autoAdjust="0"/>
    <p:restoredTop sz="94973" autoAdjust="0"/>
  </p:normalViewPr>
  <p:slideViewPr>
    <p:cSldViewPr snapToGrid="0">
      <p:cViewPr>
        <p:scale>
          <a:sx n="66" d="100"/>
          <a:sy n="66" d="100"/>
        </p:scale>
        <p:origin x="-72" y="-72"/>
      </p:cViewPr>
      <p:guideLst>
        <p:guide orient="horz" pos="2112"/>
        <p:guide pos="12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5259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5259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55524409-AA6D-49FE-A0C8-CA282E6A6A91}" type="datetime1">
              <a:rPr lang="en-US"/>
              <a:pPr>
                <a:defRPr/>
              </a:pPr>
              <a:t>9/1/2014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97758"/>
            <a:ext cx="3066733" cy="45259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597758"/>
            <a:ext cx="3066733" cy="45259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B33CCFEF-DA26-423D-BE49-67E67BA010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7545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5259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5259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DDD60918-725D-44C2-AD5E-9DFE3E31F5F9}" type="datetime1">
              <a:rPr lang="en-US"/>
              <a:pPr>
                <a:defRPr/>
              </a:pPr>
              <a:t>9/1/2014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76350" y="67945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299665"/>
            <a:ext cx="5661660" cy="407336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97758"/>
            <a:ext cx="3066733" cy="45259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597758"/>
            <a:ext cx="3066733" cy="45259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BA8C316C-1847-4B6F-ABDB-A71BD91CBF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2275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8C316C-1847-4B6F-ABDB-A71BD91CBF9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397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grpSp>
        <p:nvGrpSpPr>
          <p:cNvPr id="7" name="Group 6"/>
          <p:cNvGrpSpPr/>
          <p:nvPr userDrawn="1"/>
        </p:nvGrpSpPr>
        <p:grpSpPr>
          <a:xfrm>
            <a:off x="183087" y="3811049"/>
            <a:ext cx="1538825" cy="1432236"/>
            <a:chOff x="5075853" y="3477159"/>
            <a:chExt cx="3077649" cy="2864472"/>
          </a:xfrm>
        </p:grpSpPr>
        <p:pic>
          <p:nvPicPr>
            <p:cNvPr id="8" name="Picture 2"/>
            <p:cNvPicPr>
              <a:picLocks noChangeAspect="1" noChangeArrowheads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24"/>
            <a:stretch/>
          </p:blipFill>
          <p:spPr bwMode="auto">
            <a:xfrm>
              <a:off x="5231038" y="3477159"/>
              <a:ext cx="2922464" cy="2864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ctangle 8"/>
            <p:cNvSpPr/>
            <p:nvPr userDrawn="1"/>
          </p:nvSpPr>
          <p:spPr>
            <a:xfrm>
              <a:off x="5075854" y="3511866"/>
              <a:ext cx="206913" cy="523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2"/>
            <p:cNvPicPr>
              <a:picLocks noChangeAspect="1" noChangeArrowheads="1"/>
            </p:cNvPicPr>
            <p:nvPr userDrawn="1"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231038" y="3564205"/>
              <a:ext cx="51729" cy="1755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Rectangle 10"/>
            <p:cNvSpPr/>
            <p:nvPr userDrawn="1"/>
          </p:nvSpPr>
          <p:spPr>
            <a:xfrm>
              <a:off x="5075853" y="5363807"/>
              <a:ext cx="206913" cy="9289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21295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394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427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751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680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1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56"/>
          <a:stretch/>
        </p:blipFill>
        <p:spPr bwMode="auto">
          <a:xfrm>
            <a:off x="1560352" y="3928884"/>
            <a:ext cx="2281808" cy="2120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589380"/>
            <a:ext cx="8229600" cy="1049323"/>
          </a:xfrm>
        </p:spPr>
        <p:txBody>
          <a:bodyPr/>
          <a:lstStyle>
            <a:lvl1pPr algn="ctr">
              <a:defRPr sz="3600"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5054894" y="4004545"/>
            <a:ext cx="2180000" cy="2029002"/>
            <a:chOff x="5075853" y="3477159"/>
            <a:chExt cx="3077649" cy="2864472"/>
          </a:xfrm>
        </p:grpSpPr>
        <p:pic>
          <p:nvPicPr>
            <p:cNvPr id="7" name="Picture 2"/>
            <p:cNvPicPr>
              <a:picLocks noChangeAspect="1" noChangeArrowheads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24"/>
            <a:stretch/>
          </p:blipFill>
          <p:spPr bwMode="auto">
            <a:xfrm>
              <a:off x="5231038" y="3477159"/>
              <a:ext cx="2922464" cy="2864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Rectangle 2"/>
            <p:cNvSpPr/>
            <p:nvPr userDrawn="1"/>
          </p:nvSpPr>
          <p:spPr>
            <a:xfrm>
              <a:off x="5075854" y="3511866"/>
              <a:ext cx="206913" cy="523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2"/>
            <p:cNvPicPr>
              <a:picLocks noChangeAspect="1" noChangeArrowheads="1"/>
            </p:cNvPicPr>
            <p:nvPr userDrawn="1"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231038" y="3564205"/>
              <a:ext cx="51729" cy="1755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Rectangle 9"/>
            <p:cNvSpPr/>
            <p:nvPr userDrawn="1"/>
          </p:nvSpPr>
          <p:spPr>
            <a:xfrm>
              <a:off x="5075853" y="5363807"/>
              <a:ext cx="206913" cy="9289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/>
          <p:cNvSpPr txBox="1"/>
          <p:nvPr userDrawn="1"/>
        </p:nvSpPr>
        <p:spPr>
          <a:xfrm>
            <a:off x="3428653" y="6414571"/>
            <a:ext cx="2334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cs typeface="Arial" pitchFamily="34" charset="0"/>
              </a:rPr>
              <a:t>#OFADevWorkshop</a:t>
            </a:r>
            <a:endParaRPr lang="en-US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514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1026" name="Picture 9" descr="ribbon_small_rgb.jp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1788"/>
            <a:ext cx="8229600" cy="464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442451" y="6492875"/>
            <a:ext cx="8273709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659328" y="6492875"/>
            <a:ext cx="1086463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21" r:id="rId7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MS PGothic" pitchFamily="3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4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ofiwg/libfabric/wiki" TargetMode="External"/><Relationship Id="rId2" Type="http://schemas.openxmlformats.org/officeDocument/2006/relationships/hyperlink" Target="https://github.com/ofiwg/libfabric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penfabrics.org/downloads/OFIWG/Hillsboro%20F2F%202014-0819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penfabrics.org/downloads/OFIWG/Hillsboro%20F2F%202014-0819/ofi_verbs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penfabrics.org/downloads/OFIWG/Hillsboro%20F2F%202014-0819/fi-mgmt.ppt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Hillsboro August F2F Summary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057400" y="4267199"/>
            <a:ext cx="6629400" cy="149497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Paul Grun</a:t>
            </a:r>
          </a:p>
          <a:p>
            <a:r>
              <a:rPr lang="en-US" dirty="0" smtClean="0"/>
              <a:t>OFI WG co-chair</a:t>
            </a:r>
          </a:p>
          <a:p>
            <a:r>
              <a:rPr lang="en-US" dirty="0" smtClean="0"/>
              <a:t>01 Sept</a:t>
            </a:r>
            <a:r>
              <a:rPr lang="en-US" dirty="0" smtClean="0"/>
              <a:t> </a:t>
            </a:r>
            <a:r>
              <a:rPr lang="en-US" dirty="0" smtClean="0"/>
              <a:t>‘14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25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Reqmts</a:t>
            </a:r>
            <a:r>
              <a:rPr lang="en-US" dirty="0" smtClean="0"/>
              <a:t> for 1</a:t>
            </a:r>
            <a:r>
              <a:rPr lang="en-US" baseline="30000" dirty="0" smtClean="0"/>
              <a:t>st</a:t>
            </a:r>
            <a:r>
              <a:rPr lang="en-US" dirty="0" smtClean="0"/>
              <a:t> release –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Minimum required functionality constituting a first </a:t>
            </a:r>
            <a:r>
              <a:rPr lang="en-US" dirty="0" err="1" smtClean="0"/>
              <a:t>rel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Code </a:t>
            </a:r>
            <a:r>
              <a:rPr lang="en-US" dirty="0"/>
              <a:t>is complete for all defined endpoint types and operations</a:t>
            </a:r>
          </a:p>
          <a:p>
            <a:pPr lvl="3"/>
            <a:r>
              <a:rPr lang="en-US" dirty="0"/>
              <a:t>List of supported endpoint types to be included is TBD</a:t>
            </a:r>
          </a:p>
          <a:p>
            <a:pPr lvl="2"/>
            <a:r>
              <a:rPr lang="en-US" dirty="0"/>
              <a:t>There is at least one provider for each endpoint type</a:t>
            </a:r>
            <a:r>
              <a:rPr lang="en-US" dirty="0" smtClean="0"/>
              <a:t>.</a:t>
            </a:r>
          </a:p>
          <a:p>
            <a:pPr marL="11430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98" y="3468915"/>
            <a:ext cx="8253739" cy="2989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74160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Extensible functionality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add new function calls?</a:t>
            </a:r>
          </a:p>
          <a:p>
            <a:r>
              <a:rPr lang="en-US" dirty="0" smtClean="0"/>
              <a:t>Discussed several mechanisms</a:t>
            </a:r>
          </a:p>
          <a:p>
            <a:pPr lvl="1"/>
            <a:r>
              <a:rPr lang="en-US" dirty="0" smtClean="0"/>
              <a:t>Extending interface structures using size w/ query methods</a:t>
            </a:r>
          </a:p>
          <a:p>
            <a:pPr lvl="1"/>
            <a:r>
              <a:rPr lang="en-US" dirty="0" smtClean="0"/>
              <a:t>Currently using a mask to extend data structures</a:t>
            </a:r>
          </a:p>
          <a:p>
            <a:r>
              <a:rPr lang="en-US" dirty="0" smtClean="0"/>
              <a:t>No clear direction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525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Moved to </a:t>
            </a:r>
            <a:r>
              <a:rPr lang="en-US" dirty="0" err="1" smtClean="0"/>
              <a:t>GitHub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>
                <a:hlinkClick r:id="rId2"/>
              </a:rPr>
              <a:t>https://github.com/ofiwg/libfabric</a:t>
            </a:r>
            <a:endParaRPr lang="en-US" dirty="0" smtClean="0"/>
          </a:p>
          <a:p>
            <a:pPr lvl="1"/>
            <a:r>
              <a:rPr lang="en-US" dirty="0" smtClean="0"/>
              <a:t>Suggestion: fork to a new repo … ‘</a:t>
            </a:r>
            <a:r>
              <a:rPr lang="en-US" dirty="0" err="1" smtClean="0"/>
              <a:t>libfabric</a:t>
            </a:r>
            <a:r>
              <a:rPr lang="en-US" b="1" u="sng" dirty="0" err="1" smtClean="0"/>
              <a:t>s</a:t>
            </a:r>
            <a:endParaRPr lang="en-US" b="1" u="sng" dirty="0" smtClean="0"/>
          </a:p>
          <a:p>
            <a:r>
              <a:rPr lang="en-US" dirty="0" smtClean="0"/>
              <a:t>See Doug Ledford’s best practices </a:t>
            </a:r>
          </a:p>
          <a:p>
            <a:pPr lvl="1"/>
            <a:r>
              <a:rPr lang="en-US" dirty="0">
                <a:hlinkClick r:id="rId3"/>
              </a:rPr>
              <a:t>h</a:t>
            </a:r>
            <a:r>
              <a:rPr lang="en-US" dirty="0" smtClean="0">
                <a:hlinkClick r:id="rId3"/>
              </a:rPr>
              <a:t>ttps://github.com/ofiwg/libfabric/wiki</a:t>
            </a:r>
            <a:endParaRPr lang="en-US" dirty="0" smtClean="0"/>
          </a:p>
          <a:p>
            <a:r>
              <a:rPr lang="en-US" dirty="0" smtClean="0"/>
              <a:t>Two repos:</a:t>
            </a:r>
          </a:p>
          <a:p>
            <a:pPr lvl="1"/>
            <a:r>
              <a:rPr lang="en-US" dirty="0" err="1" smtClean="0"/>
              <a:t>Ofiwg</a:t>
            </a:r>
            <a:r>
              <a:rPr lang="en-US" dirty="0" smtClean="0"/>
              <a:t>/</a:t>
            </a:r>
            <a:r>
              <a:rPr lang="en-US" dirty="0" err="1" smtClean="0"/>
              <a:t>libfabric</a:t>
            </a:r>
            <a:endParaRPr lang="en-US" dirty="0" smtClean="0"/>
          </a:p>
          <a:p>
            <a:pPr lvl="1"/>
            <a:r>
              <a:rPr lang="en-US" dirty="0" err="1" smtClean="0"/>
              <a:t>Ofiwg</a:t>
            </a:r>
            <a:r>
              <a:rPr lang="en-US" dirty="0" smtClean="0"/>
              <a:t>/</a:t>
            </a:r>
            <a:r>
              <a:rPr lang="en-US" dirty="0" err="1" smtClean="0"/>
              <a:t>fabtests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337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code walkthrough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Arun</a:t>
            </a:r>
            <a:r>
              <a:rPr lang="en-US" dirty="0" smtClean="0"/>
              <a:t> </a:t>
            </a:r>
            <a:r>
              <a:rPr lang="en-US" dirty="0" err="1" smtClean="0"/>
              <a:t>Ilango</a:t>
            </a:r>
            <a:r>
              <a:rPr lang="en-US" dirty="0" smtClean="0"/>
              <a:t> – Tues, 8/19</a:t>
            </a:r>
            <a:endParaRPr lang="en-US" dirty="0"/>
          </a:p>
          <a:p>
            <a:r>
              <a:rPr lang="en-US" dirty="0" smtClean="0"/>
              <a:t>Presented a side-by-side comparison  between </a:t>
            </a:r>
            <a:r>
              <a:rPr lang="en-US" dirty="0" err="1" smtClean="0"/>
              <a:t>libibverbs</a:t>
            </a:r>
            <a:r>
              <a:rPr lang="en-US" dirty="0" smtClean="0"/>
              <a:t> and </a:t>
            </a:r>
            <a:r>
              <a:rPr lang="en-US" dirty="0" err="1" smtClean="0"/>
              <a:t>libfabrics</a:t>
            </a:r>
            <a:r>
              <a:rPr lang="en-US" dirty="0" smtClean="0"/>
              <a:t> of an example application (</a:t>
            </a:r>
            <a:r>
              <a:rPr lang="en-US" dirty="0" err="1" smtClean="0"/>
              <a:t>rc</a:t>
            </a:r>
            <a:r>
              <a:rPr lang="en-US" dirty="0" smtClean="0"/>
              <a:t> </a:t>
            </a:r>
            <a:r>
              <a:rPr lang="en-US" dirty="0" err="1" smtClean="0"/>
              <a:t>pingpong.c</a:t>
            </a:r>
            <a:r>
              <a:rPr lang="en-US" dirty="0" smtClean="0"/>
              <a:t>).</a:t>
            </a:r>
          </a:p>
          <a:p>
            <a:r>
              <a:rPr lang="en-US" dirty="0" smtClean="0"/>
              <a:t>Slides will be posted to the OFA website</a:t>
            </a:r>
          </a:p>
          <a:p>
            <a:pPr lvl="1"/>
            <a:r>
              <a:rPr lang="en-US" dirty="0">
                <a:hlinkClick r:id="rId2"/>
              </a:rPr>
              <a:t>https://www.openfabrics.org/downloads/OFIWG/Hillsboro%20F2F%202014-0819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/>
              <a:t>May not be representative of an actual </a:t>
            </a:r>
            <a:r>
              <a:rPr lang="en-US" dirty="0" err="1" smtClean="0"/>
              <a:t>libfabrics</a:t>
            </a:r>
            <a:r>
              <a:rPr lang="en-US" dirty="0" smtClean="0"/>
              <a:t> implementation, since the objective was to relate it to existing </a:t>
            </a:r>
            <a:r>
              <a:rPr lang="en-US" dirty="0" err="1" smtClean="0"/>
              <a:t>libibverbs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507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 mapping over </a:t>
            </a:r>
            <a:r>
              <a:rPr lang="en-US" dirty="0" err="1" smtClean="0"/>
              <a:t>libfabrics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Charles Archer – </a:t>
            </a:r>
            <a:r>
              <a:rPr lang="en-US" dirty="0" err="1" smtClean="0"/>
              <a:t>tues</a:t>
            </a:r>
            <a:r>
              <a:rPr lang="en-US" dirty="0" smtClean="0"/>
              <a:t> 8/19</a:t>
            </a:r>
          </a:p>
          <a:p>
            <a:r>
              <a:rPr lang="en-US" dirty="0" smtClean="0"/>
              <a:t>Slides to be posted to OpenFabrics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952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Verbs Extensions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Rich Graham, Liran Liss – </a:t>
            </a:r>
            <a:r>
              <a:rPr lang="en-US" dirty="0" err="1" smtClean="0"/>
              <a:t>Mellanox</a:t>
            </a:r>
            <a:endParaRPr lang="en-US" dirty="0" smtClean="0"/>
          </a:p>
          <a:p>
            <a:r>
              <a:rPr lang="en-US" dirty="0" smtClean="0"/>
              <a:t>Motivated by investment protection in verbs</a:t>
            </a:r>
          </a:p>
          <a:p>
            <a:r>
              <a:rPr lang="en-US" dirty="0" smtClean="0"/>
              <a:t>Focused on</a:t>
            </a:r>
          </a:p>
          <a:p>
            <a:pPr lvl="1"/>
            <a:r>
              <a:rPr lang="en-US" dirty="0" smtClean="0"/>
              <a:t>Improvements to critical data paths</a:t>
            </a:r>
          </a:p>
          <a:p>
            <a:pPr lvl="1"/>
            <a:r>
              <a:rPr lang="en-US" dirty="0" smtClean="0"/>
              <a:t>Scalability</a:t>
            </a:r>
          </a:p>
          <a:p>
            <a:pPr lvl="1"/>
            <a:r>
              <a:rPr lang="en-US" dirty="0" smtClean="0"/>
              <a:t>Enhanced memory management</a:t>
            </a:r>
          </a:p>
          <a:p>
            <a:pPr lvl="1"/>
            <a:r>
              <a:rPr lang="en-US" dirty="0" smtClean="0"/>
              <a:t>Improved hardware capability</a:t>
            </a:r>
          </a:p>
          <a:p>
            <a:r>
              <a:rPr lang="en-US" dirty="0" smtClean="0"/>
              <a:t>Comprehensive slide deck posted to OFA</a:t>
            </a:r>
          </a:p>
          <a:p>
            <a:pPr lvl="1"/>
            <a:r>
              <a:rPr lang="en-US" dirty="0">
                <a:hlinkClick r:id="rId2"/>
              </a:rPr>
              <a:t>https://www.openfabrics.org/downloads/OFIWG/Hillsboro%20F2F%202014-0819/ofi_verbs.pdf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26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framework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Howard Pritchard</a:t>
            </a:r>
          </a:p>
          <a:p>
            <a:pPr lvl="1"/>
            <a:r>
              <a:rPr lang="en-US" dirty="0" smtClean="0"/>
              <a:t>Need simple mechanisms to exercise the APIs</a:t>
            </a:r>
          </a:p>
          <a:p>
            <a:pPr lvl="2"/>
            <a:r>
              <a:rPr lang="en-US" dirty="0" smtClean="0"/>
              <a:t>Should have as little in the path as possible,</a:t>
            </a:r>
          </a:p>
          <a:p>
            <a:pPr lvl="2"/>
            <a:r>
              <a:rPr lang="en-US" dirty="0" smtClean="0"/>
              <a:t>Should not require a full job launcher</a:t>
            </a:r>
          </a:p>
          <a:p>
            <a:pPr lvl="1"/>
            <a:r>
              <a:rPr lang="en-US" dirty="0" smtClean="0"/>
              <a:t>tests currently available:</a:t>
            </a:r>
          </a:p>
          <a:p>
            <a:pPr lvl="2"/>
            <a:r>
              <a:rPr lang="en-US" dirty="0" smtClean="0"/>
              <a:t>Unit/</a:t>
            </a:r>
            <a:r>
              <a:rPr lang="en-US" dirty="0" err="1" smtClean="0"/>
              <a:t>provinfo.c</a:t>
            </a:r>
            <a:r>
              <a:rPr lang="en-US" dirty="0" smtClean="0"/>
              <a:t>, simple/</a:t>
            </a:r>
            <a:r>
              <a:rPr lang="en-US" dirty="0" err="1" smtClean="0"/>
              <a:t>pingpong.c</a:t>
            </a:r>
            <a:endParaRPr lang="en-US" dirty="0" smtClean="0"/>
          </a:p>
          <a:p>
            <a:pPr lvl="2"/>
            <a:r>
              <a:rPr lang="en-US" dirty="0" smtClean="0"/>
              <a:t>OFED 3.1.2 </a:t>
            </a:r>
            <a:r>
              <a:rPr lang="en-US" dirty="0" err="1" smtClean="0"/>
              <a:t>tarball</a:t>
            </a:r>
            <a:r>
              <a:rPr lang="en-US" dirty="0" smtClean="0"/>
              <a:t> has</a:t>
            </a:r>
          </a:p>
          <a:p>
            <a:pPr lvl="3"/>
            <a:r>
              <a:rPr lang="en-US" dirty="0" smtClean="0"/>
              <a:t>Two </a:t>
            </a:r>
            <a:r>
              <a:rPr lang="en-US" dirty="0" err="1" smtClean="0"/>
              <a:t>soruce</a:t>
            </a:r>
            <a:r>
              <a:rPr lang="en-US" dirty="0" smtClean="0"/>
              <a:t> RPMs containing perftest-2.2-0.17, qperf-0.4.9</a:t>
            </a:r>
          </a:p>
          <a:p>
            <a:pPr lvl="3"/>
            <a:r>
              <a:rPr lang="en-US" dirty="0" smtClean="0"/>
              <a:t>OFED unit testing is done by vendors</a:t>
            </a:r>
          </a:p>
          <a:p>
            <a:pPr lvl="1"/>
            <a:r>
              <a:rPr lang="en-US" dirty="0" smtClean="0"/>
              <a:t>Looked at hydra, ORTE, but ORTE requires a wrapper</a:t>
            </a:r>
          </a:p>
          <a:p>
            <a:pPr lvl="1"/>
            <a:r>
              <a:rPr lang="en-US" dirty="0" smtClean="0"/>
              <a:t>Best options today: Hydra, PMI</a:t>
            </a:r>
          </a:p>
          <a:p>
            <a:pPr lvl="1"/>
            <a:r>
              <a:rPr lang="en-US" dirty="0" smtClean="0"/>
              <a:t>Establish a </a:t>
            </a:r>
            <a:r>
              <a:rPr lang="en-US" dirty="0" err="1" smtClean="0"/>
              <a:t>fabtest</a:t>
            </a:r>
            <a:r>
              <a:rPr lang="en-US" dirty="0" smtClean="0"/>
              <a:t> on </a:t>
            </a:r>
            <a:r>
              <a:rPr lang="en-US" dirty="0" err="1" smtClean="0"/>
              <a:t>GitHub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554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interfaces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Sean Hefty</a:t>
            </a:r>
          </a:p>
          <a:p>
            <a:pPr lvl="1"/>
            <a:r>
              <a:rPr lang="en-US" dirty="0" smtClean="0"/>
              <a:t>How does </a:t>
            </a:r>
            <a:r>
              <a:rPr lang="en-US" dirty="0" err="1" smtClean="0"/>
              <a:t>libfabrics</a:t>
            </a:r>
            <a:r>
              <a:rPr lang="en-US" dirty="0" smtClean="0"/>
              <a:t> interface w/ existing </a:t>
            </a:r>
            <a:r>
              <a:rPr lang="en-US" dirty="0" err="1" smtClean="0"/>
              <a:t>mgmt</a:t>
            </a:r>
            <a:r>
              <a:rPr lang="en-US" dirty="0" smtClean="0"/>
              <a:t> infrastructures?</a:t>
            </a:r>
          </a:p>
          <a:p>
            <a:pPr lvl="1"/>
            <a:r>
              <a:rPr lang="en-US" dirty="0" smtClean="0"/>
              <a:t>Sean showed his assumptions relating </a:t>
            </a:r>
            <a:r>
              <a:rPr lang="en-US" dirty="0" err="1" smtClean="0"/>
              <a:t>libfabrics</a:t>
            </a:r>
            <a:r>
              <a:rPr lang="en-US" dirty="0" smtClean="0"/>
              <a:t> to RDMACM</a:t>
            </a:r>
          </a:p>
          <a:p>
            <a:pPr lvl="1"/>
            <a:r>
              <a:rPr lang="en-US" dirty="0" smtClean="0"/>
              <a:t>See Sean’s slides:</a:t>
            </a:r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www.openfabrics.org/downloads/OFIWG/Hillsboro%20F2F%202014-0819/fi-mgmt.pptx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711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Pseudo-coding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Objective: deeper dive into specific application of </a:t>
            </a:r>
            <a:r>
              <a:rPr lang="en-US" dirty="0" err="1" smtClean="0"/>
              <a:t>libfabrics</a:t>
            </a:r>
            <a:r>
              <a:rPr lang="en-US" dirty="0" smtClean="0"/>
              <a:t>.</a:t>
            </a:r>
          </a:p>
          <a:p>
            <a:r>
              <a:rPr lang="en-US" dirty="0" smtClean="0"/>
              <a:t>Desired outcome: identify gaps and areas requiring further investigation/clarification.</a:t>
            </a:r>
          </a:p>
          <a:p>
            <a:r>
              <a:rPr lang="en-US" dirty="0" smtClean="0"/>
              <a:t>Process: break into four small groups:</a:t>
            </a:r>
          </a:p>
          <a:p>
            <a:pPr lvl="1"/>
            <a:r>
              <a:rPr lang="en-US" dirty="0" smtClean="0"/>
              <a:t>MPI point-to-point operations group</a:t>
            </a:r>
          </a:p>
          <a:p>
            <a:pPr lvl="1"/>
            <a:r>
              <a:rPr lang="en-US" dirty="0" smtClean="0"/>
              <a:t>MPI initialization group</a:t>
            </a:r>
          </a:p>
          <a:p>
            <a:pPr lvl="1"/>
            <a:r>
              <a:rPr lang="en-US" dirty="0" smtClean="0"/>
              <a:t>SHMEM / one-sided working group</a:t>
            </a:r>
          </a:p>
          <a:p>
            <a:pPr lvl="1"/>
            <a:r>
              <a:rPr lang="en-US" dirty="0" smtClean="0"/>
              <a:t>RSOCKETS group</a:t>
            </a:r>
          </a:p>
          <a:p>
            <a:r>
              <a:rPr lang="en-US" dirty="0" smtClean="0"/>
              <a:t>See meeting minutes on the OFA site for detailed report outs from the four groups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88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Reqmts</a:t>
            </a:r>
            <a:r>
              <a:rPr lang="en-US" dirty="0" smtClean="0"/>
              <a:t> for 1st release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Conclusions reached:</a:t>
            </a:r>
          </a:p>
          <a:p>
            <a:pPr lvl="1"/>
            <a:r>
              <a:rPr lang="en-US" dirty="0" smtClean="0"/>
              <a:t>First </a:t>
            </a:r>
            <a:r>
              <a:rPr lang="en-US" dirty="0" err="1" smtClean="0"/>
              <a:t>rel</a:t>
            </a:r>
            <a:r>
              <a:rPr lang="en-US" dirty="0" smtClean="0"/>
              <a:t> is a working, developmental release</a:t>
            </a:r>
          </a:p>
          <a:p>
            <a:pPr lvl="2"/>
            <a:r>
              <a:rPr lang="en-US" dirty="0" smtClean="0"/>
              <a:t>Numbering remains an open question for now</a:t>
            </a:r>
          </a:p>
          <a:p>
            <a:pPr lvl="2"/>
            <a:r>
              <a:rPr lang="en-US" dirty="0" smtClean="0"/>
              <a:t>No specific performance requirement</a:t>
            </a:r>
          </a:p>
          <a:p>
            <a:pPr lvl="1">
              <a:buFontTx/>
              <a:buChar char="-"/>
            </a:pPr>
            <a:r>
              <a:rPr lang="en-US" dirty="0"/>
              <a:t>Must have a mechanism to allow vendor extensions</a:t>
            </a:r>
          </a:p>
          <a:p>
            <a:pPr lvl="2">
              <a:buFontTx/>
              <a:buChar char="-"/>
            </a:pPr>
            <a:r>
              <a:rPr lang="en-US" dirty="0" smtClean="0"/>
              <a:t>E.g. a </a:t>
            </a:r>
            <a:r>
              <a:rPr lang="en-US" dirty="0"/>
              <a:t>query facility (what features/APIs are available?)</a:t>
            </a:r>
          </a:p>
          <a:p>
            <a:pPr lvl="1">
              <a:buFontTx/>
              <a:buChar char="-"/>
            </a:pPr>
            <a:r>
              <a:rPr lang="en-US" dirty="0"/>
              <a:t>Must have a unit test suite to validate APIs</a:t>
            </a:r>
          </a:p>
          <a:p>
            <a:pPr lvl="1">
              <a:buFontTx/>
              <a:buChar char="-"/>
            </a:pPr>
            <a:r>
              <a:rPr lang="en-US" dirty="0" smtClean="0"/>
              <a:t>Must have at least one ref application for functional testing</a:t>
            </a:r>
            <a:endParaRPr lang="en-US" dirty="0"/>
          </a:p>
          <a:p>
            <a:pPr lvl="1">
              <a:buFontTx/>
              <a:buChar char="-"/>
            </a:pPr>
            <a:r>
              <a:rPr lang="en-US" dirty="0"/>
              <a:t>Must have a versioning mechanism</a:t>
            </a:r>
          </a:p>
          <a:p>
            <a:pPr lvl="1">
              <a:buFontTx/>
              <a:buChar char="-"/>
            </a:pPr>
            <a:r>
              <a:rPr lang="en-US" dirty="0"/>
              <a:t>Must have a defined release mechanism</a:t>
            </a:r>
          </a:p>
          <a:p>
            <a:pPr lvl="2">
              <a:buFontTx/>
              <a:buChar char="-"/>
            </a:pPr>
            <a:r>
              <a:rPr lang="en-US" dirty="0"/>
              <a:t>Independent and not tied to OFED.</a:t>
            </a:r>
          </a:p>
          <a:p>
            <a:pPr lvl="1">
              <a:buFontTx/>
              <a:buChar char="-"/>
            </a:pPr>
            <a:r>
              <a:rPr lang="en-US" dirty="0"/>
              <a:t>Must have fully documented, google-able man pages</a:t>
            </a:r>
          </a:p>
          <a:p>
            <a:pPr lvl="1">
              <a:buFontTx/>
              <a:buChar char="-"/>
            </a:pPr>
            <a:r>
              <a:rPr lang="en-US" dirty="0"/>
              <a:t>Must have upstream repo location, </a:t>
            </a:r>
            <a:r>
              <a:rPr lang="en-US" dirty="0" err="1"/>
              <a:t>tarball</a:t>
            </a:r>
            <a:r>
              <a:rPr lang="en-US" dirty="0"/>
              <a:t> location for source code </a:t>
            </a:r>
            <a:r>
              <a:rPr lang="en-US" dirty="0" smtClean="0"/>
              <a:t>releases</a:t>
            </a:r>
          </a:p>
          <a:p>
            <a:pPr lvl="1"/>
            <a:r>
              <a:rPr lang="en-US" dirty="0" smtClean="0"/>
              <a:t>Must include at least one provider – </a:t>
            </a:r>
            <a:r>
              <a:rPr lang="en-US" dirty="0" err="1" smtClean="0"/>
              <a:t>librdmacm</a:t>
            </a:r>
            <a:r>
              <a:rPr lang="en-US" dirty="0" smtClean="0"/>
              <a:t>/</a:t>
            </a:r>
            <a:r>
              <a:rPr lang="en-US" dirty="0" err="1" smtClean="0"/>
              <a:t>libibverbs</a:t>
            </a:r>
            <a:r>
              <a:rPr lang="en-US" dirty="0" smtClean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723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Reqmts</a:t>
            </a:r>
            <a:r>
              <a:rPr lang="en-US" dirty="0" smtClean="0"/>
              <a:t> for 1st release –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Conclusions reached:</a:t>
            </a:r>
          </a:p>
          <a:p>
            <a:pPr lvl="1"/>
            <a:r>
              <a:rPr lang="en-US" dirty="0"/>
              <a:t>API acceptance</a:t>
            </a:r>
          </a:p>
          <a:p>
            <a:pPr lvl="2"/>
            <a:r>
              <a:rPr lang="en-US" dirty="0"/>
              <a:t>Must include a ref provider implementation, a test to validate it and a comprehensive man page</a:t>
            </a:r>
          </a:p>
          <a:p>
            <a:pPr lvl="2"/>
            <a:r>
              <a:rPr lang="en-US" dirty="0"/>
              <a:t>Man pages must include author, </a:t>
            </a:r>
            <a:r>
              <a:rPr lang="en-US" dirty="0" err="1"/>
              <a:t>major.minor</a:t>
            </a:r>
            <a:r>
              <a:rPr lang="en-US" dirty="0"/>
              <a:t> release number, date of the </a:t>
            </a:r>
            <a:r>
              <a:rPr lang="en-US" dirty="0" err="1"/>
              <a:t>libfabrics</a:t>
            </a:r>
            <a:r>
              <a:rPr lang="en-US" dirty="0"/>
              <a:t> </a:t>
            </a:r>
            <a:r>
              <a:rPr lang="en-US" dirty="0" err="1"/>
              <a:t>tarball</a:t>
            </a:r>
            <a:r>
              <a:rPr lang="en-US" dirty="0"/>
              <a:t>, and the </a:t>
            </a:r>
            <a:r>
              <a:rPr lang="en-US" dirty="0" err="1"/>
              <a:t>major.minor</a:t>
            </a:r>
            <a:r>
              <a:rPr lang="en-US" dirty="0"/>
              <a:t> release number and date at the time of the last semantic change to the man page.</a:t>
            </a:r>
          </a:p>
          <a:p>
            <a:pPr lvl="2"/>
            <a:r>
              <a:rPr lang="en-US" dirty="0"/>
              <a:t>Man pages should reflect both the user and provider usage of the API.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92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005195"/>
      </a:dk2>
      <a:lt2>
        <a:srgbClr val="EEECE1"/>
      </a:lt2>
      <a:accent1>
        <a:srgbClr val="3C6FBD"/>
      </a:accent1>
      <a:accent2>
        <a:srgbClr val="E55302"/>
      </a:accent2>
      <a:accent3>
        <a:srgbClr val="78B9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4274</TotalTime>
  <Words>598</Words>
  <Application>Microsoft Office PowerPoint</Application>
  <PresentationFormat>On-screen Show (4:3)</PresentationFormat>
  <Paragraphs>103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Hillsboro August F2F Summary</vt:lpstr>
      <vt:lpstr>Simple code walkthrough</vt:lpstr>
      <vt:lpstr>App mapping over libfabrics</vt:lpstr>
      <vt:lpstr>Verbs Extensions</vt:lpstr>
      <vt:lpstr>Test framework discussion</vt:lpstr>
      <vt:lpstr>Management interfaces</vt:lpstr>
      <vt:lpstr>Pseudo-coding exercise</vt:lpstr>
      <vt:lpstr>Reqmts for 1st release</vt:lpstr>
      <vt:lpstr>Reqmts for 1st release – cont’d</vt:lpstr>
      <vt:lpstr>Reqmts for 1st release – cont’d</vt:lpstr>
      <vt:lpstr>Extensible functionality</vt:lpstr>
      <vt:lpstr>GIT</vt:lpstr>
    </vt:vector>
  </TitlesOfParts>
  <Company>admin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howardp@cray.com</dc:creator>
  <cp:lastModifiedBy>Paul Grun</cp:lastModifiedBy>
  <cp:revision>107</cp:revision>
  <cp:lastPrinted>2014-04-28T17:45:21Z</cp:lastPrinted>
  <dcterms:created xsi:type="dcterms:W3CDTF">2014-03-17T13:46:32Z</dcterms:created>
  <dcterms:modified xsi:type="dcterms:W3CDTF">2014-09-02T14:26:41Z</dcterms:modified>
</cp:coreProperties>
</file>