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39"/>
  </p:notesMasterIdLst>
  <p:handoutMasterIdLst>
    <p:handoutMasterId r:id="rId40"/>
  </p:handoutMasterIdLst>
  <p:sldIdLst>
    <p:sldId id="266" r:id="rId3"/>
    <p:sldId id="267" r:id="rId4"/>
    <p:sldId id="269" r:id="rId5"/>
    <p:sldId id="270" r:id="rId6"/>
    <p:sldId id="268" r:id="rId7"/>
    <p:sldId id="271" r:id="rId8"/>
    <p:sldId id="256" r:id="rId9"/>
    <p:sldId id="258" r:id="rId10"/>
    <p:sldId id="259" r:id="rId11"/>
    <p:sldId id="260" r:id="rId12"/>
    <p:sldId id="261" r:id="rId13"/>
    <p:sldId id="262" r:id="rId14"/>
    <p:sldId id="263" r:id="rId15"/>
    <p:sldId id="265" r:id="rId16"/>
    <p:sldId id="264"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FBFBF"/>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82" d="100"/>
          <a:sy n="82" d="100"/>
        </p:scale>
        <p:origin x="763" y="67"/>
      </p:cViewPr>
      <p:guideLst>
        <p:guide orient="horz"/>
        <p:guide pos="2883"/>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5/8/2018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5/8/2018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7</a:t>
            </a:fld>
            <a:endParaRPr lang="en-US"/>
          </a:p>
        </p:txBody>
      </p:sp>
    </p:spTree>
    <p:extLst>
      <p:ext uri="{BB962C8B-B14F-4D97-AF65-F5344CB8AC3E}">
        <p14:creationId xmlns:p14="http://schemas.microsoft.com/office/powerpoint/2010/main" val="326797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F64EA-60FF-47B8-A57A-06D6B92AF951}" type="slidenum">
              <a:rPr lang="en-US" smtClean="0"/>
              <a:t>15</a:t>
            </a:fld>
            <a:endParaRPr lang="en-US"/>
          </a:p>
        </p:txBody>
      </p:sp>
    </p:spTree>
    <p:extLst>
      <p:ext uri="{BB962C8B-B14F-4D97-AF65-F5344CB8AC3E}">
        <p14:creationId xmlns:p14="http://schemas.microsoft.com/office/powerpoint/2010/main" val="222715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17</a:t>
            </a:fld>
            <a:endParaRPr lang="en-US"/>
          </a:p>
        </p:txBody>
      </p:sp>
    </p:spTree>
    <p:extLst>
      <p:ext uri="{BB962C8B-B14F-4D97-AF65-F5344CB8AC3E}">
        <p14:creationId xmlns:p14="http://schemas.microsoft.com/office/powerpoint/2010/main" val="3390631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D7B7C"/>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27" name="Shape 27"/>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28" name="Shape 28"/>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sz="1000" b="1" smtClean="0">
                <a:solidFill>
                  <a:srgbClr val="5D5B5C"/>
                </a:solidFill>
                <a:sym typeface="Cabin"/>
              </a:rPr>
              <a:pPr algn="r"/>
              <a:t>‹#›</a:t>
            </a:fld>
            <a:endParaRPr lang="en-US" sz="1000" b="1" dirty="0">
              <a:solidFill>
                <a:srgbClr val="5D5B5C"/>
              </a:solidFill>
              <a:sym typeface="Cabin"/>
            </a:endParaRPr>
          </a:p>
        </p:txBody>
      </p:sp>
    </p:spTree>
    <p:extLst>
      <p:ext uri="{BB962C8B-B14F-4D97-AF65-F5344CB8AC3E}">
        <p14:creationId xmlns:p14="http://schemas.microsoft.com/office/powerpoint/2010/main" val="387015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marR="0" lvl="1"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2pPr>
            <a:lvl3pPr marR="0" lvl="2"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3pPr>
            <a:lvl4pPr marR="0" lvl="3"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4pPr>
            <a:lvl5pPr marR="0" lvl="4"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5pPr>
            <a:lvl6pPr marR="0" lvl="5"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6pPr>
            <a:lvl7pPr marR="0" lvl="6"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7pPr>
            <a:lvl8pPr marR="0" lvl="7"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8pPr>
            <a:lvl9pPr marR="0" lvl="8"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9pPr>
          </a:lstStyle>
          <a:p>
            <a:endParaRPr dirty="0"/>
          </a:p>
        </p:txBody>
      </p:sp>
      <p:sp>
        <p:nvSpPr>
          <p:cNvPr id="24" name="Shape 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buClr>
                <a:srgbClr val="5D5B5C"/>
              </a:buClr>
              <a:buSzPts val="1400"/>
              <a:buFont typeface="Cabin"/>
              <a:buNone/>
            </a:pPr>
            <a:fld id="{00000000-1234-1234-1234-123412341234}" type="slidenum">
              <a:rPr lang="en-US" b="1" smtClean="0">
                <a:solidFill>
                  <a:srgbClr val="5D5B5C"/>
                </a:solidFill>
                <a:sym typeface="Cabin"/>
              </a:rPr>
              <a:pPr algn="r">
                <a:buClr>
                  <a:srgbClr val="5D5B5C"/>
                </a:buClr>
                <a:buSzPts val="1400"/>
                <a:buFont typeface="Cabin"/>
                <a:buNone/>
              </a:pPr>
              <a:t>‹#›</a:t>
            </a:fld>
            <a:endParaRPr lang="en-US" b="1" dirty="0">
              <a:solidFill>
                <a:srgbClr val="5D5B5C"/>
              </a:solidFill>
              <a:sym typeface="Cabin"/>
            </a:endParaRPr>
          </a:p>
        </p:txBody>
      </p:sp>
    </p:spTree>
    <p:extLst>
      <p:ext uri="{BB962C8B-B14F-4D97-AF65-F5344CB8AC3E}">
        <p14:creationId xmlns:p14="http://schemas.microsoft.com/office/powerpoint/2010/main" val="36685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8"/>
            <a:ext cx="7772400" cy="1470025"/>
          </a:xfrm>
        </p:spPr>
        <p:txBody>
          <a:bodyPr>
            <a:normAutofit/>
          </a:bodyPr>
          <a:lstStyle>
            <a:lvl1pPr algn="ctr">
              <a:defRPr lang="en-US" sz="3600" dirty="0"/>
            </a:lvl1pPr>
          </a:lstStyle>
          <a:p>
            <a:r>
              <a:rPr lang="en-US"/>
              <a:t>Click to edit Master title style</a:t>
            </a:r>
            <a:endParaRPr lang="en-US" dirty="0"/>
          </a:p>
        </p:txBody>
      </p:sp>
      <p:sp>
        <p:nvSpPr>
          <p:cNvPr id="10" name="Content Placeholder 8"/>
          <p:cNvSpPr>
            <a:spLocks noGrp="1"/>
          </p:cNvSpPr>
          <p:nvPr>
            <p:ph sz="quarter" idx="12"/>
          </p:nvPr>
        </p:nvSpPr>
        <p:spPr>
          <a:xfrm>
            <a:off x="1371600" y="3352800"/>
            <a:ext cx="6400800" cy="1752600"/>
          </a:xfrm>
        </p:spPr>
        <p:txBody>
          <a:bodyPr>
            <a:normAutofit/>
          </a:bodyPr>
          <a:lstStyle>
            <a:lvl1pPr algn="ctr">
              <a:buNone/>
              <a:defRPr sz="2200">
                <a:solidFill>
                  <a:schemeClr val="bg1">
                    <a:lumMod val="65000"/>
                  </a:schemeClr>
                </a:solidFil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Tree>
    <p:extLst>
      <p:ext uri="{BB962C8B-B14F-4D97-AF65-F5344CB8AC3E}">
        <p14:creationId xmlns:p14="http://schemas.microsoft.com/office/powerpoint/2010/main" val="106091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44B2938-AA51-7941-A6E4-B0C3B04B676D}" type="datetime1">
              <a:rPr lang="en-US" smtClean="0"/>
              <a:t>5/8/2018</a:t>
            </a:fld>
            <a:endParaRPr lang="en-US" dirty="0"/>
          </a:p>
        </p:txBody>
      </p:sp>
      <p:sp>
        <p:nvSpPr>
          <p:cNvPr id="5" name="Footer Placeholder 4"/>
          <p:cNvSpPr>
            <a:spLocks noGrp="1"/>
          </p:cNvSpPr>
          <p:nvPr>
            <p:ph type="ftr" sz="quarter" idx="11"/>
          </p:nvPr>
        </p:nvSpPr>
        <p:spPr>
          <a:xfrm>
            <a:off x="2746454" y="6582104"/>
            <a:ext cx="3587907"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3999782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C29D75E7-721D-5744-B852-512C2A7D5797}" type="datetime1">
              <a:rPr lang="en-US" smtClean="0"/>
              <a:t>5/8/2018</a:t>
            </a:fld>
            <a:endParaRPr lang="en-US" dirty="0"/>
          </a:p>
        </p:txBody>
      </p:sp>
      <p:sp>
        <p:nvSpPr>
          <p:cNvPr id="5" name="Footer Placeholder 4"/>
          <p:cNvSpPr>
            <a:spLocks noGrp="1"/>
          </p:cNvSpPr>
          <p:nvPr>
            <p:ph type="ftr" sz="quarter" idx="11"/>
          </p:nvPr>
        </p:nvSpPr>
        <p:spPr>
          <a:xfrm>
            <a:off x="2743200" y="65786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pic>
        <p:nvPicPr>
          <p:cNvPr id="8"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Tree>
    <p:extLst>
      <p:ext uri="{BB962C8B-B14F-4D97-AF65-F5344CB8AC3E}">
        <p14:creationId xmlns:p14="http://schemas.microsoft.com/office/powerpoint/2010/main" val="3301203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A0A64E7-4D37-AA40-B2B4-102CADA0E36A}" type="datetime1">
              <a:rPr lang="en-US" smtClean="0"/>
              <a:t>5/8/2018</a:t>
            </a:fld>
            <a:endParaRPr lang="en-US" dirty="0"/>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3"/>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10" name="Footer Placeholder 4"/>
          <p:cNvSpPr>
            <a:spLocks noGrp="1"/>
          </p:cNvSpPr>
          <p:nvPr>
            <p:ph type="ftr" sz="quarter" idx="11"/>
          </p:nvPr>
        </p:nvSpPr>
        <p:spPr>
          <a:xfrm>
            <a:off x="2781300" y="6582104"/>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8559937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34DD80C-8D88-2547-A96E-FED8E60D4C7C}" type="datetime1">
              <a:rPr lang="en-US" smtClean="0"/>
              <a:t>5/8/2018</a:t>
            </a:fld>
            <a:endParaRPr lang="en-US" dirty="0"/>
          </a:p>
        </p:txBody>
      </p:sp>
      <p:sp>
        <p:nvSpPr>
          <p:cNvPr id="8"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6" name="Footer Placeholder 4"/>
          <p:cNvSpPr>
            <a:spLocks noGrp="1"/>
          </p:cNvSpPr>
          <p:nvPr>
            <p:ph type="ftr" sz="quarter" idx="11"/>
          </p:nvPr>
        </p:nvSpPr>
        <p:spPr>
          <a:xfrm>
            <a:off x="2743200" y="6607853"/>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1004231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D13ECFBA-6F19-B24B-B17F-C07560BF9F07}" type="datetime1">
              <a:rPr lang="en-US" smtClean="0"/>
              <a:t>5/8/2018</a:t>
            </a:fld>
            <a:endParaRPr lang="en-US" dirty="0"/>
          </a:p>
        </p:txBody>
      </p:sp>
      <p:sp>
        <p:nvSpPr>
          <p:cNvPr id="8"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pic>
        <p:nvPicPr>
          <p:cNvPr id="6"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
        <p:nvSpPr>
          <p:cNvPr id="7"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4823942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7A75E6-BC78-3A48-9116-AFC96DEF6952}" type="datetime1">
              <a:rPr lang="en-US" smtClean="0"/>
              <a:t>5/8/2018</a:t>
            </a:fld>
            <a:endParaRPr lang="en-US" dirty="0"/>
          </a:p>
        </p:txBody>
      </p:sp>
      <p:sp>
        <p:nvSpPr>
          <p:cNvPr id="7"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5"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5129828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988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Copyright</a:t>
            </a:r>
            <a:r>
              <a:rPr lang="de-DE" dirty="0"/>
              <a:t>©</a:t>
            </a:r>
            <a:r>
              <a:rPr lang="en-US" dirty="0"/>
              <a:t> 2017, Cray Inc.</a:t>
            </a:r>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4"/>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976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422746" y="1312638"/>
            <a:ext cx="6264053"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em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Footer Placeholder 6"/>
          <p:cNvSpPr>
            <a:spLocks noGrp="1"/>
          </p:cNvSpPr>
          <p:nvPr>
            <p:ph type="ftr" sz="quarter" idx="3"/>
          </p:nvPr>
        </p:nvSpPr>
        <p:spPr>
          <a:xfrm>
            <a:off x="5947825" y="6401350"/>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2018</a:t>
            </a:r>
          </a:p>
        </p:txBody>
      </p:sp>
      <p:sp>
        <p:nvSpPr>
          <p:cNvPr id="4" name="Slide Number Placeholder 3"/>
          <p:cNvSpPr>
            <a:spLocks noGrp="1"/>
          </p:cNvSpPr>
          <p:nvPr>
            <p:ph type="sldNum" sz="quarter" idx="4"/>
          </p:nvPr>
        </p:nvSpPr>
        <p:spPr>
          <a:xfrm>
            <a:off x="3543300" y="6401350"/>
            <a:ext cx="20574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64" r:id="rId12"/>
    <p:sldLayoutId id="2147483665" r:id="rId13"/>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015" y="152400"/>
            <a:ext cx="7073585" cy="8382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4014" y="1295400"/>
            <a:ext cx="8521386"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29400"/>
            <a:ext cx="2133600" cy="228600"/>
          </a:xfrm>
          <a:prstGeom prst="rect">
            <a:avLst/>
          </a:prstGeom>
        </p:spPr>
        <p:txBody>
          <a:bodyPr vert="horz" lIns="91440" tIns="45720" rIns="91440" bIns="45720" rtlCol="0" anchor="ctr"/>
          <a:lstStyle>
            <a:lvl1pPr algn="l">
              <a:defRPr sz="800" b="0">
                <a:solidFill>
                  <a:srgbClr val="A7A9AB"/>
                </a:solidFill>
                <a:latin typeface="Century Gothic" pitchFamily="34" charset="0"/>
              </a:defRPr>
            </a:lvl1pPr>
          </a:lstStyle>
          <a:p>
            <a:fld id="{0B8DDAFB-3C0B-6948-A880-5024BF5241B8}" type="datetime1">
              <a:rPr lang="en-US" smtClean="0"/>
              <a:t>5/8/2018</a:t>
            </a:fld>
            <a:endParaRPr lang="en-US" dirty="0"/>
          </a:p>
        </p:txBody>
      </p:sp>
      <p:sp>
        <p:nvSpPr>
          <p:cNvPr id="5" name="Footer Placeholder 4"/>
          <p:cNvSpPr>
            <a:spLocks noGrp="1"/>
          </p:cNvSpPr>
          <p:nvPr>
            <p:ph type="ftr" sz="quarter" idx="3"/>
          </p:nvPr>
        </p:nvSpPr>
        <p:spPr>
          <a:xfrm>
            <a:off x="2644978" y="6629400"/>
            <a:ext cx="3854044" cy="228600"/>
          </a:xfrm>
          <a:prstGeom prst="rect">
            <a:avLst/>
          </a:prstGeom>
        </p:spPr>
        <p:txBody>
          <a:bodyPr vert="horz" lIns="91440" tIns="45720" rIns="91440" bIns="45720" rtlCol="0" anchor="ctr"/>
          <a:lstStyle>
            <a:lvl1pPr algn="ctr">
              <a:defRPr sz="800" b="0">
                <a:solidFill>
                  <a:srgbClr val="A7A9AB"/>
                </a:solidFill>
                <a:latin typeface="Century Gothic" pitchFamily="34" charset="0"/>
              </a:defRPr>
            </a:lvl1pPr>
          </a:lstStyle>
          <a:p>
            <a:r>
              <a:rPr lang="en-US"/>
              <a:t>Confidential and Proprietary.  Use or Disclosure is subject to the restrictions set forth on pages 2 and 3.</a:t>
            </a:r>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926" y="2"/>
            <a:ext cx="2175971" cy="2438257"/>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6138" y="6232408"/>
            <a:ext cx="7792063" cy="341376"/>
          </a:xfrm>
          <a:prstGeom prst="rect">
            <a:avLst/>
          </a:prstGeom>
        </p:spPr>
      </p:pic>
      <p:sp>
        <p:nvSpPr>
          <p:cNvPr id="10"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rgbClr val="A7A9AB"/>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26373985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p:transition>
  <p:hf hdr="0"/>
  <p:txStyles>
    <p:titleStyle>
      <a:lvl1pPr algn="l" defTabSz="914400" rtl="0" eaLnBrk="1" latinLnBrk="0" hangingPunct="1">
        <a:lnSpc>
          <a:spcPct val="85000"/>
        </a:lnSpc>
        <a:spcBef>
          <a:spcPct val="0"/>
        </a:spcBef>
        <a:buNone/>
        <a:defRPr sz="2600" b="1" kern="1200" spc="-30" baseline="0">
          <a:solidFill>
            <a:schemeClr val="accent5"/>
          </a:solidFill>
          <a:latin typeface="Arial" pitchFamily="34" charset="0"/>
          <a:ea typeface="+mj-ea"/>
          <a:cs typeface="Arial" pitchFamily="34" charset="0"/>
        </a:defRPr>
      </a:lvl1pPr>
    </p:titleStyle>
    <p:bodyStyle>
      <a:lvl1pPr marL="283464" indent="-283464" algn="l" defTabSz="914400" rtl="0" eaLnBrk="1" latinLnBrk="0" hangingPunct="1">
        <a:lnSpc>
          <a:spcPct val="100000"/>
        </a:lnSpc>
        <a:spcBef>
          <a:spcPts val="150"/>
        </a:spcBef>
        <a:spcAft>
          <a:spcPts val="150"/>
        </a:spcAft>
        <a:buClr>
          <a:schemeClr val="accent2"/>
        </a:buClr>
        <a:buSzPct val="100000"/>
        <a:buFont typeface="Arial" pitchFamily="34" charset="0"/>
        <a:buChar char="●"/>
        <a:defRPr sz="2400" b="1" kern="1200" spc="-30" baseline="0">
          <a:solidFill>
            <a:schemeClr val="tx1">
              <a:lumMod val="65000"/>
              <a:lumOff val="35000"/>
            </a:schemeClr>
          </a:solidFill>
          <a:latin typeface="Arial" pitchFamily="34" charset="0"/>
          <a:ea typeface="+mn-ea"/>
          <a:cs typeface="Arial" pitchFamily="34" charset="0"/>
        </a:defRPr>
      </a:lvl1pPr>
      <a:lvl2pPr marL="649224" indent="-285750" algn="l" defTabSz="914400" rtl="0" eaLnBrk="1" latinLnBrk="0" hangingPunct="1">
        <a:lnSpc>
          <a:spcPct val="100000"/>
        </a:lnSpc>
        <a:spcBef>
          <a:spcPts val="150"/>
        </a:spcBef>
        <a:spcAft>
          <a:spcPts val="150"/>
        </a:spcAft>
        <a:buClr>
          <a:schemeClr val="accent2"/>
        </a:buClr>
        <a:buSzPct val="85000"/>
        <a:buFont typeface="Calibri" pitchFamily="34" charset="0"/>
        <a:buChar char="●"/>
        <a:defRPr lang="en-US" sz="2000" kern="1200" dirty="0" smtClean="0">
          <a:solidFill>
            <a:schemeClr val="tx1">
              <a:lumMod val="50000"/>
              <a:lumOff val="50000"/>
            </a:schemeClr>
          </a:solidFill>
          <a:latin typeface="Arial" pitchFamily="34" charset="0"/>
          <a:ea typeface="+mn-ea"/>
          <a:cs typeface="Arial" pitchFamily="34" charset="0"/>
        </a:defRPr>
      </a:lvl2pPr>
      <a:lvl3pPr marL="91440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800" kern="1200" dirty="0" smtClean="0">
          <a:solidFill>
            <a:schemeClr val="tx1">
              <a:lumMod val="50000"/>
              <a:lumOff val="50000"/>
            </a:schemeClr>
          </a:solidFill>
          <a:latin typeface="Arial" pitchFamily="34" charset="0"/>
          <a:ea typeface="+mn-ea"/>
          <a:cs typeface="Arial" pitchFamily="34" charset="0"/>
        </a:defRPr>
      </a:lvl3pPr>
      <a:lvl4pPr marL="118872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smtClean="0">
          <a:solidFill>
            <a:schemeClr val="tx1">
              <a:lumMod val="50000"/>
              <a:lumOff val="50000"/>
            </a:schemeClr>
          </a:solidFill>
          <a:latin typeface="Arial" pitchFamily="34" charset="0"/>
          <a:ea typeface="+mn-ea"/>
          <a:cs typeface="Arial" pitchFamily="34" charset="0"/>
        </a:defRPr>
      </a:lvl4pPr>
      <a:lvl5pPr marL="146304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sts.openfabrics.org/mailman/listinfo/ofa_linuxco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lists.openfabrics.org/mailman/listinfo/ofa_sysadmin" TargetMode="External"/><Relationship Id="rId4" Type="http://schemas.openxmlformats.org/officeDocument/2006/relationships/hyperlink" Target="http://lists.openfabrics.org/mailman/listinfo/ofa_remotep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lists.openfabrics.org/mailman/listinfo/" TargetMode="External"/><Relationship Id="rId3" Type="http://schemas.openxmlformats.org/officeDocument/2006/relationships/hyperlink" Target="mailto:sean.hefty@intel.com" TargetMode="External"/><Relationship Id="rId7" Type="http://schemas.openxmlformats.org/officeDocument/2006/relationships/hyperlink" Target="mailto:ofiwg@lists.openfabrics.org" TargetMode="External"/><Relationship Id="rId2" Type="http://schemas.openxmlformats.org/officeDocument/2006/relationships/hyperlink" Target="mailto:grun@cray.com" TargetMode="External"/><Relationship Id="rId1" Type="http://schemas.openxmlformats.org/officeDocument/2006/relationships/slideLayout" Target="../slideLayouts/slideLayout2.xml"/><Relationship Id="rId6" Type="http://schemas.openxmlformats.org/officeDocument/2006/relationships/hyperlink" Target="mailto:ofa_remotepm@lists.openfabrics.org" TargetMode="External"/><Relationship Id="rId5" Type="http://schemas.openxmlformats.org/officeDocument/2006/relationships/hyperlink" Target="mailto:alan.bumgarner@intel.com" TargetMode="External"/><Relationship Id="rId4" Type="http://schemas.openxmlformats.org/officeDocument/2006/relationships/hyperlink" Target="mailto:doug.voigt@hpe.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Remote Persistent Memory</a:t>
            </a:r>
          </a:p>
        </p:txBody>
      </p:sp>
    </p:spTree>
    <p:extLst>
      <p:ext uri="{BB962C8B-B14F-4D97-AF65-F5344CB8AC3E}">
        <p14:creationId xmlns:p14="http://schemas.microsoft.com/office/powerpoint/2010/main" val="125842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8478" y="1325563"/>
            <a:ext cx="7847045" cy="4800600"/>
          </a:xfrm>
          <a:prstGeom prst="rect">
            <a:avLst/>
          </a:prstGeom>
        </p:spPr>
      </p:pic>
      <p:sp>
        <p:nvSpPr>
          <p:cNvPr id="3" name="Content Placeholder 2"/>
          <p:cNvSpPr>
            <a:spLocks noGrp="1"/>
          </p:cNvSpPr>
          <p:nvPr>
            <p:ph idx="1"/>
          </p:nvPr>
        </p:nvSpPr>
        <p:spPr>
          <a:xfrm>
            <a:off x="648478" y="1312638"/>
            <a:ext cx="7847045" cy="4813525"/>
          </a:xfrm>
          <a:solidFill>
            <a:srgbClr val="FFFFFF">
              <a:alpha val="67843"/>
            </a:srgbClr>
          </a:solidFill>
        </p:spPr>
        <p:txBody>
          <a:bodyPr>
            <a:normAutofit/>
          </a:bodyPr>
          <a:lstStyle/>
          <a:p>
            <a:pPr lvl="1"/>
            <a:r>
              <a:rPr lang="en-US" sz="2400" dirty="0"/>
              <a:t>A key emerging issue facing the community </a:t>
            </a:r>
          </a:p>
          <a:p>
            <a:pPr lvl="1"/>
            <a:endParaRPr lang="en-US" sz="2400" dirty="0"/>
          </a:p>
          <a:p>
            <a:pPr lvl="1"/>
            <a:r>
              <a:rPr lang="en-US" sz="2400" dirty="0"/>
              <a:t>Specific</a:t>
            </a:r>
          </a:p>
          <a:p>
            <a:pPr lvl="2"/>
            <a:r>
              <a:rPr lang="en-US" sz="2400" dirty="0"/>
              <a:t>No blue sky problems like ‘solve cold fusion’</a:t>
            </a:r>
          </a:p>
          <a:p>
            <a:pPr lvl="1"/>
            <a:endParaRPr lang="en-US" sz="2400" dirty="0"/>
          </a:p>
          <a:p>
            <a:pPr lvl="1"/>
            <a:r>
              <a:rPr lang="en-US" sz="2400" dirty="0"/>
              <a:t>Benefits from consensus among a relatively large community</a:t>
            </a:r>
          </a:p>
          <a:p>
            <a:pPr lvl="1"/>
            <a:endParaRPr lang="en-US" sz="2400" dirty="0"/>
          </a:p>
          <a:p>
            <a:pPr lvl="1"/>
            <a:r>
              <a:rPr lang="en-US" sz="2400" dirty="0"/>
              <a:t>Actionable – there exists an actionable path forward toward a solution</a:t>
            </a:r>
          </a:p>
          <a:p>
            <a:pPr lvl="2"/>
            <a:r>
              <a:rPr lang="en-US" sz="2400" dirty="0"/>
              <a:t>(but maybe not today)</a:t>
            </a:r>
          </a:p>
          <a:p>
            <a:endParaRPr lang="en-US" sz="3200" dirty="0"/>
          </a:p>
        </p:txBody>
      </p:sp>
      <p:sp>
        <p:nvSpPr>
          <p:cNvPr id="2" name="Title 1"/>
          <p:cNvSpPr>
            <a:spLocks noGrp="1"/>
          </p:cNvSpPr>
          <p:nvPr>
            <p:ph type="title"/>
          </p:nvPr>
        </p:nvSpPr>
        <p:spPr/>
        <p:txBody>
          <a:bodyPr/>
          <a:lstStyle/>
          <a:p>
            <a:r>
              <a:rPr lang="en-US" dirty="0"/>
              <a:t>“Grand challenges”??  </a:t>
            </a:r>
            <a:r>
              <a:rPr lang="en-US" dirty="0" err="1"/>
              <a:t>Whatzat</a:t>
            </a:r>
            <a:r>
              <a:rPr lang="en-US" dirty="0"/>
              <a:t>?</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Tree>
    <p:extLst>
      <p:ext uri="{BB962C8B-B14F-4D97-AF65-F5344CB8AC3E}">
        <p14:creationId xmlns:p14="http://schemas.microsoft.com/office/powerpoint/2010/main" val="196944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a:bodyPr>
          <a:lstStyle/>
          <a:p>
            <a:r>
              <a:rPr lang="en-US" sz="2400" dirty="0"/>
              <a:t>For this year, the Grand Challenges were defined by the TPC</a:t>
            </a:r>
          </a:p>
          <a:p>
            <a:pPr lvl="1"/>
            <a:r>
              <a:rPr lang="en-US" sz="2000" dirty="0"/>
              <a:t>Includes identifying facilitators for each</a:t>
            </a:r>
          </a:p>
          <a:p>
            <a:pPr marL="0" indent="0">
              <a:buNone/>
            </a:pPr>
            <a:endParaRPr lang="en-US" sz="2400" dirty="0"/>
          </a:p>
          <a:p>
            <a:r>
              <a:rPr lang="en-US" sz="2400" dirty="0"/>
              <a:t>Each Think Tank is given:</a:t>
            </a:r>
          </a:p>
          <a:p>
            <a:pPr lvl="1"/>
            <a:r>
              <a:rPr lang="en-US" sz="2000" dirty="0"/>
              <a:t>A Grand Challenge topic</a:t>
            </a:r>
          </a:p>
          <a:p>
            <a:pPr lvl="1"/>
            <a:r>
              <a:rPr lang="en-US" sz="2000" dirty="0"/>
              <a:t>A specific assignment related to that topic</a:t>
            </a:r>
          </a:p>
          <a:p>
            <a:pPr lvl="1"/>
            <a:r>
              <a:rPr lang="en-US" sz="2000" dirty="0"/>
              <a:t>A request to deliver a result on Friday</a:t>
            </a:r>
          </a:p>
          <a:p>
            <a:pPr marL="0" indent="0">
              <a:buNone/>
            </a:pPr>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Tree>
    <p:extLst>
      <p:ext uri="{BB962C8B-B14F-4D97-AF65-F5344CB8AC3E}">
        <p14:creationId xmlns:p14="http://schemas.microsoft.com/office/powerpoint/2010/main" val="427789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Monday evening</a:t>
            </a:r>
          </a:p>
          <a:p>
            <a:pPr lvl="1"/>
            <a:r>
              <a:rPr lang="en-US" sz="1800" dirty="0"/>
              <a:t>Introduce the Think Tank concept</a:t>
            </a:r>
          </a:p>
          <a:p>
            <a:pPr lvl="1"/>
            <a:r>
              <a:rPr lang="en-US" sz="1800" dirty="0"/>
              <a:t>Introduce the facilitators, describe the 3 Think Tanks</a:t>
            </a:r>
          </a:p>
          <a:p>
            <a:pPr lvl="1"/>
            <a:r>
              <a:rPr lang="en-US" sz="1800" dirty="0"/>
              <a:t>Each Workshop attendee selects one</a:t>
            </a:r>
          </a:p>
          <a:p>
            <a:pPr lvl="1"/>
            <a:r>
              <a:rPr lang="en-US" sz="1800" dirty="0"/>
              <a:t>Think Tanks break out into individual meetings</a:t>
            </a:r>
          </a:p>
          <a:p>
            <a:r>
              <a:rPr lang="en-US" dirty="0"/>
              <a:t>During the week</a:t>
            </a:r>
          </a:p>
          <a:p>
            <a:pPr lvl="1"/>
            <a:r>
              <a:rPr lang="en-US" sz="1800" dirty="0"/>
              <a:t>Continue to meet informally</a:t>
            </a:r>
          </a:p>
          <a:p>
            <a:pPr lvl="1"/>
            <a:r>
              <a:rPr lang="en-US" sz="1800" dirty="0"/>
              <a:t>Members are encouraged to network together electronically, f-to-f…</a:t>
            </a:r>
          </a:p>
          <a:p>
            <a:r>
              <a:rPr lang="en-US" dirty="0"/>
              <a:t>Wednesday</a:t>
            </a:r>
            <a:r>
              <a:rPr lang="en-US" sz="2200" dirty="0"/>
              <a:t> 3:30 – 4:30</a:t>
            </a:r>
          </a:p>
          <a:p>
            <a:pPr lvl="1"/>
            <a:r>
              <a:rPr lang="en-US" sz="1800" dirty="0"/>
              <a:t>Each Think Tank has a table at the Meet the Experts session </a:t>
            </a:r>
          </a:p>
          <a:p>
            <a:r>
              <a:rPr lang="en-US" dirty="0"/>
              <a:t>Friday </a:t>
            </a:r>
          </a:p>
          <a:p>
            <a:pPr lvl="1"/>
            <a:r>
              <a:rPr lang="en-US" sz="1800" dirty="0"/>
              <a:t>Each Think Tank delivers its findings and recommendations</a:t>
            </a:r>
          </a:p>
          <a:p>
            <a:r>
              <a:rPr lang="en-US" dirty="0"/>
              <a:t>Results are published on the OFA webpage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Tree>
    <p:extLst>
      <p:ext uri="{BB962C8B-B14F-4D97-AF65-F5344CB8AC3E}">
        <p14:creationId xmlns:p14="http://schemas.microsoft.com/office/powerpoint/2010/main" val="98642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they are</a:t>
            </a:r>
          </a:p>
        </p:txBody>
      </p:sp>
      <p:sp>
        <p:nvSpPr>
          <p:cNvPr id="3" name="Content Placeholder 2"/>
          <p:cNvSpPr>
            <a:spLocks noGrp="1"/>
          </p:cNvSpPr>
          <p:nvPr>
            <p:ph idx="1"/>
          </p:nvPr>
        </p:nvSpPr>
        <p:spPr/>
        <p:txBody>
          <a:bodyPr/>
          <a:lstStyle/>
          <a:p>
            <a:pPr marL="0" indent="0">
              <a:buNone/>
            </a:pPr>
            <a:r>
              <a:rPr lang="en-US" dirty="0"/>
              <a:t>Think Tank 1 - Linux Containers</a:t>
            </a:r>
          </a:p>
          <a:p>
            <a:pPr marL="914400" lvl="1" indent="-514350"/>
            <a:r>
              <a:rPr lang="en-US" sz="1800" dirty="0"/>
              <a:t>Facilitators: Doug Ledford (+ Jason Gunthorpe?)</a:t>
            </a:r>
          </a:p>
          <a:p>
            <a:pPr marL="914400" lvl="1" indent="-514350"/>
            <a:r>
              <a:rPr lang="en-US" sz="1800" dirty="0"/>
              <a:t>Challenge: Containers for RDMA are just being implemented.  How must they be implemented in order to be of use to you?</a:t>
            </a:r>
          </a:p>
          <a:p>
            <a:pPr marL="0" indent="0">
              <a:buNone/>
            </a:pPr>
            <a:r>
              <a:rPr lang="en-US" dirty="0"/>
              <a:t>Think Tank 2 - Persistent Memory over Fabrics</a:t>
            </a:r>
          </a:p>
          <a:p>
            <a:pPr marL="914400" lvl="1" indent="-514350"/>
            <a:r>
              <a:rPr lang="en-US" sz="1800" dirty="0"/>
              <a:t>Facilitators: Doug Voigt, Paul Grun</a:t>
            </a:r>
          </a:p>
          <a:p>
            <a:pPr marL="914400" lvl="1" indent="-514350"/>
            <a:r>
              <a:rPr lang="en-US" sz="1800" dirty="0"/>
              <a:t>Challenge: Some people think that Persistent Memory over Fabrics is the Next Big Deal.  But is it really?  If it is, what is needed to get it off the ground and to drive adoption?</a:t>
            </a:r>
          </a:p>
          <a:p>
            <a:pPr marL="0" indent="0">
              <a:buNone/>
            </a:pPr>
            <a:r>
              <a:rPr lang="en-US" dirty="0"/>
              <a:t>Think Tank 3 - System Administration and Interoperability of Diverse Fabrics</a:t>
            </a:r>
          </a:p>
          <a:p>
            <a:pPr marL="914400" lvl="1" indent="-514350"/>
            <a:r>
              <a:rPr lang="en-US" sz="1800" dirty="0"/>
              <a:t>Facilitators: Jesse Martinez, Susan Coulter</a:t>
            </a:r>
          </a:p>
          <a:p>
            <a:pPr marL="914400" lvl="1" indent="-514350"/>
            <a:r>
              <a:rPr lang="en-US" sz="1800" dirty="0"/>
              <a:t>Challenge: How to deal with the reality of diverse fabrics in modern systems?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13</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Tree>
    <p:extLst>
      <p:ext uri="{BB962C8B-B14F-4D97-AF65-F5344CB8AC3E}">
        <p14:creationId xmlns:p14="http://schemas.microsoft.com/office/powerpoint/2010/main" val="49606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SUGGESTIONS to get started</a:t>
            </a:r>
          </a:p>
        </p:txBody>
      </p:sp>
      <p:sp>
        <p:nvSpPr>
          <p:cNvPr id="3" name="Content Placeholder 2"/>
          <p:cNvSpPr>
            <a:spLocks noGrp="1"/>
          </p:cNvSpPr>
          <p:nvPr>
            <p:ph idx="1"/>
          </p:nvPr>
        </p:nvSpPr>
        <p:spPr/>
        <p:txBody>
          <a:bodyPr>
            <a:normAutofit fontScale="92500" lnSpcReduction="10000"/>
          </a:bodyPr>
          <a:lstStyle/>
          <a:p>
            <a:r>
              <a:rPr lang="en-US" dirty="0"/>
              <a:t>Everyone subscribe to the mailing lists (next slide)</a:t>
            </a:r>
          </a:p>
          <a:p>
            <a:pPr lvl="1"/>
            <a:r>
              <a:rPr lang="en-US" dirty="0"/>
              <a:t>Helps you keep in touch during the week</a:t>
            </a:r>
          </a:p>
          <a:p>
            <a:endParaRPr lang="en-US" dirty="0"/>
          </a:p>
          <a:p>
            <a:r>
              <a:rPr lang="en-US" dirty="0"/>
              <a:t>Each Think Tank appoints a scribe to take notes</a:t>
            </a:r>
          </a:p>
          <a:p>
            <a:pPr lvl="1"/>
            <a:r>
              <a:rPr lang="en-US" dirty="0"/>
              <a:t>These are the basis for Friday’s report out</a:t>
            </a:r>
          </a:p>
          <a:p>
            <a:endParaRPr lang="en-US" dirty="0"/>
          </a:p>
          <a:p>
            <a:r>
              <a:rPr lang="en-US" dirty="0"/>
              <a:t>Begin by brainstorming on the assignment, modifying it as the group sees fit</a:t>
            </a:r>
          </a:p>
          <a:p>
            <a:endParaRPr lang="en-US" dirty="0"/>
          </a:p>
          <a:p>
            <a:r>
              <a:rPr lang="en-US" dirty="0"/>
              <a:t>Figure out how/when/where to re-convene during the week</a:t>
            </a:r>
          </a:p>
          <a:p>
            <a:pPr lvl="1"/>
            <a:r>
              <a:rPr lang="en-US" dirty="0"/>
              <a:t>Evenings</a:t>
            </a:r>
          </a:p>
          <a:p>
            <a:pPr lvl="1"/>
            <a:r>
              <a:rPr lang="en-US" dirty="0"/>
              <a:t>During lunch</a:t>
            </a:r>
          </a:p>
          <a:p>
            <a:pPr lvl="1"/>
            <a:r>
              <a:rPr lang="en-US" dirty="0"/>
              <a:t>Meet the Experts</a:t>
            </a:r>
          </a:p>
          <a:p>
            <a:pPr lvl="1"/>
            <a:r>
              <a:rPr lang="en-US" dirty="0"/>
              <a:t>Electronically</a:t>
            </a:r>
          </a:p>
          <a:p>
            <a:endParaRPr lang="en-US" dirty="0"/>
          </a:p>
          <a:p>
            <a:r>
              <a:rPr lang="en-US" dirty="0"/>
              <a:t>Brainstorming rules are in effect – there are no bad ideas</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Tree>
    <p:extLst>
      <p:ext uri="{BB962C8B-B14F-4D97-AF65-F5344CB8AC3E}">
        <p14:creationId xmlns:p14="http://schemas.microsoft.com/office/powerpoint/2010/main" val="61112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normAutofit/>
          </a:bodyPr>
          <a:lstStyle/>
          <a:p>
            <a:r>
              <a:rPr lang="en-US" dirty="0"/>
              <a:t>Think Tank 1 – Linux Containers</a:t>
            </a:r>
          </a:p>
          <a:p>
            <a:pPr lvl="1"/>
            <a:r>
              <a:rPr lang="en-US" dirty="0"/>
              <a:t>Facilitators – Doug Ledford, Jason Gunthorpe</a:t>
            </a:r>
          </a:p>
          <a:p>
            <a:pPr lvl="1"/>
            <a:r>
              <a:rPr lang="en-US" dirty="0"/>
              <a:t>The Mall (next door)</a:t>
            </a:r>
          </a:p>
          <a:p>
            <a:pPr lvl="1"/>
            <a:r>
              <a:rPr lang="en-US" dirty="0">
                <a:hlinkClick r:id="rId3"/>
              </a:rPr>
              <a:t>http://lists.openfabrics.org/mailman/listinfo/ofa_linuxcont</a:t>
            </a:r>
            <a:endParaRPr lang="en-US" dirty="0"/>
          </a:p>
          <a:p>
            <a:pPr marL="223838" lvl="1" indent="0">
              <a:buNone/>
            </a:pPr>
            <a:endParaRPr lang="en-US" dirty="0"/>
          </a:p>
          <a:p>
            <a:r>
              <a:rPr lang="en-US" dirty="0"/>
              <a:t>Think Tank 2 - Persistent Memory over Fabrics</a:t>
            </a:r>
          </a:p>
          <a:p>
            <a:pPr lvl="1"/>
            <a:r>
              <a:rPr lang="en-US" dirty="0"/>
              <a:t>Facilitators - Doug Voigt, Paul Grun</a:t>
            </a:r>
          </a:p>
          <a:p>
            <a:pPr lvl="1"/>
            <a:r>
              <a:rPr lang="en-US" dirty="0"/>
              <a:t>Foothills Room (across the hall)</a:t>
            </a:r>
          </a:p>
          <a:p>
            <a:pPr lvl="1"/>
            <a:r>
              <a:rPr lang="en-US" dirty="0">
                <a:hlinkClick r:id="rId4"/>
              </a:rPr>
              <a:t>http://lists.openfabrics.org/mailman/listinfo/ofa_remotepm</a:t>
            </a:r>
            <a:endParaRPr lang="en-US" dirty="0"/>
          </a:p>
          <a:p>
            <a:pPr lvl="1"/>
            <a:endParaRPr lang="en-US" dirty="0"/>
          </a:p>
          <a:p>
            <a:r>
              <a:rPr lang="en-US" dirty="0"/>
              <a:t>Think Tank 3 - Sys Admin and Interoperability of Diverse Fabrics</a:t>
            </a:r>
          </a:p>
          <a:p>
            <a:pPr lvl="1"/>
            <a:r>
              <a:rPr lang="en-US" dirty="0"/>
              <a:t>Facilitators – Jesse Martinez, Susan Coulter</a:t>
            </a:r>
          </a:p>
          <a:p>
            <a:pPr lvl="1"/>
            <a:r>
              <a:rPr lang="en-US" dirty="0"/>
              <a:t>Settlers Park (this room)</a:t>
            </a:r>
          </a:p>
          <a:p>
            <a:pPr lvl="1"/>
            <a:r>
              <a:rPr lang="en-US" dirty="0">
                <a:hlinkClick r:id="rId5"/>
              </a:rPr>
              <a:t>http://lists.openfabrics.org/mailman/listinfo/ofa_sysadmin</a:t>
            </a:r>
            <a:endParaRPr lang="en-US" dirty="0"/>
          </a:p>
          <a:p>
            <a:pPr lvl="1"/>
            <a:endParaRPr lang="en-US" dirty="0"/>
          </a:p>
          <a:p>
            <a:pPr lvl="1"/>
            <a:endParaRPr lang="en-US" dirty="0"/>
          </a:p>
          <a:p>
            <a:pPr lvl="1"/>
            <a:endParaRPr lang="en-US" dirty="0"/>
          </a:p>
          <a:p>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15</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sp>
        <p:nvSpPr>
          <p:cNvPr id="8" name="TextBox 7"/>
          <p:cNvSpPr txBox="1"/>
          <p:nvPr/>
        </p:nvSpPr>
        <p:spPr>
          <a:xfrm>
            <a:off x="3025005" y="5878130"/>
            <a:ext cx="3093989" cy="523220"/>
          </a:xfrm>
          <a:prstGeom prst="rect">
            <a:avLst/>
          </a:prstGeom>
          <a:noFill/>
        </p:spPr>
        <p:txBody>
          <a:bodyPr wrap="none" rtlCol="0">
            <a:spAutoFit/>
          </a:bodyPr>
          <a:lstStyle/>
          <a:p>
            <a:r>
              <a:rPr lang="en-US" sz="2800" dirty="0"/>
              <a:t>Go Forth and Think!</a:t>
            </a:r>
          </a:p>
        </p:txBody>
      </p:sp>
    </p:spTree>
    <p:extLst>
      <p:ext uri="{BB962C8B-B14F-4D97-AF65-F5344CB8AC3E}">
        <p14:creationId xmlns:p14="http://schemas.microsoft.com/office/powerpoint/2010/main" val="305547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RPM Think Tank Results</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16</a:t>
            </a:fld>
            <a:endParaRPr lang="en-US" dirty="0"/>
          </a:p>
        </p:txBody>
      </p:sp>
    </p:spTree>
    <p:extLst>
      <p:ext uri="{BB962C8B-B14F-4D97-AF65-F5344CB8AC3E}">
        <p14:creationId xmlns:p14="http://schemas.microsoft.com/office/powerpoint/2010/main" val="184399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Remote Persistent Memory Think Tank</a:t>
            </a:r>
          </a:p>
        </p:txBody>
      </p:sp>
      <p:sp>
        <p:nvSpPr>
          <p:cNvPr id="7" name="Subtitle 6"/>
          <p:cNvSpPr>
            <a:spLocks noGrp="1"/>
          </p:cNvSpPr>
          <p:nvPr>
            <p:ph type="subTitle" idx="1"/>
          </p:nvPr>
        </p:nvSpPr>
        <p:spPr/>
        <p:txBody>
          <a:bodyPr>
            <a:noAutofit/>
          </a:bodyPr>
          <a:lstStyle/>
          <a:p>
            <a:r>
              <a:rPr lang="en-US" sz="3600" dirty="0"/>
              <a:t>Report Out</a:t>
            </a:r>
          </a:p>
        </p:txBody>
      </p:sp>
      <p:sp>
        <p:nvSpPr>
          <p:cNvPr id="8" name="Text Placeholder 7"/>
          <p:cNvSpPr>
            <a:spLocks noGrp="1"/>
          </p:cNvSpPr>
          <p:nvPr>
            <p:ph type="body" sz="quarter" idx="10"/>
          </p:nvPr>
        </p:nvSpPr>
        <p:spPr>
          <a:xfrm>
            <a:off x="0" y="5127043"/>
            <a:ext cx="9144000" cy="448832"/>
          </a:xfrm>
        </p:spPr>
        <p:txBody>
          <a:bodyPr/>
          <a:lstStyle/>
          <a:p>
            <a:r>
              <a:rPr lang="en-US" dirty="0"/>
              <a:t>Prepared by a cast of thousands</a:t>
            </a:r>
          </a:p>
        </p:txBody>
      </p:sp>
      <p:sp>
        <p:nvSpPr>
          <p:cNvPr id="4" name="Date Placeholder 3"/>
          <p:cNvSpPr txBox="1">
            <a:spLocks/>
          </p:cNvSpPr>
          <p:nvPr/>
        </p:nvSpPr>
        <p:spPr>
          <a:xfrm>
            <a:off x="1" y="5776233"/>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13, 2018 </a:t>
            </a:r>
          </a:p>
        </p:txBody>
      </p:sp>
    </p:spTree>
    <p:extLst>
      <p:ext uri="{BB962C8B-B14F-4D97-AF65-F5344CB8AC3E}">
        <p14:creationId xmlns:p14="http://schemas.microsoft.com/office/powerpoint/2010/main" val="400753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tank abstract</a:t>
            </a:r>
          </a:p>
        </p:txBody>
      </p:sp>
      <p:sp>
        <p:nvSpPr>
          <p:cNvPr id="3" name="Content Placeholder 2"/>
          <p:cNvSpPr>
            <a:spLocks noGrp="1"/>
          </p:cNvSpPr>
          <p:nvPr>
            <p:ph idx="1"/>
          </p:nvPr>
        </p:nvSpPr>
        <p:spPr/>
        <p:txBody>
          <a:bodyPr/>
          <a:lstStyle/>
          <a:p>
            <a:pPr marL="514350" indent="-514350"/>
            <a:r>
              <a:rPr lang="en-US" dirty="0"/>
              <a:t>Challenge -</a:t>
            </a:r>
            <a:r>
              <a:rPr lang="en-US" sz="3200" dirty="0"/>
              <a:t> </a:t>
            </a:r>
            <a:r>
              <a:rPr lang="en-US" dirty="0">
                <a:latin typeface="Times New Roman" panose="02020603050405020304" pitchFamily="18" charset="0"/>
                <a:cs typeface="Times New Roman" panose="02020603050405020304" pitchFamily="18" charset="0"/>
              </a:rPr>
              <a:t>Some people think that Remote Persistent Memory over Fabrics is the Next Big Deal.  But is it really?  If it is, what is needed to get it off the ground and to drive adoption?</a:t>
            </a:r>
          </a:p>
          <a:p>
            <a:pPr marL="514350" indent="-514350"/>
            <a:r>
              <a:rPr lang="en-US" dirty="0"/>
              <a:t>Abstract – </a:t>
            </a:r>
            <a:r>
              <a:rPr lang="en-US" dirty="0">
                <a:latin typeface="Times New Roman" panose="02020603050405020304" pitchFamily="18" charset="0"/>
                <a:cs typeface="Times New Roman" panose="02020603050405020304" pitchFamily="18" charset="0"/>
              </a:rPr>
              <a:t>There has been a lot of buzz in the industry over the last few years related to Persistent Memory but much of that buzz has been associated with local Persistent Memory.  There have been efforts to get a discussion about remote PM off the ground, but so far they have been relatively isolated efforts.  This Think Tank is focused on a) understanding if there is interest in remote persistent memory, and b) if so, what is needed to get the effort moving.</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9529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a:sym typeface="Wingdings" panose="05000000000000000000" pitchFamily="2" charset="2"/>
              </a:rPr>
              <a:t> assignment</a:t>
            </a:r>
            <a:endParaRPr lang="en-US" dirty="0"/>
          </a:p>
        </p:txBody>
      </p:sp>
      <p:sp>
        <p:nvSpPr>
          <p:cNvPr id="3" name="Content Placeholder 2"/>
          <p:cNvSpPr>
            <a:spLocks noGrp="1"/>
          </p:cNvSpPr>
          <p:nvPr>
            <p:ph idx="1"/>
          </p:nvPr>
        </p:nvSpPr>
        <p:spPr/>
        <p:txBody>
          <a:bodyPr>
            <a:normAutofit/>
          </a:bodyPr>
          <a:lstStyle/>
          <a:p>
            <a:pPr marL="908050" indent="-514350"/>
            <a:r>
              <a:rPr lang="en-US" sz="2400" dirty="0"/>
              <a:t>Identify enough use cases for remote PM to decide if there is adequate motivation to move forward</a:t>
            </a:r>
          </a:p>
          <a:p>
            <a:pPr marL="908050" indent="-514350"/>
            <a:r>
              <a:rPr lang="en-US" sz="2400" dirty="0"/>
              <a:t>Identify current obstacles</a:t>
            </a:r>
          </a:p>
          <a:p>
            <a:pPr marL="908050" indent="-514350"/>
            <a:r>
              <a:rPr lang="en-US" sz="2400" dirty="0"/>
              <a:t>Define the missing/incomplete elements that are required to enable rapid/broad adoption of remote PM</a:t>
            </a:r>
          </a:p>
          <a:p>
            <a:pPr marL="908050" indent="-514350"/>
            <a:r>
              <a:rPr lang="en-US" sz="2400" dirty="0"/>
              <a:t>Identify appropriate forums needed to overcome those obstacles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12868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Work Register: SNIA, OFA executed a “Work Register” to facilitate collaboration on Remote Persistent Memory</a:t>
            </a:r>
          </a:p>
          <a:p>
            <a:r>
              <a:rPr lang="en-US" dirty="0"/>
              <a:t>Key Deliverables</a:t>
            </a:r>
          </a:p>
          <a:p>
            <a:pPr marL="566738" lvl="1" indent="-342900">
              <a:buFont typeface="+mj-lt"/>
              <a:buAutoNum type="arabicPeriod"/>
            </a:pPr>
            <a:r>
              <a:rPr lang="en-US" dirty="0"/>
              <a:t>An update to the requirements described in the existing High Availability whitepaper</a:t>
            </a:r>
          </a:p>
          <a:p>
            <a:pPr marL="566738" lvl="1" indent="-342900">
              <a:buFont typeface="+mj-lt"/>
              <a:buAutoNum type="arabicPeriod"/>
            </a:pPr>
            <a:r>
              <a:rPr lang="en-US" dirty="0"/>
              <a:t>Extensions to the OFI API to support the HA use case</a:t>
            </a:r>
          </a:p>
          <a:p>
            <a:pPr marL="566738" lvl="1" indent="-342900">
              <a:buFont typeface="+mj-lt"/>
              <a:buAutoNum type="arabicPeriod"/>
            </a:pPr>
            <a:r>
              <a:rPr lang="en-US" dirty="0"/>
              <a:t>A joint enumeration of future use cases to be developed</a:t>
            </a:r>
          </a:p>
          <a:p>
            <a:pPr marL="395288" indent="-342900"/>
            <a:r>
              <a:rPr lang="en-US" dirty="0"/>
              <a:t>Objective for today – begin work on item #3.</a:t>
            </a:r>
          </a:p>
          <a:p>
            <a:pPr marL="566738" lvl="1" indent="-342900"/>
            <a:r>
              <a:rPr lang="en-US" dirty="0"/>
              <a:t>Items #1 and #2 will be addressed at the May 22 OFIWG meeting</a:t>
            </a:r>
          </a:p>
          <a:p>
            <a:pPr marL="566738" lvl="1" indent="-342900">
              <a:buFont typeface="+mj-lt"/>
              <a:buAutoNum type="arabicPeriod"/>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2900228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normAutofit/>
          </a:bodyPr>
          <a:lstStyle/>
          <a:p>
            <a:r>
              <a:rPr lang="en-US" dirty="0"/>
              <a:t>Big Deal?  Yes, but within reason.  Much work remains to quantify and demonstrate a crisp value proposition.</a:t>
            </a:r>
          </a:p>
          <a:p>
            <a:pPr lvl="1"/>
            <a:r>
              <a:rPr lang="en-US" dirty="0"/>
              <a:t>“There’s a pony in here somewhere”</a:t>
            </a:r>
          </a:p>
          <a:p>
            <a:r>
              <a:rPr lang="en-US" dirty="0"/>
              <a:t>Use Cases – we focused on a couple, but there’s a list.  The list needs to be explored more deeply.</a:t>
            </a:r>
          </a:p>
          <a:p>
            <a:r>
              <a:rPr lang="en-US" dirty="0"/>
              <a:t>Current Obstacles – Yes  </a:t>
            </a:r>
            <a:r>
              <a:rPr lang="en-US" dirty="0">
                <a:sym typeface="Wingdings" panose="05000000000000000000" pitchFamily="2" charset="2"/>
              </a:rPr>
              <a:t></a:t>
            </a:r>
          </a:p>
          <a:p>
            <a:r>
              <a:rPr lang="en-US" dirty="0">
                <a:sym typeface="Wingdings" panose="05000000000000000000" pitchFamily="2" charset="2"/>
              </a:rPr>
              <a:t>What’s Required to Get It Going – A few items were identified, there are more</a:t>
            </a:r>
          </a:p>
          <a:p>
            <a:r>
              <a:rPr lang="en-US" dirty="0">
                <a:sym typeface="Wingdings" panose="05000000000000000000" pitchFamily="2" charset="2"/>
              </a:rPr>
              <a:t>Process – </a:t>
            </a:r>
          </a:p>
          <a:p>
            <a:pPr lvl="1"/>
            <a:r>
              <a:rPr lang="en-US" dirty="0">
                <a:sym typeface="Wingdings" panose="05000000000000000000" pitchFamily="2" charset="2"/>
              </a:rPr>
              <a:t>Refine the list of use cases and identify more</a:t>
            </a:r>
          </a:p>
          <a:p>
            <a:pPr lvl="1"/>
            <a:r>
              <a:rPr lang="en-US" dirty="0">
                <a:sym typeface="Wingdings" panose="05000000000000000000" pitchFamily="2" charset="2"/>
              </a:rPr>
              <a:t>Identify common characteristics among them</a:t>
            </a:r>
          </a:p>
          <a:p>
            <a:r>
              <a:rPr lang="en-US" dirty="0">
                <a:sym typeface="Wingdings" panose="05000000000000000000" pitchFamily="2" charset="2"/>
              </a:rPr>
              <a:t>Appropriate Forums – Use the new SNIA/OFA Work Register.  Meetings in the context of OFIWG to encourage participation in defining </a:t>
            </a:r>
            <a:r>
              <a:rPr lang="en-US" i="1" dirty="0">
                <a:sym typeface="Wingdings" panose="05000000000000000000" pitchFamily="2" charset="2"/>
              </a:rPr>
              <a:t>Use Cases</a:t>
            </a:r>
            <a:endParaRPr lang="en-US" i="1"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11423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caution</a:t>
            </a:r>
          </a:p>
        </p:txBody>
      </p:sp>
      <p:sp>
        <p:nvSpPr>
          <p:cNvPr id="3" name="Content Placeholder 2"/>
          <p:cNvSpPr>
            <a:spLocks noGrp="1"/>
          </p:cNvSpPr>
          <p:nvPr>
            <p:ph idx="1"/>
          </p:nvPr>
        </p:nvSpPr>
        <p:spPr/>
        <p:txBody>
          <a:bodyPr/>
          <a:lstStyle/>
          <a:p>
            <a:r>
              <a:rPr lang="en-US"/>
              <a:t>We need to be very careful to keep the API requirements pure and distinct from the characteristics of any given implementation</a:t>
            </a:r>
          </a:p>
          <a:p>
            <a:endParaRPr lang="en-US"/>
          </a:p>
          <a:p>
            <a:r>
              <a:rPr lang="en-US"/>
              <a:t>To do that, we will focus on:</a:t>
            </a:r>
          </a:p>
          <a:p>
            <a:endParaRPr lang="en-US"/>
          </a:p>
          <a:p>
            <a:r>
              <a:rPr lang="en-US"/>
              <a:t>What does the use case demand?</a:t>
            </a:r>
          </a:p>
          <a:p>
            <a:r>
              <a:rPr lang="en-US"/>
              <a:t>Why does the use case demand it?</a:t>
            </a:r>
          </a:p>
          <a:p>
            <a:r>
              <a:rPr lang="en-US"/>
              <a:t>X How does the programming model provide that function?</a:t>
            </a:r>
          </a:p>
          <a:p>
            <a:endParaRPr lang="en-US"/>
          </a:p>
          <a:p>
            <a:r>
              <a:rPr lang="en-US"/>
              <a:t>We will steer clear of mechanisms</a:t>
            </a:r>
          </a:p>
          <a:p>
            <a:endParaRPr lang="en-US" dirty="0"/>
          </a:p>
        </p:txBody>
      </p:sp>
      <p:sp>
        <p:nvSpPr>
          <p:cNvPr id="19" name="Content Placeholder 18"/>
          <p:cNvSpPr>
            <a:spLocks noGrp="1"/>
          </p:cNvSpPr>
          <p:nvPr>
            <p:ph sz="quarter" idx="13"/>
          </p:nvPr>
        </p:nvSpPr>
        <p:spPr/>
        <p:txBody>
          <a:bodyPr/>
          <a:lstStyle/>
          <a:p>
            <a:r>
              <a:rPr lang="en-US" dirty="0"/>
              <a:t>What and Why, but NOT How</a:t>
            </a:r>
          </a:p>
        </p:txBody>
      </p:sp>
      <p:sp>
        <p:nvSpPr>
          <p:cNvPr id="5" name="Footer Placeholder 4"/>
          <p:cNvSpPr>
            <a:spLocks noGrp="1"/>
          </p:cNvSpPr>
          <p:nvPr>
            <p:ph type="ftr" sz="quarter" idx="14"/>
          </p:nvPr>
        </p:nvSpPr>
        <p:spPr/>
        <p:txBody>
          <a:bodyPr/>
          <a:lstStyle/>
          <a:p>
            <a:r>
              <a:rPr lang="en-US"/>
              <a:t>OpenFabrics Alliance Workshop 2018</a:t>
            </a:r>
            <a:endParaRPr lang="en-US" dirty="0"/>
          </a:p>
        </p:txBody>
      </p:sp>
      <p:sp>
        <p:nvSpPr>
          <p:cNvPr id="4" name="Slide Number Placeholder 3"/>
          <p:cNvSpPr>
            <a:spLocks noGrp="1"/>
          </p:cNvSpPr>
          <p:nvPr>
            <p:ph type="sldNum" sz="quarter" idx="15"/>
          </p:nvPr>
        </p:nvSpPr>
        <p:spPr/>
        <p:txBody>
          <a:bodyPr/>
          <a:lstStyle/>
          <a:p>
            <a:fld id="{0743EA0E-C5B1-48EC-8082-F253EA88050D}" type="slidenum">
              <a:rPr lang="en-US" smtClean="0"/>
              <a:pPr/>
              <a:t>21</a:t>
            </a:fld>
            <a:endParaRPr lang="en-US" dirty="0"/>
          </a:p>
        </p:txBody>
      </p:sp>
      <p:cxnSp>
        <p:nvCxnSpPr>
          <p:cNvPr id="7" name="Straight Connector 6"/>
          <p:cNvCxnSpPr/>
          <p:nvPr/>
        </p:nvCxnSpPr>
        <p:spPr>
          <a:xfrm>
            <a:off x="774441" y="4329404"/>
            <a:ext cx="6839339" cy="9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Freeform: Shape 13"/>
          <p:cNvSpPr/>
          <p:nvPr/>
        </p:nvSpPr>
        <p:spPr>
          <a:xfrm rot="539793">
            <a:off x="4950521" y="4546592"/>
            <a:ext cx="606490" cy="606490"/>
          </a:xfrm>
          <a:custGeom>
            <a:avLst/>
            <a:gdLst>
              <a:gd name="connsiteX0" fmla="*/ 0 w 606490"/>
              <a:gd name="connsiteY0" fmla="*/ 606490 h 606490"/>
              <a:gd name="connsiteX1" fmla="*/ 410547 w 606490"/>
              <a:gd name="connsiteY1" fmla="*/ 382556 h 606490"/>
              <a:gd name="connsiteX2" fmla="*/ 606490 w 606490"/>
              <a:gd name="connsiteY2" fmla="*/ 0 h 606490"/>
            </a:gdLst>
            <a:ahLst/>
            <a:cxnLst>
              <a:cxn ang="0">
                <a:pos x="connsiteX0" y="connsiteY0"/>
              </a:cxn>
              <a:cxn ang="0">
                <a:pos x="connsiteX1" y="connsiteY1"/>
              </a:cxn>
              <a:cxn ang="0">
                <a:pos x="connsiteX2" y="connsiteY2"/>
              </a:cxn>
            </a:cxnLst>
            <a:rect l="l" t="t" r="r" b="b"/>
            <a:pathLst>
              <a:path w="606490" h="606490">
                <a:moveTo>
                  <a:pt x="0" y="606490"/>
                </a:moveTo>
                <a:cubicBezTo>
                  <a:pt x="154732" y="545064"/>
                  <a:pt x="309465" y="483638"/>
                  <a:pt x="410547" y="382556"/>
                </a:cubicBezTo>
                <a:cubicBezTo>
                  <a:pt x="511629" y="281474"/>
                  <a:pt x="559059" y="140737"/>
                  <a:pt x="606490" y="0"/>
                </a:cubicBezTo>
              </a:path>
            </a:pathLst>
          </a:custGeom>
          <a:noFill/>
          <a:ln w="38100">
            <a:headEnd type="arrow"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23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normAutofit/>
          </a:bodyPr>
          <a:lstStyle/>
          <a:p>
            <a:r>
              <a:rPr lang="en-US" dirty="0"/>
              <a:t>Interesting thought: Think of RPM in terms of non-uniform memory</a:t>
            </a:r>
          </a:p>
          <a:p>
            <a:pPr lvl="1"/>
            <a:r>
              <a:rPr lang="en-US" dirty="0"/>
              <a:t>accesses to RPM vs LPM are by definition NUMA</a:t>
            </a:r>
          </a:p>
          <a:p>
            <a:pPr lvl="1"/>
            <a:r>
              <a:rPr lang="en-US" dirty="0"/>
              <a:t>stage accesses from RPM to either local DRAM or local PM</a:t>
            </a:r>
          </a:p>
          <a:p>
            <a:pPr lvl="1"/>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Persistent memory devices have two distinct attributes:</a:t>
            </a:r>
          </a:p>
          <a:p>
            <a:pPr lvl="1"/>
            <a:r>
              <a:rPr lang="en-US" dirty="0">
                <a:sym typeface="Wingdings" panose="05000000000000000000" pitchFamily="2" charset="2"/>
              </a:rPr>
              <a:t>High density / capacity compared to DRAM (and at lower power compared to DRAM)</a:t>
            </a:r>
          </a:p>
          <a:p>
            <a:pPr lvl="1"/>
            <a:r>
              <a:rPr lang="en-US" dirty="0">
                <a:sym typeface="Wingdings" panose="05000000000000000000" pitchFamily="2" charset="2"/>
              </a:rPr>
              <a:t>Persistence</a:t>
            </a:r>
          </a:p>
          <a:p>
            <a:r>
              <a:rPr lang="en-US" dirty="0">
                <a:sym typeface="Wingdings" panose="05000000000000000000" pitchFamily="2" charset="2"/>
              </a:rPr>
              <a:t>Some usages may value one over the other</a:t>
            </a:r>
          </a:p>
          <a:p>
            <a:pPr lvl="1"/>
            <a:r>
              <a:rPr lang="en-US" dirty="0">
                <a:sym typeface="Wingdings" panose="05000000000000000000" pitchFamily="2" charset="2"/>
              </a:rPr>
              <a:t>e.g. </a:t>
            </a:r>
            <a:r>
              <a:rPr lang="en-US" dirty="0" err="1">
                <a:sym typeface="Wingdings" panose="05000000000000000000" pitchFamily="2" charset="2"/>
              </a:rPr>
              <a:t>Dreamworks</a:t>
            </a:r>
            <a:r>
              <a:rPr lang="en-US" dirty="0">
                <a:sym typeface="Wingdings" panose="05000000000000000000" pitchFamily="2" charset="2"/>
              </a:rPr>
              <a:t>.  persistence is valuable, but the </a:t>
            </a:r>
            <a:r>
              <a:rPr lang="en-US" dirty="0" err="1">
                <a:sym typeface="Wingdings" panose="05000000000000000000" pitchFamily="2" charset="2"/>
              </a:rPr>
              <a:t>Dreamworks</a:t>
            </a:r>
            <a:r>
              <a:rPr lang="en-US" dirty="0">
                <a:sym typeface="Wingdings" panose="05000000000000000000" pitchFamily="2" charset="2"/>
              </a:rPr>
              <a:t> usage is driven by the availability of large capacity, shared database.</a:t>
            </a:r>
          </a:p>
          <a:p>
            <a:pPr lvl="1"/>
            <a:r>
              <a:rPr lang="en-US" dirty="0">
                <a:sym typeface="Wingdings" panose="05000000000000000000" pitchFamily="2" charset="2"/>
              </a:rPr>
              <a:t>The database is Read Mostly, Write Infrequently</a:t>
            </a:r>
          </a:p>
          <a:p>
            <a:pPr lvl="1"/>
            <a:r>
              <a:rPr lang="en-US" dirty="0">
                <a:sym typeface="Wingdings" panose="05000000000000000000" pitchFamily="2" charset="2"/>
              </a:rPr>
              <a:t>Programming model for use cases that don’t depend on persistence may be significantly easier</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96949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lstStyle/>
          <a:p>
            <a:r>
              <a:rPr lang="en-US" dirty="0"/>
              <a:t>Persistence Memory is neither memory nor storage.  It is a new layer in the memory hierarchy</a:t>
            </a:r>
          </a:p>
          <a:p>
            <a:r>
              <a:rPr lang="en-US" dirty="0"/>
              <a:t>Not all usages assume cached data</a:t>
            </a:r>
          </a:p>
          <a:p>
            <a:pPr lvl="1"/>
            <a:r>
              <a:rPr lang="en-US" dirty="0"/>
              <a:t>e.g. Put/Get operations are non-cached</a:t>
            </a:r>
          </a:p>
          <a:p>
            <a:pPr marL="223838" lvl="1" indent="0">
              <a:buNone/>
            </a:pPr>
            <a:r>
              <a:rPr lang="en-US" dirty="0">
                <a:sym typeface="Wingdings" panose="05000000000000000000" pitchFamily="2" charset="2"/>
              </a:rPr>
              <a:t> a cache flush/commit semantic may not be needed in all RPM use cases</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23777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restart</a:t>
            </a:r>
          </a:p>
        </p:txBody>
      </p:sp>
      <p:sp>
        <p:nvSpPr>
          <p:cNvPr id="3" name="Content Placeholder 2"/>
          <p:cNvSpPr>
            <a:spLocks noGrp="1"/>
          </p:cNvSpPr>
          <p:nvPr>
            <p:ph idx="1"/>
          </p:nvPr>
        </p:nvSpPr>
        <p:spPr/>
        <p:txBody>
          <a:bodyPr/>
          <a:lstStyle/>
          <a:p>
            <a:r>
              <a:rPr lang="en-US" dirty="0"/>
              <a:t>Problem: Checkpointing of a large machine can consume a significant fraction of the available compute time.</a:t>
            </a:r>
          </a:p>
          <a:p>
            <a:r>
              <a:rPr lang="en-US" dirty="0"/>
              <a:t>In the limit, a machine spends all its time checkpointing and does not make forward progress on the application</a:t>
            </a:r>
          </a:p>
          <a:p>
            <a:r>
              <a:rPr lang="en-US" dirty="0"/>
              <a:t>Checkpointing today is typically done to a burst buffer and then spooled off to Lustre in the background</a:t>
            </a:r>
          </a:p>
          <a:p>
            <a:r>
              <a:rPr lang="en-US" dirty="0"/>
              <a:t>Objective – spend less time checkpointing and more time computing</a:t>
            </a:r>
          </a:p>
          <a:p>
            <a:r>
              <a:rPr lang="en-US" dirty="0"/>
              <a:t>Two possible approaches:</a:t>
            </a:r>
          </a:p>
          <a:p>
            <a:pPr marL="457200" indent="-457200">
              <a:buFont typeface="+mj-lt"/>
              <a:buAutoNum type="arabicPeriod"/>
            </a:pPr>
            <a:r>
              <a:rPr lang="en-US" dirty="0"/>
              <a:t>Accelerate the existing paradigm by viewing RPM as an exquisitely fast and large burst buffer</a:t>
            </a:r>
          </a:p>
          <a:p>
            <a:pPr marL="457200" indent="-457200">
              <a:buFont typeface="+mj-lt"/>
              <a:buAutoNum type="arabicPeriod"/>
            </a:pPr>
            <a:r>
              <a:rPr lang="en-US" dirty="0"/>
              <a:t>Write a new stack based on an HA model – nontrivial</a:t>
            </a:r>
          </a:p>
          <a:p>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093651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Dreamworks</a:t>
            </a:r>
            <a:r>
              <a:rPr lang="en-US" dirty="0"/>
              <a:t> – the 8 second problem</a:t>
            </a:r>
          </a:p>
        </p:txBody>
      </p:sp>
      <p:sp>
        <p:nvSpPr>
          <p:cNvPr id="3" name="Content Placeholder 2"/>
          <p:cNvSpPr>
            <a:spLocks noGrp="1"/>
          </p:cNvSpPr>
          <p:nvPr>
            <p:ph idx="1"/>
          </p:nvPr>
        </p:nvSpPr>
        <p:spPr/>
        <p:txBody>
          <a:bodyPr/>
          <a:lstStyle/>
          <a:p>
            <a:r>
              <a:rPr lang="en-US" dirty="0"/>
              <a:t>Currently each animator works with only a few seconds of an animated movie</a:t>
            </a:r>
          </a:p>
          <a:p>
            <a:r>
              <a:rPr lang="en-US" dirty="0"/>
              <a:t>Typically, he cannot see most of the rest of the movie</a:t>
            </a:r>
          </a:p>
          <a:p>
            <a:r>
              <a:rPr lang="en-US" dirty="0"/>
              <a:t>Objectives </a:t>
            </a:r>
          </a:p>
          <a:p>
            <a:pPr lvl="1"/>
            <a:r>
              <a:rPr lang="en-US" dirty="0"/>
              <a:t>Enough fabric attached memory to contain the entire movie</a:t>
            </a:r>
          </a:p>
          <a:p>
            <a:pPr lvl="1"/>
            <a:r>
              <a:rPr lang="en-US" dirty="0"/>
              <a:t>Accessible by all animators</a:t>
            </a:r>
          </a:p>
          <a:p>
            <a:r>
              <a:rPr lang="en-US" dirty="0"/>
              <a:t>If it’s PM, it fits more neatly into a memory hierarchy than a storage hierarchy</a:t>
            </a:r>
          </a:p>
        </p:txBody>
      </p:sp>
      <p:sp>
        <p:nvSpPr>
          <p:cNvPr id="4" name="Slide Number Placeholder 3"/>
          <p:cNvSpPr>
            <a:spLocks noGrp="1"/>
          </p:cNvSpPr>
          <p:nvPr>
            <p:ph type="sldNum" sz="quarter" idx="11"/>
          </p:nvPr>
        </p:nvSpPr>
        <p:spPr/>
        <p:txBody>
          <a:bodyPr/>
          <a:lstStyle/>
          <a:p>
            <a:fld id="{0743EA0E-C5B1-48EC-8082-F253EA88050D}" type="slidenum">
              <a:rPr lang="en-US" smtClean="0"/>
              <a:pPr/>
              <a:t>25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8079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a:t>
            </a:r>
          </a:p>
        </p:txBody>
      </p:sp>
      <p:sp>
        <p:nvSpPr>
          <p:cNvPr id="3" name="Content Placeholder 2"/>
          <p:cNvSpPr>
            <a:spLocks noGrp="1"/>
          </p:cNvSpPr>
          <p:nvPr>
            <p:ph idx="1"/>
          </p:nvPr>
        </p:nvSpPr>
        <p:spPr/>
        <p:txBody>
          <a:bodyPr/>
          <a:lstStyle/>
          <a:p>
            <a:r>
              <a:rPr lang="en-US" dirty="0"/>
              <a:t>Characteristic workloads tend to be 80% random reads</a:t>
            </a:r>
          </a:p>
          <a:p>
            <a:r>
              <a:rPr lang="en-US" dirty="0"/>
              <a:t>Probably a poor fit for a sequential storage device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36990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sensor data use case</a:t>
            </a:r>
          </a:p>
        </p:txBody>
      </p:sp>
      <p:sp>
        <p:nvSpPr>
          <p:cNvPr id="3" name="Content Placeholder 2"/>
          <p:cNvSpPr>
            <a:spLocks noGrp="1"/>
          </p:cNvSpPr>
          <p:nvPr>
            <p:ph idx="1"/>
          </p:nvPr>
        </p:nvSpPr>
        <p:spPr/>
        <p:txBody>
          <a:bodyPr/>
          <a:lstStyle/>
          <a:p>
            <a:r>
              <a:rPr lang="en-US" dirty="0"/>
              <a:t>Use case: Capturing data streaming from a sensor array</a:t>
            </a:r>
          </a:p>
          <a:p>
            <a:r>
              <a:rPr lang="en-US" dirty="0"/>
              <a:t>Performance solutions today are small and expensive</a:t>
            </a:r>
          </a:p>
          <a:p>
            <a:r>
              <a:rPr lang="en-US" dirty="0"/>
              <a:t>Capacity solutions may not be high enough performance</a:t>
            </a:r>
          </a:p>
        </p:txBody>
      </p:sp>
      <p:sp>
        <p:nvSpPr>
          <p:cNvPr id="4" name="Slide Number Placeholder 3"/>
          <p:cNvSpPr>
            <a:spLocks noGrp="1"/>
          </p:cNvSpPr>
          <p:nvPr>
            <p:ph type="sldNum" sz="quarter" idx="11"/>
          </p:nvPr>
        </p:nvSpPr>
        <p:spPr/>
        <p:txBody>
          <a:bodyPr/>
          <a:lstStyle/>
          <a:p>
            <a:fld id="{0743EA0E-C5B1-48EC-8082-F253EA88050D}" type="slidenum">
              <a:rPr lang="en-US" smtClean="0"/>
              <a:pPr/>
              <a:t>27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1198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developers adopt it?</a:t>
            </a:r>
          </a:p>
        </p:txBody>
      </p:sp>
      <p:sp>
        <p:nvSpPr>
          <p:cNvPr id="3" name="Content Placeholder 2"/>
          <p:cNvSpPr>
            <a:spLocks noGrp="1"/>
          </p:cNvSpPr>
          <p:nvPr>
            <p:ph idx="1"/>
          </p:nvPr>
        </p:nvSpPr>
        <p:spPr/>
        <p:txBody>
          <a:bodyPr>
            <a:noAutofit/>
          </a:bodyPr>
          <a:lstStyle/>
          <a:p>
            <a:r>
              <a:rPr lang="en-US" sz="2400" dirty="0"/>
              <a:t>In the absence of a killer app, adoption will be a function of:</a:t>
            </a:r>
          </a:p>
          <a:p>
            <a:pPr lvl="1"/>
            <a:r>
              <a:rPr lang="en-US" sz="1800" dirty="0"/>
              <a:t>Price – Capacity – Persistence - Performance</a:t>
            </a:r>
          </a:p>
          <a:p>
            <a:r>
              <a:rPr lang="en-US" sz="2400" dirty="0"/>
              <a:t>Example: there are multiple ways to achieve high capacity</a:t>
            </a:r>
          </a:p>
          <a:p>
            <a:pPr lvl="1"/>
            <a:r>
              <a:rPr lang="en-US" sz="1800" dirty="0"/>
              <a:t>RPM might be adopted if the price / capacity is reasonable</a:t>
            </a:r>
          </a:p>
          <a:p>
            <a:r>
              <a:rPr lang="en-US" sz="2400" dirty="0"/>
              <a:t>A killer app: one where the introduction of RPM enables functionality that is not possible today</a:t>
            </a:r>
          </a:p>
          <a:p>
            <a:pPr lvl="1"/>
            <a:r>
              <a:rPr lang="en-US" sz="1800" dirty="0"/>
              <a:t>There are no killer apps (yet)</a:t>
            </a:r>
          </a:p>
          <a:p>
            <a:r>
              <a:rPr lang="en-US" sz="2400" dirty="0"/>
              <a:t>The checkpoint/restart problem may become a killer app</a:t>
            </a:r>
          </a:p>
          <a:p>
            <a:r>
              <a:rPr lang="en-US" sz="2400" dirty="0"/>
              <a:t>Ira’s killer app: Parallel address space, treating as memory not suffering DRAM cache misses. </a:t>
            </a:r>
            <a:r>
              <a:rPr lang="en-US" sz="2400" dirty="0" err="1"/>
              <a:t>Eg</a:t>
            </a:r>
            <a:r>
              <a:rPr lang="en-US" sz="2400" dirty="0"/>
              <a:t>: PGAS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2288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Missing?</a:t>
            </a:r>
          </a:p>
        </p:txBody>
      </p:sp>
      <p:sp>
        <p:nvSpPr>
          <p:cNvPr id="3" name="Content Placeholder 2"/>
          <p:cNvSpPr>
            <a:spLocks noGrp="1"/>
          </p:cNvSpPr>
          <p:nvPr>
            <p:ph idx="1"/>
          </p:nvPr>
        </p:nvSpPr>
        <p:spPr/>
        <p:txBody>
          <a:bodyPr>
            <a:normAutofit/>
          </a:bodyPr>
          <a:lstStyle/>
          <a:p>
            <a:r>
              <a:rPr lang="en-US" sz="2400" dirty="0"/>
              <a:t>Global addressability</a:t>
            </a:r>
          </a:p>
          <a:p>
            <a:r>
              <a:rPr lang="en-US" sz="2400" dirty="0"/>
              <a:t>Synchronization mechanisms</a:t>
            </a:r>
          </a:p>
          <a:p>
            <a:pPr lvl="1"/>
            <a:r>
              <a:rPr lang="en-US" sz="1800" dirty="0"/>
              <a:t>multiple instances of an application must block until data has reached a persistent state</a:t>
            </a:r>
          </a:p>
          <a:p>
            <a:r>
              <a:rPr lang="en-US" sz="2400" dirty="0"/>
              <a:t>What is the availability model in the face of power failure?</a:t>
            </a:r>
          </a:p>
          <a:p>
            <a:pPr lvl="1"/>
            <a:r>
              <a:rPr lang="en-US" sz="1800" dirty="0"/>
              <a:t>Power fail atomics</a:t>
            </a:r>
          </a:p>
          <a:p>
            <a:r>
              <a:rPr lang="en-US" sz="2400" dirty="0"/>
              <a:t>Data validation problem – no way to know if data arrives on the persistent media intact</a:t>
            </a:r>
          </a:p>
          <a:p>
            <a:pPr lvl="1"/>
            <a:r>
              <a:rPr lang="en-US" sz="1800" dirty="0"/>
              <a:t>Same problem with storage today</a:t>
            </a:r>
          </a:p>
          <a:p>
            <a:r>
              <a:rPr lang="en-US" sz="2400" dirty="0"/>
              <a:t>What is equivalent of </a:t>
            </a:r>
            <a:r>
              <a:rPr lang="en-US" sz="2400" dirty="0" err="1"/>
              <a:t>pcommit</a:t>
            </a:r>
            <a:r>
              <a:rPr lang="en-US" sz="2400" dirty="0"/>
              <a:t> and remote PM?</a:t>
            </a:r>
          </a:p>
          <a:p>
            <a:r>
              <a:rPr lang="en-US" sz="2400" dirty="0"/>
              <a:t>No use case for </a:t>
            </a:r>
            <a:r>
              <a:rPr lang="en-US" sz="2400" dirty="0" err="1"/>
              <a:t>pcommit</a:t>
            </a:r>
            <a:r>
              <a:rPr lang="en-US" sz="2400" dirty="0"/>
              <a:t>?</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3733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forward – a lot to think about</a:t>
            </a:r>
          </a:p>
        </p:txBody>
      </p:sp>
      <p:sp>
        <p:nvSpPr>
          <p:cNvPr id="6" name="Content Placeholder 5"/>
          <p:cNvSpPr>
            <a:spLocks noGrp="1"/>
          </p:cNvSpPr>
          <p:nvPr>
            <p:ph idx="1"/>
          </p:nvPr>
        </p:nvSpPr>
        <p:spPr/>
        <p:txBody>
          <a:bodyPr>
            <a:normAutofit/>
          </a:bodyPr>
          <a:lstStyle/>
          <a:p>
            <a:r>
              <a:rPr lang="en-US" sz="2400" dirty="0"/>
              <a:t>Remote PM for High Availability has been discussed extensively</a:t>
            </a:r>
          </a:p>
          <a:p>
            <a:pPr lvl="1"/>
            <a:r>
              <a:rPr lang="en-US" sz="1800" dirty="0"/>
              <a:t>A set of fabric features to support HA has been explored, and is in process</a:t>
            </a:r>
          </a:p>
          <a:p>
            <a:pPr lvl="1"/>
            <a:endParaRPr lang="en-US" sz="1800" dirty="0"/>
          </a:p>
          <a:p>
            <a:r>
              <a:rPr lang="en-US" sz="2400" dirty="0"/>
              <a:t>Getting beyond HA</a:t>
            </a:r>
          </a:p>
          <a:p>
            <a:pPr lvl="1"/>
            <a:r>
              <a:rPr lang="en-US" sz="1800" dirty="0"/>
              <a:t>Begin by understanding the relevant use cases</a:t>
            </a:r>
          </a:p>
          <a:p>
            <a:pPr lvl="2"/>
            <a:r>
              <a:rPr lang="en-US" sz="1800" dirty="0"/>
              <a:t>Even those that don’t yet exist</a:t>
            </a:r>
          </a:p>
          <a:p>
            <a:pPr lvl="1"/>
            <a:r>
              <a:rPr lang="en-US" sz="1800" dirty="0"/>
              <a:t>Understand the access patterns and value propositions associated with those use cases</a:t>
            </a:r>
          </a:p>
          <a:p>
            <a:pPr lvl="1"/>
            <a:r>
              <a:rPr lang="en-US" sz="1800" dirty="0"/>
              <a:t>Use those to develop “application centric requirements” to drive API design</a:t>
            </a:r>
          </a:p>
          <a:p>
            <a:pPr lvl="1"/>
            <a:r>
              <a:rPr lang="en-US" sz="1800" dirty="0"/>
              <a:t>Develop the necessary APIs</a:t>
            </a:r>
          </a:p>
          <a:p>
            <a:pPr lvl="1"/>
            <a:endParaRPr lang="en-US" sz="18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3" name="Footer Placeholder 2"/>
          <p:cNvSpPr>
            <a:spLocks noGrp="1"/>
          </p:cNvSpPr>
          <p:nvPr>
            <p:ph type="ftr" sz="quarter" idx="15"/>
          </p:nvPr>
        </p:nvSpPr>
        <p:spPr/>
        <p:txBody>
          <a:bodyPr/>
          <a:lstStyle/>
          <a:p>
            <a:r>
              <a:rPr lang="en-US"/>
              <a:t>OpenFabrics Alliance Workshop 2018</a:t>
            </a:r>
            <a:endParaRPr lang="en-US" dirty="0"/>
          </a:p>
        </p:txBody>
      </p:sp>
      <p:sp>
        <p:nvSpPr>
          <p:cNvPr id="7" name="Footer Placeholder 2"/>
          <p:cNvSpPr txBox="1">
            <a:spLocks/>
          </p:cNvSpPr>
          <p:nvPr/>
        </p:nvSpPr>
        <p:spPr>
          <a:xfrm>
            <a:off x="5947825" y="640135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OpenFabrics Alliance Workshop 2018</a:t>
            </a:r>
          </a:p>
        </p:txBody>
      </p:sp>
    </p:spTree>
    <p:extLst>
      <p:ext uri="{BB962C8B-B14F-4D97-AF65-F5344CB8AC3E}">
        <p14:creationId xmlns:p14="http://schemas.microsoft.com/office/powerpoint/2010/main" val="3491217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cases - caveats</a:t>
            </a:r>
          </a:p>
        </p:txBody>
      </p:sp>
      <p:sp>
        <p:nvSpPr>
          <p:cNvPr id="3" name="Content Placeholder 2"/>
          <p:cNvSpPr>
            <a:spLocks noGrp="1"/>
          </p:cNvSpPr>
          <p:nvPr>
            <p:ph idx="1"/>
          </p:nvPr>
        </p:nvSpPr>
        <p:spPr/>
        <p:txBody>
          <a:bodyPr>
            <a:normAutofit/>
          </a:bodyPr>
          <a:lstStyle/>
          <a:p>
            <a:r>
              <a:rPr lang="en-US" sz="2400" dirty="0"/>
              <a:t>Liberal enumeration with some attempt at application relevant framing</a:t>
            </a:r>
          </a:p>
          <a:p>
            <a:r>
              <a:rPr lang="en-US" sz="2400" dirty="0"/>
              <a:t>Overlaps information on earlier slides (cross-referenced)</a:t>
            </a:r>
          </a:p>
          <a:p>
            <a:r>
              <a:rPr lang="en-US" sz="2400" dirty="0"/>
              <a:t>Tried to omit technology-only statements, although some descriptions are technology centric.  At least hint at “why” with some “what” and no “how”.</a:t>
            </a:r>
          </a:p>
          <a:p>
            <a:r>
              <a:rPr lang="en-US" sz="2400" dirty="0"/>
              <a:t>Some use cases may overlap or be relevant when used together</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0148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200" dirty="0"/>
              <a:t>Local copy centric – data is copied from remote PM to local DRAM or PM for caching and/or manipulation, then copied back as needed</a:t>
            </a:r>
          </a:p>
          <a:p>
            <a:pPr marL="514350" indent="-514350">
              <a:buFont typeface="+mj-lt"/>
              <a:buAutoNum type="arabicPeriod"/>
            </a:pPr>
            <a:r>
              <a:rPr lang="en-US" sz="2200" dirty="0"/>
              <a:t>Immediate high availability - Local access to PM + remote access for HA for data recovery and failover with little to no work loss</a:t>
            </a:r>
          </a:p>
          <a:p>
            <a:pPr marL="514350" indent="-514350">
              <a:buFont typeface="+mj-lt"/>
              <a:buAutoNum type="arabicPeriod"/>
            </a:pPr>
            <a:r>
              <a:rPr lang="en-US" sz="2200" dirty="0"/>
              <a:t>HPC Checkpoint/Restart – Application pauses to enable rapid copy of relevant state to a checkpoint.  Recovery can reference a recent checkpoint.  Job suspend/resume references most recent checkpoint. (slide 8 above)</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869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sz="2200" dirty="0"/>
              <a:t>Distributed collaboration – Remote PM provides a central repository for the recent work of a distributed team collaborating on a large artifact such a movie.  Fragments being created by individuals can be quickly viewed locally in the surrounding context. (slide 9 above)</a:t>
            </a:r>
          </a:p>
          <a:p>
            <a:pPr marL="514350" indent="-514350">
              <a:buFont typeface="+mj-lt"/>
              <a:buAutoNum type="arabicPeriod" startAt="4"/>
            </a:pPr>
            <a:r>
              <a:rPr lang="en-US" sz="2200" dirty="0"/>
              <a:t>Random byte range read after ingest – Applications such as machine learning with workloads that are mostly short random reads by parallel threads after ingesting a large body of data. (slide 10 above)</a:t>
            </a:r>
          </a:p>
          <a:p>
            <a:pPr marL="514350" indent="-514350">
              <a:buFont typeface="+mj-lt"/>
              <a:buAutoNum type="arabicPeriod" startAt="4"/>
            </a:pPr>
            <a:r>
              <a:rPr lang="en-US" sz="2200" dirty="0"/>
              <a:t>Aggregated updates – Cache line accesses such as those comprising a transaction are aggregated for communication to remote PM for visibility and/or redundancy.</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959306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startAt="7"/>
            </a:pPr>
            <a:r>
              <a:rPr lang="en-US" sz="2200" dirty="0"/>
              <a:t>NUMA on Steroids – Extend and merge the concepts of NUMA, caching and </a:t>
            </a:r>
            <a:r>
              <a:rPr lang="en-US" sz="2200" dirty="0" err="1"/>
              <a:t>tiering</a:t>
            </a:r>
            <a:r>
              <a:rPr lang="en-US" sz="2200" dirty="0"/>
              <a:t> from CPU’s and storage to provide autonomous operation controlled by application informed allocation policies (slide 6 above)</a:t>
            </a:r>
          </a:p>
          <a:p>
            <a:pPr marL="514350" indent="-514350">
              <a:buFont typeface="+mj-lt"/>
              <a:buAutoNum type="arabicPeriod" startAt="7"/>
            </a:pPr>
            <a:r>
              <a:rPr lang="en-US" sz="2200" dirty="0"/>
              <a:t>Volatile memory expansion – Remote PM is used to expand volatile memory capacity with lower cost, higher density and larger (beyond local) scale than DRAM.</a:t>
            </a:r>
          </a:p>
          <a:p>
            <a:pPr marL="514350" indent="-514350">
              <a:buFont typeface="+mj-lt"/>
              <a:buAutoNum type="arabicPeriod" startAt="7"/>
            </a:pPr>
            <a:r>
              <a:rPr lang="en-US" sz="2200" dirty="0"/>
              <a:t>Mirrored transactions – Transactions using local PM are replicated in well know ways to local PM on other nodes.  May or may not require remote access at the PM level.</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07064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startAt="10"/>
            </a:pPr>
            <a:r>
              <a:rPr lang="en-US" sz="2200" dirty="0"/>
              <a:t>GPU centric – Copy state directly between GPU memory and local or remote PM without going through DRAM.</a:t>
            </a:r>
          </a:p>
          <a:p>
            <a:pPr marL="514350" indent="-514350">
              <a:buFont typeface="+mj-lt"/>
              <a:buAutoNum type="arabicPeriod" startAt="10"/>
            </a:pPr>
            <a:r>
              <a:rPr lang="en-US" sz="2200" dirty="0"/>
              <a:t>Rehydration – Remote PM used for DB logs/checkpoints to enable rapid re-hydration of memory after failure.  Cost is more aligned with large scale (e.g. SAP HANA) than scaled out open source</a:t>
            </a:r>
          </a:p>
          <a:p>
            <a:pPr marL="514350" indent="-514350">
              <a:buFont typeface="+mj-lt"/>
              <a:buAutoNum type="arabicPeriod" startAt="10"/>
            </a:pPr>
            <a:r>
              <a:rPr lang="en-US" sz="2200" dirty="0"/>
              <a:t>Metadata de-amplification – When metadata becomes larger than memory, metadata paging can cause read/write amplification relative to payload data read/write.  PM density and remote PM scale can offset this type of amplification.</a:t>
            </a:r>
          </a:p>
          <a:p>
            <a:pPr marL="514350" indent="-514350">
              <a:buFont typeface="+mj-lt"/>
              <a:buAutoNum type="arabicPeriod" startAt="10"/>
            </a:pPr>
            <a:r>
              <a:rPr lang="en-US" sz="2200" dirty="0" err="1"/>
              <a:t>IoT</a:t>
            </a:r>
            <a:r>
              <a:rPr lang="en-US" sz="2200" dirty="0"/>
              <a:t> Sensor data – Streams of information within edge or between edge and centralized repository. (slide 11)</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674683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gap list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Global addressability – means of identifying versioned data relevant to an application during restore (HA or checkpoint).  Applicable to sharing as well?</a:t>
            </a:r>
          </a:p>
          <a:p>
            <a:pPr marL="514350" indent="-514350">
              <a:buFont typeface="+mj-lt"/>
              <a:buAutoNum type="arabicPeriod"/>
            </a:pPr>
            <a:r>
              <a:rPr lang="en-US" dirty="0"/>
              <a:t>Synchronization for weakened memory semantics – non cache coherent access (for recovery or sharing at scale) still requires a means of establishing weaker consistency appropriate to the application.  Ordering barriers (as opposed to fine grain acknowledgement) may be one approach.</a:t>
            </a:r>
          </a:p>
          <a:p>
            <a:pPr marL="514350" indent="-514350">
              <a:buFont typeface="+mj-lt"/>
              <a:buAutoNum type="arabicPeriod"/>
            </a:pPr>
            <a:r>
              <a:rPr lang="en-US" dirty="0"/>
              <a:t>Power fail atomicity – different from current processor and network atomics, proving to have vexing subtleties</a:t>
            </a:r>
          </a:p>
          <a:p>
            <a:pPr marL="514350" indent="-514350">
              <a:buFont typeface="+mj-lt"/>
              <a:buAutoNum type="arabicPeriod"/>
            </a:pPr>
            <a:r>
              <a:rPr lang="en-US" dirty="0"/>
              <a:t>NIC persistence – Means of allowing network endpoints to participate in power fail atomicity.</a:t>
            </a:r>
          </a:p>
          <a:p>
            <a:pPr marL="514350" indent="-514350">
              <a:buFont typeface="+mj-lt"/>
              <a:buAutoNum type="arabicPeriod"/>
            </a:pPr>
            <a:r>
              <a:rPr lang="en-US" dirty="0"/>
              <a:t>Economics estimation - Tools for estimating and comparing economics of memory/storage hierarchies with and without (remote) PM</a:t>
            </a:r>
          </a:p>
          <a:p>
            <a:pPr marL="514350" indent="-514350">
              <a:buFont typeface="+mj-lt"/>
              <a:buAutoNum type="arabicPeriod"/>
            </a:pPr>
            <a:r>
              <a:rPr lang="en-US" dirty="0"/>
              <a:t>Evolved NUMA – enable use case 7 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49864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contact</a:t>
            </a:r>
          </a:p>
        </p:txBody>
      </p:sp>
      <p:sp>
        <p:nvSpPr>
          <p:cNvPr id="3" name="Content Placeholder 2"/>
          <p:cNvSpPr>
            <a:spLocks noGrp="1"/>
          </p:cNvSpPr>
          <p:nvPr>
            <p:ph idx="1"/>
          </p:nvPr>
        </p:nvSpPr>
        <p:spPr/>
        <p:txBody>
          <a:bodyPr>
            <a:normAutofit lnSpcReduction="10000"/>
          </a:bodyPr>
          <a:lstStyle/>
          <a:p>
            <a:r>
              <a:rPr lang="en-US" sz="2400" dirty="0"/>
              <a:t>OFA – OFIWG Co-chairs</a:t>
            </a:r>
          </a:p>
          <a:p>
            <a:pPr lvl="1"/>
            <a:r>
              <a:rPr lang="en-US" sz="1800" dirty="0"/>
              <a:t>Paul Grun  </a:t>
            </a:r>
            <a:r>
              <a:rPr lang="en-US" sz="1800" dirty="0">
                <a:hlinkClick r:id="rId2"/>
              </a:rPr>
              <a:t>grun@cray.com</a:t>
            </a:r>
            <a:endParaRPr lang="en-US" sz="1800" dirty="0"/>
          </a:p>
          <a:p>
            <a:pPr lvl="1"/>
            <a:r>
              <a:rPr lang="en-US" sz="1800" dirty="0"/>
              <a:t>Sean Hefty </a:t>
            </a:r>
            <a:r>
              <a:rPr lang="en-US" sz="1800" dirty="0">
                <a:hlinkClick r:id="rId3"/>
              </a:rPr>
              <a:t>sean.hefty@intel.com</a:t>
            </a:r>
            <a:endParaRPr lang="en-US" sz="1800" dirty="0"/>
          </a:p>
          <a:p>
            <a:pPr lvl="1"/>
            <a:endParaRPr lang="en-US" sz="1800" dirty="0"/>
          </a:p>
          <a:p>
            <a:r>
              <a:rPr lang="en-US" sz="2400" dirty="0"/>
              <a:t>SNIA – NVMP TWG Co-chairs</a:t>
            </a:r>
          </a:p>
          <a:p>
            <a:pPr lvl="1"/>
            <a:r>
              <a:rPr lang="en-US" sz="1800" dirty="0"/>
              <a:t>Doug Voigt </a:t>
            </a:r>
            <a:r>
              <a:rPr lang="en-US" sz="1800" dirty="0">
                <a:hlinkClick r:id="rId4"/>
              </a:rPr>
              <a:t>doug.voigt@hpe.com</a:t>
            </a:r>
            <a:endParaRPr lang="en-US" sz="1800" dirty="0"/>
          </a:p>
          <a:p>
            <a:pPr lvl="1"/>
            <a:r>
              <a:rPr lang="sv-SE" sz="1800" dirty="0"/>
              <a:t>Alan Bumgarner </a:t>
            </a:r>
            <a:r>
              <a:rPr lang="sv-SE" sz="1800" dirty="0">
                <a:hlinkClick r:id="rId5"/>
              </a:rPr>
              <a:t>alan.bumgarner@intel.com</a:t>
            </a:r>
            <a:endParaRPr lang="sv-SE" sz="1800" dirty="0"/>
          </a:p>
          <a:p>
            <a:pPr lvl="1"/>
            <a:endParaRPr lang="sv-SE" sz="1800" dirty="0"/>
          </a:p>
          <a:p>
            <a:r>
              <a:rPr lang="sv-SE" sz="2200" dirty="0"/>
              <a:t>Mail reflectors</a:t>
            </a:r>
          </a:p>
          <a:p>
            <a:pPr lvl="1"/>
            <a:r>
              <a:rPr lang="sv-SE" sz="1800" dirty="0">
                <a:hlinkClick r:id="rId6"/>
              </a:rPr>
              <a:t>ofa_remotepm@lists.openfabrics.org</a:t>
            </a:r>
            <a:endParaRPr lang="sv-SE" sz="1800" dirty="0"/>
          </a:p>
          <a:p>
            <a:pPr lvl="1"/>
            <a:r>
              <a:rPr lang="sv-SE" sz="1800" dirty="0">
                <a:hlinkClick r:id="rId7"/>
              </a:rPr>
              <a:t>ofiwg@lists.openfabrics.org</a:t>
            </a:r>
            <a:endParaRPr lang="sv-SE" sz="1800" dirty="0"/>
          </a:p>
          <a:p>
            <a:pPr lvl="1"/>
            <a:r>
              <a:rPr lang="sv-SE" sz="1800"/>
              <a:t>To subscribe go to </a:t>
            </a:r>
            <a:r>
              <a:rPr lang="sv-SE" sz="1800">
                <a:hlinkClick r:id="rId8"/>
              </a:rPr>
              <a:t>http://lists.openfabrics.org/mailman/listinfo/</a:t>
            </a:r>
            <a:endParaRPr lang="sv-SE" sz="1800" dirty="0"/>
          </a:p>
          <a:p>
            <a:pPr lvl="1"/>
            <a:endParaRPr lang="sv-SE" sz="1800" dirty="0"/>
          </a:p>
          <a:p>
            <a:r>
              <a:rPr lang="sv-SE" sz="2200" dirty="0"/>
              <a:t>Stay tuned for meeting announcements</a:t>
            </a:r>
          </a:p>
          <a:p>
            <a:pPr lvl="1"/>
            <a:endParaRPr lang="en-US" sz="18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78300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Announcing - SNIA &amp; Openfabrics alliance</a:t>
            </a:r>
          </a:p>
        </p:txBody>
      </p:sp>
      <p:sp>
        <p:nvSpPr>
          <p:cNvPr id="3" name="Footer Placeholder 2"/>
          <p:cNvSpPr>
            <a:spLocks noGrp="1"/>
          </p:cNvSpPr>
          <p:nvPr>
            <p:ph type="ftr" sz="quarter" idx="10"/>
          </p:nvPr>
        </p:nvSpPr>
        <p:spPr/>
        <p:txBody>
          <a:bodyPr/>
          <a:lstStyle/>
          <a:p>
            <a:r>
              <a:rPr lang="en-US"/>
              <a:t>OpenFabrics Alliance Workshop 2018</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cxnSp>
        <p:nvCxnSpPr>
          <p:cNvPr id="18" name="Straight Connector 17"/>
          <p:cNvCxnSpPr/>
          <p:nvPr/>
        </p:nvCxnSpPr>
        <p:spPr>
          <a:xfrm>
            <a:off x="4572000" y="1334278"/>
            <a:ext cx="0" cy="459066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4025" y="1461635"/>
            <a:ext cx="2327753" cy="461665"/>
          </a:xfrm>
          <a:prstGeom prst="rect">
            <a:avLst/>
          </a:prstGeom>
          <a:noFill/>
        </p:spPr>
        <p:txBody>
          <a:bodyPr wrap="none" rtlCol="0">
            <a:spAutoFit/>
          </a:bodyPr>
          <a:lstStyle/>
          <a:p>
            <a:r>
              <a:rPr lang="en-US" sz="2400" u="sng" dirty="0"/>
              <a:t>SNIA NVMP TWG</a:t>
            </a:r>
          </a:p>
        </p:txBody>
      </p:sp>
      <p:sp>
        <p:nvSpPr>
          <p:cNvPr id="20" name="TextBox 19"/>
          <p:cNvSpPr txBox="1"/>
          <p:nvPr/>
        </p:nvSpPr>
        <p:spPr>
          <a:xfrm>
            <a:off x="6256086" y="1450656"/>
            <a:ext cx="2787686" cy="461665"/>
          </a:xfrm>
          <a:prstGeom prst="rect">
            <a:avLst/>
          </a:prstGeom>
          <a:noFill/>
        </p:spPr>
        <p:txBody>
          <a:bodyPr wrap="none" rtlCol="0">
            <a:spAutoFit/>
          </a:bodyPr>
          <a:lstStyle/>
          <a:p>
            <a:r>
              <a:rPr lang="en-US" sz="2400" u="sng" dirty="0"/>
              <a:t>OpenFabrics Alliance</a:t>
            </a:r>
          </a:p>
        </p:txBody>
      </p:sp>
      <p:sp>
        <p:nvSpPr>
          <p:cNvPr id="21" name="Rectangle: Rounded Corners 20"/>
          <p:cNvSpPr/>
          <p:nvPr/>
        </p:nvSpPr>
        <p:spPr>
          <a:xfrm>
            <a:off x="3249386" y="1999384"/>
            <a:ext cx="2645229" cy="606490"/>
          </a:xfrm>
          <a:prstGeom prst="roundRect">
            <a:avLst>
              <a:gd name="adj" fmla="val 45898"/>
            </a:avLst>
          </a:prstGeom>
          <a:gradFill>
            <a:gsLst>
              <a:gs pos="1000">
                <a:schemeClr val="tx2">
                  <a:lumMod val="50000"/>
                  <a:lumOff val="50000"/>
                </a:schemeClr>
              </a:gs>
              <a:gs pos="100000">
                <a:schemeClr val="accent6">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Develop RPM use cases</a:t>
            </a:r>
          </a:p>
        </p:txBody>
      </p:sp>
      <p:sp>
        <p:nvSpPr>
          <p:cNvPr id="22" name="Rectangle: Rounded Corners 21"/>
          <p:cNvSpPr/>
          <p:nvPr/>
        </p:nvSpPr>
        <p:spPr>
          <a:xfrm>
            <a:off x="3201566" y="2883407"/>
            <a:ext cx="2740868" cy="606490"/>
          </a:xfrm>
          <a:prstGeom prst="roundRect">
            <a:avLst>
              <a:gd name="adj" fmla="val 50000"/>
            </a:avLst>
          </a:prstGeom>
          <a:gradFill>
            <a:gsLst>
              <a:gs pos="100000">
                <a:schemeClr val="accent6">
                  <a:lumMod val="75000"/>
                </a:schemeClr>
              </a:gs>
              <a:gs pos="0">
                <a:schemeClr val="tx2">
                  <a:lumMod val="60000"/>
                  <a:lumOff val="40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user-driven API </a:t>
            </a:r>
            <a:r>
              <a:rPr lang="en-US" dirty="0" err="1"/>
              <a:t>Reqmts</a:t>
            </a:r>
            <a:endParaRPr lang="en-US" dirty="0"/>
          </a:p>
        </p:txBody>
      </p:sp>
      <p:sp>
        <p:nvSpPr>
          <p:cNvPr id="23" name="Rectangle: Rounded Corners 22"/>
          <p:cNvSpPr/>
          <p:nvPr/>
        </p:nvSpPr>
        <p:spPr>
          <a:xfrm>
            <a:off x="5328557" y="3815048"/>
            <a:ext cx="3424335" cy="606490"/>
          </a:xfrm>
          <a:prstGeom prst="roundRect">
            <a:avLst>
              <a:gd name="adj" fmla="val 4282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Open Source</a:t>
            </a:r>
          </a:p>
          <a:p>
            <a:pPr algn="ctr"/>
            <a:r>
              <a:rPr lang="en-US" dirty="0"/>
              <a:t>Frameworks &amp; APIs</a:t>
            </a:r>
          </a:p>
        </p:txBody>
      </p:sp>
      <p:sp>
        <p:nvSpPr>
          <p:cNvPr id="24" name="Rectangle: Rounded Corners 23"/>
          <p:cNvSpPr/>
          <p:nvPr/>
        </p:nvSpPr>
        <p:spPr>
          <a:xfrm>
            <a:off x="552060" y="4395918"/>
            <a:ext cx="3424335" cy="606490"/>
          </a:xfrm>
          <a:prstGeom prst="roundRect">
            <a:avLst>
              <a:gd name="adj" fmla="val 38205"/>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and Document Programming models</a:t>
            </a:r>
          </a:p>
        </p:txBody>
      </p:sp>
      <p:cxnSp>
        <p:nvCxnSpPr>
          <p:cNvPr id="26" name="Connector: Elbow 25"/>
          <p:cNvCxnSpPr>
            <a:stCxn id="21" idx="1"/>
          </p:cNvCxnSpPr>
          <p:nvPr/>
        </p:nvCxnSpPr>
        <p:spPr>
          <a:xfrm rot="10800000" flipV="1">
            <a:off x="2264228" y="2302629"/>
            <a:ext cx="985158" cy="223324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Rectangle: Rounded Corners 26"/>
          <p:cNvSpPr/>
          <p:nvPr/>
        </p:nvSpPr>
        <p:spPr>
          <a:xfrm>
            <a:off x="5328557" y="4770786"/>
            <a:ext cx="3424335" cy="606490"/>
          </a:xfrm>
          <a:prstGeom prst="roundRect">
            <a:avLst>
              <a:gd name="adj" fmla="val 48975"/>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Vendors develop n/w solutions</a:t>
            </a:r>
          </a:p>
        </p:txBody>
      </p:sp>
      <p:cxnSp>
        <p:nvCxnSpPr>
          <p:cNvPr id="33" name="Connector: Elbow 32"/>
          <p:cNvCxnSpPr>
            <a:stCxn id="22" idx="3"/>
            <a:endCxn id="23" idx="0"/>
          </p:cNvCxnSpPr>
          <p:nvPr/>
        </p:nvCxnSpPr>
        <p:spPr>
          <a:xfrm>
            <a:off x="5942434" y="3186652"/>
            <a:ext cx="1098291" cy="628396"/>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23" idx="2"/>
            <a:endCxn id="27" idx="0"/>
          </p:cNvCxnSpPr>
          <p:nvPr/>
        </p:nvCxnSpPr>
        <p:spPr>
          <a:xfrm>
            <a:off x="7040725" y="4421538"/>
            <a:ext cx="0" cy="3492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Footer Placeholder 2"/>
          <p:cNvSpPr txBox="1">
            <a:spLocks/>
          </p:cNvSpPr>
          <p:nvPr/>
        </p:nvSpPr>
        <p:spPr>
          <a:xfrm>
            <a:off x="5947825" y="6401350"/>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OpenFabrics Alliance Workshop 2018</a:t>
            </a:r>
          </a:p>
        </p:txBody>
      </p:sp>
    </p:spTree>
    <p:extLst>
      <p:ext uri="{BB962C8B-B14F-4D97-AF65-F5344CB8AC3E}">
        <p14:creationId xmlns:p14="http://schemas.microsoft.com/office/powerpoint/2010/main" val="20548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Enumerating Use Cases </a:t>
            </a:r>
            <a:br>
              <a:rPr lang="en-US" dirty="0"/>
            </a:br>
            <a:r>
              <a:rPr lang="en-US" dirty="0"/>
              <a:t>Beyond HA</a:t>
            </a:r>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Tree>
    <p:extLst>
      <p:ext uri="{BB962C8B-B14F-4D97-AF65-F5344CB8AC3E}">
        <p14:creationId xmlns:p14="http://schemas.microsoft.com/office/powerpoint/2010/main" val="86437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OFA Think Tanks at the 2018 Workshop</a:t>
            </a:r>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Tree>
    <p:extLst>
      <p:ext uri="{BB962C8B-B14F-4D97-AF65-F5344CB8AC3E}">
        <p14:creationId xmlns:p14="http://schemas.microsoft.com/office/powerpoint/2010/main" val="55788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Welcome</a:t>
            </a:r>
          </a:p>
        </p:txBody>
      </p:sp>
      <p:sp>
        <p:nvSpPr>
          <p:cNvPr id="7" name="Subtitle 6"/>
          <p:cNvSpPr>
            <a:spLocks noGrp="1"/>
          </p:cNvSpPr>
          <p:nvPr>
            <p:ph type="subTitle" idx="1"/>
          </p:nvPr>
        </p:nvSpPr>
        <p:spPr/>
        <p:txBody>
          <a:bodyPr>
            <a:noAutofit/>
          </a:bodyPr>
          <a:lstStyle/>
          <a:p>
            <a:r>
              <a:rPr lang="en-US" sz="3600" dirty="0"/>
              <a:t>to the </a:t>
            </a:r>
            <a:r>
              <a:rPr lang="en-US" sz="4000" dirty="0"/>
              <a:t>first</a:t>
            </a:r>
            <a:r>
              <a:rPr lang="en-US" sz="3600" dirty="0"/>
              <a:t> ever OFA Think Tank</a:t>
            </a:r>
          </a:p>
        </p:txBody>
      </p:sp>
      <p:sp>
        <p:nvSpPr>
          <p:cNvPr id="8" name="Text Placeholder 7"/>
          <p:cNvSpPr>
            <a:spLocks noGrp="1"/>
          </p:cNvSpPr>
          <p:nvPr>
            <p:ph type="body" sz="quarter" idx="10"/>
          </p:nvPr>
        </p:nvSpPr>
        <p:spPr>
          <a:xfrm>
            <a:off x="0" y="5127043"/>
            <a:ext cx="9144000" cy="448832"/>
          </a:xfrm>
        </p:spPr>
        <p:txBody>
          <a:bodyPr/>
          <a:lstStyle/>
          <a:p>
            <a:r>
              <a:rPr lang="en-US" dirty="0"/>
              <a:t>Sponsored by the 2018 Technical Program Committee</a:t>
            </a:r>
          </a:p>
        </p:txBody>
      </p:sp>
      <p:sp>
        <p:nvSpPr>
          <p:cNvPr id="4" name="Date Placeholder 3"/>
          <p:cNvSpPr txBox="1">
            <a:spLocks/>
          </p:cNvSpPr>
          <p:nvPr/>
        </p:nvSpPr>
        <p:spPr>
          <a:xfrm>
            <a:off x="1" y="5776233"/>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9, 2018 </a:t>
            </a:r>
          </a:p>
        </p:txBody>
      </p:sp>
    </p:spTree>
    <p:extLst>
      <p:ext uri="{BB962C8B-B14F-4D97-AF65-F5344CB8AC3E}">
        <p14:creationId xmlns:p14="http://schemas.microsoft.com/office/powerpoint/2010/main" val="55476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What’s a think tank???</a:t>
            </a:r>
          </a:p>
        </p:txBody>
      </p:sp>
      <p:sp>
        <p:nvSpPr>
          <p:cNvPr id="7" name="Content Placeholder 6"/>
          <p:cNvSpPr>
            <a:spLocks noGrp="1"/>
          </p:cNvSpPr>
          <p:nvPr>
            <p:ph idx="1"/>
          </p:nvPr>
        </p:nvSpPr>
        <p:spPr/>
        <p:txBody>
          <a:bodyPr>
            <a:noAutofit/>
          </a:bodyPr>
          <a:lstStyle/>
          <a:p>
            <a:r>
              <a:rPr lang="en-US" sz="2400" dirty="0"/>
              <a:t>A group of people convened to explore an assigned topic in a leading edge technology or idea</a:t>
            </a:r>
          </a:p>
          <a:p>
            <a:endParaRPr lang="en-US" sz="2400" dirty="0"/>
          </a:p>
          <a:p>
            <a:r>
              <a:rPr lang="en-US" sz="2400" dirty="0"/>
              <a:t>Facilitated by knowledgeable moderators, but exploits the insights and skills of non-experts</a:t>
            </a:r>
          </a:p>
          <a:p>
            <a:endParaRPr lang="en-US" sz="2400" dirty="0"/>
          </a:p>
          <a:p>
            <a:r>
              <a:rPr lang="en-US" sz="2400" dirty="0"/>
              <a:t>Highly interactive</a:t>
            </a:r>
          </a:p>
          <a:p>
            <a:pPr lvl="1"/>
            <a:endParaRPr lang="en-US" sz="1800" dirty="0"/>
          </a:p>
          <a:p>
            <a:r>
              <a:rPr lang="en-US" sz="2400" dirty="0"/>
              <a:t>What it isn’t – </a:t>
            </a:r>
          </a:p>
          <a:p>
            <a:pPr lvl="1"/>
            <a:r>
              <a:rPr lang="en-US" sz="2000" dirty="0"/>
              <a:t>A </a:t>
            </a:r>
            <a:r>
              <a:rPr lang="en-US" sz="2000" dirty="0" err="1"/>
              <a:t>BoF</a:t>
            </a:r>
            <a:r>
              <a:rPr lang="en-US" sz="2000" dirty="0"/>
              <a:t> on steroids</a:t>
            </a:r>
          </a:p>
          <a:p>
            <a:pPr lvl="1"/>
            <a:r>
              <a:rPr lang="en-US" sz="2000" dirty="0"/>
              <a:t>A tutorial or lecture</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pic>
        <p:nvPicPr>
          <p:cNvPr id="9" name="Picture 8"/>
          <p:cNvPicPr>
            <a:picLocks noChangeAspect="1"/>
          </p:cNvPicPr>
          <p:nvPr/>
        </p:nvPicPr>
        <p:blipFill>
          <a:blip r:embed="rId2"/>
          <a:stretch>
            <a:fillRect/>
          </a:stretch>
        </p:blipFill>
        <p:spPr>
          <a:xfrm>
            <a:off x="4585166" y="3672744"/>
            <a:ext cx="3225559" cy="2406763"/>
          </a:xfrm>
          <a:prstGeom prst="rect">
            <a:avLst/>
          </a:prstGeom>
        </p:spPr>
      </p:pic>
      <p:pic>
        <p:nvPicPr>
          <p:cNvPr id="11" name="Picture 10"/>
          <p:cNvPicPr>
            <a:picLocks noChangeAspect="1"/>
          </p:cNvPicPr>
          <p:nvPr/>
        </p:nvPicPr>
        <p:blipFill>
          <a:blip r:embed="rId3"/>
          <a:stretch>
            <a:fillRect/>
          </a:stretch>
        </p:blipFill>
        <p:spPr>
          <a:xfrm>
            <a:off x="5803641" y="3778240"/>
            <a:ext cx="793102" cy="886629"/>
          </a:xfrm>
          <a:prstGeom prst="rect">
            <a:avLst/>
          </a:prstGeom>
        </p:spPr>
      </p:pic>
    </p:spTree>
    <p:extLst>
      <p:ext uri="{BB962C8B-B14F-4D97-AF65-F5344CB8AC3E}">
        <p14:creationId xmlns:p14="http://schemas.microsoft.com/office/powerpoint/2010/main" val="102769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dirty="0"/>
              <a:t>Explore and illuminate leading edge issues and technologies related to networking (‘Grand Challenges’)</a:t>
            </a:r>
          </a:p>
          <a:p>
            <a:pPr marL="457200" indent="-457200">
              <a:buFont typeface="+mj-lt"/>
              <a:buAutoNum type="arabicPeriod"/>
            </a:pPr>
            <a:endParaRPr lang="en-US" dirty="0"/>
          </a:p>
          <a:p>
            <a:pPr marL="457200" indent="-457200">
              <a:buFont typeface="+mj-lt"/>
              <a:buAutoNum type="arabicPeriod"/>
            </a:pPr>
            <a:r>
              <a:rPr lang="en-US" dirty="0"/>
              <a:t>Describe a path forward for addressing the Grand Challenge</a:t>
            </a:r>
          </a:p>
          <a:p>
            <a:pPr marL="457200" indent="-457200">
              <a:buFont typeface="+mj-lt"/>
              <a:buAutoNum type="arabicPeriod"/>
            </a:pPr>
            <a:endParaRPr lang="en-US" dirty="0"/>
          </a:p>
          <a:p>
            <a:pPr marL="457200" indent="-457200">
              <a:buFont typeface="+mj-lt"/>
              <a:buAutoNum type="arabicPeriod"/>
            </a:pPr>
            <a:r>
              <a:rPr lang="en-US" dirty="0"/>
              <a:t>Disseminate information among workshop attendees </a:t>
            </a:r>
          </a:p>
          <a:p>
            <a:pPr marL="457200" indent="-457200">
              <a:buFont typeface="+mj-lt"/>
              <a:buAutoNum type="arabicPeriod"/>
            </a:pPr>
            <a:endParaRPr lang="en-US" dirty="0"/>
          </a:p>
          <a:p>
            <a:pPr marL="457200" indent="-457200">
              <a:buFont typeface="+mj-lt"/>
              <a:buAutoNum type="arabicPeriod"/>
            </a:pPr>
            <a:r>
              <a:rPr lang="en-US" dirty="0"/>
              <a:t>Bring the Workshop’s theme – </a:t>
            </a:r>
            <a:r>
              <a:rPr lang="en-US" i="1" dirty="0"/>
              <a:t>Collaboration</a:t>
            </a:r>
            <a:r>
              <a:rPr lang="en-US" dirty="0"/>
              <a:t> – to life</a:t>
            </a:r>
          </a:p>
          <a:p>
            <a:pPr marL="457200" indent="-457200">
              <a:buFont typeface="+mj-lt"/>
              <a:buAutoNum type="arabicPeriod"/>
            </a:pPr>
            <a:endParaRPr lang="en-US" dirty="0"/>
          </a:p>
          <a:p>
            <a:pPr marL="0" indent="0">
              <a:buNone/>
            </a:pPr>
            <a:r>
              <a:rPr lang="en-US" dirty="0"/>
              <a:t>Non-objective – solve the problem on the spot</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4294967295"/>
          </p:nvPr>
        </p:nvSpPr>
        <p:spPr>
          <a:xfrm>
            <a:off x="5947825" y="6401350"/>
            <a:ext cx="3086100" cy="365125"/>
          </a:xfrm>
        </p:spPr>
        <p:txBody>
          <a:bodyPr/>
          <a:lstStyle/>
          <a:p>
            <a:r>
              <a:rPr lang="en-US"/>
              <a:t>OpenFabrics Alliance Workshop 2018</a:t>
            </a:r>
            <a:endParaRPr lang="en-US" dirty="0"/>
          </a:p>
        </p:txBody>
      </p:sp>
      <p:pic>
        <p:nvPicPr>
          <p:cNvPr id="11" name="Picture 10"/>
          <p:cNvPicPr>
            <a:picLocks noChangeAspect="1"/>
          </p:cNvPicPr>
          <p:nvPr/>
        </p:nvPicPr>
        <p:blipFill>
          <a:blip r:embed="rId2"/>
          <a:stretch>
            <a:fillRect/>
          </a:stretch>
        </p:blipFill>
        <p:spPr>
          <a:xfrm>
            <a:off x="2188125" y="4878388"/>
            <a:ext cx="3648075" cy="1247775"/>
          </a:xfrm>
          <a:prstGeom prst="rect">
            <a:avLst/>
          </a:prstGeom>
        </p:spPr>
      </p:pic>
    </p:spTree>
    <p:extLst>
      <p:ext uri="{BB962C8B-B14F-4D97-AF65-F5344CB8AC3E}">
        <p14:creationId xmlns:p14="http://schemas.microsoft.com/office/powerpoint/2010/main" val="32190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ay 2015 with full footers">
  <a:themeElements>
    <a:clrScheme name="cray colors 2015">
      <a:dk1>
        <a:sysClr val="windowText" lastClr="000000"/>
      </a:dk1>
      <a:lt1>
        <a:srgbClr val="FFFFFF"/>
      </a:lt1>
      <a:dk2>
        <a:srgbClr val="2D393F"/>
      </a:dk2>
      <a:lt2>
        <a:srgbClr val="FFFFFF"/>
      </a:lt2>
      <a:accent1>
        <a:srgbClr val="4D9C2D"/>
      </a:accent1>
      <a:accent2>
        <a:srgbClr val="F68E1E"/>
      </a:accent2>
      <a:accent3>
        <a:srgbClr val="E5B02B"/>
      </a:accent3>
      <a:accent4>
        <a:srgbClr val="A03722"/>
      </a:accent4>
      <a:accent5>
        <a:srgbClr val="005189"/>
      </a:accent5>
      <a:accent6>
        <a:srgbClr val="B6B491"/>
      </a:accent6>
      <a:hlink>
        <a:srgbClr val="0070C0"/>
      </a:hlink>
      <a:folHlink>
        <a:srgbClr val="3A5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Cray 2015.potx" id="{428408EA-EA1C-4E33-BE96-A56F6FC54DFE}" vid="{C920C786-9315-4BEB-A431-8108844B5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15191</TotalTime>
  <Words>2647</Words>
  <Application>Microsoft Office PowerPoint</Application>
  <PresentationFormat>On-screen Show (4:3)</PresentationFormat>
  <Paragraphs>336</Paragraphs>
  <Slides>36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 Unicode MS</vt:lpstr>
      <vt:lpstr>Arial</vt:lpstr>
      <vt:lpstr>Arial Narrow</vt:lpstr>
      <vt:lpstr>Cabin</vt:lpstr>
      <vt:lpstr>Calibri</vt:lpstr>
      <vt:lpstr>Century Gothic</vt:lpstr>
      <vt:lpstr>Times New Roman</vt:lpstr>
      <vt:lpstr>Wingdings</vt:lpstr>
      <vt:lpstr>Office Theme</vt:lpstr>
      <vt:lpstr>Cray 2015 with full footers</vt:lpstr>
      <vt:lpstr>Remote Persistent Memory</vt:lpstr>
      <vt:lpstr>Background</vt:lpstr>
      <vt:lpstr>steps forward – a lot to think about</vt:lpstr>
      <vt:lpstr>Announcing - SNIA &amp; Openfabrics alliance</vt:lpstr>
      <vt:lpstr>Enumerating Use Cases  Beyond HA</vt:lpstr>
      <vt:lpstr>OFA Think Tanks at the 2018 Workshop</vt:lpstr>
      <vt:lpstr>Welcome</vt:lpstr>
      <vt:lpstr>What’s a think tank???</vt:lpstr>
      <vt:lpstr>Objectives</vt:lpstr>
      <vt:lpstr>“Grand challenges”??  Whatzat?</vt:lpstr>
      <vt:lpstr>Method</vt:lpstr>
      <vt:lpstr>Process</vt:lpstr>
      <vt:lpstr>Here they are</vt:lpstr>
      <vt:lpstr>a FEW SUGGESTIONS to get started</vt:lpstr>
      <vt:lpstr>logistics</vt:lpstr>
      <vt:lpstr>RPM Think Tank Results</vt:lpstr>
      <vt:lpstr>Remote Persistent Memory Think Tank</vt:lpstr>
      <vt:lpstr>Think tank abstract</vt:lpstr>
      <vt:lpstr>process  assignment</vt:lpstr>
      <vt:lpstr>Executive summary</vt:lpstr>
      <vt:lpstr>an important caution</vt:lpstr>
      <vt:lpstr>some random observations</vt:lpstr>
      <vt:lpstr>Some random observations</vt:lpstr>
      <vt:lpstr>Checkpoint restart</vt:lpstr>
      <vt:lpstr>Dreamworks – the 8 second problem</vt:lpstr>
      <vt:lpstr>machine learning</vt:lpstr>
      <vt:lpstr>Streaming sensor data use case</vt:lpstr>
      <vt:lpstr>Will developers adopt it?</vt:lpstr>
      <vt:lpstr>What’s Missing?</vt:lpstr>
      <vt:lpstr>Consolidated use cases - caveats</vt:lpstr>
      <vt:lpstr>Consolidated use case list</vt:lpstr>
      <vt:lpstr>Consolidated use case list</vt:lpstr>
      <vt:lpstr>Consolidated use case list</vt:lpstr>
      <vt:lpstr>Consolidated use case list</vt:lpstr>
      <vt:lpstr>consolidated gap list</vt:lpstr>
      <vt:lpstr>Points of contact</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Grun</cp:lastModifiedBy>
  <cp:revision>142</cp:revision>
  <dcterms:created xsi:type="dcterms:W3CDTF">2016-02-08T22:33:42Z</dcterms:created>
  <dcterms:modified xsi:type="dcterms:W3CDTF">2018-05-08T09:25:54Z</dcterms:modified>
</cp:coreProperties>
</file>