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2" r:id="rId2"/>
    <p:sldMasterId id="2147483738" r:id="rId3"/>
  </p:sldMasterIdLst>
  <p:notesMasterIdLst>
    <p:notesMasterId r:id="rId31"/>
  </p:notesMasterIdLst>
  <p:handoutMasterIdLst>
    <p:handoutMasterId r:id="rId32"/>
  </p:handoutMasterIdLst>
  <p:sldIdLst>
    <p:sldId id="294" r:id="rId4"/>
    <p:sldId id="352" r:id="rId5"/>
    <p:sldId id="353" r:id="rId6"/>
    <p:sldId id="297" r:id="rId7"/>
    <p:sldId id="335" r:id="rId8"/>
    <p:sldId id="330" r:id="rId9"/>
    <p:sldId id="346" r:id="rId10"/>
    <p:sldId id="343" r:id="rId11"/>
    <p:sldId id="334" r:id="rId12"/>
    <p:sldId id="342" r:id="rId13"/>
    <p:sldId id="357" r:id="rId14"/>
    <p:sldId id="366" r:id="rId15"/>
    <p:sldId id="367" r:id="rId16"/>
    <p:sldId id="365" r:id="rId17"/>
    <p:sldId id="364" r:id="rId18"/>
    <p:sldId id="355" r:id="rId19"/>
    <p:sldId id="356" r:id="rId20"/>
    <p:sldId id="361" r:id="rId21"/>
    <p:sldId id="362" r:id="rId22"/>
    <p:sldId id="363" r:id="rId23"/>
    <p:sldId id="354" r:id="rId24"/>
    <p:sldId id="348" r:id="rId25"/>
    <p:sldId id="349" r:id="rId26"/>
    <p:sldId id="350" r:id="rId27"/>
    <p:sldId id="333" r:id="rId28"/>
    <p:sldId id="337" r:id="rId29"/>
    <p:sldId id="344" r:id="rId3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129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ward Pritchard" initials="HP" lastIdx="1" clrIdx="0"/>
  <p:cmAuthor id="1" name="Paul Grun" initials="PG" lastIdx="9" clrIdx="1">
    <p:extLst>
      <p:ext uri="{19B8F6BF-5375-455C-9EA6-DF929625EA0E}">
        <p15:presenceInfo xmlns:p15="http://schemas.microsoft.com/office/powerpoint/2012/main" userId="S-1-5-21-1123561945-492894223-1417001333-24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302"/>
    <a:srgbClr val="6D6E71"/>
    <a:srgbClr val="005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3" autoAdjust="0"/>
    <p:restoredTop sz="89885" autoAdjust="0"/>
  </p:normalViewPr>
  <p:slideViewPr>
    <p:cSldViewPr snapToGrid="0">
      <p:cViewPr varScale="1">
        <p:scale>
          <a:sx n="71" d="100"/>
          <a:sy n="71" d="100"/>
        </p:scale>
        <p:origin x="1109" y="58"/>
      </p:cViewPr>
      <p:guideLst>
        <p:guide orient="horz" pos="2112"/>
        <p:guide pos="12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FB2BF-839E-49CF-8299-14C33DC351C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9470D04-44F0-43DA-B794-84780ABB688F}">
      <dgm:prSet phldrT="[Text]"/>
      <dgm:spPr/>
      <dgm:t>
        <a:bodyPr/>
        <a:lstStyle/>
        <a:p>
          <a:r>
            <a:rPr lang="en-US" dirty="0"/>
            <a:t>PM aware applications</a:t>
          </a:r>
        </a:p>
      </dgm:t>
    </dgm:pt>
    <dgm:pt modelId="{0BD7BA28-271D-455D-8630-3863B386FEE9}" type="parTrans" cxnId="{8EF7EB7F-3E53-4320-88C1-DDA823DBB882}">
      <dgm:prSet/>
      <dgm:spPr/>
      <dgm:t>
        <a:bodyPr/>
        <a:lstStyle/>
        <a:p>
          <a:endParaRPr lang="en-US"/>
        </a:p>
      </dgm:t>
    </dgm:pt>
    <dgm:pt modelId="{09ED96DA-6C6D-41BE-A5F3-D88B742DA9AB}" type="sibTrans" cxnId="{8EF7EB7F-3E53-4320-88C1-DDA823DBB882}">
      <dgm:prSet/>
      <dgm:spPr/>
      <dgm:t>
        <a:bodyPr/>
        <a:lstStyle/>
        <a:p>
          <a:endParaRPr lang="en-US"/>
        </a:p>
      </dgm:t>
    </dgm:pt>
    <dgm:pt modelId="{4144F033-22D0-4C5A-BE84-2C7EB5840697}">
      <dgm:prSet phldrT="[Text]"/>
      <dgm:spPr/>
      <dgm:t>
        <a:bodyPr/>
        <a:lstStyle/>
        <a:p>
          <a:r>
            <a:rPr lang="en-US" dirty="0"/>
            <a:t>PMoF Library</a:t>
          </a:r>
        </a:p>
      </dgm:t>
    </dgm:pt>
    <dgm:pt modelId="{DCC76331-F0F9-4693-B827-CF26962E4923}" type="parTrans" cxnId="{8D7B76E5-E300-43B4-9DF2-0A3BD8F945C2}">
      <dgm:prSet/>
      <dgm:spPr/>
      <dgm:t>
        <a:bodyPr/>
        <a:lstStyle/>
        <a:p>
          <a:endParaRPr lang="en-US"/>
        </a:p>
      </dgm:t>
    </dgm:pt>
    <dgm:pt modelId="{1AEACB56-F286-4DCC-9326-56C190A15BD2}" type="sibTrans" cxnId="{8D7B76E5-E300-43B4-9DF2-0A3BD8F945C2}">
      <dgm:prSet/>
      <dgm:spPr/>
      <dgm:t>
        <a:bodyPr/>
        <a:lstStyle/>
        <a:p>
          <a:endParaRPr lang="en-US"/>
        </a:p>
      </dgm:t>
    </dgm:pt>
    <dgm:pt modelId="{E9ACE958-E088-40A7-916D-3663DF512176}">
      <dgm:prSet phldrT="[Text]"/>
      <dgm:spPr/>
      <dgm:t>
        <a:bodyPr/>
        <a:lstStyle/>
        <a:p>
          <a:r>
            <a:rPr lang="en-US" dirty="0"/>
            <a:t>PM aware user level API</a:t>
          </a:r>
        </a:p>
      </dgm:t>
    </dgm:pt>
    <dgm:pt modelId="{20553A05-E98A-4BA4-8D45-ABE101A3DDCC}" type="parTrans" cxnId="{928EDD72-A231-4B75-BA92-33EB71B5F882}">
      <dgm:prSet/>
      <dgm:spPr/>
      <dgm:t>
        <a:bodyPr/>
        <a:lstStyle/>
        <a:p>
          <a:endParaRPr lang="en-US"/>
        </a:p>
      </dgm:t>
    </dgm:pt>
    <dgm:pt modelId="{C142FB4B-B30A-4345-BFEA-271AAD823B0A}" type="sibTrans" cxnId="{928EDD72-A231-4B75-BA92-33EB71B5F882}">
      <dgm:prSet/>
      <dgm:spPr/>
      <dgm:t>
        <a:bodyPr/>
        <a:lstStyle/>
        <a:p>
          <a:endParaRPr lang="en-US"/>
        </a:p>
      </dgm:t>
    </dgm:pt>
    <dgm:pt modelId="{3C8AAD35-6159-41C6-BD40-21B6B5BE2094}">
      <dgm:prSet phldrT="[Text]"/>
      <dgm:spPr/>
      <dgm:t>
        <a:bodyPr/>
        <a:lstStyle/>
        <a:p>
          <a:r>
            <a:rPr lang="en-US" dirty="0"/>
            <a:t>Kernel</a:t>
          </a:r>
        </a:p>
      </dgm:t>
    </dgm:pt>
    <dgm:pt modelId="{C8FDF2CE-D608-458C-B8B6-854101537FB9}" type="parTrans" cxnId="{47A3D86D-7472-40C5-8A7E-3E6E0CAD4D24}">
      <dgm:prSet/>
      <dgm:spPr/>
      <dgm:t>
        <a:bodyPr/>
        <a:lstStyle/>
        <a:p>
          <a:endParaRPr lang="en-US"/>
        </a:p>
      </dgm:t>
    </dgm:pt>
    <dgm:pt modelId="{C5B0E586-4A85-4850-A4F7-66DF58C7EF25}" type="sibTrans" cxnId="{47A3D86D-7472-40C5-8A7E-3E6E0CAD4D24}">
      <dgm:prSet/>
      <dgm:spPr/>
      <dgm:t>
        <a:bodyPr/>
        <a:lstStyle/>
        <a:p>
          <a:endParaRPr lang="en-US"/>
        </a:p>
      </dgm:t>
    </dgm:pt>
    <dgm:pt modelId="{5F23CE4D-7EA1-4C2F-9E0B-8ECD6348A255}" type="pres">
      <dgm:prSet presAssocID="{6FBFB2BF-839E-49CF-8299-14C33DC351C7}" presName="cycle" presStyleCnt="0">
        <dgm:presLayoutVars>
          <dgm:dir/>
          <dgm:resizeHandles val="exact"/>
        </dgm:presLayoutVars>
      </dgm:prSet>
      <dgm:spPr/>
    </dgm:pt>
    <dgm:pt modelId="{4A971358-26D1-46A5-BCF6-64560103DCEC}" type="pres">
      <dgm:prSet presAssocID="{A9470D04-44F0-43DA-B794-84780ABB688F}" presName="node" presStyleLbl="node1" presStyleIdx="0" presStyleCnt="4">
        <dgm:presLayoutVars>
          <dgm:bulletEnabled val="1"/>
        </dgm:presLayoutVars>
      </dgm:prSet>
      <dgm:spPr/>
    </dgm:pt>
    <dgm:pt modelId="{4DA4E9A6-5C48-499E-BD59-99490DAE1100}" type="pres">
      <dgm:prSet presAssocID="{09ED96DA-6C6D-41BE-A5F3-D88B742DA9AB}" presName="sibTrans" presStyleLbl="sibTrans2D1" presStyleIdx="0" presStyleCnt="4"/>
      <dgm:spPr/>
    </dgm:pt>
    <dgm:pt modelId="{56C61BE3-B704-4EFA-964A-E910357713BE}" type="pres">
      <dgm:prSet presAssocID="{09ED96DA-6C6D-41BE-A5F3-D88B742DA9AB}" presName="connectorText" presStyleLbl="sibTrans2D1" presStyleIdx="0" presStyleCnt="4"/>
      <dgm:spPr/>
    </dgm:pt>
    <dgm:pt modelId="{1F2B08E6-832C-4319-8DD2-5D931F0A1C5A}" type="pres">
      <dgm:prSet presAssocID="{4144F033-22D0-4C5A-BE84-2C7EB5840697}" presName="node" presStyleLbl="node1" presStyleIdx="1" presStyleCnt="4">
        <dgm:presLayoutVars>
          <dgm:bulletEnabled val="1"/>
        </dgm:presLayoutVars>
      </dgm:prSet>
      <dgm:spPr/>
    </dgm:pt>
    <dgm:pt modelId="{9D688319-FB0C-4DC5-A0C7-BCB4BC4C7A29}" type="pres">
      <dgm:prSet presAssocID="{1AEACB56-F286-4DCC-9326-56C190A15BD2}" presName="sibTrans" presStyleLbl="sibTrans2D1" presStyleIdx="1" presStyleCnt="4"/>
      <dgm:spPr/>
    </dgm:pt>
    <dgm:pt modelId="{725A1C5A-14B4-4A2D-9964-122976A3D84D}" type="pres">
      <dgm:prSet presAssocID="{1AEACB56-F286-4DCC-9326-56C190A15BD2}" presName="connectorText" presStyleLbl="sibTrans2D1" presStyleIdx="1" presStyleCnt="4"/>
      <dgm:spPr/>
    </dgm:pt>
    <dgm:pt modelId="{DC2E5066-3A8F-4334-B3BF-83B37FC3130E}" type="pres">
      <dgm:prSet presAssocID="{E9ACE958-E088-40A7-916D-3663DF512176}" presName="node" presStyleLbl="node1" presStyleIdx="2" presStyleCnt="4">
        <dgm:presLayoutVars>
          <dgm:bulletEnabled val="1"/>
        </dgm:presLayoutVars>
      </dgm:prSet>
      <dgm:spPr/>
    </dgm:pt>
    <dgm:pt modelId="{6E73E700-1594-4D42-ABDE-F4C35CEBF69C}" type="pres">
      <dgm:prSet presAssocID="{C142FB4B-B30A-4345-BFEA-271AAD823B0A}" presName="sibTrans" presStyleLbl="sibTrans2D1" presStyleIdx="2" presStyleCnt="4"/>
      <dgm:spPr/>
    </dgm:pt>
    <dgm:pt modelId="{A45AC0CB-2D36-4E5A-A77B-67DD9BA7DC35}" type="pres">
      <dgm:prSet presAssocID="{C142FB4B-B30A-4345-BFEA-271AAD823B0A}" presName="connectorText" presStyleLbl="sibTrans2D1" presStyleIdx="2" presStyleCnt="4"/>
      <dgm:spPr/>
    </dgm:pt>
    <dgm:pt modelId="{A0C4C4CE-6A9B-444E-B31A-849E19B1B4F9}" type="pres">
      <dgm:prSet presAssocID="{3C8AAD35-6159-41C6-BD40-21B6B5BE2094}" presName="node" presStyleLbl="node1" presStyleIdx="3" presStyleCnt="4">
        <dgm:presLayoutVars>
          <dgm:bulletEnabled val="1"/>
        </dgm:presLayoutVars>
      </dgm:prSet>
      <dgm:spPr/>
    </dgm:pt>
    <dgm:pt modelId="{8A12420C-1319-4B36-A09B-EECBFB95FD71}" type="pres">
      <dgm:prSet presAssocID="{C5B0E586-4A85-4850-A4F7-66DF58C7EF25}" presName="sibTrans" presStyleLbl="sibTrans2D1" presStyleIdx="3" presStyleCnt="4"/>
      <dgm:spPr/>
    </dgm:pt>
    <dgm:pt modelId="{CA7F696A-79FA-4713-A00E-33684BCC5AD2}" type="pres">
      <dgm:prSet presAssocID="{C5B0E586-4A85-4850-A4F7-66DF58C7EF25}" presName="connectorText" presStyleLbl="sibTrans2D1" presStyleIdx="3" presStyleCnt="4"/>
      <dgm:spPr/>
    </dgm:pt>
  </dgm:ptLst>
  <dgm:cxnLst>
    <dgm:cxn modelId="{0672880F-440E-4497-874E-B80DCE7F8197}" type="presOf" srcId="{09ED96DA-6C6D-41BE-A5F3-D88B742DA9AB}" destId="{4DA4E9A6-5C48-499E-BD59-99490DAE1100}" srcOrd="0" destOrd="0" presId="urn:microsoft.com/office/officeart/2005/8/layout/cycle2"/>
    <dgm:cxn modelId="{4F894B1B-78EF-4E04-8D6A-0DDD0A915C99}" type="presOf" srcId="{3C8AAD35-6159-41C6-BD40-21B6B5BE2094}" destId="{A0C4C4CE-6A9B-444E-B31A-849E19B1B4F9}" srcOrd="0" destOrd="0" presId="urn:microsoft.com/office/officeart/2005/8/layout/cycle2"/>
    <dgm:cxn modelId="{7EF2D93B-E46D-42F6-8C64-74145FAFB2F8}" type="presOf" srcId="{C142FB4B-B30A-4345-BFEA-271AAD823B0A}" destId="{6E73E700-1594-4D42-ABDE-F4C35CEBF69C}" srcOrd="0" destOrd="0" presId="urn:microsoft.com/office/officeart/2005/8/layout/cycle2"/>
    <dgm:cxn modelId="{377AA23E-9AA1-4DD9-8756-D45AF89EF303}" type="presOf" srcId="{C142FB4B-B30A-4345-BFEA-271AAD823B0A}" destId="{A45AC0CB-2D36-4E5A-A77B-67DD9BA7DC35}" srcOrd="1" destOrd="0" presId="urn:microsoft.com/office/officeart/2005/8/layout/cycle2"/>
    <dgm:cxn modelId="{B27FC14D-B0ED-4EF0-A32B-F248A2900154}" type="presOf" srcId="{09ED96DA-6C6D-41BE-A5F3-D88B742DA9AB}" destId="{56C61BE3-B704-4EFA-964A-E910357713BE}" srcOrd="1" destOrd="0" presId="urn:microsoft.com/office/officeart/2005/8/layout/cycle2"/>
    <dgm:cxn modelId="{47A3D86D-7472-40C5-8A7E-3E6E0CAD4D24}" srcId="{6FBFB2BF-839E-49CF-8299-14C33DC351C7}" destId="{3C8AAD35-6159-41C6-BD40-21B6B5BE2094}" srcOrd="3" destOrd="0" parTransId="{C8FDF2CE-D608-458C-B8B6-854101537FB9}" sibTransId="{C5B0E586-4A85-4850-A4F7-66DF58C7EF25}"/>
    <dgm:cxn modelId="{928EDD72-A231-4B75-BA92-33EB71B5F882}" srcId="{6FBFB2BF-839E-49CF-8299-14C33DC351C7}" destId="{E9ACE958-E088-40A7-916D-3663DF512176}" srcOrd="2" destOrd="0" parTransId="{20553A05-E98A-4BA4-8D45-ABE101A3DDCC}" sibTransId="{C142FB4B-B30A-4345-BFEA-271AAD823B0A}"/>
    <dgm:cxn modelId="{A4FBE255-2F97-48AE-9C67-85EA842B71CC}" type="presOf" srcId="{6FBFB2BF-839E-49CF-8299-14C33DC351C7}" destId="{5F23CE4D-7EA1-4C2F-9E0B-8ECD6348A255}" srcOrd="0" destOrd="0" presId="urn:microsoft.com/office/officeart/2005/8/layout/cycle2"/>
    <dgm:cxn modelId="{8EF7EB7F-3E53-4320-88C1-DDA823DBB882}" srcId="{6FBFB2BF-839E-49CF-8299-14C33DC351C7}" destId="{A9470D04-44F0-43DA-B794-84780ABB688F}" srcOrd="0" destOrd="0" parTransId="{0BD7BA28-271D-455D-8630-3863B386FEE9}" sibTransId="{09ED96DA-6C6D-41BE-A5F3-D88B742DA9AB}"/>
    <dgm:cxn modelId="{78808F9C-05C4-4E7C-8A21-79B0DB5F712E}" type="presOf" srcId="{4144F033-22D0-4C5A-BE84-2C7EB5840697}" destId="{1F2B08E6-832C-4319-8DD2-5D931F0A1C5A}" srcOrd="0" destOrd="0" presId="urn:microsoft.com/office/officeart/2005/8/layout/cycle2"/>
    <dgm:cxn modelId="{8B7C35A1-6152-469F-A5F3-822A1D5196F6}" type="presOf" srcId="{1AEACB56-F286-4DCC-9326-56C190A15BD2}" destId="{725A1C5A-14B4-4A2D-9964-122976A3D84D}" srcOrd="1" destOrd="0" presId="urn:microsoft.com/office/officeart/2005/8/layout/cycle2"/>
    <dgm:cxn modelId="{C6A1AFB2-64CE-4793-B0A1-A65304C347D5}" type="presOf" srcId="{E9ACE958-E088-40A7-916D-3663DF512176}" destId="{DC2E5066-3A8F-4334-B3BF-83B37FC3130E}" srcOrd="0" destOrd="0" presId="urn:microsoft.com/office/officeart/2005/8/layout/cycle2"/>
    <dgm:cxn modelId="{CCE333B6-0F97-4396-994B-47697173DBB9}" type="presOf" srcId="{1AEACB56-F286-4DCC-9326-56C190A15BD2}" destId="{9D688319-FB0C-4DC5-A0C7-BCB4BC4C7A29}" srcOrd="0" destOrd="0" presId="urn:microsoft.com/office/officeart/2005/8/layout/cycle2"/>
    <dgm:cxn modelId="{8D7B76E5-E300-43B4-9DF2-0A3BD8F945C2}" srcId="{6FBFB2BF-839E-49CF-8299-14C33DC351C7}" destId="{4144F033-22D0-4C5A-BE84-2C7EB5840697}" srcOrd="1" destOrd="0" parTransId="{DCC76331-F0F9-4693-B827-CF26962E4923}" sibTransId="{1AEACB56-F286-4DCC-9326-56C190A15BD2}"/>
    <dgm:cxn modelId="{E17A9EF1-9EE5-43C8-9455-125FC7637EE0}" type="presOf" srcId="{A9470D04-44F0-43DA-B794-84780ABB688F}" destId="{4A971358-26D1-46A5-BCF6-64560103DCEC}" srcOrd="0" destOrd="0" presId="urn:microsoft.com/office/officeart/2005/8/layout/cycle2"/>
    <dgm:cxn modelId="{FF4CD2F5-5ACB-4B58-93EE-187C37297DE8}" type="presOf" srcId="{C5B0E586-4A85-4850-A4F7-66DF58C7EF25}" destId="{CA7F696A-79FA-4713-A00E-33684BCC5AD2}" srcOrd="1" destOrd="0" presId="urn:microsoft.com/office/officeart/2005/8/layout/cycle2"/>
    <dgm:cxn modelId="{C6FB59F7-FE56-4F3E-9223-56B32E2F9FA3}" type="presOf" srcId="{C5B0E586-4A85-4850-A4F7-66DF58C7EF25}" destId="{8A12420C-1319-4B36-A09B-EECBFB95FD71}" srcOrd="0" destOrd="0" presId="urn:microsoft.com/office/officeart/2005/8/layout/cycle2"/>
    <dgm:cxn modelId="{F3DDFF74-7709-443C-A30B-531AF33EBE3B}" type="presParOf" srcId="{5F23CE4D-7EA1-4C2F-9E0B-8ECD6348A255}" destId="{4A971358-26D1-46A5-BCF6-64560103DCEC}" srcOrd="0" destOrd="0" presId="urn:microsoft.com/office/officeart/2005/8/layout/cycle2"/>
    <dgm:cxn modelId="{D10F2D43-1739-42EA-B9C6-1E29A81396F5}" type="presParOf" srcId="{5F23CE4D-7EA1-4C2F-9E0B-8ECD6348A255}" destId="{4DA4E9A6-5C48-499E-BD59-99490DAE1100}" srcOrd="1" destOrd="0" presId="urn:microsoft.com/office/officeart/2005/8/layout/cycle2"/>
    <dgm:cxn modelId="{A4DB0C74-F892-4AF1-B18D-43B3710CB323}" type="presParOf" srcId="{4DA4E9A6-5C48-499E-BD59-99490DAE1100}" destId="{56C61BE3-B704-4EFA-964A-E910357713BE}" srcOrd="0" destOrd="0" presId="urn:microsoft.com/office/officeart/2005/8/layout/cycle2"/>
    <dgm:cxn modelId="{408D435F-78CD-46AC-AF18-3724A5BCC166}" type="presParOf" srcId="{5F23CE4D-7EA1-4C2F-9E0B-8ECD6348A255}" destId="{1F2B08E6-832C-4319-8DD2-5D931F0A1C5A}" srcOrd="2" destOrd="0" presId="urn:microsoft.com/office/officeart/2005/8/layout/cycle2"/>
    <dgm:cxn modelId="{7C1F6785-56BB-4ACF-814E-1FFB0C74E701}" type="presParOf" srcId="{5F23CE4D-7EA1-4C2F-9E0B-8ECD6348A255}" destId="{9D688319-FB0C-4DC5-A0C7-BCB4BC4C7A29}" srcOrd="3" destOrd="0" presId="urn:microsoft.com/office/officeart/2005/8/layout/cycle2"/>
    <dgm:cxn modelId="{82EDCB75-5B06-4295-8769-3B95F8F937D5}" type="presParOf" srcId="{9D688319-FB0C-4DC5-A0C7-BCB4BC4C7A29}" destId="{725A1C5A-14B4-4A2D-9964-122976A3D84D}" srcOrd="0" destOrd="0" presId="urn:microsoft.com/office/officeart/2005/8/layout/cycle2"/>
    <dgm:cxn modelId="{01CFD828-8F8C-4721-94A6-6199A2022756}" type="presParOf" srcId="{5F23CE4D-7EA1-4C2F-9E0B-8ECD6348A255}" destId="{DC2E5066-3A8F-4334-B3BF-83B37FC3130E}" srcOrd="4" destOrd="0" presId="urn:microsoft.com/office/officeart/2005/8/layout/cycle2"/>
    <dgm:cxn modelId="{6DCCA80C-D633-4808-9E42-463CAF715CC2}" type="presParOf" srcId="{5F23CE4D-7EA1-4C2F-9E0B-8ECD6348A255}" destId="{6E73E700-1594-4D42-ABDE-F4C35CEBF69C}" srcOrd="5" destOrd="0" presId="urn:microsoft.com/office/officeart/2005/8/layout/cycle2"/>
    <dgm:cxn modelId="{47909673-D31C-45A5-998B-C9E3CE7F1358}" type="presParOf" srcId="{6E73E700-1594-4D42-ABDE-F4C35CEBF69C}" destId="{A45AC0CB-2D36-4E5A-A77B-67DD9BA7DC35}" srcOrd="0" destOrd="0" presId="urn:microsoft.com/office/officeart/2005/8/layout/cycle2"/>
    <dgm:cxn modelId="{2055960A-7D8E-440E-A7B2-703173DB573A}" type="presParOf" srcId="{5F23CE4D-7EA1-4C2F-9E0B-8ECD6348A255}" destId="{A0C4C4CE-6A9B-444E-B31A-849E19B1B4F9}" srcOrd="6" destOrd="0" presId="urn:microsoft.com/office/officeart/2005/8/layout/cycle2"/>
    <dgm:cxn modelId="{EFBA385A-BD5E-4F55-A6FC-8DEAA5238083}" type="presParOf" srcId="{5F23CE4D-7EA1-4C2F-9E0B-8ECD6348A255}" destId="{8A12420C-1319-4B36-A09B-EECBFB95FD71}" srcOrd="7" destOrd="0" presId="urn:microsoft.com/office/officeart/2005/8/layout/cycle2"/>
    <dgm:cxn modelId="{814F790D-5159-473B-B74A-88CC19815805}" type="presParOf" srcId="{8A12420C-1319-4B36-A09B-EECBFB95FD71}" destId="{CA7F696A-79FA-4713-A00E-33684BCC5A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71358-26D1-46A5-BCF6-64560103DCEC}">
      <dsp:nvSpPr>
        <dsp:cNvPr id="0" name=""/>
        <dsp:cNvSpPr/>
      </dsp:nvSpPr>
      <dsp:spPr>
        <a:xfrm>
          <a:off x="1372492" y="243794"/>
          <a:ext cx="1293614" cy="1293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PM aware applications</a:t>
          </a:r>
        </a:p>
      </dsp:txBody>
      <dsp:txXfrm>
        <a:off x="1561937" y="433239"/>
        <a:ext cx="914724" cy="914724"/>
      </dsp:txXfrm>
    </dsp:sp>
    <dsp:sp modelId="{4DA4E9A6-5C48-499E-BD59-99490DAE1100}">
      <dsp:nvSpPr>
        <dsp:cNvPr id="0" name=""/>
        <dsp:cNvSpPr/>
      </dsp:nvSpPr>
      <dsp:spPr>
        <a:xfrm rot="2700000">
          <a:off x="2527110" y="1351629"/>
          <a:ext cx="343029" cy="436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42181" y="1402564"/>
        <a:ext cx="240120" cy="261956"/>
      </dsp:txXfrm>
    </dsp:sp>
    <dsp:sp modelId="{1F2B08E6-832C-4319-8DD2-5D931F0A1C5A}">
      <dsp:nvSpPr>
        <dsp:cNvPr id="0" name=""/>
        <dsp:cNvSpPr/>
      </dsp:nvSpPr>
      <dsp:spPr>
        <a:xfrm>
          <a:off x="2744873" y="1616174"/>
          <a:ext cx="1293614" cy="1293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PMoF Library</a:t>
          </a:r>
        </a:p>
      </dsp:txBody>
      <dsp:txXfrm>
        <a:off x="2934318" y="1805619"/>
        <a:ext cx="914724" cy="914724"/>
      </dsp:txXfrm>
    </dsp:sp>
    <dsp:sp modelId="{9D688319-FB0C-4DC5-A0C7-BCB4BC4C7A29}">
      <dsp:nvSpPr>
        <dsp:cNvPr id="0" name=""/>
        <dsp:cNvSpPr/>
      </dsp:nvSpPr>
      <dsp:spPr>
        <a:xfrm rot="8100000">
          <a:off x="2540840" y="2724009"/>
          <a:ext cx="343029" cy="436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628678" y="2774944"/>
        <a:ext cx="240120" cy="261956"/>
      </dsp:txXfrm>
    </dsp:sp>
    <dsp:sp modelId="{DC2E5066-3A8F-4334-B3BF-83B37FC3130E}">
      <dsp:nvSpPr>
        <dsp:cNvPr id="0" name=""/>
        <dsp:cNvSpPr/>
      </dsp:nvSpPr>
      <dsp:spPr>
        <a:xfrm>
          <a:off x="1372492" y="2988554"/>
          <a:ext cx="1293614" cy="1293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PM aware user level API</a:t>
          </a:r>
        </a:p>
      </dsp:txBody>
      <dsp:txXfrm>
        <a:off x="1561937" y="3177999"/>
        <a:ext cx="914724" cy="914724"/>
      </dsp:txXfrm>
    </dsp:sp>
    <dsp:sp modelId="{6E73E700-1594-4D42-ABDE-F4C35CEBF69C}">
      <dsp:nvSpPr>
        <dsp:cNvPr id="0" name=""/>
        <dsp:cNvSpPr/>
      </dsp:nvSpPr>
      <dsp:spPr>
        <a:xfrm rot="13500000">
          <a:off x="1168460" y="2737739"/>
          <a:ext cx="343029" cy="436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256298" y="2861442"/>
        <a:ext cx="240120" cy="261956"/>
      </dsp:txXfrm>
    </dsp:sp>
    <dsp:sp modelId="{A0C4C4CE-6A9B-444E-B31A-849E19B1B4F9}">
      <dsp:nvSpPr>
        <dsp:cNvPr id="0" name=""/>
        <dsp:cNvSpPr/>
      </dsp:nvSpPr>
      <dsp:spPr>
        <a:xfrm>
          <a:off x="112" y="1616174"/>
          <a:ext cx="1293614" cy="1293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Kernel</a:t>
          </a:r>
        </a:p>
      </dsp:txBody>
      <dsp:txXfrm>
        <a:off x="189557" y="1805619"/>
        <a:ext cx="914724" cy="914724"/>
      </dsp:txXfrm>
    </dsp:sp>
    <dsp:sp modelId="{8A12420C-1319-4B36-A09B-EECBFB95FD71}">
      <dsp:nvSpPr>
        <dsp:cNvPr id="0" name=""/>
        <dsp:cNvSpPr/>
      </dsp:nvSpPr>
      <dsp:spPr>
        <a:xfrm rot="18900000">
          <a:off x="1154730" y="1365358"/>
          <a:ext cx="343029" cy="436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69801" y="1489061"/>
        <a:ext cx="240120" cy="2619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55524409-AA6D-49FE-A0C8-CA282E6A6A91}" type="datetime1">
              <a:rPr lang="en-US"/>
              <a:pPr>
                <a:defRPr/>
              </a:pPr>
              <a:t>2/27/2018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33CCFEF-DA26-423D-BE49-67E67BA010ED}" type="slidenum">
              <a:rPr lang="en-US"/>
              <a:pPr>
                <a:defRPr/>
              </a:pPr>
              <a:t>‹#›</a:t>
            </a:fld>
            <a:endParaRPr lang="en-US"/>
          </a:p>
        </p:txBody>
      </p:sp>
    </p:spTree>
    <p:extLst>
      <p:ext uri="{BB962C8B-B14F-4D97-AF65-F5344CB8AC3E}">
        <p14:creationId xmlns:p14="http://schemas.microsoft.com/office/powerpoint/2010/main" val="45775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defRPr>
            </a:lvl1pPr>
          </a:lstStyle>
          <a:p>
            <a:pPr>
              <a:defRPr/>
            </a:pPr>
            <a:fld id="{DDD60918-725D-44C2-AD5E-9DFE3E31F5F9}" type="datetime1">
              <a:rPr lang="en-US"/>
              <a:pPr>
                <a:defRPr/>
              </a:pPr>
              <a:t>2/27/2018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defRPr>
            </a:lvl1pPr>
          </a:lstStyle>
          <a:p>
            <a:pPr>
              <a:defRPr/>
            </a:pPr>
            <a:fld id="{BA8C316C-1847-4B6F-ABDB-A71BD91CBF9A}" type="slidenum">
              <a:rPr lang="en-US"/>
              <a:pPr>
                <a:defRPr/>
              </a:pPr>
              <a:t>‹#›</a:t>
            </a:fld>
            <a:endParaRPr lang="en-US"/>
          </a:p>
        </p:txBody>
      </p:sp>
    </p:spTree>
    <p:extLst>
      <p:ext uri="{BB962C8B-B14F-4D97-AF65-F5344CB8AC3E}">
        <p14:creationId xmlns:p14="http://schemas.microsoft.com/office/powerpoint/2010/main" val="223522758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memory use</a:t>
            </a:r>
            <a:r>
              <a:rPr lang="en-US" baseline="0" dirty="0"/>
              <a:t> case.  Remote persistent memory appears as a fabric-attached service which is shared by number of clients.</a:t>
            </a:r>
            <a:endParaRPr lang="en-US" dirty="0"/>
          </a:p>
        </p:txBody>
      </p:sp>
      <p:sp>
        <p:nvSpPr>
          <p:cNvPr id="4" name="Footer Placeholder 3"/>
          <p:cNvSpPr>
            <a:spLocks noGrp="1"/>
          </p:cNvSpPr>
          <p:nvPr>
            <p:ph type="ftr" sz="quarter" idx="10"/>
          </p:nvPr>
        </p:nvSpPr>
        <p:spPr/>
        <p:txBody>
          <a:bodyPr/>
          <a:lstStyle/>
          <a:p>
            <a:pPr>
              <a:defRPr/>
            </a:pPr>
            <a:r>
              <a:rPr lang="en-US"/>
              <a:t>Flash Memory Summit </a:t>
            </a:r>
            <a:r>
              <a:rPr lang="is-IS"/>
              <a:t>2017</a:t>
            </a:r>
            <a:endParaRPr lang="en-US"/>
          </a:p>
          <a:p>
            <a:pPr>
              <a:defRPr/>
            </a:pPr>
            <a:r>
              <a:rPr lang="en-US"/>
              <a:t>Santa Clara, CA</a:t>
            </a:r>
          </a:p>
        </p:txBody>
      </p:sp>
      <p:sp>
        <p:nvSpPr>
          <p:cNvPr id="5" name="Slide Number Placeholder 4"/>
          <p:cNvSpPr>
            <a:spLocks noGrp="1"/>
          </p:cNvSpPr>
          <p:nvPr>
            <p:ph type="sldNum" sz="quarter" idx="11"/>
          </p:nvPr>
        </p:nvSpPr>
        <p:spPr/>
        <p:txBody>
          <a:bodyPr/>
          <a:lstStyle/>
          <a:p>
            <a:pPr>
              <a:defRPr/>
            </a:pPr>
            <a:r>
              <a:rPr lang="en-US" altLang="en-US"/>
              <a:t>Augusut </a:t>
            </a:r>
            <a:r>
              <a:rPr lang="is-IS" altLang="en-US"/>
              <a:t>2017</a:t>
            </a:r>
            <a:endParaRPr lang="en-US" altLang="en-US"/>
          </a:p>
          <a:p>
            <a:pPr>
              <a:defRPr/>
            </a:pPr>
            <a:fld id="{1B98DCB0-B0A2-4F76-860A-004220BA4604}" type="slidenum">
              <a:rPr lang="en-US" altLang="en-US" smtClean="0"/>
              <a:pPr>
                <a:defRPr/>
              </a:pPr>
              <a:t>5</a:t>
            </a:fld>
            <a:endParaRPr lang="en-US" altLang="en-US"/>
          </a:p>
        </p:txBody>
      </p:sp>
    </p:spTree>
    <p:extLst>
      <p:ext uri="{BB962C8B-B14F-4D97-AF65-F5344CB8AC3E}">
        <p14:creationId xmlns:p14="http://schemas.microsoft.com/office/powerpoint/2010/main" val="38010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7</a:t>
            </a:fld>
            <a:endParaRPr lang="en-US"/>
          </a:p>
        </p:txBody>
      </p:sp>
    </p:spTree>
    <p:extLst>
      <p:ext uri="{BB962C8B-B14F-4D97-AF65-F5344CB8AC3E}">
        <p14:creationId xmlns:p14="http://schemas.microsoft.com/office/powerpoint/2010/main" val="156379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Awareness of SNIA</a:t>
            </a:r>
            <a:r>
              <a:rPr lang="en-US" baseline="0" dirty="0"/>
              <a:t> activities. </a:t>
            </a:r>
            <a:endParaRPr lang="en-US"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8</a:t>
            </a:fld>
            <a:endParaRPr lang="en-US"/>
          </a:p>
        </p:txBody>
      </p:sp>
    </p:spTree>
    <p:extLst>
      <p:ext uri="{BB962C8B-B14F-4D97-AF65-F5344CB8AC3E}">
        <p14:creationId xmlns:p14="http://schemas.microsoft.com/office/powerpoint/2010/main" val="324599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Awareness of SNIA</a:t>
            </a:r>
            <a:r>
              <a:rPr lang="en-US" baseline="0" dirty="0"/>
              <a:t> activities. </a:t>
            </a:r>
            <a:endParaRPr lang="en-US"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9</a:t>
            </a:fld>
            <a:endParaRPr lang="en-US"/>
          </a:p>
        </p:txBody>
      </p:sp>
    </p:spTree>
    <p:extLst>
      <p:ext uri="{BB962C8B-B14F-4D97-AF65-F5344CB8AC3E}">
        <p14:creationId xmlns:p14="http://schemas.microsoft.com/office/powerpoint/2010/main" val="71075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714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909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43" name="Shape 1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194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needs to convey the overlap between OFIWG</a:t>
            </a:r>
            <a:r>
              <a:rPr lang="en-US" baseline="0" dirty="0"/>
              <a:t> as a developer of an API and (OFA+IBTA) as a developer of the verbs API.</a:t>
            </a:r>
            <a:endParaRPr lang="en-US" dirty="0"/>
          </a:p>
        </p:txBody>
      </p:sp>
      <p:sp>
        <p:nvSpPr>
          <p:cNvPr id="4" name="Slide Number Placeholder 3"/>
          <p:cNvSpPr>
            <a:spLocks noGrp="1"/>
          </p:cNvSpPr>
          <p:nvPr>
            <p:ph type="sldNum" sz="quarter" idx="10"/>
          </p:nvPr>
        </p:nvSpPr>
        <p:spPr/>
        <p:txBody>
          <a:bodyPr/>
          <a:lstStyle/>
          <a:p>
            <a:pPr>
              <a:defRPr/>
            </a:pPr>
            <a:fld id="{CFF1A404-780B-445D-9205-D143319E6490}" type="slidenum">
              <a:rPr lang="en-US" smtClean="0"/>
              <a:pPr>
                <a:defRPr/>
              </a:pPr>
              <a:t>27</a:t>
            </a:fld>
            <a:endParaRPr lang="en-US"/>
          </a:p>
        </p:txBody>
      </p:sp>
    </p:spTree>
    <p:extLst>
      <p:ext uri="{BB962C8B-B14F-4D97-AF65-F5344CB8AC3E}">
        <p14:creationId xmlns:p14="http://schemas.microsoft.com/office/powerpoint/2010/main" val="193651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a14="http://schemas.microsoft.com/office/drawing/2010/main" val="0"/>
              </a:ext>
            </a:extLst>
          </a:blip>
          <a:srcRect t="5788"/>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23241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129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D7B7C"/>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27" name="Shape 27"/>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28" name="Shape 28"/>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sz="1000" b="1" smtClean="0">
                <a:solidFill>
                  <a:srgbClr val="5D5B5C"/>
                </a:solidFill>
                <a:sym typeface="Cabin"/>
              </a:rPr>
              <a:pPr algn="r"/>
              <a:t>‹#›</a:t>
            </a:fld>
            <a:endParaRPr lang="en-US" sz="1000" b="1" dirty="0">
              <a:solidFill>
                <a:srgbClr val="5D5B5C"/>
              </a:solidFill>
              <a:sym typeface="Cabin"/>
            </a:endParaRPr>
          </a:p>
        </p:txBody>
      </p:sp>
    </p:spTree>
    <p:extLst>
      <p:ext uri="{BB962C8B-B14F-4D97-AF65-F5344CB8AC3E}">
        <p14:creationId xmlns:p14="http://schemas.microsoft.com/office/powerpoint/2010/main" val="278729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31" name="Shape 31"/>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221564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270758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3" y="4406901"/>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49" name="Shape 4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380069"/>
              </a:buClr>
              <a:buSzPts val="2000"/>
              <a:buFont typeface="Arial"/>
              <a:buNone/>
              <a:defRPr sz="2000" b="0" i="0" u="none" strike="noStrike" cap="none">
                <a:solidFill>
                  <a:srgbClr val="380069"/>
                </a:solidFill>
                <a:latin typeface="Arial"/>
                <a:ea typeface="Arial"/>
                <a:cs typeface="Arial"/>
                <a:sym typeface="Arial"/>
              </a:defRPr>
            </a:lvl1pPr>
            <a:lvl2pPr marL="914400" marR="0" lvl="1" indent="-228600" algn="l" rtl="0">
              <a:spcBef>
                <a:spcPts val="360"/>
              </a:spcBef>
              <a:spcAft>
                <a:spcPts val="0"/>
              </a:spcAft>
              <a:buClr>
                <a:srgbClr val="5D5B5C"/>
              </a:buClr>
              <a:buSzPts val="900"/>
              <a:buFont typeface="Arial"/>
              <a:buNone/>
              <a:defRPr sz="1800" b="0" i="0" u="none" strike="noStrike" cap="none">
                <a:solidFill>
                  <a:srgbClr val="5D5B5C"/>
                </a:solidFill>
                <a:latin typeface="Arial"/>
                <a:ea typeface="Arial"/>
                <a:cs typeface="Arial"/>
                <a:sym typeface="Arial"/>
              </a:defRPr>
            </a:lvl2pPr>
            <a:lvl3pPr marL="1371600" marR="0" lvl="2" indent="-228600" algn="l" rtl="0">
              <a:spcBef>
                <a:spcPts val="320"/>
              </a:spcBef>
              <a:spcAft>
                <a:spcPts val="0"/>
              </a:spcAft>
              <a:buClr>
                <a:srgbClr val="38006A"/>
              </a:buClr>
              <a:buSzPts val="960"/>
              <a:buFont typeface="Arial"/>
              <a:buNone/>
              <a:defRPr sz="1600" b="0" i="0" u="none" strike="noStrike" cap="none">
                <a:solidFill>
                  <a:srgbClr val="38006A"/>
                </a:solidFill>
                <a:latin typeface="Arial"/>
                <a:ea typeface="Arial"/>
                <a:cs typeface="Arial"/>
                <a:sym typeface="Arial"/>
              </a:defRPr>
            </a:lvl3pPr>
            <a:lvl4pPr marL="1828800" marR="0" lvl="3" indent="-228600" algn="l" rtl="0">
              <a:spcBef>
                <a:spcPts val="280"/>
              </a:spcBef>
              <a:spcAft>
                <a:spcPts val="0"/>
              </a:spcAft>
              <a:buClr>
                <a:srgbClr val="380069"/>
              </a:buClr>
              <a:buSzPts val="1400"/>
              <a:buFont typeface="Arial"/>
              <a:buNone/>
              <a:defRPr sz="1400" b="0" i="0" u="none" strike="noStrike" cap="none">
                <a:solidFill>
                  <a:srgbClr val="380069"/>
                </a:solidFill>
                <a:latin typeface="Arial"/>
                <a:ea typeface="Arial"/>
                <a:cs typeface="Arial"/>
                <a:sym typeface="Arial"/>
              </a:defRPr>
            </a:lvl4pPr>
            <a:lvl5pPr marL="2286000" marR="0" lvl="4" indent="-228600" algn="l" rtl="0">
              <a:spcBef>
                <a:spcPts val="280"/>
              </a:spcBef>
              <a:spcAft>
                <a:spcPts val="0"/>
              </a:spcAft>
              <a:buClr>
                <a:srgbClr val="380069"/>
              </a:buClr>
              <a:buSzPts val="1400"/>
              <a:buFont typeface="Arial"/>
              <a:buNone/>
              <a:defRPr sz="1400" b="0" i="0" u="none" strike="noStrike" cap="none">
                <a:solidFill>
                  <a:srgbClr val="380069"/>
                </a:solidFill>
                <a:latin typeface="Arial"/>
                <a:ea typeface="Arial"/>
                <a:cs typeface="Arial"/>
                <a:sym typeface="Arial"/>
              </a:defRPr>
            </a:lvl5pPr>
            <a:lvl6pPr marL="2743200" marR="0" lvl="5" indent="-228600" algn="l" rtl="0">
              <a:spcBef>
                <a:spcPts val="280"/>
              </a:spcBef>
              <a:spcAft>
                <a:spcPts val="0"/>
              </a:spcAft>
              <a:buClr>
                <a:srgbClr val="380069"/>
              </a:buClr>
              <a:buSzPts val="1400"/>
              <a:buFont typeface="Arial"/>
              <a:buNone/>
              <a:defRPr sz="1400" b="0" i="0" u="none" strike="noStrike" cap="none">
                <a:solidFill>
                  <a:srgbClr val="380069"/>
                </a:solidFill>
                <a:latin typeface="Cabin"/>
                <a:ea typeface="Cabin"/>
                <a:cs typeface="Cabin"/>
                <a:sym typeface="Cabin"/>
              </a:defRPr>
            </a:lvl6pPr>
            <a:lvl7pPr marL="3200400" marR="0" lvl="6" indent="-228600" algn="l" rtl="0">
              <a:spcBef>
                <a:spcPts val="280"/>
              </a:spcBef>
              <a:spcAft>
                <a:spcPts val="0"/>
              </a:spcAft>
              <a:buClr>
                <a:srgbClr val="380069"/>
              </a:buClr>
              <a:buSzPts val="1400"/>
              <a:buFont typeface="Arial"/>
              <a:buNone/>
              <a:defRPr sz="1400" b="0" i="0" u="none" strike="noStrike" cap="none">
                <a:solidFill>
                  <a:srgbClr val="380069"/>
                </a:solidFill>
                <a:latin typeface="Cabin"/>
                <a:ea typeface="Cabin"/>
                <a:cs typeface="Cabin"/>
                <a:sym typeface="Cabin"/>
              </a:defRPr>
            </a:lvl7pPr>
            <a:lvl8pPr marL="3657600" marR="0" lvl="7" indent="-228600" algn="l" rtl="0">
              <a:spcBef>
                <a:spcPts val="280"/>
              </a:spcBef>
              <a:spcAft>
                <a:spcPts val="0"/>
              </a:spcAft>
              <a:buClr>
                <a:srgbClr val="380069"/>
              </a:buClr>
              <a:buSzPts val="1400"/>
              <a:buFont typeface="Arial"/>
              <a:buNone/>
              <a:defRPr sz="1400" b="0" i="0" u="none" strike="noStrike" cap="none">
                <a:solidFill>
                  <a:srgbClr val="380069"/>
                </a:solidFill>
                <a:latin typeface="Cabin"/>
                <a:ea typeface="Cabin"/>
                <a:cs typeface="Cabin"/>
                <a:sym typeface="Cabin"/>
              </a:defRPr>
            </a:lvl8pPr>
            <a:lvl9pPr marL="4114800" marR="0" lvl="8" indent="-228600" algn="l" rtl="0">
              <a:spcBef>
                <a:spcPts val="280"/>
              </a:spcBef>
              <a:spcAft>
                <a:spcPts val="0"/>
              </a:spcAft>
              <a:buClr>
                <a:srgbClr val="380069"/>
              </a:buClr>
              <a:buSzPts val="1400"/>
              <a:buFont typeface="Arial"/>
              <a:buNone/>
              <a:defRPr sz="1400" b="0" i="0" u="none" strike="noStrike" cap="none">
                <a:solidFill>
                  <a:srgbClr val="380069"/>
                </a:solidFill>
                <a:latin typeface="Cabin"/>
                <a:ea typeface="Cabin"/>
                <a:cs typeface="Cabin"/>
                <a:sym typeface="Cabin"/>
              </a:defRPr>
            </a:lvl9pPr>
          </a:lstStyle>
          <a:p>
            <a:endParaRPr dirty="0"/>
          </a:p>
        </p:txBody>
      </p:sp>
      <p:sp>
        <p:nvSpPr>
          <p:cNvPr id="50" name="Shape 50"/>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85526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53" name="Shape 53"/>
          <p:cNvSpPr txBox="1">
            <a:spLocks noGrp="1"/>
          </p:cNvSpPr>
          <p:nvPr>
            <p:ph type="body" idx="1"/>
          </p:nvPr>
        </p:nvSpPr>
        <p:spPr>
          <a:xfrm>
            <a:off x="457200" y="1828800"/>
            <a:ext cx="4038600" cy="43735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80069"/>
              </a:buClr>
              <a:buSzPts val="2800"/>
              <a:buFont typeface="Arial"/>
              <a:buChar char="•"/>
              <a:defRPr sz="2800" b="0" i="0" u="none" strike="noStrike" cap="none">
                <a:solidFill>
                  <a:srgbClr val="380069"/>
                </a:solidFill>
                <a:latin typeface="Arial"/>
                <a:ea typeface="Arial"/>
                <a:cs typeface="Arial"/>
                <a:sym typeface="Arial"/>
              </a:defRPr>
            </a:lvl1pPr>
            <a:lvl2pPr marL="914400" marR="0" lvl="1" indent="-304800" algn="l" rtl="0">
              <a:spcBef>
                <a:spcPts val="480"/>
              </a:spcBef>
              <a:spcAft>
                <a:spcPts val="0"/>
              </a:spcAft>
              <a:buClr>
                <a:srgbClr val="5D5B5C"/>
              </a:buClr>
              <a:buSzPts val="1200"/>
              <a:buFont typeface="Arial"/>
              <a:buChar char="•"/>
              <a:defRPr sz="2400" b="0" i="0" u="none" strike="noStrike" cap="none">
                <a:solidFill>
                  <a:srgbClr val="5D5B5C"/>
                </a:solidFill>
                <a:latin typeface="Arial"/>
                <a:ea typeface="Arial"/>
                <a:cs typeface="Arial"/>
                <a:sym typeface="Arial"/>
              </a:defRPr>
            </a:lvl2pPr>
            <a:lvl3pPr marL="1371600" marR="0" lvl="2" indent="-304800" algn="l" rtl="0">
              <a:spcBef>
                <a:spcPts val="400"/>
              </a:spcBef>
              <a:spcAft>
                <a:spcPts val="0"/>
              </a:spcAft>
              <a:buClr>
                <a:srgbClr val="38006A"/>
              </a:buClr>
              <a:buSzPts val="1200"/>
              <a:buFont typeface="Arial"/>
              <a:buChar char="•"/>
              <a:defRPr sz="2000" b="0" i="0" u="none" strike="noStrike" cap="none">
                <a:solidFill>
                  <a:srgbClr val="38006A"/>
                </a:solidFill>
                <a:latin typeface="Arial"/>
                <a:ea typeface="Arial"/>
                <a:cs typeface="Arial"/>
                <a:sym typeface="Arial"/>
              </a:defRPr>
            </a:lvl3pPr>
            <a:lvl4pPr marL="1828800" marR="0" lvl="3" indent="-342900" algn="l" rtl="0">
              <a:spcBef>
                <a:spcPts val="360"/>
              </a:spcBef>
              <a:spcAft>
                <a:spcPts val="0"/>
              </a:spcAft>
              <a:buClr>
                <a:srgbClr val="380069"/>
              </a:buClr>
              <a:buSzPts val="1800"/>
              <a:buFont typeface="Arial"/>
              <a:buChar char="–"/>
              <a:defRPr sz="1800" b="0" i="0" u="none" strike="noStrike" cap="none">
                <a:solidFill>
                  <a:srgbClr val="380069"/>
                </a:solidFill>
                <a:latin typeface="Arial"/>
                <a:ea typeface="Arial"/>
                <a:cs typeface="Arial"/>
                <a:sym typeface="Arial"/>
              </a:defRPr>
            </a:lvl4pPr>
            <a:lvl5pPr marL="2286000" marR="0" lvl="4" indent="-342900" algn="l" rtl="0">
              <a:spcBef>
                <a:spcPts val="360"/>
              </a:spcBef>
              <a:spcAft>
                <a:spcPts val="0"/>
              </a:spcAft>
              <a:buClr>
                <a:srgbClr val="380069"/>
              </a:buClr>
              <a:buSzPts val="1800"/>
              <a:buFont typeface="Arial"/>
              <a:buChar char="-"/>
              <a:defRPr sz="1800" b="0" i="0" u="none" strike="noStrike" cap="none">
                <a:solidFill>
                  <a:srgbClr val="380069"/>
                </a:solidFill>
                <a:latin typeface="Arial"/>
                <a:ea typeface="Arial"/>
                <a:cs typeface="Arial"/>
                <a:sym typeface="Arial"/>
              </a:defRPr>
            </a:lvl5pPr>
            <a:lvl6pPr marL="2743200" marR="0" lvl="5"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6pPr>
            <a:lvl7pPr marL="3200400" marR="0" lvl="6"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7pPr>
            <a:lvl8pPr marL="3657600" marR="0" lvl="7"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8pPr>
            <a:lvl9pPr marL="4114800" marR="0" lvl="8"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9pPr>
          </a:lstStyle>
          <a:p>
            <a:endParaRPr dirty="0"/>
          </a:p>
        </p:txBody>
      </p:sp>
      <p:sp>
        <p:nvSpPr>
          <p:cNvPr id="54" name="Shape 54"/>
          <p:cNvSpPr txBox="1">
            <a:spLocks noGrp="1"/>
          </p:cNvSpPr>
          <p:nvPr>
            <p:ph type="body" idx="2"/>
          </p:nvPr>
        </p:nvSpPr>
        <p:spPr>
          <a:xfrm>
            <a:off x="4648200" y="1828800"/>
            <a:ext cx="4038600" cy="43735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80069"/>
              </a:buClr>
              <a:buSzPts val="2800"/>
              <a:buFont typeface="Arial"/>
              <a:buChar char="•"/>
              <a:defRPr sz="2800" b="0" i="0" u="none" strike="noStrike" cap="none">
                <a:solidFill>
                  <a:srgbClr val="380069"/>
                </a:solidFill>
                <a:latin typeface="Arial"/>
                <a:ea typeface="Arial"/>
                <a:cs typeface="Arial"/>
                <a:sym typeface="Arial"/>
              </a:defRPr>
            </a:lvl1pPr>
            <a:lvl2pPr marL="914400" marR="0" lvl="1" indent="-304800" algn="l" rtl="0">
              <a:spcBef>
                <a:spcPts val="480"/>
              </a:spcBef>
              <a:spcAft>
                <a:spcPts val="0"/>
              </a:spcAft>
              <a:buClr>
                <a:srgbClr val="5D5B5C"/>
              </a:buClr>
              <a:buSzPts val="1200"/>
              <a:buFont typeface="Arial"/>
              <a:buChar char="•"/>
              <a:defRPr sz="2400" b="0" i="0" u="none" strike="noStrike" cap="none">
                <a:solidFill>
                  <a:srgbClr val="5D5B5C"/>
                </a:solidFill>
                <a:latin typeface="Arial"/>
                <a:ea typeface="Arial"/>
                <a:cs typeface="Arial"/>
                <a:sym typeface="Arial"/>
              </a:defRPr>
            </a:lvl2pPr>
            <a:lvl3pPr marL="1371600" marR="0" lvl="2" indent="-304800" algn="l" rtl="0">
              <a:spcBef>
                <a:spcPts val="400"/>
              </a:spcBef>
              <a:spcAft>
                <a:spcPts val="0"/>
              </a:spcAft>
              <a:buClr>
                <a:srgbClr val="38006A"/>
              </a:buClr>
              <a:buSzPts val="1200"/>
              <a:buFont typeface="Arial"/>
              <a:buChar char="•"/>
              <a:defRPr sz="2000" b="0" i="0" u="none" strike="noStrike" cap="none">
                <a:solidFill>
                  <a:srgbClr val="38006A"/>
                </a:solidFill>
                <a:latin typeface="Arial"/>
                <a:ea typeface="Arial"/>
                <a:cs typeface="Arial"/>
                <a:sym typeface="Arial"/>
              </a:defRPr>
            </a:lvl3pPr>
            <a:lvl4pPr marL="1828800" marR="0" lvl="3" indent="-342900" algn="l" rtl="0">
              <a:spcBef>
                <a:spcPts val="360"/>
              </a:spcBef>
              <a:spcAft>
                <a:spcPts val="0"/>
              </a:spcAft>
              <a:buClr>
                <a:srgbClr val="380069"/>
              </a:buClr>
              <a:buSzPts val="1800"/>
              <a:buFont typeface="Arial"/>
              <a:buChar char="–"/>
              <a:defRPr sz="1800" b="0" i="0" u="none" strike="noStrike" cap="none">
                <a:solidFill>
                  <a:srgbClr val="380069"/>
                </a:solidFill>
                <a:latin typeface="Arial"/>
                <a:ea typeface="Arial"/>
                <a:cs typeface="Arial"/>
                <a:sym typeface="Arial"/>
              </a:defRPr>
            </a:lvl4pPr>
            <a:lvl5pPr marL="2286000" marR="0" lvl="4" indent="-342900" algn="l" rtl="0">
              <a:spcBef>
                <a:spcPts val="360"/>
              </a:spcBef>
              <a:spcAft>
                <a:spcPts val="0"/>
              </a:spcAft>
              <a:buClr>
                <a:srgbClr val="380069"/>
              </a:buClr>
              <a:buSzPts val="1800"/>
              <a:buFont typeface="Arial"/>
              <a:buChar char="-"/>
              <a:defRPr sz="1800" b="0" i="0" u="none" strike="noStrike" cap="none">
                <a:solidFill>
                  <a:srgbClr val="380069"/>
                </a:solidFill>
                <a:latin typeface="Arial"/>
                <a:ea typeface="Arial"/>
                <a:cs typeface="Arial"/>
                <a:sym typeface="Arial"/>
              </a:defRPr>
            </a:lvl5pPr>
            <a:lvl6pPr marL="2743200" marR="0" lvl="5"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6pPr>
            <a:lvl7pPr marL="3200400" marR="0" lvl="6"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7pPr>
            <a:lvl8pPr marL="3657600" marR="0" lvl="7"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8pPr>
            <a:lvl9pPr marL="4114800" marR="0" lvl="8" indent="-342900" algn="l" rtl="0">
              <a:spcBef>
                <a:spcPts val="360"/>
              </a:spcBef>
              <a:spcAft>
                <a:spcPts val="0"/>
              </a:spcAft>
              <a:buClr>
                <a:srgbClr val="380069"/>
              </a:buClr>
              <a:buSzPts val="1800"/>
              <a:buFont typeface="Arial"/>
              <a:buChar char="-"/>
              <a:defRPr sz="1800" b="0" i="0" u="none" strike="noStrike" cap="none">
                <a:solidFill>
                  <a:srgbClr val="380069"/>
                </a:solidFill>
                <a:latin typeface="Cabin"/>
                <a:ea typeface="Cabin"/>
                <a:cs typeface="Cabin"/>
                <a:sym typeface="Cabin"/>
              </a:defRPr>
            </a:lvl9pPr>
          </a:lstStyle>
          <a:p>
            <a:endParaRPr dirty="0"/>
          </a:p>
        </p:txBody>
      </p:sp>
      <p:sp>
        <p:nvSpPr>
          <p:cNvPr id="55" name="Shape 55"/>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152199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9"/>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58" name="Shape 58"/>
          <p:cNvSpPr txBox="1">
            <a:spLocks noGrp="1"/>
          </p:cNvSpPr>
          <p:nvPr>
            <p:ph type="body" idx="1"/>
          </p:nvPr>
        </p:nvSpPr>
        <p:spPr>
          <a:xfrm>
            <a:off x="457200" y="1535113"/>
            <a:ext cx="4040188" cy="639763"/>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380069"/>
              </a:buClr>
              <a:buSzPts val="2400"/>
              <a:buFont typeface="Arial"/>
              <a:buNone/>
              <a:defRPr sz="2400" b="1" i="0" u="none" strike="noStrike" cap="none">
                <a:solidFill>
                  <a:srgbClr val="380069"/>
                </a:solidFill>
                <a:latin typeface="Arial"/>
                <a:ea typeface="Arial"/>
                <a:cs typeface="Arial"/>
                <a:sym typeface="Arial"/>
              </a:defRPr>
            </a:lvl1pPr>
            <a:lvl2pPr marL="914400" marR="0" lvl="1" indent="-228600" algn="l" rtl="0">
              <a:spcBef>
                <a:spcPts val="400"/>
              </a:spcBef>
              <a:spcAft>
                <a:spcPts val="0"/>
              </a:spcAft>
              <a:buClr>
                <a:srgbClr val="5D5B5C"/>
              </a:buClr>
              <a:buSzPts val="1000"/>
              <a:buFont typeface="Arial"/>
              <a:buNone/>
              <a:defRPr sz="2000" b="1" i="0" u="none" strike="noStrike" cap="none">
                <a:solidFill>
                  <a:srgbClr val="5D5B5C"/>
                </a:solidFill>
                <a:latin typeface="Arial"/>
                <a:ea typeface="Arial"/>
                <a:cs typeface="Arial"/>
                <a:sym typeface="Arial"/>
              </a:defRPr>
            </a:lvl2pPr>
            <a:lvl3pPr marL="1371600" marR="0" lvl="2" indent="-228600" algn="l" rtl="0">
              <a:spcBef>
                <a:spcPts val="360"/>
              </a:spcBef>
              <a:spcAft>
                <a:spcPts val="0"/>
              </a:spcAft>
              <a:buClr>
                <a:srgbClr val="38006A"/>
              </a:buClr>
              <a:buSzPts val="1080"/>
              <a:buFont typeface="Arial"/>
              <a:buNone/>
              <a:defRPr sz="1800" b="1" i="0" u="none" strike="noStrike" cap="none">
                <a:solidFill>
                  <a:srgbClr val="38006A"/>
                </a:solidFill>
                <a:latin typeface="Arial"/>
                <a:ea typeface="Arial"/>
                <a:cs typeface="Arial"/>
                <a:sym typeface="Arial"/>
              </a:defRPr>
            </a:lvl3pPr>
            <a:lvl4pPr marL="1828800" marR="0" lvl="3" indent="-228600" algn="l" rtl="0">
              <a:spcBef>
                <a:spcPts val="320"/>
              </a:spcBef>
              <a:spcAft>
                <a:spcPts val="0"/>
              </a:spcAft>
              <a:buClr>
                <a:srgbClr val="380069"/>
              </a:buClr>
              <a:buSzPts val="1600"/>
              <a:buFont typeface="Arial"/>
              <a:buNone/>
              <a:defRPr sz="1600" b="1" i="0" u="none" strike="noStrike" cap="none">
                <a:solidFill>
                  <a:srgbClr val="380069"/>
                </a:solidFill>
                <a:latin typeface="Arial"/>
                <a:ea typeface="Arial"/>
                <a:cs typeface="Arial"/>
                <a:sym typeface="Arial"/>
              </a:defRPr>
            </a:lvl4pPr>
            <a:lvl5pPr marL="2286000" marR="0" lvl="4" indent="-228600" algn="l" rtl="0">
              <a:spcBef>
                <a:spcPts val="320"/>
              </a:spcBef>
              <a:spcAft>
                <a:spcPts val="0"/>
              </a:spcAft>
              <a:buClr>
                <a:srgbClr val="380069"/>
              </a:buClr>
              <a:buSzPts val="1600"/>
              <a:buFont typeface="Arial"/>
              <a:buNone/>
              <a:defRPr sz="1600" b="1" i="0" u="none" strike="noStrike" cap="none">
                <a:solidFill>
                  <a:srgbClr val="380069"/>
                </a:solidFill>
                <a:latin typeface="Arial"/>
                <a:ea typeface="Arial"/>
                <a:cs typeface="Arial"/>
                <a:sym typeface="Arial"/>
              </a:defRPr>
            </a:lvl5pPr>
            <a:lvl6pPr marL="2743200" marR="0" lvl="5"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6pPr>
            <a:lvl7pPr marL="3200400" marR="0" lvl="6"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7pPr>
            <a:lvl8pPr marL="3657600" marR="0" lvl="7"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8pPr>
            <a:lvl9pPr marL="4114800" marR="0" lvl="8"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9pPr>
          </a:lstStyle>
          <a:p>
            <a:endParaRPr dirty="0"/>
          </a:p>
        </p:txBody>
      </p:sp>
      <p:sp>
        <p:nvSpPr>
          <p:cNvPr id="59" name="Shape 5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97180" algn="l" rtl="0">
              <a:spcBef>
                <a:spcPts val="360"/>
              </a:spcBef>
              <a:spcAft>
                <a:spcPts val="0"/>
              </a:spcAft>
              <a:buClr>
                <a:srgbClr val="38006A"/>
              </a:buClr>
              <a:buSzPts val="1080"/>
              <a:buFont typeface="Arial"/>
              <a:buChar char="•"/>
              <a:defRPr sz="1800" b="0" i="0" u="none" strike="noStrike" cap="none">
                <a:solidFill>
                  <a:srgbClr val="38006A"/>
                </a:solidFill>
                <a:latin typeface="Arial"/>
                <a:ea typeface="Arial"/>
                <a:cs typeface="Arial"/>
                <a:sym typeface="Arial"/>
              </a:defRPr>
            </a:lvl3pPr>
            <a:lvl4pPr marL="1828800" marR="0" lvl="3" indent="-330200" algn="l" rtl="0">
              <a:spcBef>
                <a:spcPts val="320"/>
              </a:spcBef>
              <a:spcAft>
                <a:spcPts val="0"/>
              </a:spcAft>
              <a:buClr>
                <a:srgbClr val="380069"/>
              </a:buClr>
              <a:buSzPts val="1600"/>
              <a:buFont typeface="Arial"/>
              <a:buChar char="–"/>
              <a:defRPr sz="1600" b="0" i="0" u="none" strike="noStrike" cap="none">
                <a:solidFill>
                  <a:srgbClr val="380069"/>
                </a:solidFill>
                <a:latin typeface="Arial"/>
                <a:ea typeface="Arial"/>
                <a:cs typeface="Arial"/>
                <a:sym typeface="Arial"/>
              </a:defRPr>
            </a:lvl4pPr>
            <a:lvl5pPr marL="2286000" marR="0" lvl="4" indent="-330200" algn="l" rtl="0">
              <a:spcBef>
                <a:spcPts val="320"/>
              </a:spcBef>
              <a:spcAft>
                <a:spcPts val="0"/>
              </a:spcAft>
              <a:buClr>
                <a:srgbClr val="380069"/>
              </a:buClr>
              <a:buSzPts val="1600"/>
              <a:buFont typeface="Arial"/>
              <a:buChar char="-"/>
              <a:defRPr sz="1600" b="0" i="0" u="none" strike="noStrike" cap="none">
                <a:solidFill>
                  <a:srgbClr val="380069"/>
                </a:solidFill>
                <a:latin typeface="Arial"/>
                <a:ea typeface="Arial"/>
                <a:cs typeface="Arial"/>
                <a:sym typeface="Arial"/>
              </a:defRPr>
            </a:lvl5pPr>
            <a:lvl6pPr marL="2743200" marR="0" lvl="5"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6pPr>
            <a:lvl7pPr marL="3200400" marR="0" lvl="6"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7pPr>
            <a:lvl8pPr marL="3657600" marR="0" lvl="7"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8pPr>
            <a:lvl9pPr marL="4114800" marR="0" lvl="8"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9pPr>
          </a:lstStyle>
          <a:p>
            <a:endParaRPr dirty="0"/>
          </a:p>
        </p:txBody>
      </p:sp>
      <p:sp>
        <p:nvSpPr>
          <p:cNvPr id="60" name="Shape 60"/>
          <p:cNvSpPr txBox="1">
            <a:spLocks noGrp="1"/>
          </p:cNvSpPr>
          <p:nvPr>
            <p:ph type="body" idx="3"/>
          </p:nvPr>
        </p:nvSpPr>
        <p:spPr>
          <a:xfrm>
            <a:off x="4645027" y="1535113"/>
            <a:ext cx="4041775" cy="639763"/>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380069"/>
              </a:buClr>
              <a:buSzPts val="2400"/>
              <a:buFont typeface="Arial"/>
              <a:buNone/>
              <a:defRPr sz="2400" b="1" i="0" u="none" strike="noStrike" cap="none">
                <a:solidFill>
                  <a:srgbClr val="380069"/>
                </a:solidFill>
                <a:latin typeface="Arial"/>
                <a:ea typeface="Arial"/>
                <a:cs typeface="Arial"/>
                <a:sym typeface="Arial"/>
              </a:defRPr>
            </a:lvl1pPr>
            <a:lvl2pPr marL="914400" marR="0" lvl="1" indent="-228600" algn="l" rtl="0">
              <a:spcBef>
                <a:spcPts val="400"/>
              </a:spcBef>
              <a:spcAft>
                <a:spcPts val="0"/>
              </a:spcAft>
              <a:buClr>
                <a:srgbClr val="5D5B5C"/>
              </a:buClr>
              <a:buSzPts val="1000"/>
              <a:buFont typeface="Arial"/>
              <a:buNone/>
              <a:defRPr sz="2000" b="1" i="0" u="none" strike="noStrike" cap="none">
                <a:solidFill>
                  <a:srgbClr val="5D5B5C"/>
                </a:solidFill>
                <a:latin typeface="Arial"/>
                <a:ea typeface="Arial"/>
                <a:cs typeface="Arial"/>
                <a:sym typeface="Arial"/>
              </a:defRPr>
            </a:lvl2pPr>
            <a:lvl3pPr marL="1371600" marR="0" lvl="2" indent="-228600" algn="l" rtl="0">
              <a:spcBef>
                <a:spcPts val="360"/>
              </a:spcBef>
              <a:spcAft>
                <a:spcPts val="0"/>
              </a:spcAft>
              <a:buClr>
                <a:srgbClr val="38006A"/>
              </a:buClr>
              <a:buSzPts val="1080"/>
              <a:buFont typeface="Arial"/>
              <a:buNone/>
              <a:defRPr sz="1800" b="1" i="0" u="none" strike="noStrike" cap="none">
                <a:solidFill>
                  <a:srgbClr val="38006A"/>
                </a:solidFill>
                <a:latin typeface="Arial"/>
                <a:ea typeface="Arial"/>
                <a:cs typeface="Arial"/>
                <a:sym typeface="Arial"/>
              </a:defRPr>
            </a:lvl3pPr>
            <a:lvl4pPr marL="1828800" marR="0" lvl="3" indent="-228600" algn="l" rtl="0">
              <a:spcBef>
                <a:spcPts val="320"/>
              </a:spcBef>
              <a:spcAft>
                <a:spcPts val="0"/>
              </a:spcAft>
              <a:buClr>
                <a:srgbClr val="380069"/>
              </a:buClr>
              <a:buSzPts val="1600"/>
              <a:buFont typeface="Arial"/>
              <a:buNone/>
              <a:defRPr sz="1600" b="1" i="0" u="none" strike="noStrike" cap="none">
                <a:solidFill>
                  <a:srgbClr val="380069"/>
                </a:solidFill>
                <a:latin typeface="Arial"/>
                <a:ea typeface="Arial"/>
                <a:cs typeface="Arial"/>
                <a:sym typeface="Arial"/>
              </a:defRPr>
            </a:lvl4pPr>
            <a:lvl5pPr marL="2286000" marR="0" lvl="4" indent="-228600" algn="l" rtl="0">
              <a:spcBef>
                <a:spcPts val="320"/>
              </a:spcBef>
              <a:spcAft>
                <a:spcPts val="0"/>
              </a:spcAft>
              <a:buClr>
                <a:srgbClr val="380069"/>
              </a:buClr>
              <a:buSzPts val="1600"/>
              <a:buFont typeface="Arial"/>
              <a:buNone/>
              <a:defRPr sz="1600" b="1" i="0" u="none" strike="noStrike" cap="none">
                <a:solidFill>
                  <a:srgbClr val="380069"/>
                </a:solidFill>
                <a:latin typeface="Arial"/>
                <a:ea typeface="Arial"/>
                <a:cs typeface="Arial"/>
                <a:sym typeface="Arial"/>
              </a:defRPr>
            </a:lvl5pPr>
            <a:lvl6pPr marL="2743200" marR="0" lvl="5"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6pPr>
            <a:lvl7pPr marL="3200400" marR="0" lvl="6"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7pPr>
            <a:lvl8pPr marL="3657600" marR="0" lvl="7"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8pPr>
            <a:lvl9pPr marL="4114800" marR="0" lvl="8" indent="-228600" algn="l" rtl="0">
              <a:spcBef>
                <a:spcPts val="320"/>
              </a:spcBef>
              <a:spcAft>
                <a:spcPts val="0"/>
              </a:spcAft>
              <a:buClr>
                <a:srgbClr val="380069"/>
              </a:buClr>
              <a:buSzPts val="1600"/>
              <a:buFont typeface="Arial"/>
              <a:buNone/>
              <a:defRPr sz="1600" b="1" i="0" u="none" strike="noStrike" cap="none">
                <a:solidFill>
                  <a:srgbClr val="380069"/>
                </a:solidFill>
                <a:latin typeface="Cabin"/>
                <a:ea typeface="Cabin"/>
                <a:cs typeface="Cabin"/>
                <a:sym typeface="Cabin"/>
              </a:defRPr>
            </a:lvl9pPr>
          </a:lstStyle>
          <a:p>
            <a:endParaRPr dirty="0"/>
          </a:p>
        </p:txBody>
      </p:sp>
      <p:sp>
        <p:nvSpPr>
          <p:cNvPr id="61" name="Shape 61"/>
          <p:cNvSpPr txBox="1">
            <a:spLocks noGrp="1"/>
          </p:cNvSpPr>
          <p:nvPr>
            <p:ph type="body" idx="4"/>
          </p:nvPr>
        </p:nvSpPr>
        <p:spPr>
          <a:xfrm>
            <a:off x="4645027"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97180" algn="l" rtl="0">
              <a:spcBef>
                <a:spcPts val="360"/>
              </a:spcBef>
              <a:spcAft>
                <a:spcPts val="0"/>
              </a:spcAft>
              <a:buClr>
                <a:srgbClr val="38006A"/>
              </a:buClr>
              <a:buSzPts val="1080"/>
              <a:buFont typeface="Arial"/>
              <a:buChar char="•"/>
              <a:defRPr sz="1800" b="0" i="0" u="none" strike="noStrike" cap="none">
                <a:solidFill>
                  <a:srgbClr val="38006A"/>
                </a:solidFill>
                <a:latin typeface="Arial"/>
                <a:ea typeface="Arial"/>
                <a:cs typeface="Arial"/>
                <a:sym typeface="Arial"/>
              </a:defRPr>
            </a:lvl3pPr>
            <a:lvl4pPr marL="1828800" marR="0" lvl="3" indent="-330200" algn="l" rtl="0">
              <a:spcBef>
                <a:spcPts val="320"/>
              </a:spcBef>
              <a:spcAft>
                <a:spcPts val="0"/>
              </a:spcAft>
              <a:buClr>
                <a:srgbClr val="380069"/>
              </a:buClr>
              <a:buSzPts val="1600"/>
              <a:buFont typeface="Arial"/>
              <a:buChar char="–"/>
              <a:defRPr sz="1600" b="0" i="0" u="none" strike="noStrike" cap="none">
                <a:solidFill>
                  <a:srgbClr val="380069"/>
                </a:solidFill>
                <a:latin typeface="Arial"/>
                <a:ea typeface="Arial"/>
                <a:cs typeface="Arial"/>
                <a:sym typeface="Arial"/>
              </a:defRPr>
            </a:lvl4pPr>
            <a:lvl5pPr marL="2286000" marR="0" lvl="4" indent="-330200" algn="l" rtl="0">
              <a:spcBef>
                <a:spcPts val="320"/>
              </a:spcBef>
              <a:spcAft>
                <a:spcPts val="0"/>
              </a:spcAft>
              <a:buClr>
                <a:srgbClr val="380069"/>
              </a:buClr>
              <a:buSzPts val="1600"/>
              <a:buFont typeface="Arial"/>
              <a:buChar char="-"/>
              <a:defRPr sz="1600" b="0" i="0" u="none" strike="noStrike" cap="none">
                <a:solidFill>
                  <a:srgbClr val="380069"/>
                </a:solidFill>
                <a:latin typeface="Arial"/>
                <a:ea typeface="Arial"/>
                <a:cs typeface="Arial"/>
                <a:sym typeface="Arial"/>
              </a:defRPr>
            </a:lvl5pPr>
            <a:lvl6pPr marL="2743200" marR="0" lvl="5"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6pPr>
            <a:lvl7pPr marL="3200400" marR="0" lvl="6"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7pPr>
            <a:lvl8pPr marL="3657600" marR="0" lvl="7"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8pPr>
            <a:lvl9pPr marL="4114800" marR="0" lvl="8" indent="-330200" algn="l" rtl="0">
              <a:spcBef>
                <a:spcPts val="320"/>
              </a:spcBef>
              <a:spcAft>
                <a:spcPts val="0"/>
              </a:spcAft>
              <a:buClr>
                <a:srgbClr val="380069"/>
              </a:buClr>
              <a:buSzPts val="1600"/>
              <a:buFont typeface="Arial"/>
              <a:buChar char="-"/>
              <a:defRPr sz="1600" b="0" i="0" u="none" strike="noStrike" cap="none">
                <a:solidFill>
                  <a:srgbClr val="380069"/>
                </a:solidFill>
                <a:latin typeface="Cabin"/>
                <a:ea typeface="Cabin"/>
                <a:cs typeface="Cabin"/>
                <a:sym typeface="Cabin"/>
              </a:defRPr>
            </a:lvl9pPr>
          </a:lstStyle>
          <a:p>
            <a:endParaRPr dirty="0"/>
          </a:p>
        </p:txBody>
      </p:sp>
      <p:sp>
        <p:nvSpPr>
          <p:cNvPr id="62" name="Shape 62"/>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219092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2" y="273049"/>
            <a:ext cx="3008313" cy="116205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65" name="Shape 65"/>
          <p:cNvSpPr txBox="1">
            <a:spLocks noGrp="1"/>
          </p:cNvSpPr>
          <p:nvPr>
            <p:ph type="body" idx="1"/>
          </p:nvPr>
        </p:nvSpPr>
        <p:spPr>
          <a:xfrm>
            <a:off x="3575050" y="273052"/>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80069"/>
              </a:buClr>
              <a:buSzPts val="3200"/>
              <a:buFont typeface="Arial"/>
              <a:buChar char="•"/>
              <a:defRPr sz="3200" b="0" i="0" u="none" strike="noStrike" cap="none">
                <a:solidFill>
                  <a:srgbClr val="380069"/>
                </a:solidFill>
                <a:latin typeface="Arial"/>
                <a:ea typeface="Arial"/>
                <a:cs typeface="Arial"/>
                <a:sym typeface="Arial"/>
              </a:defRPr>
            </a:lvl1pPr>
            <a:lvl2pPr marL="914400" marR="0" lvl="1" indent="-317500" algn="l" rtl="0">
              <a:spcBef>
                <a:spcPts val="560"/>
              </a:spcBef>
              <a:spcAft>
                <a:spcPts val="0"/>
              </a:spcAft>
              <a:buClr>
                <a:srgbClr val="5D5B5C"/>
              </a:buClr>
              <a:buSzPts val="1400"/>
              <a:buFont typeface="Arial"/>
              <a:buChar char="•"/>
              <a:defRPr sz="2800" b="0" i="0" u="none" strike="noStrike" cap="none">
                <a:solidFill>
                  <a:srgbClr val="5D5B5C"/>
                </a:solidFill>
                <a:latin typeface="Arial"/>
                <a:ea typeface="Arial"/>
                <a:cs typeface="Arial"/>
                <a:sym typeface="Arial"/>
              </a:defRPr>
            </a:lvl2pPr>
            <a:lvl3pPr marL="1371600" marR="0" lvl="2" indent="-320039" algn="l" rtl="0">
              <a:spcBef>
                <a:spcPts val="480"/>
              </a:spcBef>
              <a:spcAft>
                <a:spcPts val="0"/>
              </a:spcAft>
              <a:buClr>
                <a:srgbClr val="38006A"/>
              </a:buClr>
              <a:buSzPts val="1440"/>
              <a:buFont typeface="Arial"/>
              <a:buChar char="•"/>
              <a:defRPr sz="2400" b="0" i="0" u="none" strike="noStrike" cap="none">
                <a:solidFill>
                  <a:srgbClr val="38006A"/>
                </a:solidFill>
                <a:latin typeface="Arial"/>
                <a:ea typeface="Arial"/>
                <a:cs typeface="Arial"/>
                <a:sym typeface="Arial"/>
              </a:defRPr>
            </a:lvl3pPr>
            <a:lvl4pPr marL="1828800" marR="0" lvl="3" indent="-355600" algn="l" rtl="0">
              <a:spcBef>
                <a:spcPts val="400"/>
              </a:spcBef>
              <a:spcAft>
                <a:spcPts val="0"/>
              </a:spcAft>
              <a:buClr>
                <a:srgbClr val="380069"/>
              </a:buClr>
              <a:buSzPts val="2000"/>
              <a:buFont typeface="Arial"/>
              <a:buChar char="–"/>
              <a:defRPr sz="2000" b="0" i="0" u="none" strike="noStrike" cap="none">
                <a:solidFill>
                  <a:srgbClr val="380069"/>
                </a:solidFill>
                <a:latin typeface="Arial"/>
                <a:ea typeface="Arial"/>
                <a:cs typeface="Arial"/>
                <a:sym typeface="Arial"/>
              </a:defRPr>
            </a:lvl4pPr>
            <a:lvl5pPr marL="2286000" marR="0" lvl="4" indent="-355600" algn="l" rtl="0">
              <a:spcBef>
                <a:spcPts val="400"/>
              </a:spcBef>
              <a:spcAft>
                <a:spcPts val="0"/>
              </a:spcAft>
              <a:buClr>
                <a:srgbClr val="380069"/>
              </a:buClr>
              <a:buSzPts val="2000"/>
              <a:buFont typeface="Arial"/>
              <a:buChar char="-"/>
              <a:defRPr sz="2000" b="0" i="0" u="none" strike="noStrike" cap="none">
                <a:solidFill>
                  <a:srgbClr val="380069"/>
                </a:solidFill>
                <a:latin typeface="Arial"/>
                <a:ea typeface="Arial"/>
                <a:cs typeface="Arial"/>
                <a:sym typeface="Arial"/>
              </a:defRPr>
            </a:lvl5pPr>
            <a:lvl6pPr marL="2743200" marR="0" lvl="5" indent="-355600" algn="l" rtl="0">
              <a:spcBef>
                <a:spcPts val="400"/>
              </a:spcBef>
              <a:spcAft>
                <a:spcPts val="0"/>
              </a:spcAft>
              <a:buClr>
                <a:srgbClr val="380069"/>
              </a:buClr>
              <a:buSzPts val="2000"/>
              <a:buFont typeface="Arial"/>
              <a:buChar char="-"/>
              <a:defRPr sz="2000" b="0" i="0" u="none" strike="noStrike" cap="none">
                <a:solidFill>
                  <a:srgbClr val="380069"/>
                </a:solidFill>
                <a:latin typeface="Cabin"/>
                <a:ea typeface="Cabin"/>
                <a:cs typeface="Cabin"/>
                <a:sym typeface="Cabin"/>
              </a:defRPr>
            </a:lvl6pPr>
            <a:lvl7pPr marL="3200400" marR="0" lvl="6" indent="-355600" algn="l" rtl="0">
              <a:spcBef>
                <a:spcPts val="400"/>
              </a:spcBef>
              <a:spcAft>
                <a:spcPts val="0"/>
              </a:spcAft>
              <a:buClr>
                <a:srgbClr val="380069"/>
              </a:buClr>
              <a:buSzPts val="2000"/>
              <a:buFont typeface="Arial"/>
              <a:buChar char="-"/>
              <a:defRPr sz="2000" b="0" i="0" u="none" strike="noStrike" cap="none">
                <a:solidFill>
                  <a:srgbClr val="380069"/>
                </a:solidFill>
                <a:latin typeface="Cabin"/>
                <a:ea typeface="Cabin"/>
                <a:cs typeface="Cabin"/>
                <a:sym typeface="Cabin"/>
              </a:defRPr>
            </a:lvl7pPr>
            <a:lvl8pPr marL="3657600" marR="0" lvl="7" indent="-355600" algn="l" rtl="0">
              <a:spcBef>
                <a:spcPts val="400"/>
              </a:spcBef>
              <a:spcAft>
                <a:spcPts val="0"/>
              </a:spcAft>
              <a:buClr>
                <a:srgbClr val="380069"/>
              </a:buClr>
              <a:buSzPts val="2000"/>
              <a:buFont typeface="Arial"/>
              <a:buChar char="-"/>
              <a:defRPr sz="2000" b="0" i="0" u="none" strike="noStrike" cap="none">
                <a:solidFill>
                  <a:srgbClr val="380069"/>
                </a:solidFill>
                <a:latin typeface="Cabin"/>
                <a:ea typeface="Cabin"/>
                <a:cs typeface="Cabin"/>
                <a:sym typeface="Cabin"/>
              </a:defRPr>
            </a:lvl8pPr>
            <a:lvl9pPr marL="4114800" marR="0" lvl="8" indent="-355600" algn="l" rtl="0">
              <a:spcBef>
                <a:spcPts val="400"/>
              </a:spcBef>
              <a:spcAft>
                <a:spcPts val="0"/>
              </a:spcAft>
              <a:buClr>
                <a:srgbClr val="380069"/>
              </a:buClr>
              <a:buSzPts val="2000"/>
              <a:buFont typeface="Arial"/>
              <a:buChar char="-"/>
              <a:defRPr sz="2000" b="0" i="0" u="none" strike="noStrike" cap="none">
                <a:solidFill>
                  <a:srgbClr val="380069"/>
                </a:solidFill>
                <a:latin typeface="Cabin"/>
                <a:ea typeface="Cabin"/>
                <a:cs typeface="Cabin"/>
                <a:sym typeface="Cabin"/>
              </a:defRPr>
            </a:lvl9pPr>
          </a:lstStyle>
          <a:p>
            <a:endParaRPr dirty="0"/>
          </a:p>
        </p:txBody>
      </p:sp>
      <p:sp>
        <p:nvSpPr>
          <p:cNvPr id="66" name="Shape 66"/>
          <p:cNvSpPr txBox="1">
            <a:spLocks noGrp="1"/>
          </p:cNvSpPr>
          <p:nvPr>
            <p:ph type="body" idx="2"/>
          </p:nvPr>
        </p:nvSpPr>
        <p:spPr>
          <a:xfrm>
            <a:off x="457202" y="1435102"/>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380069"/>
              </a:buClr>
              <a:buSzPts val="1400"/>
              <a:buFont typeface="Arial"/>
              <a:buNone/>
              <a:defRPr sz="1400" b="0" i="0" u="none" strike="noStrike" cap="none">
                <a:solidFill>
                  <a:srgbClr val="380069"/>
                </a:solidFill>
                <a:latin typeface="Arial"/>
                <a:ea typeface="Arial"/>
                <a:cs typeface="Arial"/>
                <a:sym typeface="Arial"/>
              </a:defRPr>
            </a:lvl1pPr>
            <a:lvl2pPr marL="914400" marR="0" lvl="1" indent="-228600" algn="l" rtl="0">
              <a:spcBef>
                <a:spcPts val="240"/>
              </a:spcBef>
              <a:spcAft>
                <a:spcPts val="0"/>
              </a:spcAft>
              <a:buClr>
                <a:srgbClr val="5D5B5C"/>
              </a:buClr>
              <a:buSzPts val="600"/>
              <a:buFont typeface="Arial"/>
              <a:buNone/>
              <a:defRPr sz="1200" b="0" i="0" u="none" strike="noStrike" cap="none">
                <a:solidFill>
                  <a:srgbClr val="5D5B5C"/>
                </a:solidFill>
                <a:latin typeface="Arial"/>
                <a:ea typeface="Arial"/>
                <a:cs typeface="Arial"/>
                <a:sym typeface="Arial"/>
              </a:defRPr>
            </a:lvl2pPr>
            <a:lvl3pPr marL="1371600" marR="0" lvl="2" indent="-228600" algn="l" rtl="0">
              <a:spcBef>
                <a:spcPts val="200"/>
              </a:spcBef>
              <a:spcAft>
                <a:spcPts val="0"/>
              </a:spcAft>
              <a:buClr>
                <a:srgbClr val="38006A"/>
              </a:buClr>
              <a:buSzPts val="600"/>
              <a:buFont typeface="Arial"/>
              <a:buNone/>
              <a:defRPr sz="1000" b="0" i="0" u="none" strike="noStrike" cap="none">
                <a:solidFill>
                  <a:srgbClr val="38006A"/>
                </a:solidFill>
                <a:latin typeface="Arial"/>
                <a:ea typeface="Arial"/>
                <a:cs typeface="Arial"/>
                <a:sym typeface="Arial"/>
              </a:defRPr>
            </a:lvl3pPr>
            <a:lvl4pPr marL="1828800" marR="0" lvl="3" indent="-228600" algn="l" rtl="0">
              <a:spcBef>
                <a:spcPts val="180"/>
              </a:spcBef>
              <a:spcAft>
                <a:spcPts val="0"/>
              </a:spcAft>
              <a:buClr>
                <a:srgbClr val="380069"/>
              </a:buClr>
              <a:buSzPts val="900"/>
              <a:buFont typeface="Arial"/>
              <a:buNone/>
              <a:defRPr sz="900" b="0" i="0" u="none" strike="noStrike" cap="none">
                <a:solidFill>
                  <a:srgbClr val="380069"/>
                </a:solidFill>
                <a:latin typeface="Arial"/>
                <a:ea typeface="Arial"/>
                <a:cs typeface="Arial"/>
                <a:sym typeface="Arial"/>
              </a:defRPr>
            </a:lvl4pPr>
            <a:lvl5pPr marL="2286000" marR="0" lvl="4" indent="-228600" algn="l" rtl="0">
              <a:spcBef>
                <a:spcPts val="180"/>
              </a:spcBef>
              <a:spcAft>
                <a:spcPts val="0"/>
              </a:spcAft>
              <a:buClr>
                <a:srgbClr val="380069"/>
              </a:buClr>
              <a:buSzPts val="900"/>
              <a:buFont typeface="Arial"/>
              <a:buNone/>
              <a:defRPr sz="900" b="0" i="0" u="none" strike="noStrike" cap="none">
                <a:solidFill>
                  <a:srgbClr val="380069"/>
                </a:solidFill>
                <a:latin typeface="Arial"/>
                <a:ea typeface="Arial"/>
                <a:cs typeface="Arial"/>
                <a:sym typeface="Arial"/>
              </a:defRPr>
            </a:lvl5pPr>
            <a:lvl6pPr marL="2743200" marR="0" lvl="5"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6pPr>
            <a:lvl7pPr marL="3200400" marR="0" lvl="6"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7pPr>
            <a:lvl8pPr marL="3657600" marR="0" lvl="7"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8pPr>
            <a:lvl9pPr marL="4114800" marR="0" lvl="8"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9pPr>
          </a:lstStyle>
          <a:p>
            <a:endParaRPr dirty="0"/>
          </a:p>
        </p:txBody>
      </p:sp>
      <p:sp>
        <p:nvSpPr>
          <p:cNvPr id="67" name="Shape 67"/>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339696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400" cy="56673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70" name="Shape 7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rgbClr val="380069"/>
              </a:buClr>
              <a:buSzPts val="3200"/>
              <a:buFont typeface="Arial"/>
              <a:buNone/>
              <a:defRPr sz="3200" b="0" i="0" u="none" strike="noStrike" cap="none">
                <a:solidFill>
                  <a:srgbClr val="380069"/>
                </a:solidFill>
                <a:latin typeface="Arial"/>
                <a:ea typeface="Arial"/>
                <a:cs typeface="Arial"/>
                <a:sym typeface="Arial"/>
              </a:defRPr>
            </a:lvl1pPr>
            <a:lvl2pPr marR="0" lvl="1" algn="l" rtl="0">
              <a:spcBef>
                <a:spcPts val="560"/>
              </a:spcBef>
              <a:spcAft>
                <a:spcPts val="0"/>
              </a:spcAft>
              <a:buClr>
                <a:srgbClr val="5D5B5C"/>
              </a:buClr>
              <a:buSzPts val="1400"/>
              <a:buFont typeface="Arial"/>
              <a:buNone/>
              <a:defRPr sz="2800" b="0" i="0" u="none" strike="noStrike" cap="none">
                <a:solidFill>
                  <a:srgbClr val="5D5B5C"/>
                </a:solidFill>
                <a:latin typeface="Arial"/>
                <a:ea typeface="Arial"/>
                <a:cs typeface="Arial"/>
                <a:sym typeface="Arial"/>
              </a:defRPr>
            </a:lvl2pPr>
            <a:lvl3pPr marR="0" lvl="2" algn="l" rtl="0">
              <a:spcBef>
                <a:spcPts val="480"/>
              </a:spcBef>
              <a:spcAft>
                <a:spcPts val="0"/>
              </a:spcAft>
              <a:buClr>
                <a:srgbClr val="38006A"/>
              </a:buClr>
              <a:buSzPts val="1440"/>
              <a:buFont typeface="Arial"/>
              <a:buNone/>
              <a:defRPr sz="2400" b="0" i="0" u="none" strike="noStrike" cap="none">
                <a:solidFill>
                  <a:srgbClr val="38006A"/>
                </a:solidFill>
                <a:latin typeface="Arial"/>
                <a:ea typeface="Arial"/>
                <a:cs typeface="Arial"/>
                <a:sym typeface="Arial"/>
              </a:defRPr>
            </a:lvl3pPr>
            <a:lvl4pPr marR="0" lvl="3" algn="l" rtl="0">
              <a:spcBef>
                <a:spcPts val="400"/>
              </a:spcBef>
              <a:spcAft>
                <a:spcPts val="0"/>
              </a:spcAft>
              <a:buClr>
                <a:srgbClr val="380069"/>
              </a:buClr>
              <a:buSzPts val="2000"/>
              <a:buFont typeface="Arial"/>
              <a:buNone/>
              <a:defRPr sz="2000" b="0" i="0" u="none" strike="noStrike" cap="none">
                <a:solidFill>
                  <a:srgbClr val="380069"/>
                </a:solidFill>
                <a:latin typeface="Arial"/>
                <a:ea typeface="Arial"/>
                <a:cs typeface="Arial"/>
                <a:sym typeface="Arial"/>
              </a:defRPr>
            </a:lvl4pPr>
            <a:lvl5pPr marR="0" lvl="4" algn="l" rtl="0">
              <a:spcBef>
                <a:spcPts val="400"/>
              </a:spcBef>
              <a:spcAft>
                <a:spcPts val="0"/>
              </a:spcAft>
              <a:buClr>
                <a:srgbClr val="380069"/>
              </a:buClr>
              <a:buSzPts val="2000"/>
              <a:buFont typeface="Arial"/>
              <a:buNone/>
              <a:defRPr sz="2000" b="0" i="0" u="none" strike="noStrike" cap="none">
                <a:solidFill>
                  <a:srgbClr val="380069"/>
                </a:solidFill>
                <a:latin typeface="Arial"/>
                <a:ea typeface="Arial"/>
                <a:cs typeface="Arial"/>
                <a:sym typeface="Arial"/>
              </a:defRPr>
            </a:lvl5pPr>
            <a:lvl6pPr marR="0" lvl="5" algn="l" rtl="0">
              <a:spcBef>
                <a:spcPts val="400"/>
              </a:spcBef>
              <a:spcAft>
                <a:spcPts val="0"/>
              </a:spcAft>
              <a:buClr>
                <a:srgbClr val="380069"/>
              </a:buClr>
              <a:buSzPts val="2000"/>
              <a:buFont typeface="Arial"/>
              <a:buNone/>
              <a:defRPr sz="2000" b="0" i="0" u="none" strike="noStrike" cap="none">
                <a:solidFill>
                  <a:srgbClr val="380069"/>
                </a:solidFill>
                <a:latin typeface="Cabin"/>
                <a:ea typeface="Cabin"/>
                <a:cs typeface="Cabin"/>
                <a:sym typeface="Cabin"/>
              </a:defRPr>
            </a:lvl6pPr>
            <a:lvl7pPr marR="0" lvl="6" algn="l" rtl="0">
              <a:spcBef>
                <a:spcPts val="400"/>
              </a:spcBef>
              <a:spcAft>
                <a:spcPts val="0"/>
              </a:spcAft>
              <a:buClr>
                <a:srgbClr val="380069"/>
              </a:buClr>
              <a:buSzPts val="2000"/>
              <a:buFont typeface="Arial"/>
              <a:buNone/>
              <a:defRPr sz="2000" b="0" i="0" u="none" strike="noStrike" cap="none">
                <a:solidFill>
                  <a:srgbClr val="380069"/>
                </a:solidFill>
                <a:latin typeface="Cabin"/>
                <a:ea typeface="Cabin"/>
                <a:cs typeface="Cabin"/>
                <a:sym typeface="Cabin"/>
              </a:defRPr>
            </a:lvl7pPr>
            <a:lvl8pPr marR="0" lvl="7" algn="l" rtl="0">
              <a:spcBef>
                <a:spcPts val="400"/>
              </a:spcBef>
              <a:spcAft>
                <a:spcPts val="0"/>
              </a:spcAft>
              <a:buClr>
                <a:srgbClr val="380069"/>
              </a:buClr>
              <a:buSzPts val="2000"/>
              <a:buFont typeface="Arial"/>
              <a:buNone/>
              <a:defRPr sz="2000" b="0" i="0" u="none" strike="noStrike" cap="none">
                <a:solidFill>
                  <a:srgbClr val="380069"/>
                </a:solidFill>
                <a:latin typeface="Cabin"/>
                <a:ea typeface="Cabin"/>
                <a:cs typeface="Cabin"/>
                <a:sym typeface="Cabin"/>
              </a:defRPr>
            </a:lvl8pPr>
            <a:lvl9pPr marR="0" lvl="8" algn="l" rtl="0">
              <a:spcBef>
                <a:spcPts val="400"/>
              </a:spcBef>
              <a:spcAft>
                <a:spcPts val="0"/>
              </a:spcAft>
              <a:buClr>
                <a:srgbClr val="380069"/>
              </a:buClr>
              <a:buSzPts val="2000"/>
              <a:buFont typeface="Arial"/>
              <a:buNone/>
              <a:defRPr sz="2000" b="0" i="0" u="none" strike="noStrike" cap="none">
                <a:solidFill>
                  <a:srgbClr val="380069"/>
                </a:solidFill>
                <a:latin typeface="Cabin"/>
                <a:ea typeface="Cabin"/>
                <a:cs typeface="Cabin"/>
                <a:sym typeface="Cabin"/>
              </a:defRPr>
            </a:lvl9pPr>
          </a:lstStyle>
          <a:p>
            <a:endParaRPr dirty="0"/>
          </a:p>
        </p:txBody>
      </p:sp>
      <p:sp>
        <p:nvSpPr>
          <p:cNvPr id="71" name="Shape 71"/>
          <p:cNvSpPr txBox="1">
            <a:spLocks noGrp="1"/>
          </p:cNvSpPr>
          <p:nvPr>
            <p:ph type="body" idx="1"/>
          </p:nvPr>
        </p:nvSpPr>
        <p:spPr>
          <a:xfrm>
            <a:off x="1792288" y="5367338"/>
            <a:ext cx="5486400" cy="8048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380069"/>
              </a:buClr>
              <a:buSzPts val="1400"/>
              <a:buFont typeface="Arial"/>
              <a:buNone/>
              <a:defRPr sz="1400" b="0" i="0" u="none" strike="noStrike" cap="none">
                <a:solidFill>
                  <a:srgbClr val="380069"/>
                </a:solidFill>
                <a:latin typeface="Arial"/>
                <a:ea typeface="Arial"/>
                <a:cs typeface="Arial"/>
                <a:sym typeface="Arial"/>
              </a:defRPr>
            </a:lvl1pPr>
            <a:lvl2pPr marL="914400" marR="0" lvl="1" indent="-228600" algn="l" rtl="0">
              <a:spcBef>
                <a:spcPts val="240"/>
              </a:spcBef>
              <a:spcAft>
                <a:spcPts val="0"/>
              </a:spcAft>
              <a:buClr>
                <a:srgbClr val="5D5B5C"/>
              </a:buClr>
              <a:buSzPts val="600"/>
              <a:buFont typeface="Arial"/>
              <a:buNone/>
              <a:defRPr sz="1200" b="0" i="0" u="none" strike="noStrike" cap="none">
                <a:solidFill>
                  <a:srgbClr val="5D5B5C"/>
                </a:solidFill>
                <a:latin typeface="Arial"/>
                <a:ea typeface="Arial"/>
                <a:cs typeface="Arial"/>
                <a:sym typeface="Arial"/>
              </a:defRPr>
            </a:lvl2pPr>
            <a:lvl3pPr marL="1371600" marR="0" lvl="2" indent="-228600" algn="l" rtl="0">
              <a:spcBef>
                <a:spcPts val="200"/>
              </a:spcBef>
              <a:spcAft>
                <a:spcPts val="0"/>
              </a:spcAft>
              <a:buClr>
                <a:srgbClr val="38006A"/>
              </a:buClr>
              <a:buSzPts val="600"/>
              <a:buFont typeface="Arial"/>
              <a:buNone/>
              <a:defRPr sz="1000" b="0" i="0" u="none" strike="noStrike" cap="none">
                <a:solidFill>
                  <a:srgbClr val="38006A"/>
                </a:solidFill>
                <a:latin typeface="Arial"/>
                <a:ea typeface="Arial"/>
                <a:cs typeface="Arial"/>
                <a:sym typeface="Arial"/>
              </a:defRPr>
            </a:lvl3pPr>
            <a:lvl4pPr marL="1828800" marR="0" lvl="3" indent="-228600" algn="l" rtl="0">
              <a:spcBef>
                <a:spcPts val="180"/>
              </a:spcBef>
              <a:spcAft>
                <a:spcPts val="0"/>
              </a:spcAft>
              <a:buClr>
                <a:srgbClr val="380069"/>
              </a:buClr>
              <a:buSzPts val="900"/>
              <a:buFont typeface="Arial"/>
              <a:buNone/>
              <a:defRPr sz="900" b="0" i="0" u="none" strike="noStrike" cap="none">
                <a:solidFill>
                  <a:srgbClr val="380069"/>
                </a:solidFill>
                <a:latin typeface="Arial"/>
                <a:ea typeface="Arial"/>
                <a:cs typeface="Arial"/>
                <a:sym typeface="Arial"/>
              </a:defRPr>
            </a:lvl4pPr>
            <a:lvl5pPr marL="2286000" marR="0" lvl="4" indent="-228600" algn="l" rtl="0">
              <a:spcBef>
                <a:spcPts val="180"/>
              </a:spcBef>
              <a:spcAft>
                <a:spcPts val="0"/>
              </a:spcAft>
              <a:buClr>
                <a:srgbClr val="380069"/>
              </a:buClr>
              <a:buSzPts val="900"/>
              <a:buFont typeface="Arial"/>
              <a:buNone/>
              <a:defRPr sz="900" b="0" i="0" u="none" strike="noStrike" cap="none">
                <a:solidFill>
                  <a:srgbClr val="380069"/>
                </a:solidFill>
                <a:latin typeface="Arial"/>
                <a:ea typeface="Arial"/>
                <a:cs typeface="Arial"/>
                <a:sym typeface="Arial"/>
              </a:defRPr>
            </a:lvl5pPr>
            <a:lvl6pPr marL="2743200" marR="0" lvl="5"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6pPr>
            <a:lvl7pPr marL="3200400" marR="0" lvl="6"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7pPr>
            <a:lvl8pPr marL="3657600" marR="0" lvl="7"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8pPr>
            <a:lvl9pPr marL="4114800" marR="0" lvl="8" indent="-228600" algn="l" rtl="0">
              <a:spcBef>
                <a:spcPts val="180"/>
              </a:spcBef>
              <a:spcAft>
                <a:spcPts val="0"/>
              </a:spcAft>
              <a:buClr>
                <a:srgbClr val="380069"/>
              </a:buClr>
              <a:buSzPts val="900"/>
              <a:buFont typeface="Arial"/>
              <a:buNone/>
              <a:defRPr sz="900" b="0" i="0" u="none" strike="noStrike" cap="none">
                <a:solidFill>
                  <a:srgbClr val="380069"/>
                </a:solidFill>
                <a:latin typeface="Cabin"/>
                <a:ea typeface="Cabin"/>
                <a:cs typeface="Cabin"/>
                <a:sym typeface="Cabin"/>
              </a:defRPr>
            </a:lvl9pPr>
          </a:lstStyle>
          <a:p>
            <a:endParaRPr dirty="0"/>
          </a:p>
        </p:txBody>
      </p:sp>
      <p:sp>
        <p:nvSpPr>
          <p:cNvPr id="72" name="Shape 72"/>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4011107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75" name="Shape 75"/>
          <p:cNvSpPr txBox="1">
            <a:spLocks noGrp="1"/>
          </p:cNvSpPr>
          <p:nvPr>
            <p:ph type="body" idx="1"/>
          </p:nvPr>
        </p:nvSpPr>
        <p:spPr>
          <a:xfrm rot="5400000">
            <a:off x="2385484" y="-99484"/>
            <a:ext cx="4373033" cy="82296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76" name="Shape 76"/>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3222608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661694" y="2177258"/>
            <a:ext cx="5973763" cy="20764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79" name="Shape 79"/>
          <p:cNvSpPr txBox="1">
            <a:spLocks noGrp="1"/>
          </p:cNvSpPr>
          <p:nvPr>
            <p:ph type="body" idx="1"/>
          </p:nvPr>
        </p:nvSpPr>
        <p:spPr>
          <a:xfrm rot="5400000">
            <a:off x="432594" y="177008"/>
            <a:ext cx="5973763" cy="607695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80" name="Shape 80"/>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Tree>
    <p:extLst>
      <p:ext uri="{BB962C8B-B14F-4D97-AF65-F5344CB8AC3E}">
        <p14:creationId xmlns:p14="http://schemas.microsoft.com/office/powerpoint/2010/main" val="159739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FD2F87-45F0-469B-9E6A-02ABE28F30A6}" type="datetime1">
              <a:rPr lang="en-US" smtClean="0"/>
              <a:pPr>
                <a:defRPr/>
              </a:pPr>
              <a:t>2/27/2018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#OFADevWorkshop</a:t>
            </a:r>
          </a:p>
        </p:txBody>
      </p:sp>
      <p:sp>
        <p:nvSpPr>
          <p:cNvPr id="6" name="Slide Number Placeholder 5"/>
          <p:cNvSpPr>
            <a:spLocks noGrp="1"/>
          </p:cNvSpPr>
          <p:nvPr>
            <p:ph type="sldNum" sz="quarter" idx="12"/>
          </p:nvPr>
        </p:nvSpPr>
        <p:spPr/>
        <p:txBody>
          <a:bodyPr/>
          <a:lstStyle>
            <a:lvl1pPr>
              <a:defRPr/>
            </a:lvl1pPr>
          </a:lstStyle>
          <a:p>
            <a:pPr>
              <a:defRPr/>
            </a:pPr>
            <a:fld id="{2DC9411F-985C-4C31-9366-848682A48BDF}" type="slidenum">
              <a:rPr lang="en-US"/>
              <a:pPr>
                <a:defRPr/>
              </a:pPr>
              <a:t>‹#›</a:t>
            </a:fld>
            <a:endParaRPr lang="en-US"/>
          </a:p>
        </p:txBody>
      </p:sp>
    </p:spTree>
    <p:extLst>
      <p:ext uri="{BB962C8B-B14F-4D97-AF65-F5344CB8AC3E}">
        <p14:creationId xmlns:p14="http://schemas.microsoft.com/office/powerpoint/2010/main" val="1317394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0715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6044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96681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userDrawn="1"/>
        </p:nvSpPr>
        <p:spPr bwMode="auto">
          <a:xfrm>
            <a:off x="630" y="8187"/>
            <a:ext cx="9144000" cy="88900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userDrawn="1"/>
        </p:nvSpPr>
        <p:spPr bwMode="auto">
          <a:xfrm>
            <a:off x="0" y="5969000"/>
            <a:ext cx="9144000" cy="8890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204" name="Rectangle 12"/>
          <p:cNvSpPr>
            <a:spLocks noGrp="1" noChangeArrowheads="1"/>
          </p:cNvSpPr>
          <p:nvPr>
            <p:ph type="ctrTitle" sz="quarter"/>
          </p:nvPr>
        </p:nvSpPr>
        <p:spPr>
          <a:xfrm>
            <a:off x="0" y="3139917"/>
            <a:ext cx="9144000" cy="1914684"/>
          </a:xfrm>
        </p:spPr>
        <p:txBody>
          <a:bodyPr/>
          <a:lstStyle>
            <a:lvl1pPr algn="ctr">
              <a:defRPr sz="3200">
                <a:solidFill>
                  <a:srgbClr val="380069"/>
                </a:solidFill>
                <a:latin typeface="Arial" pitchFamily="34" charset="0"/>
                <a:cs typeface="Arial" pitchFamily="34"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0240"/>
            <a:ext cx="9144000" cy="2270760"/>
          </a:xfrm>
          <a:prstGeom prst="rect">
            <a:avLst/>
          </a:prstGeom>
          <a:effectLst>
            <a:outerShdw blurRad="50800" dist="50800" dir="5400000" algn="ctr" rotWithShape="0">
              <a:schemeClr val="bg2"/>
            </a:outerShdw>
          </a:effectLst>
        </p:spPr>
      </p:pic>
    </p:spTree>
    <p:extLst>
      <p:ext uri="{BB962C8B-B14F-4D97-AF65-F5344CB8AC3E}">
        <p14:creationId xmlns:p14="http://schemas.microsoft.com/office/powerpoint/2010/main" val="378004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D7B7C"/>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sldNum" sz="quarter" idx="10"/>
          </p:nvPr>
        </p:nvSpPr>
        <p:spPr>
          <a:ln/>
        </p:spPr>
        <p:txBody>
          <a:bodyPr/>
          <a:lstStyle>
            <a:lvl1pPr>
              <a:defRPr sz="1000"/>
            </a:lvl1pPr>
          </a:lstStyle>
          <a:p>
            <a:pPr>
              <a:defRPr/>
            </a:pPr>
            <a:fld id="{4E953806-4F93-4C46-90C8-D8B0F00BADEE}" type="slidenum">
              <a:rPr lang="en-US" altLang="en-US" smtClean="0"/>
              <a:pPr>
                <a:defRPr/>
              </a:pPr>
              <a:t>‹#›</a:t>
            </a:fld>
            <a:endParaRPr lang="en-US" altLang="en-US" dirty="0"/>
          </a:p>
        </p:txBody>
      </p:sp>
    </p:spTree>
    <p:extLst>
      <p:ext uri="{BB962C8B-B14F-4D97-AF65-F5344CB8AC3E}">
        <p14:creationId xmlns:p14="http://schemas.microsoft.com/office/powerpoint/2010/main" val="1242550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B82E8172-D352-46CA-972E-4B3D45982711}" type="slidenum">
              <a:rPr lang="en-US" altLang="en-US"/>
              <a:pPr>
                <a:defRPr/>
              </a:pPr>
              <a:t>‹#›</a:t>
            </a:fld>
            <a:endParaRPr lang="en-US" altLang="en-US"/>
          </a:p>
        </p:txBody>
      </p:sp>
    </p:spTree>
    <p:extLst>
      <p:ext uri="{BB962C8B-B14F-4D97-AF65-F5344CB8AC3E}">
        <p14:creationId xmlns:p14="http://schemas.microsoft.com/office/powerpoint/2010/main" val="4286427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E03A5B38-855F-4929-AD5B-990E1A2DF731}" type="slidenum">
              <a:rPr lang="en-US" altLang="en-US"/>
              <a:pPr>
                <a:defRPr/>
              </a:pPr>
              <a:t>‹#›</a:t>
            </a:fld>
            <a:endParaRPr lang="en-US" altLang="en-US"/>
          </a:p>
        </p:txBody>
      </p:sp>
    </p:spTree>
    <p:extLst>
      <p:ext uri="{BB962C8B-B14F-4D97-AF65-F5344CB8AC3E}">
        <p14:creationId xmlns:p14="http://schemas.microsoft.com/office/powerpoint/2010/main" val="1817784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7731044A-BA99-489C-BCD6-F8780A93C63E}" type="slidenum">
              <a:rPr lang="en-US" altLang="en-US"/>
              <a:pPr>
                <a:defRPr/>
              </a:pPr>
              <a:t>‹#›</a:t>
            </a:fld>
            <a:endParaRPr lang="en-US" altLang="en-US"/>
          </a:p>
        </p:txBody>
      </p:sp>
    </p:spTree>
    <p:extLst>
      <p:ext uri="{BB962C8B-B14F-4D97-AF65-F5344CB8AC3E}">
        <p14:creationId xmlns:p14="http://schemas.microsoft.com/office/powerpoint/2010/main" val="358318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43A6B213-765B-41AA-957E-2AF9911CB4CD}" type="slidenum">
              <a:rPr lang="en-US" altLang="en-US"/>
              <a:pPr>
                <a:defRPr/>
              </a:pPr>
              <a:t>‹#›</a:t>
            </a:fld>
            <a:endParaRPr lang="en-US" altLang="en-US"/>
          </a:p>
        </p:txBody>
      </p:sp>
    </p:spTree>
    <p:extLst>
      <p:ext uri="{BB962C8B-B14F-4D97-AF65-F5344CB8AC3E}">
        <p14:creationId xmlns:p14="http://schemas.microsoft.com/office/powerpoint/2010/main" val="2954047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D54E08AB-D51E-4E06-A05C-3A357ECCF6B3}" type="slidenum">
              <a:rPr lang="en-US" altLang="en-US"/>
              <a:pPr>
                <a:defRPr/>
              </a:pPr>
              <a:t>‹#›</a:t>
            </a:fld>
            <a:endParaRPr lang="en-US" altLang="en-US"/>
          </a:p>
        </p:txBody>
      </p:sp>
    </p:spTree>
    <p:extLst>
      <p:ext uri="{BB962C8B-B14F-4D97-AF65-F5344CB8AC3E}">
        <p14:creationId xmlns:p14="http://schemas.microsoft.com/office/powerpoint/2010/main" val="333190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DE77E0-2B9A-477C-8614-8107AC108362}" type="datetime1">
              <a:rPr lang="en-US" smtClean="0"/>
              <a:pPr>
                <a:defRPr/>
              </a:pPr>
              <a:t>2/27/2018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#OFADevWorkshop</a:t>
            </a:r>
          </a:p>
        </p:txBody>
      </p:sp>
      <p:sp>
        <p:nvSpPr>
          <p:cNvPr id="7" name="Slide Number Placeholder 5"/>
          <p:cNvSpPr>
            <a:spLocks noGrp="1"/>
          </p:cNvSpPr>
          <p:nvPr>
            <p:ph type="sldNum" sz="quarter" idx="12"/>
          </p:nvPr>
        </p:nvSpPr>
        <p:spPr/>
        <p:txBody>
          <a:bodyPr/>
          <a:lstStyle>
            <a:lvl1pPr>
              <a:defRPr/>
            </a:lvl1pPr>
          </a:lstStyle>
          <a:p>
            <a:pPr>
              <a:defRPr/>
            </a:pPr>
            <a:fld id="{8EAF3D4E-2216-48EB-BA95-E881464384D5}" type="slidenum">
              <a:rPr lang="en-US"/>
              <a:pPr>
                <a:defRPr/>
              </a:pPr>
              <a:t>‹#›</a:t>
            </a:fld>
            <a:endParaRPr lang="en-US"/>
          </a:p>
        </p:txBody>
      </p:sp>
    </p:spTree>
    <p:extLst>
      <p:ext uri="{BB962C8B-B14F-4D97-AF65-F5344CB8AC3E}">
        <p14:creationId xmlns:p14="http://schemas.microsoft.com/office/powerpoint/2010/main" val="1701427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70434210-C4A2-44BD-B3E7-00BA53B3EA19}" type="slidenum">
              <a:rPr lang="en-US" altLang="en-US"/>
              <a:pPr>
                <a:defRPr/>
              </a:pPr>
              <a:t>‹#›</a:t>
            </a:fld>
            <a:endParaRPr lang="en-US" altLang="en-US"/>
          </a:p>
        </p:txBody>
      </p:sp>
    </p:spTree>
    <p:extLst>
      <p:ext uri="{BB962C8B-B14F-4D97-AF65-F5344CB8AC3E}">
        <p14:creationId xmlns:p14="http://schemas.microsoft.com/office/powerpoint/2010/main" val="4040667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466BD504-D4C0-4D98-95DC-2247AD0900BC}" type="slidenum">
              <a:rPr lang="en-US" altLang="en-US"/>
              <a:pPr>
                <a:defRPr/>
              </a:pPr>
              <a:t>‹#›</a:t>
            </a:fld>
            <a:endParaRPr lang="en-US" altLang="en-US"/>
          </a:p>
        </p:txBody>
      </p:sp>
    </p:spTree>
    <p:extLst>
      <p:ext uri="{BB962C8B-B14F-4D97-AF65-F5344CB8AC3E}">
        <p14:creationId xmlns:p14="http://schemas.microsoft.com/office/powerpoint/2010/main" val="418864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1BA19F79-F6B9-494B-8F12-5F38C7116B28}" type="slidenum">
              <a:rPr lang="en-US" altLang="en-US"/>
              <a:pPr>
                <a:defRPr/>
              </a:pPr>
              <a:t>‹#›</a:t>
            </a:fld>
            <a:endParaRPr lang="en-US" altLang="en-US"/>
          </a:p>
        </p:txBody>
      </p:sp>
    </p:spTree>
    <p:extLst>
      <p:ext uri="{BB962C8B-B14F-4D97-AF65-F5344CB8AC3E}">
        <p14:creationId xmlns:p14="http://schemas.microsoft.com/office/powerpoint/2010/main" val="808299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1"/>
            <a:ext cx="20764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1"/>
            <a:ext cx="607695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sldNum" sz="quarter" idx="10"/>
          </p:nvPr>
        </p:nvSpPr>
        <p:spPr>
          <a:ln/>
        </p:spPr>
        <p:txBody>
          <a:bodyPr/>
          <a:lstStyle>
            <a:lvl1pPr>
              <a:defRPr/>
            </a:lvl1pPr>
          </a:lstStyle>
          <a:p>
            <a:pPr>
              <a:defRPr/>
            </a:pPr>
            <a:fld id="{A1E2AC31-15D5-4D0D-A894-12A500365115}" type="slidenum">
              <a:rPr lang="en-US" altLang="en-US"/>
              <a:pPr>
                <a:defRPr/>
              </a:pPr>
              <a:t>‹#›</a:t>
            </a:fld>
            <a:endParaRPr lang="en-US" altLang="en-US"/>
          </a:p>
        </p:txBody>
      </p:sp>
    </p:spTree>
    <p:extLst>
      <p:ext uri="{BB962C8B-B14F-4D97-AF65-F5344CB8AC3E}">
        <p14:creationId xmlns:p14="http://schemas.microsoft.com/office/powerpoint/2010/main" val="193062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18FECBD-0854-4558-8128-56022CA12F25}" type="datetime1">
              <a:rPr lang="en-US" smtClean="0"/>
              <a:pPr>
                <a:defRPr/>
              </a:pPr>
              <a:t>2/27/2018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#OFADevWorkshop</a:t>
            </a:r>
          </a:p>
        </p:txBody>
      </p:sp>
      <p:sp>
        <p:nvSpPr>
          <p:cNvPr id="9" name="Slide Number Placeholder 5"/>
          <p:cNvSpPr>
            <a:spLocks noGrp="1"/>
          </p:cNvSpPr>
          <p:nvPr>
            <p:ph type="sldNum" sz="quarter" idx="12"/>
          </p:nvPr>
        </p:nvSpPr>
        <p:spPr/>
        <p:txBody>
          <a:bodyPr/>
          <a:lstStyle>
            <a:lvl1pPr>
              <a:defRPr/>
            </a:lvl1pPr>
          </a:lstStyle>
          <a:p>
            <a:pPr>
              <a:defRPr/>
            </a:pPr>
            <a:fld id="{2FC66A82-48DF-4DE4-B1EE-CA941DA511CD}" type="slidenum">
              <a:rPr lang="en-US"/>
              <a:pPr>
                <a:defRPr/>
              </a:pPr>
              <a:t>‹#›</a:t>
            </a:fld>
            <a:endParaRPr lang="en-US"/>
          </a:p>
        </p:txBody>
      </p:sp>
    </p:spTree>
    <p:extLst>
      <p:ext uri="{BB962C8B-B14F-4D97-AF65-F5344CB8AC3E}">
        <p14:creationId xmlns:p14="http://schemas.microsoft.com/office/powerpoint/2010/main" val="282175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7E2CFA-6F6E-4AA4-BF45-4885A711FEAB}" type="datetime1">
              <a:rPr lang="en-US" smtClean="0"/>
              <a:pPr>
                <a:defRPr/>
              </a:pPr>
              <a:t>2/27/2018</a:t>
            </a:fld>
            <a:endParaRPr lang="en-US"/>
          </a:p>
        </p:txBody>
      </p:sp>
      <p:sp>
        <p:nvSpPr>
          <p:cNvPr id="5" name="Slide Number Placeholder 5"/>
          <p:cNvSpPr>
            <a:spLocks noGrp="1"/>
          </p:cNvSpPr>
          <p:nvPr>
            <p:ph type="sldNum" sz="quarter" idx="12"/>
          </p:nvPr>
        </p:nvSpPr>
        <p:spPr/>
        <p:txBody>
          <a:bodyPr/>
          <a:lstStyle>
            <a:lvl1pPr>
              <a:defRPr/>
            </a:lvl1pPr>
          </a:lstStyle>
          <a:p>
            <a:pPr>
              <a:defRPr/>
            </a:pPr>
            <a:fld id="{0D13EDDD-BBBD-49BF-8DB8-2A7972CE8935}" type="slidenum">
              <a:rPr lang="en-US"/>
              <a:pPr>
                <a:defRPr/>
              </a:pPr>
              <a:t>‹#›</a:t>
            </a:fld>
            <a:endParaRPr lang="en-US"/>
          </a:p>
        </p:txBody>
      </p:sp>
    </p:spTree>
    <p:extLst>
      <p:ext uri="{BB962C8B-B14F-4D97-AF65-F5344CB8AC3E}">
        <p14:creationId xmlns:p14="http://schemas.microsoft.com/office/powerpoint/2010/main" val="1700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852195-B412-454A-99E2-039A434A0AAE}" type="datetime1">
              <a:rPr lang="en-US" smtClean="0"/>
              <a:pPr>
                <a:defRPr/>
              </a:pPr>
              <a:t>2/27/2018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#OFADevWorkshop</a:t>
            </a:r>
          </a:p>
        </p:txBody>
      </p:sp>
      <p:sp>
        <p:nvSpPr>
          <p:cNvPr id="4" name="Slide Number Placeholder 5"/>
          <p:cNvSpPr>
            <a:spLocks noGrp="1"/>
          </p:cNvSpPr>
          <p:nvPr>
            <p:ph type="sldNum" sz="quarter" idx="12"/>
          </p:nvPr>
        </p:nvSpPr>
        <p:spPr/>
        <p:txBody>
          <a:bodyPr/>
          <a:lstStyle>
            <a:lvl1pPr>
              <a:defRPr/>
            </a:lvl1pPr>
          </a:lstStyle>
          <a:p>
            <a:pPr>
              <a:defRPr/>
            </a:pPr>
            <a:fld id="{0F60492E-C288-45D3-BAC0-3385B67DD991}" type="slidenum">
              <a:rPr lang="en-US"/>
              <a:pPr>
                <a:defRPr/>
              </a:pPr>
              <a:t>‹#›</a:t>
            </a:fld>
            <a:endParaRPr lang="en-US"/>
          </a:p>
        </p:txBody>
      </p:sp>
    </p:spTree>
    <p:extLst>
      <p:ext uri="{BB962C8B-B14F-4D97-AF65-F5344CB8AC3E}">
        <p14:creationId xmlns:p14="http://schemas.microsoft.com/office/powerpoint/2010/main" val="14941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pic>
        <p:nvPicPr>
          <p:cNvPr id="5" name="Picture 10" descr="ribbon_ppt_title.jpg"/>
          <p:cNvPicPr>
            <a:picLocks noChangeAspect="1"/>
          </p:cNvPicPr>
          <p:nvPr userDrawn="1"/>
        </p:nvPicPr>
        <p:blipFill>
          <a:blip r:embed="rId2">
            <a:extLst>
              <a:ext uri="{28A0092B-C50C-407E-A947-70E740481C1C}">
                <a14:useLocalDpi xmlns:a14="http://schemas.microsoft.com/office/drawing/2010/main" val="0"/>
              </a:ext>
            </a:extLst>
          </a:blip>
          <a:srcRect t="5788"/>
          <a:stretch>
            <a:fillRect/>
          </a:stretch>
        </p:blipFill>
        <p:spPr bwMode="auto">
          <a:xfrm>
            <a:off x="0" y="0"/>
            <a:ext cx="9144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OpenFabric_Alliance_Logo_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9342" y="4148421"/>
            <a:ext cx="2281506" cy="22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667000"/>
            <a:ext cx="8229600" cy="1546225"/>
          </a:xfrm>
        </p:spPr>
        <p:txBody>
          <a:bodyPr/>
          <a:lstStyle>
            <a:lvl1pPr algn="ctr">
              <a:defRPr sz="3600">
                <a:solidFill>
                  <a:srgbClr val="005195"/>
                </a:solidFill>
                <a:latin typeface="Arial"/>
                <a:cs typeface="Arial"/>
              </a:defRPr>
            </a:lvl1pPr>
          </a:lstStyle>
          <a:p>
            <a:r>
              <a:rPr lang="en-US" dirty="0"/>
              <a:t>Click to edit Master title style</a:t>
            </a:r>
          </a:p>
        </p:txBody>
      </p:sp>
      <p:sp>
        <p:nvSpPr>
          <p:cNvPr id="8" name="Footer Placeholder 4"/>
          <p:cNvSpPr>
            <a:spLocks noGrp="1"/>
          </p:cNvSpPr>
          <p:nvPr>
            <p:ph type="ftr" sz="quarter" idx="11"/>
          </p:nvPr>
        </p:nvSpPr>
        <p:spPr>
          <a:xfrm>
            <a:off x="381000" y="6416675"/>
            <a:ext cx="2895600" cy="365125"/>
          </a:xfrm>
        </p:spPr>
        <p:txBody>
          <a:bodyPr/>
          <a:lstStyle>
            <a:lvl1pPr>
              <a:defRPr/>
            </a:lvl1pPr>
          </a:lstStyle>
          <a:p>
            <a:pPr>
              <a:defRPr/>
            </a:pPr>
            <a:r>
              <a:rPr lang="en-US"/>
              <a:t>#OFADevWorkshop</a:t>
            </a:r>
          </a:p>
        </p:txBody>
      </p:sp>
    </p:spTree>
    <p:extLst>
      <p:ext uri="{BB962C8B-B14F-4D97-AF65-F5344CB8AC3E}">
        <p14:creationId xmlns:p14="http://schemas.microsoft.com/office/powerpoint/2010/main" val="389751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t="26037" b="36982"/>
          <a:stretch/>
        </p:blipFill>
        <p:spPr>
          <a:xfrm>
            <a:off x="0" y="650240"/>
            <a:ext cx="9144000" cy="2536189"/>
          </a:xfrm>
          <a:prstGeom prst="rect">
            <a:avLst/>
          </a:prstGeom>
          <a:noFill/>
          <a:ln>
            <a:noFill/>
          </a:ln>
          <a:effectLst>
            <a:outerShdw blurRad="292100" dist="139700" dir="2700000" algn="tl" rotWithShape="0">
              <a:srgbClr val="333333">
                <a:alpha val="64705"/>
              </a:srgbClr>
            </a:outerShdw>
          </a:effectLst>
        </p:spPr>
      </p:pic>
      <p:sp>
        <p:nvSpPr>
          <p:cNvPr id="19" name="Shape 19"/>
          <p:cNvSpPr/>
          <p:nvPr/>
        </p:nvSpPr>
        <p:spPr>
          <a:xfrm>
            <a:off x="630" y="8187"/>
            <a:ext cx="9144000" cy="889000"/>
          </a:xfrm>
          <a:prstGeom prst="rect">
            <a:avLst/>
          </a:prstGeom>
          <a:solidFill>
            <a:srgbClr val="D8D8D8"/>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Shape 20"/>
          <p:cNvSpPr/>
          <p:nvPr/>
        </p:nvSpPr>
        <p:spPr>
          <a:xfrm>
            <a:off x="0" y="5969000"/>
            <a:ext cx="9144000" cy="889000"/>
          </a:xfrm>
          <a:prstGeom prst="rect">
            <a:avLst/>
          </a:prstGeom>
          <a:solidFill>
            <a:srgbClr val="BFBFB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Shape 21"/>
          <p:cNvSpPr txBox="1">
            <a:spLocks noGrp="1"/>
          </p:cNvSpPr>
          <p:nvPr>
            <p:ph type="ctrTitle"/>
          </p:nvPr>
        </p:nvSpPr>
        <p:spPr>
          <a:xfrm>
            <a:off x="0" y="3139917"/>
            <a:ext cx="9144000" cy="191468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0" i="0" u="none" strike="noStrike" cap="none">
                <a:solidFill>
                  <a:srgbClr val="380069"/>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Tree>
    <p:extLst>
      <p:ext uri="{BB962C8B-B14F-4D97-AF65-F5344CB8AC3E}">
        <p14:creationId xmlns:p14="http://schemas.microsoft.com/office/powerpoint/2010/main" val="222357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marR="0" lvl="1"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2pPr>
            <a:lvl3pPr marR="0" lvl="2"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3pPr>
            <a:lvl4pPr marR="0" lvl="3"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4pPr>
            <a:lvl5pPr marR="0" lvl="4"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5pPr>
            <a:lvl6pPr marR="0" lvl="5"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6pPr>
            <a:lvl7pPr marR="0" lvl="6"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7pPr>
            <a:lvl8pPr marR="0" lvl="7"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8pPr>
            <a:lvl9pPr marR="0" lvl="8"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9pPr>
          </a:lstStyle>
          <a:p>
            <a:endParaRPr dirty="0"/>
          </a:p>
        </p:txBody>
      </p:sp>
      <p:sp>
        <p:nvSpPr>
          <p:cNvPr id="24" name="Shape 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buClr>
                <a:srgbClr val="5D5B5C"/>
              </a:buClr>
              <a:buSzPts val="1400"/>
              <a:buFont typeface="Cabin"/>
              <a:buNone/>
            </a:pPr>
            <a:fld id="{00000000-1234-1234-1234-123412341234}" type="slidenum">
              <a:rPr lang="en-US" b="1" smtClean="0">
                <a:solidFill>
                  <a:srgbClr val="5D5B5C"/>
                </a:solidFill>
                <a:sym typeface="Cabin"/>
              </a:rPr>
              <a:pPr algn="r">
                <a:buClr>
                  <a:srgbClr val="5D5B5C"/>
                </a:buClr>
                <a:buSzPts val="1400"/>
                <a:buFont typeface="Cabin"/>
                <a:buNone/>
              </a:pPr>
              <a:t>‹#›</a:t>
            </a:fld>
            <a:endParaRPr lang="en-US" b="1" dirty="0">
              <a:solidFill>
                <a:srgbClr val="5D5B5C"/>
              </a:solidFill>
              <a:sym typeface="Cabin"/>
            </a:endParaRPr>
          </a:p>
        </p:txBody>
      </p:sp>
    </p:spTree>
    <p:extLst>
      <p:ext uri="{BB962C8B-B14F-4D97-AF65-F5344CB8AC3E}">
        <p14:creationId xmlns:p14="http://schemas.microsoft.com/office/powerpoint/2010/main" val="254955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4.pn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ribbon_small_rgb.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371600"/>
            <a:ext cx="9144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endParaRPr>
          </a:p>
        </p:txBody>
      </p:sp>
      <p:sp>
        <p:nvSpPr>
          <p:cNvPr id="1028" name="Title Placeholder 1"/>
          <p:cNvSpPr>
            <a:spLocks noGrp="1"/>
          </p:cNvSpPr>
          <p:nvPr>
            <p:ph type="title"/>
          </p:nvPr>
        </p:nvSpPr>
        <p:spPr bwMode="auto">
          <a:xfrm>
            <a:off x="457200" y="2286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6017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charset="0"/>
                <a:ea typeface="ＭＳ Ｐゴシック" pitchFamily="4" charset="-128"/>
                <a:cs typeface="Arial" charset="0"/>
              </a:defRPr>
            </a:lvl1pPr>
          </a:lstStyle>
          <a:p>
            <a:pPr>
              <a:defRPr/>
            </a:pPr>
            <a:fld id="{69E7D043-3D71-4B64-8BFF-57BD2433C0BB}" type="datetime1">
              <a:rPr lang="en-US" smtClean="0"/>
              <a:pPr>
                <a:defRPr/>
              </a:pPr>
              <a:t>2/27/2018</a:t>
            </a:fld>
            <a:endParaRPr lang="en-US" dirty="0"/>
          </a:p>
        </p:txBody>
      </p:sp>
      <p:sp>
        <p:nvSpPr>
          <p:cNvPr id="5" name="Footer Placeholder 4"/>
          <p:cNvSpPr>
            <a:spLocks noGrp="1"/>
          </p:cNvSpPr>
          <p:nvPr>
            <p:ph type="ftr" sz="quarter" idx="3"/>
          </p:nvPr>
        </p:nvSpPr>
        <p:spPr>
          <a:xfrm>
            <a:off x="457200" y="64166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ＭＳ Ｐゴシック" pitchFamily="4" charset="-128"/>
                <a:cs typeface="Arial" charset="0"/>
              </a:defRPr>
            </a:lvl1pPr>
          </a:lstStyle>
          <a:p>
            <a:pPr>
              <a:defRPr/>
            </a:pPr>
            <a:r>
              <a:rPr lang="en-US" dirty="0"/>
              <a:t>#</a:t>
            </a:r>
            <a:r>
              <a:rPr lang="en-US" dirty="0" err="1"/>
              <a:t>OFADevWorkshop</a:t>
            </a:r>
            <a:endParaRPr lang="en-US" dirty="0"/>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ea typeface="ＭＳ Ｐゴシック" pitchFamily="4" charset="-128"/>
                <a:cs typeface="Arial" charset="0"/>
              </a:defRPr>
            </a:lvl1pPr>
          </a:lstStyle>
          <a:p>
            <a:pPr>
              <a:defRPr/>
            </a:pPr>
            <a:fld id="{F7B81D13-1DB3-4B73-9678-C0230533172F}" type="slidenum">
              <a:rPr lang="en-US"/>
              <a:pPr>
                <a:defRPr/>
              </a:pPr>
              <a:t>‹#›</a:t>
            </a:fld>
            <a:endParaRPr lang="en-US"/>
          </a:p>
        </p:txBody>
      </p:sp>
      <p:pic>
        <p:nvPicPr>
          <p:cNvPr id="1033" name="Picture 6" descr="OpenFabric_Alliance_Logo_ppt.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001000" y="2286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720" r:id="rId1"/>
    <p:sldLayoutId id="2147483713" r:id="rId2"/>
    <p:sldLayoutId id="2147483714" r:id="rId3"/>
    <p:sldLayoutId id="2147483715" r:id="rId4"/>
    <p:sldLayoutId id="2147483716" r:id="rId5"/>
    <p:sldLayoutId id="2147483717" r:id="rId6"/>
    <p:sldLayoutId id="2147483721" r:id="rId7"/>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7">
            <a:alphaModFix/>
          </a:blip>
          <a:srcRect/>
          <a:stretch/>
        </p:blipFill>
        <p:spPr>
          <a:xfrm>
            <a:off x="7025206" y="106060"/>
            <a:ext cx="1963246" cy="936712"/>
          </a:xfrm>
          <a:prstGeom prst="rect">
            <a:avLst/>
          </a:prstGeom>
          <a:noFill/>
          <a:ln>
            <a:noFill/>
          </a:ln>
        </p:spPr>
      </p:pic>
      <p:sp>
        <p:nvSpPr>
          <p:cNvPr id="11" name="Shape 11"/>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12" name="Shape 12"/>
          <p:cNvSpPr txBox="1"/>
          <p:nvPr/>
        </p:nvSpPr>
        <p:spPr>
          <a:xfrm>
            <a:off x="0" y="0"/>
            <a:ext cx="9144000" cy="493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Shape 13"/>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14" name="Shape 14"/>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b="1" smtClean="0">
                <a:solidFill>
                  <a:srgbClr val="5D5B5C"/>
                </a:solidFill>
                <a:sym typeface="Cabin"/>
              </a:rPr>
              <a:pPr algn="r"/>
              <a:t>‹#›</a:t>
            </a:fld>
            <a:endParaRPr lang="en-US" b="1" dirty="0">
              <a:solidFill>
                <a:srgbClr val="5D5B5C"/>
              </a:solidFill>
              <a:sym typeface="Cabin"/>
            </a:endParaRPr>
          </a:p>
        </p:txBody>
      </p:sp>
      <p:sp>
        <p:nvSpPr>
          <p:cNvPr id="15" name="Shape 15"/>
          <p:cNvSpPr/>
          <p:nvPr/>
        </p:nvSpPr>
        <p:spPr>
          <a:xfrm>
            <a:off x="381000" y="6375400"/>
            <a:ext cx="7391400" cy="35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lt2"/>
                </a:solidFill>
                <a:latin typeface="Arial"/>
                <a:ea typeface="Arial"/>
                <a:cs typeface="Arial"/>
                <a:sym typeface="Arial"/>
              </a:rPr>
              <a:t>© 2018 SNIA Persistent Memory Summit. All Rights Reserved.</a:t>
            </a:r>
            <a:endParaRPr/>
          </a:p>
        </p:txBody>
      </p:sp>
      <p:cxnSp>
        <p:nvCxnSpPr>
          <p:cNvPr id="16" name="Shape 16"/>
          <p:cNvCxnSpPr/>
          <p:nvPr/>
        </p:nvCxnSpPr>
        <p:spPr>
          <a:xfrm rot="10800000">
            <a:off x="152400" y="1092200"/>
            <a:ext cx="8839200" cy="0"/>
          </a:xfrm>
          <a:prstGeom prst="straightConnector1">
            <a:avLst/>
          </a:prstGeom>
          <a:solidFill>
            <a:schemeClr val="accent1"/>
          </a:solidFill>
          <a:ln w="9525" cap="flat" cmpd="sng">
            <a:solidFill>
              <a:srgbClr val="7F7F7F"/>
            </a:solidFill>
            <a:prstDash val="solid"/>
            <a:round/>
            <a:headEnd type="none" w="med" len="med"/>
            <a:tailEnd type="none" w="med" len="med"/>
          </a:ln>
        </p:spPr>
      </p:cxnSp>
    </p:spTree>
    <p:extLst>
      <p:ext uri="{BB962C8B-B14F-4D97-AF65-F5344CB8AC3E}">
        <p14:creationId xmlns:p14="http://schemas.microsoft.com/office/powerpoint/2010/main" val="318781980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10968" y="99268"/>
            <a:ext cx="1977484" cy="943505"/>
          </a:xfrm>
          <a:prstGeom prst="rect">
            <a:avLst/>
          </a:prstGeom>
        </p:spPr>
      </p:pic>
      <p:sp>
        <p:nvSpPr>
          <p:cNvPr id="1027" name="Rectangle 21"/>
          <p:cNvSpPr>
            <a:spLocks noGrp="1" noChangeArrowheads="1"/>
          </p:cNvSpPr>
          <p:nvPr>
            <p:ph type="body" idx="1"/>
          </p:nvPr>
        </p:nvSpPr>
        <p:spPr bwMode="auto">
          <a:xfrm>
            <a:off x="457200" y="1828801"/>
            <a:ext cx="8229600" cy="437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 Box 22"/>
          <p:cNvSpPr txBox="1">
            <a:spLocks noChangeArrowheads="1"/>
          </p:cNvSpPr>
          <p:nvPr userDrawn="1"/>
        </p:nvSpPr>
        <p:spPr bwMode="auto">
          <a:xfrm>
            <a:off x="0" y="0"/>
            <a:ext cx="9144000" cy="36933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defRPr/>
            </a:pPr>
            <a:endParaRPr lang="en-US" sz="1800"/>
          </a:p>
        </p:txBody>
      </p:sp>
      <p:sp>
        <p:nvSpPr>
          <p:cNvPr id="1029" name="Rectangle 23"/>
          <p:cNvSpPr>
            <a:spLocks noGrp="1" noChangeArrowheads="1"/>
          </p:cNvSpPr>
          <p:nvPr>
            <p:ph type="title"/>
          </p:nvPr>
        </p:nvSpPr>
        <p:spPr bwMode="auto">
          <a:xfrm>
            <a:off x="381000" y="228600"/>
            <a:ext cx="533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52" name="Rectangle 28"/>
          <p:cNvSpPr>
            <a:spLocks noGrp="1" noChangeArrowheads="1"/>
          </p:cNvSpPr>
          <p:nvPr>
            <p:ph type="sldNum" sz="quarter" idx="4"/>
          </p:nvPr>
        </p:nvSpPr>
        <p:spPr bwMode="auto">
          <a:xfrm>
            <a:off x="6553200" y="6381752"/>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5D5B5C"/>
                </a:solidFill>
                <a:latin typeface="Gill Sans MT" pitchFamily="34" charset="0"/>
              </a:defRPr>
            </a:lvl1pPr>
          </a:lstStyle>
          <a:p>
            <a:pPr>
              <a:defRPr/>
            </a:pPr>
            <a:fld id="{81E8CFD6-DD58-4403-8B0E-15385B7B85BB}" type="slidenum">
              <a:rPr lang="en-US" altLang="en-US"/>
              <a:pPr>
                <a:defRPr/>
              </a:pPr>
              <a:t>‹#›</a:t>
            </a:fld>
            <a:endParaRPr lang="en-US" altLang="en-US"/>
          </a:p>
        </p:txBody>
      </p:sp>
      <p:sp>
        <p:nvSpPr>
          <p:cNvPr id="9" name="Rectangle 8"/>
          <p:cNvSpPr>
            <a:spLocks noChangeArrowheads="1"/>
          </p:cNvSpPr>
          <p:nvPr userDrawn="1"/>
        </p:nvSpPr>
        <p:spPr bwMode="auto">
          <a:xfrm>
            <a:off x="381000" y="6375400"/>
            <a:ext cx="7391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r"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r"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r"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r"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r"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l" eaLnBrk="1" hangingPunct="1">
              <a:defRPr/>
            </a:pPr>
            <a:r>
              <a:rPr lang="en-US" altLang="en-US" sz="1000" dirty="0">
                <a:solidFill>
                  <a:schemeClr val="bg2"/>
                </a:solidFill>
                <a:cs typeface="Arial" charset="0"/>
              </a:rPr>
              <a:t>© 2017 SNIA Persistent Memory Summit. All Rights Reserved.</a:t>
            </a:r>
          </a:p>
        </p:txBody>
      </p:sp>
      <p:cxnSp>
        <p:nvCxnSpPr>
          <p:cNvPr id="12" name="Straight Connector 11"/>
          <p:cNvCxnSpPr/>
          <p:nvPr userDrawn="1"/>
        </p:nvCxnSpPr>
        <p:spPr bwMode="auto">
          <a:xfrm flipH="1">
            <a:off x="152400" y="1092200"/>
            <a:ext cx="8839200" cy="0"/>
          </a:xfrm>
          <a:prstGeom prst="line">
            <a:avLst/>
          </a:prstGeom>
          <a:solidFill>
            <a:schemeClr val="accent1"/>
          </a:solidFill>
          <a:ln w="9525" cap="flat" cmpd="sng" algn="ctr">
            <a:solidFill>
              <a:schemeClr val="tx2">
                <a:lumMod val="50000"/>
                <a:lumOff val="50000"/>
              </a:schemeClr>
            </a:solidFill>
            <a:prstDash val="solid"/>
            <a:round/>
            <a:headEnd type="none" w="med" len="med"/>
            <a:tailEnd type="none" w="med" len="med"/>
          </a:ln>
          <a:effectLst>
            <a:glow rad="63500">
              <a:schemeClr val="accent5">
                <a:lumMod val="50000"/>
                <a:alpha val="30000"/>
              </a:schemeClr>
            </a:glow>
            <a:softEdge rad="0"/>
          </a:effectLst>
        </p:spPr>
      </p:cxnSp>
    </p:spTree>
    <p:extLst>
      <p:ext uri="{BB962C8B-B14F-4D97-AF65-F5344CB8AC3E}">
        <p14:creationId xmlns:p14="http://schemas.microsoft.com/office/powerpoint/2010/main" val="110887987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0" fontAlgn="base" hangingPunct="0">
        <a:spcBef>
          <a:spcPct val="0"/>
        </a:spcBef>
        <a:spcAft>
          <a:spcPct val="0"/>
        </a:spcAft>
        <a:defRPr sz="2800" b="0">
          <a:solidFill>
            <a:schemeClr val="tx2">
              <a:lumMod val="50000"/>
              <a:lumOff val="50000"/>
            </a:schemeClr>
          </a:solidFill>
          <a:latin typeface="Arial" panose="020B0604020202020204" pitchFamily="34" charset="0"/>
          <a:ea typeface="ＭＳ Ｐゴシック" charset="0"/>
          <a:cs typeface="Arial" panose="020B0604020202020204" pitchFamily="34" charset="0"/>
        </a:defRPr>
      </a:lvl1pPr>
      <a:lvl2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Gill Sans MT" pitchFamily="34" charset="0"/>
        </a:defRPr>
      </a:lvl6pPr>
      <a:lvl7pPr marL="914400" algn="l" rtl="0" fontAlgn="base">
        <a:spcBef>
          <a:spcPct val="0"/>
        </a:spcBef>
        <a:spcAft>
          <a:spcPct val="0"/>
        </a:spcAft>
        <a:defRPr sz="2800" b="1">
          <a:solidFill>
            <a:schemeClr val="bg1"/>
          </a:solidFill>
          <a:latin typeface="Gill Sans MT" pitchFamily="34" charset="0"/>
        </a:defRPr>
      </a:lvl7pPr>
      <a:lvl8pPr marL="1371600" algn="l" rtl="0" fontAlgn="base">
        <a:spcBef>
          <a:spcPct val="0"/>
        </a:spcBef>
        <a:spcAft>
          <a:spcPct val="0"/>
        </a:spcAft>
        <a:defRPr sz="2800" b="1">
          <a:solidFill>
            <a:schemeClr val="bg1"/>
          </a:solidFill>
          <a:latin typeface="Gill Sans MT" pitchFamily="34" charset="0"/>
        </a:defRPr>
      </a:lvl8pPr>
      <a:lvl9pPr marL="1828800" algn="l" rtl="0" fontAlgn="base">
        <a:spcBef>
          <a:spcPct val="0"/>
        </a:spcBef>
        <a:spcAft>
          <a:spcPct val="0"/>
        </a:spcAft>
        <a:defRPr sz="2800"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Blip>
          <a:blip r:embed="rId14"/>
        </a:buBlip>
        <a:defRPr sz="2400">
          <a:solidFill>
            <a:srgbClr val="380069"/>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SzPct val="50000"/>
        <a:buBlip>
          <a:blip r:embed="rId15"/>
        </a:buBlip>
        <a:defRPr sz="2000">
          <a:solidFill>
            <a:srgbClr val="5D5B5C"/>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SzPct val="60000"/>
        <a:buBlip>
          <a:blip r:embed="rId16"/>
        </a:buBlip>
        <a:defRPr sz="1600">
          <a:solidFill>
            <a:srgbClr val="38006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har char="–"/>
        <a:defRPr sz="1400">
          <a:solidFill>
            <a:srgbClr val="380069"/>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1200">
          <a:solidFill>
            <a:srgbClr val="380069"/>
          </a:solidFill>
          <a:latin typeface="Arial" pitchFamily="34" charset="0"/>
          <a:ea typeface="ＭＳ Ｐゴシック" charset="0"/>
          <a:cs typeface="Arial" pitchFamily="34" charset="0"/>
        </a:defRPr>
      </a:lvl5pPr>
      <a:lvl6pPr marL="2514600" indent="-228600" algn="l" rtl="0" fontAlgn="base">
        <a:spcBef>
          <a:spcPct val="20000"/>
        </a:spcBef>
        <a:spcAft>
          <a:spcPct val="0"/>
        </a:spcAft>
        <a:buFont typeface="Arial" charset="0"/>
        <a:buChar char="-"/>
        <a:defRPr sz="1200">
          <a:solidFill>
            <a:srgbClr val="380069"/>
          </a:solidFill>
          <a:latin typeface="+mn-lt"/>
        </a:defRPr>
      </a:lvl6pPr>
      <a:lvl7pPr marL="2971800" indent="-228600" algn="l" rtl="0" fontAlgn="base">
        <a:spcBef>
          <a:spcPct val="20000"/>
        </a:spcBef>
        <a:spcAft>
          <a:spcPct val="0"/>
        </a:spcAft>
        <a:buFont typeface="Arial" charset="0"/>
        <a:buChar char="-"/>
        <a:defRPr sz="1200">
          <a:solidFill>
            <a:srgbClr val="380069"/>
          </a:solidFill>
          <a:latin typeface="+mn-lt"/>
        </a:defRPr>
      </a:lvl7pPr>
      <a:lvl8pPr marL="3429000" indent="-228600" algn="l" rtl="0" fontAlgn="base">
        <a:spcBef>
          <a:spcPct val="20000"/>
        </a:spcBef>
        <a:spcAft>
          <a:spcPct val="0"/>
        </a:spcAft>
        <a:buFont typeface="Arial" charset="0"/>
        <a:buChar char="-"/>
        <a:defRPr sz="1200">
          <a:solidFill>
            <a:srgbClr val="380069"/>
          </a:solidFill>
          <a:latin typeface="+mn-lt"/>
        </a:defRPr>
      </a:lvl8pPr>
      <a:lvl9pPr marL="3886200" indent="-228600" algn="l" rtl="0" fontAlgn="base">
        <a:spcBef>
          <a:spcPct val="20000"/>
        </a:spcBef>
        <a:spcAft>
          <a:spcPct val="0"/>
        </a:spcAft>
        <a:buFont typeface="Arial" charset="0"/>
        <a:buChar char="-"/>
        <a:defRPr sz="1200">
          <a:solidFill>
            <a:srgbClr val="38006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586" y="2667000"/>
            <a:ext cx="7487322" cy="1546225"/>
          </a:xfrm>
        </p:spPr>
        <p:txBody>
          <a:bodyPr/>
          <a:lstStyle/>
          <a:p>
            <a:pPr algn="ctr"/>
            <a:r>
              <a:rPr lang="en-US" sz="3600" dirty="0"/>
              <a:t>Proposed OFA/SNIA Work Register</a:t>
            </a:r>
            <a:br>
              <a:rPr lang="en-US" sz="3600" dirty="0"/>
            </a:br>
            <a:r>
              <a:rPr lang="en-US" sz="2800" dirty="0"/>
              <a:t>Update for NVMP TWG</a:t>
            </a:r>
          </a:p>
        </p:txBody>
      </p:sp>
      <p:sp>
        <p:nvSpPr>
          <p:cNvPr id="3" name="Subtitle 2"/>
          <p:cNvSpPr>
            <a:spLocks noGrp="1"/>
          </p:cNvSpPr>
          <p:nvPr>
            <p:ph type="subTitle" idx="1"/>
          </p:nvPr>
        </p:nvSpPr>
        <p:spPr>
          <a:xfrm>
            <a:off x="1311088" y="4675990"/>
            <a:ext cx="6629400" cy="1066800"/>
          </a:xfrm>
        </p:spPr>
        <p:txBody>
          <a:bodyPr>
            <a:normAutofit fontScale="85000" lnSpcReduction="10000"/>
          </a:bodyPr>
          <a:lstStyle/>
          <a:p>
            <a:pPr algn="ctr"/>
            <a:r>
              <a:rPr lang="en-US" sz="1800" dirty="0">
                <a:latin typeface="Arial" pitchFamily="34" charset="0"/>
                <a:cs typeface="Arial" pitchFamily="34" charset="0"/>
              </a:rPr>
              <a:t>February, 2018</a:t>
            </a:r>
          </a:p>
          <a:p>
            <a:pPr algn="ctr"/>
            <a:r>
              <a:rPr lang="en-US" sz="1800" dirty="0">
                <a:latin typeface="Arial" pitchFamily="34" charset="0"/>
                <a:cs typeface="Arial" pitchFamily="34" charset="0"/>
              </a:rPr>
              <a:t>Paul Grun</a:t>
            </a:r>
          </a:p>
          <a:p>
            <a:pPr algn="ctr"/>
            <a:r>
              <a:rPr lang="en-US" sz="1800" dirty="0">
                <a:latin typeface="Arial" pitchFamily="34" charset="0"/>
                <a:cs typeface="Arial" pitchFamily="34" charset="0"/>
              </a:rPr>
              <a:t>Cray, Inc</a:t>
            </a:r>
          </a:p>
          <a:p>
            <a:pPr algn="ctr"/>
            <a:r>
              <a:rPr lang="en-US" sz="1800" dirty="0">
                <a:latin typeface="Arial" pitchFamily="34" charset="0"/>
                <a:cs typeface="Arial" pitchFamily="34" charset="0"/>
              </a:rPr>
              <a:t>OFA Vice Chair</a:t>
            </a:r>
          </a:p>
        </p:txBody>
      </p:sp>
    </p:spTree>
    <p:extLst>
      <p:ext uri="{BB962C8B-B14F-4D97-AF65-F5344CB8AC3E}">
        <p14:creationId xmlns:p14="http://schemas.microsoft.com/office/powerpoint/2010/main" val="386420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Tactical Plan – Long Term</a:t>
            </a:r>
          </a:p>
        </p:txBody>
      </p:sp>
      <p:sp>
        <p:nvSpPr>
          <p:cNvPr id="3" name="Content Placeholder 2"/>
          <p:cNvSpPr>
            <a:spLocks noGrp="1"/>
          </p:cNvSpPr>
          <p:nvPr>
            <p:ph idx="1"/>
          </p:nvPr>
        </p:nvSpPr>
        <p:spPr>
          <a:xfrm>
            <a:off x="457200" y="1601788"/>
            <a:ext cx="8229600" cy="3283479"/>
          </a:xfrm>
        </p:spPr>
        <p:txBody>
          <a:bodyPr>
            <a:noAutofit/>
          </a:bodyPr>
          <a:lstStyle/>
          <a:p>
            <a:pPr marL="0" indent="0">
              <a:buNone/>
            </a:pPr>
            <a:r>
              <a:rPr lang="en-US" sz="1400" dirty="0"/>
              <a:t>Technical – Improved collaboration</a:t>
            </a:r>
          </a:p>
          <a:p>
            <a:pPr lvl="1"/>
            <a:r>
              <a:rPr lang="en-US" sz="1200" dirty="0"/>
              <a:t>SNIA and OFA collaborate to describe usage models beyond those already described by NVMP  TWG</a:t>
            </a:r>
          </a:p>
          <a:p>
            <a:pPr lvl="1"/>
            <a:r>
              <a:rPr lang="en-US" sz="1200" dirty="0"/>
              <a:t>Continue regular, quarterly, joint meetings</a:t>
            </a:r>
          </a:p>
          <a:p>
            <a:endParaRPr lang="en-US" sz="1400" dirty="0"/>
          </a:p>
          <a:p>
            <a:pPr marL="0" indent="0">
              <a:buNone/>
            </a:pPr>
            <a:r>
              <a:rPr lang="en-US" sz="1400" dirty="0"/>
              <a:t>Marketing – formalize the developing synergy</a:t>
            </a:r>
          </a:p>
          <a:p>
            <a:pPr lvl="1"/>
            <a:r>
              <a:rPr lang="en-US" sz="1200" dirty="0"/>
              <a:t>Target a defined list of annual activities suitable for cross-participation</a:t>
            </a:r>
          </a:p>
          <a:p>
            <a:pPr lvl="2"/>
            <a:r>
              <a:rPr lang="en-US" sz="1100" dirty="0"/>
              <a:t>PM Summit, OFA Workshop, </a:t>
            </a:r>
            <a:r>
              <a:rPr lang="en-US" sz="1100" dirty="0" err="1"/>
              <a:t>etc</a:t>
            </a:r>
            <a:endParaRPr lang="en-US" sz="1100" dirty="0"/>
          </a:p>
          <a:p>
            <a:pPr lvl="2"/>
            <a:r>
              <a:rPr lang="en-US" sz="1100" dirty="0"/>
              <a:t>Formalize cross participation in event planning for these activities</a:t>
            </a:r>
          </a:p>
          <a:p>
            <a:pPr lvl="1"/>
            <a:r>
              <a:rPr lang="en-US" sz="1200" dirty="0"/>
              <a:t>Online training on SNIA and OFA websites</a:t>
            </a:r>
          </a:p>
          <a:p>
            <a:pPr lvl="1"/>
            <a:r>
              <a:rPr lang="en-US" sz="1200" dirty="0"/>
              <a:t>Promote OFA and SNIA collaboration on websites</a:t>
            </a:r>
          </a:p>
          <a:p>
            <a:pPr lvl="1"/>
            <a:r>
              <a:rPr lang="en-US" sz="1200" dirty="0"/>
              <a:t>Develop a defined schedule of cross-posted blogs</a:t>
            </a:r>
          </a:p>
          <a:p>
            <a:pPr lvl="1"/>
            <a:r>
              <a:rPr lang="en-US" sz="1200" dirty="0"/>
              <a:t>Develop a schedule of White Papers to be published jointly</a:t>
            </a:r>
          </a:p>
          <a:p>
            <a:pPr lvl="1"/>
            <a:r>
              <a:rPr lang="en-US" sz="1200" dirty="0"/>
              <a:t>Develop an annual calendar of joint events/conferences and how to collaborate on them</a:t>
            </a:r>
          </a:p>
          <a:p>
            <a:pPr lvl="1"/>
            <a:endParaRPr lang="en-US" sz="1200" dirty="0"/>
          </a:p>
          <a:p>
            <a:endParaRPr lang="en-US" sz="1400" dirty="0"/>
          </a:p>
        </p:txBody>
      </p:sp>
      <p:sp>
        <p:nvSpPr>
          <p:cNvPr id="4" name="Footer Placeholder 3"/>
          <p:cNvSpPr>
            <a:spLocks noGrp="1"/>
          </p:cNvSpPr>
          <p:nvPr>
            <p:ph type="ftr" sz="quarter" idx="11"/>
          </p:nvPr>
        </p:nvSpPr>
        <p:spPr/>
        <p:txBody>
          <a:bodyPr/>
          <a:lstStyle/>
          <a:p>
            <a:r>
              <a:rPr lang="en-US"/>
              <a:t>#OFADevWorkshop</a:t>
            </a:r>
          </a:p>
        </p:txBody>
      </p:sp>
      <p:sp>
        <p:nvSpPr>
          <p:cNvPr id="5" name="Slide Number Placeholder 4"/>
          <p:cNvSpPr>
            <a:spLocks noGrp="1"/>
          </p:cNvSpPr>
          <p:nvPr>
            <p:ph type="sldNum" sz="quarter" idx="12"/>
          </p:nvPr>
        </p:nvSpPr>
        <p:spPr/>
        <p:txBody>
          <a:bodyPr/>
          <a:lstStyle/>
          <a:p>
            <a:fld id="{2DC9411F-985C-4C31-9366-848682A48BDF}" type="slidenum">
              <a:rPr lang="en-US" smtClean="0"/>
              <a:pPr/>
              <a:t>10</a:t>
            </a:fld>
            <a:endParaRPr lang="en-US"/>
          </a:p>
        </p:txBody>
      </p:sp>
      <p:sp>
        <p:nvSpPr>
          <p:cNvPr id="6" name="TextBox 5"/>
          <p:cNvSpPr txBox="1"/>
          <p:nvPr/>
        </p:nvSpPr>
        <p:spPr>
          <a:xfrm>
            <a:off x="563915" y="5497082"/>
            <a:ext cx="8111836" cy="307777"/>
          </a:xfrm>
          <a:prstGeom prst="rect">
            <a:avLst/>
          </a:prstGeom>
          <a:noFill/>
          <a:ln>
            <a:solidFill>
              <a:schemeClr val="accent1"/>
            </a:solidFill>
          </a:ln>
        </p:spPr>
        <p:txBody>
          <a:bodyPr wrap="none" rtlCol="0">
            <a:spAutoFit/>
          </a:bodyPr>
          <a:lstStyle/>
          <a:p>
            <a:pPr marL="57150" indent="0">
              <a:buNone/>
            </a:pPr>
            <a:r>
              <a:rPr lang="en-US" sz="1400" dirty="0"/>
              <a:t>View all the above - Objectives, Strategy, Tactics (marketing and technical) - as a shared opportunity</a:t>
            </a:r>
          </a:p>
        </p:txBody>
      </p:sp>
    </p:spTree>
    <p:extLst>
      <p:ext uri="{BB962C8B-B14F-4D97-AF65-F5344CB8AC3E}">
        <p14:creationId xmlns:p14="http://schemas.microsoft.com/office/powerpoint/2010/main" val="382423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OFI in one slide</a:t>
            </a:r>
            <a:br>
              <a:rPr lang="en-US" dirty="0"/>
            </a:br>
            <a:r>
              <a:rPr lang="en-US" dirty="0"/>
              <a:t>(maybe a couple of slides)</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4294967295"/>
          </p:nvPr>
        </p:nvSpPr>
        <p:spPr>
          <a:xfrm>
            <a:off x="7010400" y="6416675"/>
            <a:ext cx="2133600" cy="365125"/>
          </a:xfrm>
        </p:spPr>
        <p:txBody>
          <a:bodyPr/>
          <a:lstStyle/>
          <a:p>
            <a:pPr>
              <a:defRPr/>
            </a:pPr>
            <a:fld id="{2DC9411F-985C-4C31-9366-848682A48BDF}" type="slidenum">
              <a:rPr lang="en-US" smtClean="0"/>
              <a:pPr>
                <a:defRPr/>
              </a:pPr>
              <a:t>11</a:t>
            </a:fld>
            <a:endParaRPr lang="en-US"/>
          </a:p>
        </p:txBody>
      </p:sp>
    </p:spTree>
    <p:extLst>
      <p:ext uri="{BB962C8B-B14F-4D97-AF65-F5344CB8AC3E}">
        <p14:creationId xmlns:p14="http://schemas.microsoft.com/office/powerpoint/2010/main" val="254725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OFI Framework</a:t>
            </a:r>
          </a:p>
        </p:txBody>
      </p:sp>
      <p:sp>
        <p:nvSpPr>
          <p:cNvPr id="3" name="Rectangle 2"/>
          <p:cNvSpPr/>
          <p:nvPr/>
        </p:nvSpPr>
        <p:spPr>
          <a:xfrm>
            <a:off x="579838" y="2646694"/>
            <a:ext cx="1445996" cy="296258"/>
          </a:xfrm>
          <a:prstGeom prst="rect">
            <a:avLst/>
          </a:prstGeom>
          <a:noFill/>
          <a:ln w="19050" cap="flat" cmpd="sng" algn="ctr">
            <a:solidFill>
              <a:sysClr val="windowText" lastClr="000000"/>
            </a:solidFill>
            <a:prstDash val="solid"/>
          </a:ln>
          <a:effectLst/>
        </p:spPr>
        <p:txBody>
          <a:bodyPr rtlCol="0" anchor="ctr"/>
          <a:lstStyle/>
          <a:p>
            <a:pPr algn="ctr" defTabSz="342900">
              <a:defRPr/>
            </a:pPr>
            <a:r>
              <a:rPr lang="en-US" sz="1350" kern="0" dirty="0">
                <a:solidFill>
                  <a:prstClr val="black"/>
                </a:solidFill>
                <a:latin typeface="Calibri"/>
                <a:ea typeface="ＭＳ Ｐゴシック" pitchFamily="34" charset="-128"/>
              </a:rPr>
              <a:t>Application</a:t>
            </a:r>
          </a:p>
        </p:txBody>
      </p:sp>
      <p:sp>
        <p:nvSpPr>
          <p:cNvPr id="4" name="Rectangle 3"/>
          <p:cNvSpPr/>
          <p:nvPr/>
        </p:nvSpPr>
        <p:spPr>
          <a:xfrm>
            <a:off x="579836" y="4389971"/>
            <a:ext cx="1445996" cy="314201"/>
          </a:xfrm>
          <a:prstGeom prst="rect">
            <a:avLst/>
          </a:prstGeom>
          <a:noFill/>
          <a:ln w="19050" cap="flat" cmpd="sng" algn="ctr">
            <a:solidFill>
              <a:sysClr val="windowText" lastClr="000000"/>
            </a:solidFill>
            <a:prstDash val="solid"/>
          </a:ln>
          <a:effectLst/>
        </p:spPr>
        <p:txBody>
          <a:bodyPr rtlCol="0" anchor="ctr"/>
          <a:lstStyle/>
          <a:p>
            <a:pPr algn="ctr" defTabSz="342900">
              <a:defRPr/>
            </a:pPr>
            <a:r>
              <a:rPr lang="en-US" sz="1350" kern="0" dirty="0">
                <a:solidFill>
                  <a:prstClr val="black"/>
                </a:solidFill>
                <a:latin typeface="Calibri"/>
                <a:ea typeface="ＭＳ Ｐゴシック" pitchFamily="34" charset="-128"/>
              </a:rPr>
              <a:t>hardware</a:t>
            </a:r>
          </a:p>
        </p:txBody>
      </p:sp>
      <p:sp>
        <p:nvSpPr>
          <p:cNvPr id="5" name="Rectangle 4"/>
          <p:cNvSpPr/>
          <p:nvPr/>
        </p:nvSpPr>
        <p:spPr>
          <a:xfrm>
            <a:off x="579841" y="3238658"/>
            <a:ext cx="1445996" cy="304405"/>
          </a:xfrm>
          <a:prstGeom prst="rect">
            <a:avLst/>
          </a:prstGeom>
          <a:noFill/>
          <a:ln w="19050" cap="flat" cmpd="sng" algn="ctr">
            <a:solidFill>
              <a:sysClr val="windowText" lastClr="000000"/>
            </a:solidFill>
            <a:prstDash val="solid"/>
          </a:ln>
          <a:effectLst/>
        </p:spPr>
        <p:txBody>
          <a:bodyPr rtlCol="0" anchor="ctr"/>
          <a:lstStyle/>
          <a:p>
            <a:pPr algn="ctr" defTabSz="342900">
              <a:defRPr/>
            </a:pPr>
            <a:r>
              <a:rPr lang="en-US" sz="1350" kern="0" dirty="0">
                <a:solidFill>
                  <a:prstClr val="black"/>
                </a:solidFill>
                <a:latin typeface="Calibri"/>
                <a:ea typeface="ＭＳ Ｐゴシック" pitchFamily="34" charset="-128"/>
              </a:rPr>
              <a:t>MPI</a:t>
            </a:r>
          </a:p>
        </p:txBody>
      </p:sp>
      <p:sp>
        <p:nvSpPr>
          <p:cNvPr id="6" name="Rectangle 5"/>
          <p:cNvSpPr/>
          <p:nvPr/>
        </p:nvSpPr>
        <p:spPr>
          <a:xfrm>
            <a:off x="579838" y="3820389"/>
            <a:ext cx="1445996" cy="314201"/>
          </a:xfrm>
          <a:prstGeom prst="rect">
            <a:avLst/>
          </a:prstGeom>
          <a:noFill/>
          <a:ln w="19050" cap="flat" cmpd="sng" algn="ctr">
            <a:solidFill>
              <a:sysClr val="windowText" lastClr="000000"/>
            </a:solidFill>
            <a:prstDash val="solid"/>
          </a:ln>
          <a:effectLst/>
        </p:spPr>
        <p:txBody>
          <a:bodyPr rtlCol="0" anchor="ctr"/>
          <a:lstStyle/>
          <a:p>
            <a:pPr algn="ctr" defTabSz="342900">
              <a:defRPr/>
            </a:pPr>
            <a:r>
              <a:rPr lang="en-US" sz="1350" b="1" kern="0" dirty="0">
                <a:solidFill>
                  <a:prstClr val="black"/>
                </a:solidFill>
                <a:latin typeface="Calibri"/>
                <a:ea typeface="ＭＳ Ｐゴシック" pitchFamily="34" charset="-128"/>
              </a:rPr>
              <a:t>OFI</a:t>
            </a:r>
          </a:p>
        </p:txBody>
      </p:sp>
      <p:cxnSp>
        <p:nvCxnSpPr>
          <p:cNvPr id="7" name="Straight Arrow Connector 6"/>
          <p:cNvCxnSpPr>
            <a:stCxn id="3" idx="2"/>
            <a:endCxn id="5" idx="0"/>
          </p:cNvCxnSpPr>
          <p:nvPr/>
        </p:nvCxnSpPr>
        <p:spPr>
          <a:xfrm>
            <a:off x="1302837" y="2942951"/>
            <a:ext cx="2" cy="295706"/>
          </a:xfrm>
          <a:prstGeom prst="straightConnector1">
            <a:avLst/>
          </a:prstGeom>
          <a:noFill/>
          <a:ln w="25400" cap="flat" cmpd="sng" algn="ctr">
            <a:solidFill>
              <a:srgbClr val="3C6FBD"/>
            </a:solidFill>
            <a:prstDash val="solid"/>
            <a:tailEnd type="arrow"/>
          </a:ln>
          <a:effectLst>
            <a:outerShdw blurRad="40000" dist="20000" dir="5400000" rotWithShape="0">
              <a:srgbClr val="000000">
                <a:alpha val="38000"/>
              </a:srgbClr>
            </a:outerShdw>
          </a:effectLst>
        </p:spPr>
      </p:cxnSp>
      <p:cxnSp>
        <p:nvCxnSpPr>
          <p:cNvPr id="8" name="Straight Arrow Connector 7"/>
          <p:cNvCxnSpPr>
            <a:stCxn id="5" idx="2"/>
            <a:endCxn id="6" idx="0"/>
          </p:cNvCxnSpPr>
          <p:nvPr/>
        </p:nvCxnSpPr>
        <p:spPr>
          <a:xfrm flipH="1">
            <a:off x="1302837" y="3543063"/>
            <a:ext cx="3" cy="277327"/>
          </a:xfrm>
          <a:prstGeom prst="straightConnector1">
            <a:avLst/>
          </a:prstGeom>
          <a:noFill/>
          <a:ln w="25400" cap="flat" cmpd="sng" algn="ctr">
            <a:solidFill>
              <a:srgbClr val="3C6FBD"/>
            </a:solidFill>
            <a:prstDash val="solid"/>
            <a:tailEnd type="arrow"/>
          </a:ln>
          <a:effectLst>
            <a:outerShdw blurRad="40000" dist="20000" dir="5400000" rotWithShape="0">
              <a:srgbClr val="000000">
                <a:alpha val="38000"/>
              </a:srgbClr>
            </a:outerShdw>
          </a:effectLst>
        </p:spPr>
      </p:cxnSp>
      <p:sp>
        <p:nvSpPr>
          <p:cNvPr id="10" name="Rectangle 9"/>
          <p:cNvSpPr/>
          <p:nvPr/>
        </p:nvSpPr>
        <p:spPr>
          <a:xfrm>
            <a:off x="4646497" y="3572474"/>
            <a:ext cx="611305" cy="389926"/>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black"/>
                </a:solidFill>
                <a:latin typeface="Calibri"/>
                <a:ea typeface="ＭＳ Ｐゴシック" pitchFamily="34" charset="-128"/>
              </a:rPr>
              <a:t>Service I/F</a:t>
            </a:r>
          </a:p>
        </p:txBody>
      </p:sp>
      <p:sp>
        <p:nvSpPr>
          <p:cNvPr id="11" name="Rectangle 10"/>
          <p:cNvSpPr/>
          <p:nvPr/>
        </p:nvSpPr>
        <p:spPr>
          <a:xfrm>
            <a:off x="3962402" y="3572474"/>
            <a:ext cx="611305" cy="389926"/>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black"/>
                </a:solidFill>
                <a:latin typeface="Calibri"/>
                <a:ea typeface="ＭＳ Ｐゴシック" pitchFamily="34" charset="-128"/>
              </a:rPr>
              <a:t>Service I/F</a:t>
            </a:r>
          </a:p>
        </p:txBody>
      </p:sp>
      <p:sp>
        <p:nvSpPr>
          <p:cNvPr id="12" name="Rectangle 11"/>
          <p:cNvSpPr/>
          <p:nvPr/>
        </p:nvSpPr>
        <p:spPr>
          <a:xfrm>
            <a:off x="5332297" y="3572474"/>
            <a:ext cx="611305" cy="389926"/>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black"/>
                </a:solidFill>
                <a:latin typeface="Calibri"/>
                <a:ea typeface="ＭＳ Ｐゴシック" pitchFamily="34" charset="-128"/>
              </a:rPr>
              <a:t>Service I/F</a:t>
            </a:r>
          </a:p>
        </p:txBody>
      </p:sp>
      <p:sp>
        <p:nvSpPr>
          <p:cNvPr id="14" name="Rectangle 13"/>
          <p:cNvSpPr/>
          <p:nvPr/>
        </p:nvSpPr>
        <p:spPr>
          <a:xfrm>
            <a:off x="3886201" y="4389201"/>
            <a:ext cx="866239" cy="269604"/>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Provider B</a:t>
            </a:r>
          </a:p>
        </p:txBody>
      </p:sp>
      <p:sp>
        <p:nvSpPr>
          <p:cNvPr id="15" name="Rectangle 14"/>
          <p:cNvSpPr/>
          <p:nvPr/>
        </p:nvSpPr>
        <p:spPr>
          <a:xfrm>
            <a:off x="2971801" y="4389201"/>
            <a:ext cx="858317" cy="269604"/>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Provider A</a:t>
            </a:r>
          </a:p>
        </p:txBody>
      </p:sp>
      <p:sp>
        <p:nvSpPr>
          <p:cNvPr id="16" name="Rectangle 15"/>
          <p:cNvSpPr/>
          <p:nvPr/>
        </p:nvSpPr>
        <p:spPr>
          <a:xfrm>
            <a:off x="5181600" y="4389201"/>
            <a:ext cx="866944" cy="269604"/>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Provider C</a:t>
            </a:r>
          </a:p>
        </p:txBody>
      </p:sp>
      <p:sp>
        <p:nvSpPr>
          <p:cNvPr id="17" name="TextBox 16"/>
          <p:cNvSpPr txBox="1"/>
          <p:nvPr/>
        </p:nvSpPr>
        <p:spPr>
          <a:xfrm>
            <a:off x="4724401" y="4267200"/>
            <a:ext cx="453971" cy="415498"/>
          </a:xfrm>
          <a:prstGeom prst="rect">
            <a:avLst/>
          </a:prstGeom>
          <a:noFill/>
        </p:spPr>
        <p:txBody>
          <a:bodyPr wrap="none" rtlCol="0">
            <a:spAutoFit/>
          </a:bodyPr>
          <a:lstStyle/>
          <a:p>
            <a:pPr algn="r" defTabSz="342900"/>
            <a:r>
              <a:rPr lang="en-US" sz="2100" b="1" dirty="0">
                <a:solidFill>
                  <a:prstClr val="black"/>
                </a:solidFill>
                <a:latin typeface="Arial" charset="0"/>
              </a:rPr>
              <a:t>…</a:t>
            </a:r>
          </a:p>
        </p:txBody>
      </p:sp>
      <p:sp>
        <p:nvSpPr>
          <p:cNvPr id="18" name="Rounded Rectangle 17"/>
          <p:cNvSpPr/>
          <p:nvPr/>
        </p:nvSpPr>
        <p:spPr>
          <a:xfrm>
            <a:off x="2806264" y="4134590"/>
            <a:ext cx="3310759" cy="616739"/>
          </a:xfrm>
          <a:prstGeom prst="roundRect">
            <a:avLst/>
          </a:prstGeom>
          <a:no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en-US" sz="1350" kern="0">
              <a:solidFill>
                <a:prstClr val="white"/>
              </a:solidFill>
              <a:latin typeface="Calibri"/>
              <a:ea typeface="ＭＳ Ｐゴシック" pitchFamily="34" charset="-128"/>
            </a:endParaRPr>
          </a:p>
        </p:txBody>
      </p:sp>
      <p:sp>
        <p:nvSpPr>
          <p:cNvPr id="19" name="Rounded Rectangle 18"/>
          <p:cNvSpPr/>
          <p:nvPr/>
        </p:nvSpPr>
        <p:spPr>
          <a:xfrm>
            <a:off x="2806264" y="3466444"/>
            <a:ext cx="3310759" cy="581988"/>
          </a:xfrm>
          <a:prstGeom prst="roundRect">
            <a:avLst/>
          </a:prstGeom>
          <a:no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en-US" sz="1350" kern="0">
              <a:solidFill>
                <a:prstClr val="white"/>
              </a:solidFill>
              <a:latin typeface="Calibri"/>
              <a:ea typeface="ＭＳ Ｐゴシック" pitchFamily="34" charset="-128"/>
            </a:endParaRPr>
          </a:p>
        </p:txBody>
      </p:sp>
      <p:sp>
        <p:nvSpPr>
          <p:cNvPr id="20" name="TextBox 19"/>
          <p:cNvSpPr txBox="1"/>
          <p:nvPr/>
        </p:nvSpPr>
        <p:spPr>
          <a:xfrm>
            <a:off x="2869555" y="3525413"/>
            <a:ext cx="401072" cy="253916"/>
          </a:xfrm>
          <a:prstGeom prst="rect">
            <a:avLst/>
          </a:prstGeom>
          <a:noFill/>
        </p:spPr>
        <p:txBody>
          <a:bodyPr wrap="none" rtlCol="0">
            <a:spAutoFit/>
          </a:bodyPr>
          <a:lstStyle/>
          <a:p>
            <a:pPr algn="r" defTabSz="342900"/>
            <a:r>
              <a:rPr lang="en-US" sz="1050" dirty="0">
                <a:solidFill>
                  <a:prstClr val="black"/>
                </a:solidFill>
                <a:latin typeface="Arial" charset="0"/>
              </a:rPr>
              <a:t>API</a:t>
            </a:r>
          </a:p>
        </p:txBody>
      </p:sp>
      <p:sp>
        <p:nvSpPr>
          <p:cNvPr id="21" name="TextBox 20"/>
          <p:cNvSpPr txBox="1"/>
          <p:nvPr/>
        </p:nvSpPr>
        <p:spPr>
          <a:xfrm>
            <a:off x="2802230" y="4141045"/>
            <a:ext cx="755335" cy="253916"/>
          </a:xfrm>
          <a:prstGeom prst="rect">
            <a:avLst/>
          </a:prstGeom>
          <a:noFill/>
        </p:spPr>
        <p:txBody>
          <a:bodyPr wrap="none" rtlCol="0">
            <a:spAutoFit/>
          </a:bodyPr>
          <a:lstStyle/>
          <a:p>
            <a:pPr algn="r" defTabSz="342900"/>
            <a:r>
              <a:rPr lang="en-US" sz="1050" dirty="0">
                <a:solidFill>
                  <a:prstClr val="black"/>
                </a:solidFill>
                <a:latin typeface="Arial" charset="0"/>
              </a:rPr>
              <a:t>Providers</a:t>
            </a:r>
          </a:p>
        </p:txBody>
      </p:sp>
      <p:sp>
        <p:nvSpPr>
          <p:cNvPr id="22" name="Rectangle 21"/>
          <p:cNvSpPr/>
          <p:nvPr/>
        </p:nvSpPr>
        <p:spPr>
          <a:xfrm>
            <a:off x="4107907" y="4865464"/>
            <a:ext cx="422825" cy="269604"/>
          </a:xfrm>
          <a:prstGeom prst="rect">
            <a:avLst/>
          </a:prstGeom>
          <a:no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NIC</a:t>
            </a:r>
          </a:p>
        </p:txBody>
      </p:sp>
      <p:sp>
        <p:nvSpPr>
          <p:cNvPr id="23" name="Rectangle 22"/>
          <p:cNvSpPr/>
          <p:nvPr/>
        </p:nvSpPr>
        <p:spPr>
          <a:xfrm>
            <a:off x="3189546" y="4864682"/>
            <a:ext cx="422825" cy="269604"/>
          </a:xfrm>
          <a:prstGeom prst="rect">
            <a:avLst/>
          </a:prstGeom>
          <a:no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NIC</a:t>
            </a:r>
          </a:p>
        </p:txBody>
      </p:sp>
      <p:sp>
        <p:nvSpPr>
          <p:cNvPr id="24" name="Rectangle 23"/>
          <p:cNvSpPr/>
          <p:nvPr/>
        </p:nvSpPr>
        <p:spPr>
          <a:xfrm>
            <a:off x="5403660" y="4865464"/>
            <a:ext cx="422825" cy="269604"/>
          </a:xfrm>
          <a:prstGeom prst="rect">
            <a:avLst/>
          </a:prstGeom>
          <a:no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200" kern="0" dirty="0">
                <a:solidFill>
                  <a:prstClr val="black"/>
                </a:solidFill>
                <a:latin typeface="Calibri"/>
                <a:ea typeface="ＭＳ Ｐゴシック" pitchFamily="34" charset="-128"/>
              </a:rPr>
              <a:t>NIC</a:t>
            </a:r>
          </a:p>
        </p:txBody>
      </p:sp>
      <p:sp>
        <p:nvSpPr>
          <p:cNvPr id="25" name="Left Brace 24"/>
          <p:cNvSpPr/>
          <p:nvPr/>
        </p:nvSpPr>
        <p:spPr>
          <a:xfrm>
            <a:off x="2459422" y="3390859"/>
            <a:ext cx="260131" cy="1415654"/>
          </a:xfrm>
          <a:prstGeom prst="leftBrace">
            <a:avLst>
              <a:gd name="adj1" fmla="val 8333"/>
              <a:gd name="adj2" fmla="val 41648"/>
            </a:avLst>
          </a:prstGeom>
          <a:noFill/>
          <a:ln w="25400" cap="flat" cmpd="sng" algn="ctr">
            <a:solidFill>
              <a:srgbClr val="3C6FBD"/>
            </a:solidFill>
            <a:prstDash val="solid"/>
          </a:ln>
          <a:effectLst>
            <a:outerShdw blurRad="40000" dist="20000" dir="5400000" rotWithShape="0">
              <a:srgbClr val="000000">
                <a:alpha val="38000"/>
              </a:srgbClr>
            </a:outerShdw>
          </a:effectLst>
        </p:spPr>
        <p:txBody>
          <a:bodyPr rtlCol="0" anchor="ctr"/>
          <a:lstStyle/>
          <a:p>
            <a:pPr algn="ctr" defTabSz="342900">
              <a:defRPr/>
            </a:pPr>
            <a:endParaRPr lang="en-US" sz="1350" kern="0">
              <a:solidFill>
                <a:prstClr val="black"/>
              </a:solidFill>
              <a:latin typeface="Calibri"/>
              <a:ea typeface="ＭＳ Ｐゴシック" pitchFamily="34" charset="-128"/>
            </a:endParaRPr>
          </a:p>
        </p:txBody>
      </p:sp>
      <p:sp>
        <p:nvSpPr>
          <p:cNvPr id="26" name="TextBox 25"/>
          <p:cNvSpPr txBox="1"/>
          <p:nvPr/>
        </p:nvSpPr>
        <p:spPr>
          <a:xfrm>
            <a:off x="2654878" y="1795705"/>
            <a:ext cx="6235874" cy="1246495"/>
          </a:xfrm>
          <a:prstGeom prst="rect">
            <a:avLst/>
          </a:prstGeom>
          <a:noFill/>
        </p:spPr>
        <p:txBody>
          <a:bodyPr wrap="none" rtlCol="0">
            <a:spAutoFit/>
          </a:bodyPr>
          <a:lstStyle/>
          <a:p>
            <a:pPr defTabSz="342900"/>
            <a:r>
              <a:rPr lang="en-US" sz="1500" dirty="0">
                <a:solidFill>
                  <a:srgbClr val="6D6E71"/>
                </a:solidFill>
                <a:latin typeface="Arial" charset="0"/>
              </a:rPr>
              <a:t>OFI consists of two major components:</a:t>
            </a:r>
          </a:p>
          <a:p>
            <a:pPr marL="214313" indent="-214313" defTabSz="342900">
              <a:buFontTx/>
              <a:buChar char="-"/>
            </a:pPr>
            <a:r>
              <a:rPr lang="en-US" sz="1500" dirty="0">
                <a:solidFill>
                  <a:srgbClr val="6D6E71"/>
                </a:solidFill>
                <a:latin typeface="Arial" charset="0"/>
              </a:rPr>
              <a:t>a set of defined APIs (and some functions) – libfabric, kfabric</a:t>
            </a:r>
          </a:p>
          <a:p>
            <a:pPr marL="214313" indent="-214313" defTabSz="342900">
              <a:buFontTx/>
              <a:buChar char="-"/>
            </a:pPr>
            <a:r>
              <a:rPr lang="en-US" sz="1500" dirty="0">
                <a:solidFill>
                  <a:srgbClr val="6D6E71"/>
                </a:solidFill>
                <a:latin typeface="Arial" charset="0"/>
              </a:rPr>
              <a:t>a set of wire-specific ‘providers’  - ‘OFI providers’</a:t>
            </a:r>
          </a:p>
          <a:p>
            <a:pPr marL="214313" indent="-214313" defTabSz="342900">
              <a:buFontTx/>
              <a:buChar char="-"/>
            </a:pPr>
            <a:endParaRPr lang="en-US" sz="1500" dirty="0">
              <a:solidFill>
                <a:srgbClr val="6D6E71"/>
              </a:solidFill>
              <a:latin typeface="Arial" charset="0"/>
            </a:endParaRPr>
          </a:p>
          <a:p>
            <a:pPr defTabSz="342900"/>
            <a:r>
              <a:rPr lang="en-US" sz="1500" dirty="0">
                <a:solidFill>
                  <a:srgbClr val="6D6E71"/>
                </a:solidFill>
                <a:latin typeface="Arial" charset="0"/>
              </a:rPr>
              <a:t>Think of the ‘providers’ as an implementation of the API on a given wire</a:t>
            </a:r>
          </a:p>
        </p:txBody>
      </p:sp>
      <p:cxnSp>
        <p:nvCxnSpPr>
          <p:cNvPr id="27" name="Straight Arrow Connector 26"/>
          <p:cNvCxnSpPr>
            <a:stCxn id="6" idx="2"/>
            <a:endCxn id="4" idx="0"/>
          </p:cNvCxnSpPr>
          <p:nvPr/>
        </p:nvCxnSpPr>
        <p:spPr>
          <a:xfrm flipH="1">
            <a:off x="1302834" y="4134590"/>
            <a:ext cx="2" cy="255381"/>
          </a:xfrm>
          <a:prstGeom prst="straightConnector1">
            <a:avLst/>
          </a:prstGeom>
          <a:noFill/>
          <a:ln w="25400" cap="flat" cmpd="sng" algn="ctr">
            <a:solidFill>
              <a:srgbClr val="3C6FBD"/>
            </a:solidFill>
            <a:prstDash val="solid"/>
            <a:tailEnd type="arrow"/>
          </a:ln>
          <a:effectLst>
            <a:outerShdw blurRad="40000" dist="20000" dir="5400000" rotWithShape="0">
              <a:srgbClr val="000000">
                <a:alpha val="38000"/>
              </a:srgbClr>
            </a:outerShdw>
          </a:effectLst>
        </p:spPr>
      </p:cxnSp>
      <p:sp>
        <p:nvSpPr>
          <p:cNvPr id="28" name="TextBox 27"/>
          <p:cNvSpPr txBox="1"/>
          <p:nvPr/>
        </p:nvSpPr>
        <p:spPr>
          <a:xfrm>
            <a:off x="6587360" y="3226949"/>
            <a:ext cx="1820011" cy="461665"/>
          </a:xfrm>
          <a:prstGeom prst="rect">
            <a:avLst/>
          </a:prstGeom>
          <a:noFill/>
        </p:spPr>
        <p:txBody>
          <a:bodyPr wrap="square" rtlCol="0">
            <a:spAutoFit/>
          </a:bodyPr>
          <a:lstStyle/>
          <a:p>
            <a:pPr defTabSz="914400"/>
            <a:r>
              <a:rPr lang="en-US" sz="1200" dirty="0">
                <a:solidFill>
                  <a:srgbClr val="000000"/>
                </a:solidFill>
                <a:latin typeface="Arial" charset="0"/>
                <a:ea typeface="ＭＳ Ｐゴシック" pitchFamily="34" charset="-128"/>
              </a:rPr>
              <a:t>a series of interfaces to access fabric services</a:t>
            </a:r>
          </a:p>
        </p:txBody>
      </p:sp>
      <p:cxnSp>
        <p:nvCxnSpPr>
          <p:cNvPr id="30" name="Straight Connector 29"/>
          <p:cNvCxnSpPr>
            <a:stCxn id="28" idx="1"/>
          </p:cNvCxnSpPr>
          <p:nvPr/>
        </p:nvCxnSpPr>
        <p:spPr bwMode="auto">
          <a:xfrm flipH="1">
            <a:off x="6189813" y="3457781"/>
            <a:ext cx="397547" cy="11469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p:cNvSpPr txBox="1"/>
          <p:nvPr/>
        </p:nvSpPr>
        <p:spPr>
          <a:xfrm>
            <a:off x="6250868" y="4658806"/>
            <a:ext cx="2359733" cy="461665"/>
          </a:xfrm>
          <a:prstGeom prst="rect">
            <a:avLst/>
          </a:prstGeom>
          <a:noFill/>
        </p:spPr>
        <p:txBody>
          <a:bodyPr wrap="square" rtlCol="0">
            <a:spAutoFit/>
          </a:bodyPr>
          <a:lstStyle/>
          <a:p>
            <a:pPr defTabSz="914400"/>
            <a:r>
              <a:rPr lang="en-US" sz="1200" dirty="0">
                <a:solidFill>
                  <a:srgbClr val="000000"/>
                </a:solidFill>
                <a:latin typeface="Arial" charset="0"/>
                <a:ea typeface="ＭＳ Ｐゴシック" pitchFamily="34" charset="-128"/>
              </a:rPr>
              <a:t>Provider exports the services defined by the API</a:t>
            </a:r>
          </a:p>
        </p:txBody>
      </p:sp>
      <p:cxnSp>
        <p:nvCxnSpPr>
          <p:cNvPr id="35" name="Straight Connector 34"/>
          <p:cNvCxnSpPr>
            <a:stCxn id="31" idx="1"/>
          </p:cNvCxnSpPr>
          <p:nvPr/>
        </p:nvCxnSpPr>
        <p:spPr bwMode="auto">
          <a:xfrm flipH="1" flipV="1">
            <a:off x="6048545" y="4751332"/>
            <a:ext cx="202322" cy="1383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Slide Number Placeholder 35"/>
          <p:cNvSpPr>
            <a:spLocks noGrp="1"/>
          </p:cNvSpPr>
          <p:nvPr>
            <p:ph type="sldNum" sz="quarter" idx="10"/>
          </p:nvPr>
        </p:nvSpPr>
        <p:spPr/>
        <p:txBody>
          <a:bodyPr/>
          <a:lstStyle/>
          <a:p>
            <a:pPr algn="r" defTabSz="914400">
              <a:defRPr/>
            </a:pPr>
            <a:fld id="{43A6B213-765B-41AA-957E-2AF9911CB4CD}" type="slidenum">
              <a:rPr lang="en-US" altLang="en-US">
                <a:ea typeface="ＭＳ Ｐゴシック" pitchFamily="34" charset="-128"/>
              </a:rPr>
              <a:pPr algn="r" defTabSz="914400">
                <a:defRPr/>
              </a:pPr>
              <a:t>12</a:t>
            </a:fld>
            <a:endParaRPr lang="en-US" altLang="en-US" dirty="0">
              <a:ea typeface="ＭＳ Ｐゴシック" pitchFamily="34" charset="-128"/>
            </a:endParaRPr>
          </a:p>
        </p:txBody>
      </p:sp>
      <p:sp>
        <p:nvSpPr>
          <p:cNvPr id="37" name="Rectangle 36"/>
          <p:cNvSpPr/>
          <p:nvPr/>
        </p:nvSpPr>
        <p:spPr>
          <a:xfrm>
            <a:off x="3276601" y="3572474"/>
            <a:ext cx="611305" cy="389926"/>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black"/>
                </a:solidFill>
                <a:latin typeface="Calibri"/>
                <a:ea typeface="ＭＳ Ｐゴシック" pitchFamily="34" charset="-128"/>
              </a:rPr>
              <a:t>Service I/F</a:t>
            </a:r>
          </a:p>
        </p:txBody>
      </p:sp>
    </p:spTree>
    <p:extLst>
      <p:ext uri="{BB962C8B-B14F-4D97-AF65-F5344CB8AC3E}">
        <p14:creationId xmlns:p14="http://schemas.microsoft.com/office/powerpoint/2010/main" val="329210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8700"/>
            <a:ext cx="6629400" cy="685800"/>
          </a:xfrm>
        </p:spPr>
        <p:txBody>
          <a:bodyPr/>
          <a:lstStyle/>
          <a:p>
            <a:r>
              <a:rPr lang="en-US" b="0" dirty="0"/>
              <a:t>OpenFabrics Interfaces - Providers</a:t>
            </a:r>
          </a:p>
        </p:txBody>
      </p:sp>
      <p:sp>
        <p:nvSpPr>
          <p:cNvPr id="23" name="Rectangle 22"/>
          <p:cNvSpPr/>
          <p:nvPr/>
        </p:nvSpPr>
        <p:spPr>
          <a:xfrm>
            <a:off x="394016" y="2486588"/>
            <a:ext cx="1563053" cy="1674972"/>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endParaRPr lang="en-US" sz="1050" kern="0" dirty="0">
              <a:solidFill>
                <a:prstClr val="white"/>
              </a:solidFill>
              <a:latin typeface="Calibri"/>
              <a:ea typeface="ＭＳ Ｐゴシック" pitchFamily="34" charset="-128"/>
            </a:endParaRPr>
          </a:p>
        </p:txBody>
      </p:sp>
      <p:sp>
        <p:nvSpPr>
          <p:cNvPr id="24" name="Rectangle 23"/>
          <p:cNvSpPr/>
          <p:nvPr/>
        </p:nvSpPr>
        <p:spPr>
          <a:xfrm>
            <a:off x="465452" y="2579219"/>
            <a:ext cx="727234" cy="214313"/>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white"/>
                </a:solidFill>
                <a:latin typeface="Calibri"/>
                <a:ea typeface="ＭＳ Ｐゴシック" pitchFamily="34" charset="-128"/>
              </a:rPr>
              <a:t>libfabric</a:t>
            </a:r>
          </a:p>
        </p:txBody>
      </p:sp>
      <p:sp>
        <p:nvSpPr>
          <p:cNvPr id="25" name="Rectangle 24"/>
          <p:cNvSpPr/>
          <p:nvPr/>
        </p:nvSpPr>
        <p:spPr>
          <a:xfrm>
            <a:off x="1242693" y="2587792"/>
            <a:ext cx="634365" cy="214313"/>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white"/>
                </a:solidFill>
                <a:latin typeface="Calibri"/>
                <a:ea typeface="ＭＳ Ｐゴシック" pitchFamily="34" charset="-128"/>
              </a:rPr>
              <a:t>kfabric</a:t>
            </a:r>
          </a:p>
        </p:txBody>
      </p:sp>
      <p:cxnSp>
        <p:nvCxnSpPr>
          <p:cNvPr id="26" name="Straight Connector 25"/>
          <p:cNvCxnSpPr/>
          <p:nvPr/>
        </p:nvCxnSpPr>
        <p:spPr>
          <a:xfrm>
            <a:off x="394016" y="2292755"/>
            <a:ext cx="1563053" cy="0"/>
          </a:xfrm>
          <a:prstGeom prst="line">
            <a:avLst/>
          </a:prstGeom>
          <a:noFill/>
          <a:ln w="25400" cap="flat" cmpd="sng" algn="ctr">
            <a:solidFill>
              <a:srgbClr val="3C6FBD"/>
            </a:solidFill>
            <a:prstDash val="sysDash"/>
          </a:ln>
          <a:effectLst>
            <a:outerShdw blurRad="40000" dist="20000" dir="5400000" rotWithShape="0">
              <a:srgbClr val="000000">
                <a:alpha val="38000"/>
              </a:srgbClr>
            </a:outerShdw>
          </a:effectLst>
        </p:spPr>
      </p:cxnSp>
      <p:sp>
        <p:nvSpPr>
          <p:cNvPr id="27" name="TextBox 26"/>
          <p:cNvSpPr txBox="1"/>
          <p:nvPr/>
        </p:nvSpPr>
        <p:spPr>
          <a:xfrm>
            <a:off x="914400" y="2099846"/>
            <a:ext cx="436338" cy="338554"/>
          </a:xfrm>
          <a:prstGeom prst="rect">
            <a:avLst/>
          </a:prstGeom>
          <a:solidFill>
            <a:sysClr val="window" lastClr="FFFFFF"/>
          </a:solidFill>
        </p:spPr>
        <p:txBody>
          <a:bodyPr wrap="none" rtlCol="0">
            <a:spAutoFit/>
          </a:bodyPr>
          <a:lstStyle/>
          <a:p>
            <a:pPr algn="r" defTabSz="342900">
              <a:defRPr/>
            </a:pPr>
            <a:r>
              <a:rPr lang="en-US" sz="1600" b="1" kern="0" dirty="0" err="1">
                <a:solidFill>
                  <a:srgbClr val="6D6E71"/>
                </a:solidFill>
                <a:latin typeface="Arial" charset="0"/>
              </a:rPr>
              <a:t>ofi</a:t>
            </a:r>
            <a:endParaRPr lang="en-US" sz="1200" b="1" kern="0" dirty="0">
              <a:solidFill>
                <a:srgbClr val="6D6E71"/>
              </a:solidFill>
              <a:latin typeface="Arial" charset="0"/>
            </a:endParaRPr>
          </a:p>
        </p:txBody>
      </p:sp>
      <p:sp>
        <p:nvSpPr>
          <p:cNvPr id="31" name="Rectangle 30"/>
          <p:cNvSpPr/>
          <p:nvPr/>
        </p:nvSpPr>
        <p:spPr>
          <a:xfrm rot="16200000">
            <a:off x="68287" y="3338940"/>
            <a:ext cx="1091837" cy="21431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provider</a:t>
            </a:r>
          </a:p>
        </p:txBody>
      </p:sp>
      <p:sp>
        <p:nvSpPr>
          <p:cNvPr id="32" name="Rectangle 31"/>
          <p:cNvSpPr/>
          <p:nvPr/>
        </p:nvSpPr>
        <p:spPr>
          <a:xfrm rot="16200000">
            <a:off x="344036" y="3338940"/>
            <a:ext cx="1091837" cy="21431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provider</a:t>
            </a:r>
          </a:p>
        </p:txBody>
      </p:sp>
      <p:sp>
        <p:nvSpPr>
          <p:cNvPr id="33" name="Rectangle 32"/>
          <p:cNvSpPr/>
          <p:nvPr/>
        </p:nvSpPr>
        <p:spPr>
          <a:xfrm rot="16200000">
            <a:off x="1198150" y="3338940"/>
            <a:ext cx="1091837" cy="21431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provider</a:t>
            </a:r>
          </a:p>
        </p:txBody>
      </p:sp>
      <p:sp>
        <p:nvSpPr>
          <p:cNvPr id="40" name="TextBox 39"/>
          <p:cNvSpPr txBox="1"/>
          <p:nvPr/>
        </p:nvSpPr>
        <p:spPr>
          <a:xfrm>
            <a:off x="1141424" y="3087414"/>
            <a:ext cx="505267" cy="369332"/>
          </a:xfrm>
          <a:prstGeom prst="rect">
            <a:avLst/>
          </a:prstGeom>
          <a:noFill/>
        </p:spPr>
        <p:txBody>
          <a:bodyPr wrap="none" rtlCol="0">
            <a:spAutoFit/>
          </a:bodyPr>
          <a:lstStyle/>
          <a:p>
            <a:pPr algn="r" defTabSz="342900"/>
            <a:r>
              <a:rPr lang="en-US" b="1" dirty="0">
                <a:solidFill>
                  <a:prstClr val="white"/>
                </a:solidFill>
                <a:latin typeface="Arial" charset="0"/>
              </a:rPr>
              <a:t>. . .</a:t>
            </a:r>
          </a:p>
        </p:txBody>
      </p:sp>
      <p:sp>
        <p:nvSpPr>
          <p:cNvPr id="34" name="Rectangle 33"/>
          <p:cNvSpPr/>
          <p:nvPr/>
        </p:nvSpPr>
        <p:spPr>
          <a:xfrm rot="16200000">
            <a:off x="301513" y="4390382"/>
            <a:ext cx="634365" cy="214313"/>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fabric</a:t>
            </a:r>
          </a:p>
        </p:txBody>
      </p:sp>
      <p:sp>
        <p:nvSpPr>
          <p:cNvPr id="35" name="Rectangle 34"/>
          <p:cNvSpPr/>
          <p:nvPr/>
        </p:nvSpPr>
        <p:spPr>
          <a:xfrm rot="16200000">
            <a:off x="588326" y="4390382"/>
            <a:ext cx="634365" cy="214313"/>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fabric</a:t>
            </a:r>
          </a:p>
        </p:txBody>
      </p:sp>
      <p:sp>
        <p:nvSpPr>
          <p:cNvPr id="36" name="Rectangle 35"/>
          <p:cNvSpPr/>
          <p:nvPr/>
        </p:nvSpPr>
        <p:spPr>
          <a:xfrm rot="16200000">
            <a:off x="1425253" y="4390382"/>
            <a:ext cx="634365" cy="214313"/>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fabric</a:t>
            </a:r>
          </a:p>
        </p:txBody>
      </p:sp>
      <p:sp>
        <p:nvSpPr>
          <p:cNvPr id="41" name="TextBox 40"/>
          <p:cNvSpPr txBox="1"/>
          <p:nvPr/>
        </p:nvSpPr>
        <p:spPr>
          <a:xfrm>
            <a:off x="1141423" y="4312871"/>
            <a:ext cx="505267" cy="369332"/>
          </a:xfrm>
          <a:prstGeom prst="rect">
            <a:avLst/>
          </a:prstGeom>
          <a:noFill/>
        </p:spPr>
        <p:txBody>
          <a:bodyPr wrap="none" rtlCol="0" anchor="ctr" anchorCtr="0">
            <a:spAutoFit/>
          </a:bodyPr>
          <a:lstStyle/>
          <a:p>
            <a:pPr algn="r" defTabSz="342900"/>
            <a:r>
              <a:rPr lang="en-US" b="1" dirty="0">
                <a:solidFill>
                  <a:prstClr val="black"/>
                </a:solidFill>
                <a:latin typeface="Arial" charset="0"/>
              </a:rPr>
              <a:t>. . .</a:t>
            </a:r>
          </a:p>
        </p:txBody>
      </p:sp>
      <p:sp>
        <p:nvSpPr>
          <p:cNvPr id="59" name="Rectangle 58"/>
          <p:cNvSpPr/>
          <p:nvPr/>
        </p:nvSpPr>
        <p:spPr>
          <a:xfrm>
            <a:off x="2789114" y="2573076"/>
            <a:ext cx="5852349" cy="229028"/>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defRPr/>
            </a:pPr>
            <a:r>
              <a:rPr lang="en-US" sz="1050" kern="0" dirty="0">
                <a:solidFill>
                  <a:prstClr val="white"/>
                </a:solidFill>
                <a:latin typeface="Calibri"/>
                <a:ea typeface="ＭＳ Ｐゴシック" pitchFamily="34" charset="-128"/>
              </a:rPr>
              <a:t>libfabric / kfabric</a:t>
            </a:r>
          </a:p>
        </p:txBody>
      </p:sp>
      <p:grpSp>
        <p:nvGrpSpPr>
          <p:cNvPr id="18" name="Group 17"/>
          <p:cNvGrpSpPr/>
          <p:nvPr/>
        </p:nvGrpSpPr>
        <p:grpSpPr>
          <a:xfrm>
            <a:off x="2786965" y="2292755"/>
            <a:ext cx="779318" cy="2519366"/>
            <a:chOff x="2786965" y="1435505"/>
            <a:chExt cx="779318" cy="2519366"/>
          </a:xfrm>
        </p:grpSpPr>
        <p:sp>
          <p:nvSpPr>
            <p:cNvPr id="49" name="Rectangle 48"/>
            <p:cNvSpPr/>
            <p:nvPr/>
          </p:nvSpPr>
          <p:spPr>
            <a:xfrm rot="16200000">
              <a:off x="2859442" y="3530533"/>
              <a:ext cx="634365" cy="214312"/>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ENET</a:t>
              </a:r>
            </a:p>
          </p:txBody>
        </p:sp>
        <p:sp>
          <p:nvSpPr>
            <p:cNvPr id="50" name="Rectangle 49"/>
            <p:cNvSpPr/>
            <p:nvPr/>
          </p:nvSpPr>
          <p:spPr>
            <a:xfrm>
              <a:off x="2786965" y="2040328"/>
              <a:ext cx="779318" cy="126138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sockets provider</a:t>
              </a:r>
            </a:p>
          </p:txBody>
        </p:sp>
        <p:cxnSp>
          <p:nvCxnSpPr>
            <p:cNvPr id="62" name="Straight Arrow Connector 61"/>
            <p:cNvCxnSpPr>
              <a:stCxn id="50" idx="0"/>
            </p:cNvCxnSpPr>
            <p:nvPr/>
          </p:nvCxnSpPr>
          <p:spPr>
            <a:xfrm flipV="1">
              <a:off x="3176624" y="1435505"/>
              <a:ext cx="2994" cy="604823"/>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473318" y="2311551"/>
            <a:ext cx="779318" cy="2500571"/>
            <a:chOff x="5491449" y="1454300"/>
            <a:chExt cx="779318" cy="2500571"/>
          </a:xfrm>
        </p:grpSpPr>
        <p:sp>
          <p:nvSpPr>
            <p:cNvPr id="9" name="Rectangle 8"/>
            <p:cNvSpPr/>
            <p:nvPr/>
          </p:nvSpPr>
          <p:spPr>
            <a:xfrm rot="16200000">
              <a:off x="5563925" y="3530533"/>
              <a:ext cx="634365" cy="214312"/>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IB</a:t>
              </a:r>
            </a:p>
          </p:txBody>
        </p:sp>
        <p:sp>
          <p:nvSpPr>
            <p:cNvPr id="46" name="Rectangle 45"/>
            <p:cNvSpPr/>
            <p:nvPr/>
          </p:nvSpPr>
          <p:spPr>
            <a:xfrm>
              <a:off x="5491449" y="2040328"/>
              <a:ext cx="779318" cy="126138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verbs provider</a:t>
              </a:r>
            </a:p>
          </p:txBody>
        </p:sp>
        <p:cxnSp>
          <p:nvCxnSpPr>
            <p:cNvPr id="63" name="Straight Arrow Connector 62"/>
            <p:cNvCxnSpPr>
              <a:stCxn id="46" idx="0"/>
            </p:cNvCxnSpPr>
            <p:nvPr/>
          </p:nvCxnSpPr>
          <p:spPr>
            <a:xfrm flipV="1">
              <a:off x="5881108" y="1454300"/>
              <a:ext cx="1496" cy="58602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368769" y="2330345"/>
            <a:ext cx="779318" cy="2481776"/>
            <a:chOff x="6368769" y="1473095"/>
            <a:chExt cx="779318" cy="2481776"/>
          </a:xfrm>
        </p:grpSpPr>
        <p:sp>
          <p:nvSpPr>
            <p:cNvPr id="39" name="Rectangle 38"/>
            <p:cNvSpPr/>
            <p:nvPr/>
          </p:nvSpPr>
          <p:spPr>
            <a:xfrm rot="16200000">
              <a:off x="6433454" y="3530533"/>
              <a:ext cx="634365" cy="214312"/>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ENET</a:t>
              </a:r>
            </a:p>
          </p:txBody>
        </p:sp>
        <p:sp>
          <p:nvSpPr>
            <p:cNvPr id="47" name="Rectangle 46"/>
            <p:cNvSpPr/>
            <p:nvPr/>
          </p:nvSpPr>
          <p:spPr>
            <a:xfrm>
              <a:off x="6368769" y="2040328"/>
              <a:ext cx="779318" cy="126138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verbs provider</a:t>
              </a:r>
            </a:p>
            <a:p>
              <a:pPr algn="ctr" defTabSz="342900"/>
              <a:r>
                <a:rPr lang="en-US" sz="1200" b="1" kern="0" dirty="0">
                  <a:solidFill>
                    <a:srgbClr val="000000">
                      <a:lumMod val="75000"/>
                      <a:lumOff val="25000"/>
                    </a:srgbClr>
                  </a:solidFill>
                  <a:latin typeface="Calibri"/>
                  <a:ea typeface="ＭＳ Ｐゴシック" pitchFamily="34" charset="-128"/>
                </a:rPr>
                <a:t>(RoCEv2, iWARP)</a:t>
              </a:r>
            </a:p>
          </p:txBody>
        </p:sp>
        <p:cxnSp>
          <p:nvCxnSpPr>
            <p:cNvPr id="66" name="Straight Arrow Connector 65"/>
            <p:cNvCxnSpPr/>
            <p:nvPr/>
          </p:nvCxnSpPr>
          <p:spPr>
            <a:xfrm flipV="1">
              <a:off x="6752964" y="1473095"/>
              <a:ext cx="1496" cy="58602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682416" y="2311551"/>
            <a:ext cx="779318" cy="2500570"/>
            <a:chOff x="3656106" y="1454301"/>
            <a:chExt cx="779318" cy="2500570"/>
          </a:xfrm>
        </p:grpSpPr>
        <p:sp>
          <p:nvSpPr>
            <p:cNvPr id="16" name="Rectangle 15"/>
            <p:cNvSpPr/>
            <p:nvPr/>
          </p:nvSpPr>
          <p:spPr>
            <a:xfrm rot="16200000">
              <a:off x="3728583" y="3530533"/>
              <a:ext cx="634365" cy="214312"/>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ARIES</a:t>
              </a:r>
            </a:p>
          </p:txBody>
        </p:sp>
        <p:sp>
          <p:nvSpPr>
            <p:cNvPr id="51" name="Rectangle 50"/>
            <p:cNvSpPr/>
            <p:nvPr/>
          </p:nvSpPr>
          <p:spPr>
            <a:xfrm>
              <a:off x="3656106" y="2040328"/>
              <a:ext cx="779318" cy="126138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a:solidFill>
                    <a:srgbClr val="000000">
                      <a:lumMod val="75000"/>
                      <a:lumOff val="25000"/>
                    </a:srgbClr>
                  </a:solidFill>
                  <a:latin typeface="Calibri"/>
                  <a:ea typeface="ＭＳ Ｐゴシック" pitchFamily="34" charset="-128"/>
                </a:rPr>
                <a:t>GNI provider</a:t>
              </a:r>
            </a:p>
          </p:txBody>
        </p:sp>
        <p:cxnSp>
          <p:nvCxnSpPr>
            <p:cNvPr id="68" name="Straight Arrow Connector 67"/>
            <p:cNvCxnSpPr/>
            <p:nvPr/>
          </p:nvCxnSpPr>
          <p:spPr>
            <a:xfrm flipV="1">
              <a:off x="4035400" y="1454301"/>
              <a:ext cx="1496" cy="586027"/>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6" name="Right Arrow 85"/>
          <p:cNvSpPr/>
          <p:nvPr/>
        </p:nvSpPr>
        <p:spPr>
          <a:xfrm>
            <a:off x="2111953" y="3324075"/>
            <a:ext cx="452005" cy="44003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200" dirty="0">
              <a:solidFill>
                <a:srgbClr val="000000"/>
              </a:solidFill>
              <a:latin typeface="Gill Sans MT"/>
            </a:endParaRPr>
          </a:p>
        </p:txBody>
      </p:sp>
      <p:sp>
        <p:nvSpPr>
          <p:cNvPr id="7" name="TextBox 6"/>
          <p:cNvSpPr txBox="1"/>
          <p:nvPr/>
        </p:nvSpPr>
        <p:spPr>
          <a:xfrm>
            <a:off x="7255054" y="3256691"/>
            <a:ext cx="441146" cy="400110"/>
          </a:xfrm>
          <a:prstGeom prst="rect">
            <a:avLst/>
          </a:prstGeom>
          <a:noFill/>
        </p:spPr>
        <p:txBody>
          <a:bodyPr wrap="none" rtlCol="0">
            <a:spAutoFit/>
          </a:bodyPr>
          <a:lstStyle/>
          <a:p>
            <a:pPr algn="r" defTabSz="914400"/>
            <a:r>
              <a:rPr lang="en-US" sz="2000" b="1" dirty="0">
                <a:solidFill>
                  <a:srgbClr val="000000"/>
                </a:solidFill>
                <a:latin typeface="Arial" charset="0"/>
                <a:ea typeface="ＭＳ Ｐゴシック" pitchFamily="34" charset="-128"/>
              </a:rPr>
              <a:t>…</a:t>
            </a:r>
          </a:p>
        </p:txBody>
      </p:sp>
      <p:sp>
        <p:nvSpPr>
          <p:cNvPr id="8" name="TextBox 7"/>
          <p:cNvSpPr txBox="1"/>
          <p:nvPr/>
        </p:nvSpPr>
        <p:spPr>
          <a:xfrm>
            <a:off x="4917575" y="1763914"/>
            <a:ext cx="3767377" cy="461665"/>
          </a:xfrm>
          <a:prstGeom prst="rect">
            <a:avLst/>
          </a:prstGeom>
          <a:noFill/>
        </p:spPr>
        <p:txBody>
          <a:bodyPr wrap="none" rtlCol="0">
            <a:spAutoFit/>
          </a:bodyPr>
          <a:lstStyle/>
          <a:p>
            <a:pPr algn="r" defTabSz="914400"/>
            <a:r>
              <a:rPr lang="en-US" sz="1200" dirty="0">
                <a:solidFill>
                  <a:srgbClr val="000000"/>
                </a:solidFill>
                <a:latin typeface="Arial" charset="0"/>
                <a:ea typeface="ＭＳ Ｐゴシック" pitchFamily="34" charset="-128"/>
              </a:rPr>
              <a:t>All providers expose the same interfaces,</a:t>
            </a:r>
          </a:p>
          <a:p>
            <a:pPr algn="r" defTabSz="914400"/>
            <a:r>
              <a:rPr lang="en-US" sz="1200" dirty="0">
                <a:solidFill>
                  <a:srgbClr val="000000"/>
                </a:solidFill>
                <a:latin typeface="Arial" charset="0"/>
                <a:ea typeface="ＭＳ Ｐゴシック" pitchFamily="34" charset="-128"/>
              </a:rPr>
              <a:t>None of them expose details of the underlying fabric.</a:t>
            </a:r>
          </a:p>
        </p:txBody>
      </p:sp>
      <p:sp>
        <p:nvSpPr>
          <p:cNvPr id="11" name="TextBox 10"/>
          <p:cNvSpPr txBox="1"/>
          <p:nvPr/>
        </p:nvSpPr>
        <p:spPr>
          <a:xfrm>
            <a:off x="6271774" y="5105400"/>
            <a:ext cx="2853177" cy="738664"/>
          </a:xfrm>
          <a:prstGeom prst="rect">
            <a:avLst/>
          </a:prstGeom>
          <a:noFill/>
        </p:spPr>
        <p:txBody>
          <a:bodyPr wrap="square" rtlCol="0">
            <a:spAutoFit/>
          </a:bodyPr>
          <a:lstStyle/>
          <a:p>
            <a:pPr defTabSz="914400"/>
            <a:r>
              <a:rPr lang="en-US" sz="1400" u="sng" dirty="0">
                <a:solidFill>
                  <a:srgbClr val="000000"/>
                </a:solidFill>
                <a:latin typeface="Arial" charset="0"/>
                <a:ea typeface="ＭＳ Ｐゴシック" pitchFamily="34" charset="-128"/>
              </a:rPr>
              <a:t>Current providers:</a:t>
            </a:r>
          </a:p>
          <a:p>
            <a:pPr defTabSz="914400"/>
            <a:r>
              <a:rPr lang="en-US" sz="1400" dirty="0">
                <a:solidFill>
                  <a:srgbClr val="000000"/>
                </a:solidFill>
                <a:latin typeface="Arial" charset="0"/>
                <a:ea typeface="ＭＳ Ｐゴシック" pitchFamily="34" charset="-128"/>
              </a:rPr>
              <a:t>sockets, verbs, </a:t>
            </a:r>
            <a:r>
              <a:rPr lang="en-US" sz="1400" dirty="0" err="1">
                <a:solidFill>
                  <a:srgbClr val="000000"/>
                </a:solidFill>
                <a:latin typeface="Arial" charset="0"/>
                <a:ea typeface="ＭＳ Ｐゴシック" pitchFamily="34" charset="-128"/>
              </a:rPr>
              <a:t>usnic</a:t>
            </a:r>
            <a:r>
              <a:rPr lang="en-US" sz="1400" dirty="0">
                <a:solidFill>
                  <a:srgbClr val="000000"/>
                </a:solidFill>
                <a:latin typeface="Arial" charset="0"/>
                <a:ea typeface="ＭＳ Ｐゴシック" pitchFamily="34" charset="-128"/>
              </a:rPr>
              <a:t>, </a:t>
            </a:r>
            <a:r>
              <a:rPr lang="en-US" sz="1400" dirty="0" err="1">
                <a:solidFill>
                  <a:srgbClr val="000000"/>
                </a:solidFill>
                <a:latin typeface="Arial" charset="0"/>
                <a:ea typeface="ＭＳ Ｐゴシック" pitchFamily="34" charset="-128"/>
              </a:rPr>
              <a:t>gni</a:t>
            </a:r>
            <a:r>
              <a:rPr lang="en-US" sz="1400" dirty="0">
                <a:solidFill>
                  <a:srgbClr val="000000"/>
                </a:solidFill>
                <a:latin typeface="Arial" charset="0"/>
                <a:ea typeface="ＭＳ Ｐゴシック" pitchFamily="34" charset="-128"/>
              </a:rPr>
              <a:t>, mlx, </a:t>
            </a:r>
            <a:r>
              <a:rPr lang="en-US" sz="1400" dirty="0" err="1">
                <a:solidFill>
                  <a:srgbClr val="000000"/>
                </a:solidFill>
                <a:latin typeface="Arial" charset="0"/>
                <a:ea typeface="ＭＳ Ｐゴシック" pitchFamily="34" charset="-128"/>
              </a:rPr>
              <a:t>psm</a:t>
            </a:r>
            <a:r>
              <a:rPr lang="en-US" sz="1400" dirty="0">
                <a:solidFill>
                  <a:srgbClr val="000000"/>
                </a:solidFill>
                <a:latin typeface="Arial" charset="0"/>
                <a:ea typeface="ＭＳ Ｐゴシック" pitchFamily="34" charset="-128"/>
              </a:rPr>
              <a:t>, psm2, </a:t>
            </a:r>
            <a:r>
              <a:rPr lang="en-US" sz="1400" dirty="0" err="1">
                <a:solidFill>
                  <a:srgbClr val="000000"/>
                </a:solidFill>
                <a:latin typeface="Arial" charset="0"/>
                <a:ea typeface="ＭＳ Ｐゴシック" pitchFamily="34" charset="-128"/>
              </a:rPr>
              <a:t>udp</a:t>
            </a:r>
            <a:r>
              <a:rPr lang="en-US" sz="1400" dirty="0">
                <a:solidFill>
                  <a:srgbClr val="000000"/>
                </a:solidFill>
                <a:latin typeface="Arial" charset="0"/>
                <a:ea typeface="ＭＳ Ｐゴシック" pitchFamily="34" charset="-128"/>
              </a:rPr>
              <a:t>, </a:t>
            </a:r>
            <a:r>
              <a:rPr lang="en-US" sz="1400" dirty="0" err="1">
                <a:solidFill>
                  <a:srgbClr val="000000"/>
                </a:solidFill>
                <a:latin typeface="Arial" charset="0"/>
                <a:ea typeface="ＭＳ Ｐゴシック" pitchFamily="34" charset="-128"/>
              </a:rPr>
              <a:t>bgq</a:t>
            </a:r>
            <a:endParaRPr lang="en-US" sz="1400" dirty="0">
              <a:solidFill>
                <a:srgbClr val="000000"/>
              </a:solidFill>
              <a:latin typeface="Arial" charset="0"/>
              <a:ea typeface="ＭＳ Ｐゴシック" pitchFamily="34" charset="-128"/>
            </a:endParaRPr>
          </a:p>
        </p:txBody>
      </p:sp>
      <p:grpSp>
        <p:nvGrpSpPr>
          <p:cNvPr id="15" name="Group 14"/>
          <p:cNvGrpSpPr/>
          <p:nvPr/>
        </p:nvGrpSpPr>
        <p:grpSpPr>
          <a:xfrm>
            <a:off x="4577867" y="2331644"/>
            <a:ext cx="779318" cy="2500571"/>
            <a:chOff x="4549962" y="1474393"/>
            <a:chExt cx="779318" cy="2500571"/>
          </a:xfrm>
        </p:grpSpPr>
        <p:sp>
          <p:nvSpPr>
            <p:cNvPr id="52" name="Rectangle 51"/>
            <p:cNvSpPr/>
            <p:nvPr/>
          </p:nvSpPr>
          <p:spPr>
            <a:xfrm rot="16200000">
              <a:off x="4622438" y="3550626"/>
              <a:ext cx="634365" cy="214312"/>
            </a:xfrm>
            <a:prstGeom prst="rect">
              <a:avLst/>
            </a:prstGeom>
            <a:gradFill rotWithShape="1">
              <a:gsLst>
                <a:gs pos="0">
                  <a:schemeClr val="bg1">
                    <a:lumMod val="65000"/>
                  </a:schemeClr>
                </a:gs>
                <a:gs pos="50000">
                  <a:schemeClr val="bg1">
                    <a:lumMod val="95000"/>
                  </a:schemeClr>
                </a:gs>
                <a:gs pos="100000">
                  <a:schemeClr val="bg1">
                    <a:lumMod val="65000"/>
                  </a:scheme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kern="0" dirty="0">
                  <a:solidFill>
                    <a:srgbClr val="000000"/>
                  </a:solidFill>
                  <a:latin typeface="Calibri"/>
                  <a:ea typeface="ＭＳ Ｐゴシック" pitchFamily="34" charset="-128"/>
                </a:rPr>
                <a:t>ENET</a:t>
              </a:r>
            </a:p>
          </p:txBody>
        </p:sp>
        <p:sp>
          <p:nvSpPr>
            <p:cNvPr id="53" name="Rectangle 52"/>
            <p:cNvSpPr/>
            <p:nvPr/>
          </p:nvSpPr>
          <p:spPr>
            <a:xfrm>
              <a:off x="4549962" y="2060421"/>
              <a:ext cx="779318" cy="1261383"/>
            </a:xfrm>
            <a:prstGeom prst="rect">
              <a:avLst/>
            </a:prstGeom>
            <a:gradFill flip="none" rotWithShape="1">
              <a:gsLst>
                <a:gs pos="52000">
                  <a:schemeClr val="accent5">
                    <a:lumMod val="20000"/>
                    <a:lumOff val="80000"/>
                  </a:schemeClr>
                </a:gs>
                <a:gs pos="0">
                  <a:srgbClr val="3C6FBD"/>
                </a:gs>
                <a:gs pos="99000">
                  <a:schemeClr val="accent2">
                    <a:lumMod val="60000"/>
                    <a:lumOff val="40000"/>
                  </a:scheme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200" b="1" kern="0" dirty="0" err="1">
                  <a:solidFill>
                    <a:srgbClr val="000000">
                      <a:lumMod val="75000"/>
                      <a:lumOff val="25000"/>
                    </a:srgbClr>
                  </a:solidFill>
                  <a:latin typeface="Calibri"/>
                  <a:ea typeface="ＭＳ Ｐゴシック" pitchFamily="34" charset="-128"/>
                </a:rPr>
                <a:t>usnic</a:t>
              </a:r>
              <a:r>
                <a:rPr lang="en-US" sz="1200" b="1" kern="0" dirty="0">
                  <a:solidFill>
                    <a:srgbClr val="000000">
                      <a:lumMod val="75000"/>
                      <a:lumOff val="25000"/>
                    </a:srgbClr>
                  </a:solidFill>
                  <a:latin typeface="Calibri"/>
                  <a:ea typeface="ＭＳ Ｐゴシック" pitchFamily="34" charset="-128"/>
                </a:rPr>
                <a:t> provider</a:t>
              </a:r>
            </a:p>
          </p:txBody>
        </p:sp>
        <p:cxnSp>
          <p:nvCxnSpPr>
            <p:cNvPr id="54" name="Straight Arrow Connector 53"/>
            <p:cNvCxnSpPr>
              <a:stCxn id="53" idx="0"/>
            </p:cNvCxnSpPr>
            <p:nvPr/>
          </p:nvCxnSpPr>
          <p:spPr>
            <a:xfrm flipV="1">
              <a:off x="4939621" y="1474393"/>
              <a:ext cx="1496" cy="58602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Slide Number Placeholder 18"/>
          <p:cNvSpPr>
            <a:spLocks noGrp="1"/>
          </p:cNvSpPr>
          <p:nvPr>
            <p:ph type="sldNum" sz="quarter" idx="10"/>
          </p:nvPr>
        </p:nvSpPr>
        <p:spPr/>
        <p:txBody>
          <a:bodyPr/>
          <a:lstStyle/>
          <a:p>
            <a:pPr algn="r" defTabSz="914400">
              <a:defRPr/>
            </a:pPr>
            <a:fld id="{43A6B213-765B-41AA-957E-2AF9911CB4CD}" type="slidenum">
              <a:rPr lang="en-US" altLang="en-US">
                <a:ea typeface="ＭＳ Ｐゴシック" pitchFamily="34" charset="-128"/>
              </a:rPr>
              <a:pPr algn="r" defTabSz="914400">
                <a:defRPr/>
              </a:pPr>
              <a:t>13</a:t>
            </a:fld>
            <a:endParaRPr lang="en-US" altLang="en-US" dirty="0">
              <a:ea typeface="ＭＳ Ｐゴシック" pitchFamily="34" charset="-128"/>
            </a:endParaRPr>
          </a:p>
        </p:txBody>
      </p:sp>
    </p:spTree>
    <p:extLst>
      <p:ext uri="{BB962C8B-B14F-4D97-AF65-F5344CB8AC3E}">
        <p14:creationId xmlns:p14="http://schemas.microsoft.com/office/powerpoint/2010/main" val="372936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09" y="2401797"/>
            <a:ext cx="989179" cy="1246513"/>
          </a:xfrm>
          <a:prstGeom prst="rect">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rtlCol="0" anchor="t" anchorCtr="0"/>
          <a:lstStyle/>
          <a:p>
            <a:pPr algn="ctr" defTabSz="914400"/>
            <a:r>
              <a:rPr lang="en-US" sz="1200" b="1" dirty="0">
                <a:solidFill>
                  <a:srgbClr val="FFFFFF">
                    <a:lumMod val="50000"/>
                  </a:srgbClr>
                </a:solidFill>
                <a:latin typeface="Gill Sans MT"/>
              </a:rPr>
              <a:t>Legacy Apps</a:t>
            </a:r>
          </a:p>
        </p:txBody>
      </p:sp>
      <p:sp>
        <p:nvSpPr>
          <p:cNvPr id="12" name="Rectangle 11"/>
          <p:cNvSpPr/>
          <p:nvPr/>
        </p:nvSpPr>
        <p:spPr>
          <a:xfrm>
            <a:off x="1376914" y="2401797"/>
            <a:ext cx="1291321" cy="1246513"/>
          </a:xfrm>
          <a:prstGeom prst="rect">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rtlCol="0" anchor="t" anchorCtr="0"/>
          <a:lstStyle/>
          <a:p>
            <a:pPr algn="ctr" defTabSz="914400"/>
            <a:r>
              <a:rPr lang="en-US" sz="1200" b="1" dirty="0">
                <a:solidFill>
                  <a:srgbClr val="FFFFFF">
                    <a:lumMod val="50000"/>
                  </a:srgbClr>
                </a:solidFill>
                <a:latin typeface="Gill Sans MT"/>
              </a:rPr>
              <a:t>Data Analysis</a:t>
            </a:r>
          </a:p>
        </p:txBody>
      </p:sp>
      <p:sp>
        <p:nvSpPr>
          <p:cNvPr id="15" name="Rectangle 14"/>
          <p:cNvSpPr/>
          <p:nvPr/>
        </p:nvSpPr>
        <p:spPr>
          <a:xfrm>
            <a:off x="2732352" y="2395516"/>
            <a:ext cx="3480068" cy="1246513"/>
          </a:xfrm>
          <a:prstGeom prst="rect">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t" anchorCtr="0"/>
          <a:lstStyle/>
          <a:p>
            <a:pPr algn="ctr" defTabSz="914400"/>
            <a:r>
              <a:rPr lang="en-US" sz="1200" b="1" dirty="0">
                <a:solidFill>
                  <a:srgbClr val="000000"/>
                </a:solidFill>
                <a:latin typeface="Gill Sans MT"/>
              </a:rPr>
              <a:t>Data Storage, Data Access</a:t>
            </a:r>
          </a:p>
        </p:txBody>
      </p:sp>
      <p:sp>
        <p:nvSpPr>
          <p:cNvPr id="17" name="Rectangle 16"/>
          <p:cNvSpPr/>
          <p:nvPr/>
        </p:nvSpPr>
        <p:spPr>
          <a:xfrm>
            <a:off x="6283672" y="2400981"/>
            <a:ext cx="2477410" cy="1247649"/>
          </a:xfrm>
          <a:prstGeom prst="rect">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t" anchorCtr="0"/>
          <a:lstStyle/>
          <a:p>
            <a:pPr algn="ctr" defTabSz="914400"/>
            <a:r>
              <a:rPr lang="en-US" sz="1200" b="1" dirty="0">
                <a:solidFill>
                  <a:srgbClr val="000000"/>
                </a:solidFill>
                <a:latin typeface="Gill Sans MT"/>
              </a:rPr>
              <a:t>Distributed and Parallel </a:t>
            </a:r>
          </a:p>
          <a:p>
            <a:pPr algn="ctr" defTabSz="914400"/>
            <a:r>
              <a:rPr lang="en-US" sz="1200" b="1" dirty="0">
                <a:solidFill>
                  <a:srgbClr val="000000"/>
                </a:solidFill>
                <a:latin typeface="Gill Sans MT"/>
              </a:rPr>
              <a:t>Computing</a:t>
            </a:r>
          </a:p>
        </p:txBody>
      </p:sp>
      <p:sp>
        <p:nvSpPr>
          <p:cNvPr id="26" name="TextBox 25"/>
          <p:cNvSpPr txBox="1"/>
          <p:nvPr/>
        </p:nvSpPr>
        <p:spPr>
          <a:xfrm>
            <a:off x="6283673" y="3063495"/>
            <a:ext cx="1260127" cy="415498"/>
          </a:xfrm>
          <a:prstGeom prst="rect">
            <a:avLst/>
          </a:prstGeom>
          <a:noFill/>
          <a:ln>
            <a:noFill/>
          </a:ln>
        </p:spPr>
        <p:txBody>
          <a:bodyPr wrap="square" rtlCol="0">
            <a:spAutoFit/>
          </a:bodyPr>
          <a:lstStyle/>
          <a:p>
            <a:pPr algn="ctr" defTabSz="914400"/>
            <a:r>
              <a:rPr lang="en-US" sz="1050" u="sng" dirty="0" err="1">
                <a:solidFill>
                  <a:srgbClr val="000000"/>
                </a:solidFill>
                <a:latin typeface="Arial" charset="0"/>
                <a:ea typeface="ＭＳ Ｐゴシック" pitchFamily="34" charset="-128"/>
              </a:rPr>
              <a:t>Msg</a:t>
            </a:r>
            <a:r>
              <a:rPr lang="en-US" sz="1050" u="sng" dirty="0">
                <a:solidFill>
                  <a:srgbClr val="000000"/>
                </a:solidFill>
                <a:latin typeface="Arial" charset="0"/>
                <a:ea typeface="ＭＳ Ｐゴシック" pitchFamily="34" charset="-128"/>
              </a:rPr>
              <a:t> Passing</a:t>
            </a:r>
          </a:p>
          <a:p>
            <a:pPr marL="88106" indent="-88106" algn="ctr" defTabSz="914400">
              <a:buFontTx/>
              <a:buChar char="-"/>
            </a:pPr>
            <a:r>
              <a:rPr lang="en-US" sz="1050" dirty="0">
                <a:solidFill>
                  <a:srgbClr val="000000"/>
                </a:solidFill>
                <a:latin typeface="Arial" charset="0"/>
                <a:ea typeface="ＭＳ Ｐゴシック" pitchFamily="34" charset="-128"/>
              </a:rPr>
              <a:t>MPI applications</a:t>
            </a:r>
          </a:p>
        </p:txBody>
      </p:sp>
      <p:sp>
        <p:nvSpPr>
          <p:cNvPr id="27" name="TextBox 26"/>
          <p:cNvSpPr txBox="1"/>
          <p:nvPr/>
        </p:nvSpPr>
        <p:spPr>
          <a:xfrm>
            <a:off x="1376909" y="3063495"/>
            <a:ext cx="1291320" cy="738664"/>
          </a:xfrm>
          <a:prstGeom prst="rect">
            <a:avLst/>
          </a:prstGeom>
          <a:noFill/>
          <a:ln>
            <a:noFill/>
          </a:ln>
        </p:spPr>
        <p:txBody>
          <a:bodyPr wrap="square" rtlCol="0">
            <a:spAutoFit/>
          </a:bodyPr>
          <a:lstStyle>
            <a:defPPr>
              <a:defRPr lang="en-US"/>
            </a:defPPr>
            <a:lvl1pPr marL="117475" indent="-117475">
              <a:buFontTx/>
              <a:buChar char="-"/>
              <a:defRPr sz="1400">
                <a:solidFill>
                  <a:schemeClr val="bg1">
                    <a:lumMod val="65000"/>
                  </a:schemeClr>
                </a:solidFill>
              </a:defRPr>
            </a:lvl1pPr>
          </a:lstStyle>
          <a:p>
            <a:pPr algn="ctr" defTabSz="914400"/>
            <a:r>
              <a:rPr lang="en-US" sz="1050" dirty="0">
                <a:solidFill>
                  <a:srgbClr val="FFFFFF">
                    <a:lumMod val="50000"/>
                  </a:srgbClr>
                </a:solidFill>
                <a:latin typeface="Arial" charset="0"/>
                <a:ea typeface="ＭＳ Ｐゴシック" pitchFamily="34" charset="-128"/>
              </a:rPr>
              <a:t>Structured data</a:t>
            </a:r>
          </a:p>
          <a:p>
            <a:pPr algn="ctr" defTabSz="914400"/>
            <a:r>
              <a:rPr lang="en-US" sz="1050" dirty="0">
                <a:solidFill>
                  <a:srgbClr val="FFFFFF">
                    <a:lumMod val="50000"/>
                  </a:srgbClr>
                </a:solidFill>
                <a:latin typeface="Arial" charset="0"/>
                <a:ea typeface="ＭＳ Ｐゴシック" pitchFamily="34" charset="-128"/>
              </a:rPr>
              <a:t>Unstructured data</a:t>
            </a:r>
          </a:p>
          <a:p>
            <a:pPr algn="ctr" defTabSz="914400"/>
            <a:endParaRPr lang="en-US" sz="1050" dirty="0">
              <a:solidFill>
                <a:srgbClr val="FFFFFF">
                  <a:lumMod val="50000"/>
                </a:srgbClr>
              </a:solidFill>
              <a:latin typeface="Arial" charset="0"/>
              <a:ea typeface="ＭＳ Ｐゴシック" pitchFamily="34" charset="-128"/>
            </a:endParaRPr>
          </a:p>
        </p:txBody>
      </p:sp>
      <p:sp>
        <p:nvSpPr>
          <p:cNvPr id="28" name="TextBox 27"/>
          <p:cNvSpPr txBox="1"/>
          <p:nvPr/>
        </p:nvSpPr>
        <p:spPr>
          <a:xfrm>
            <a:off x="323606" y="3063496"/>
            <a:ext cx="1053301" cy="577081"/>
          </a:xfrm>
          <a:prstGeom prst="rect">
            <a:avLst/>
          </a:prstGeom>
          <a:noFill/>
          <a:ln>
            <a:noFill/>
          </a:ln>
        </p:spPr>
        <p:txBody>
          <a:bodyPr wrap="square" rtlCol="0">
            <a:spAutoFit/>
          </a:bodyPr>
          <a:lstStyle/>
          <a:p>
            <a:pPr marL="88106" indent="-88106" algn="ctr" defTabSz="914400">
              <a:buFontTx/>
              <a:buChar char="-"/>
            </a:pPr>
            <a:r>
              <a:rPr lang="en-US" sz="1050" dirty="0">
                <a:solidFill>
                  <a:srgbClr val="FFFFFF">
                    <a:lumMod val="50000"/>
                  </a:srgbClr>
                </a:solidFill>
                <a:latin typeface="Arial" charset="0"/>
                <a:ea typeface="ＭＳ Ｐゴシック" pitchFamily="34" charset="-128"/>
              </a:rPr>
              <a:t>Sockets apps</a:t>
            </a:r>
          </a:p>
          <a:p>
            <a:pPr marL="88106" indent="-88106" algn="ctr" defTabSz="914400">
              <a:buFontTx/>
              <a:buChar char="-"/>
            </a:pPr>
            <a:r>
              <a:rPr lang="en-US" sz="1050" dirty="0">
                <a:solidFill>
                  <a:srgbClr val="FFFFFF">
                    <a:lumMod val="50000"/>
                  </a:srgbClr>
                </a:solidFill>
                <a:latin typeface="Arial" charset="0"/>
                <a:ea typeface="ＭＳ Ｐゴシック" pitchFamily="34" charset="-128"/>
              </a:rPr>
              <a:t>IP apps</a:t>
            </a:r>
          </a:p>
        </p:txBody>
      </p:sp>
      <p:sp>
        <p:nvSpPr>
          <p:cNvPr id="14" name="TextBox 13"/>
          <p:cNvSpPr txBox="1"/>
          <p:nvPr/>
        </p:nvSpPr>
        <p:spPr>
          <a:xfrm>
            <a:off x="7473036" y="3063495"/>
            <a:ext cx="1359299" cy="415498"/>
          </a:xfrm>
          <a:prstGeom prst="rect">
            <a:avLst/>
          </a:prstGeom>
          <a:noFill/>
          <a:ln>
            <a:noFill/>
          </a:ln>
        </p:spPr>
        <p:txBody>
          <a:bodyPr wrap="square" rtlCol="0">
            <a:spAutoFit/>
          </a:bodyPr>
          <a:lstStyle/>
          <a:p>
            <a:pPr algn="ctr" defTabSz="914400"/>
            <a:r>
              <a:rPr lang="en-US" sz="1050" u="sng" dirty="0">
                <a:solidFill>
                  <a:srgbClr val="000000"/>
                </a:solidFill>
                <a:latin typeface="Arial" charset="0"/>
                <a:ea typeface="ＭＳ Ｐゴシック" pitchFamily="34" charset="-128"/>
              </a:rPr>
              <a:t>Shared memory</a:t>
            </a:r>
          </a:p>
          <a:p>
            <a:pPr algn="ctr" defTabSz="914400"/>
            <a:r>
              <a:rPr lang="en-US" sz="1050" dirty="0">
                <a:solidFill>
                  <a:srgbClr val="000000"/>
                </a:solidFill>
                <a:latin typeface="Arial" charset="0"/>
                <a:ea typeface="ＭＳ Ｐゴシック" pitchFamily="34" charset="-128"/>
              </a:rPr>
              <a:t>- PGAS languages</a:t>
            </a:r>
          </a:p>
        </p:txBody>
      </p:sp>
      <p:sp>
        <p:nvSpPr>
          <p:cNvPr id="6" name="Left Brace 5"/>
          <p:cNvSpPr/>
          <p:nvPr/>
        </p:nvSpPr>
        <p:spPr>
          <a:xfrm rot="16200000" flipV="1">
            <a:off x="6675046" y="2191417"/>
            <a:ext cx="287790" cy="3884282"/>
          </a:xfrm>
          <a:prstGeom prst="leftBrace">
            <a:avLst>
              <a:gd name="adj1" fmla="val 1965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Gill Sans MT"/>
            </a:endParaRPr>
          </a:p>
        </p:txBody>
      </p:sp>
      <p:sp>
        <p:nvSpPr>
          <p:cNvPr id="20" name="Left Brace 19"/>
          <p:cNvSpPr/>
          <p:nvPr/>
        </p:nvSpPr>
        <p:spPr>
          <a:xfrm rot="16200000" flipV="1">
            <a:off x="4231634" y="2200042"/>
            <a:ext cx="288884" cy="3287448"/>
          </a:xfrm>
          <a:prstGeom prst="leftBrace">
            <a:avLst>
              <a:gd name="adj1" fmla="val 13353"/>
              <a:gd name="adj2" fmla="val 66487"/>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Gill Sans MT"/>
            </a:endParaRPr>
          </a:p>
        </p:txBody>
      </p:sp>
      <p:sp>
        <p:nvSpPr>
          <p:cNvPr id="9" name="Title 8"/>
          <p:cNvSpPr>
            <a:spLocks noGrp="1"/>
          </p:cNvSpPr>
          <p:nvPr>
            <p:ph type="title"/>
          </p:nvPr>
        </p:nvSpPr>
        <p:spPr/>
        <p:txBody>
          <a:bodyPr/>
          <a:lstStyle/>
          <a:p>
            <a:r>
              <a:rPr lang="en-US" sz="2000" dirty="0"/>
              <a:t>OFI Project Overview – work group structure</a:t>
            </a:r>
          </a:p>
        </p:txBody>
      </p:sp>
      <p:sp>
        <p:nvSpPr>
          <p:cNvPr id="18" name="Slide Number Placeholder 17"/>
          <p:cNvSpPr>
            <a:spLocks noGrp="1"/>
          </p:cNvSpPr>
          <p:nvPr>
            <p:ph type="sldNum" sz="quarter" idx="4294967295"/>
          </p:nvPr>
        </p:nvSpPr>
        <p:spPr>
          <a:xfrm>
            <a:off x="5717381" y="5642010"/>
            <a:ext cx="2895600" cy="272575"/>
          </a:xfrm>
          <a:prstGeom prst="rect">
            <a:avLst/>
          </a:prstGeom>
        </p:spPr>
        <p:txBody>
          <a:bodyPr/>
          <a:lstStyle/>
          <a:p>
            <a:pPr algn="r" defTabSz="914400">
              <a:defRPr/>
            </a:pPr>
            <a:fld id="{BF849D2C-A9CD-B04A-B70A-527FFE2F698D}" type="slidenum">
              <a:rPr lang="en-US">
                <a:ea typeface="ＭＳ Ｐゴシック" pitchFamily="34" charset="-128"/>
              </a:rPr>
              <a:pPr algn="r" defTabSz="914400">
                <a:defRPr/>
              </a:pPr>
              <a:t>14</a:t>
            </a:fld>
            <a:endParaRPr lang="en-US" dirty="0">
              <a:ea typeface="ＭＳ Ｐゴシック" pitchFamily="34" charset="-128"/>
            </a:endParaRPr>
          </a:p>
        </p:txBody>
      </p:sp>
      <p:sp>
        <p:nvSpPr>
          <p:cNvPr id="23" name="Left Brace 22"/>
          <p:cNvSpPr/>
          <p:nvPr/>
        </p:nvSpPr>
        <p:spPr>
          <a:xfrm rot="5400000">
            <a:off x="4371151" y="-2026551"/>
            <a:ext cx="314867" cy="8409959"/>
          </a:xfrm>
          <a:prstGeom prst="leftBrace">
            <a:avLst>
              <a:gd name="adj1" fmla="val 2180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latin typeface="Gill Sans MT"/>
            </a:endParaRPr>
          </a:p>
        </p:txBody>
      </p:sp>
      <p:sp>
        <p:nvSpPr>
          <p:cNvPr id="10" name="TextBox 9"/>
          <p:cNvSpPr txBox="1"/>
          <p:nvPr/>
        </p:nvSpPr>
        <p:spPr>
          <a:xfrm>
            <a:off x="3900126" y="1691088"/>
            <a:ext cx="1156086" cy="323165"/>
          </a:xfrm>
          <a:prstGeom prst="rect">
            <a:avLst/>
          </a:prstGeom>
          <a:noFill/>
        </p:spPr>
        <p:txBody>
          <a:bodyPr wrap="none" rtlCol="0">
            <a:spAutoFit/>
          </a:bodyPr>
          <a:lstStyle/>
          <a:p>
            <a:pPr algn="r" defTabSz="914400"/>
            <a:r>
              <a:rPr lang="en-US" sz="1500" dirty="0">
                <a:solidFill>
                  <a:srgbClr val="000000"/>
                </a:solidFill>
                <a:latin typeface="Arial" charset="0"/>
                <a:ea typeface="ＭＳ Ｐゴシック" pitchFamily="34" charset="-128"/>
              </a:rPr>
              <a:t>OFI Project</a:t>
            </a:r>
          </a:p>
        </p:txBody>
      </p:sp>
      <p:sp>
        <p:nvSpPr>
          <p:cNvPr id="21" name="TextBox 20"/>
          <p:cNvSpPr txBox="1"/>
          <p:nvPr/>
        </p:nvSpPr>
        <p:spPr>
          <a:xfrm>
            <a:off x="2732350" y="3063496"/>
            <a:ext cx="1816961" cy="577081"/>
          </a:xfrm>
          <a:prstGeom prst="rect">
            <a:avLst/>
          </a:prstGeom>
          <a:noFill/>
          <a:ln>
            <a:noFill/>
          </a:ln>
        </p:spPr>
        <p:txBody>
          <a:bodyPr wrap="square" rtlCol="0">
            <a:spAutoFit/>
          </a:bodyPr>
          <a:lstStyle/>
          <a:p>
            <a:pPr algn="ctr" defTabSz="914400"/>
            <a:r>
              <a:rPr lang="en-US" sz="1050" u="sng" dirty="0">
                <a:solidFill>
                  <a:srgbClr val="000000"/>
                </a:solidFill>
                <a:latin typeface="Arial" charset="0"/>
                <a:ea typeface="ＭＳ Ｐゴシック" pitchFamily="34" charset="-128"/>
              </a:rPr>
              <a:t>Data Storage</a:t>
            </a:r>
          </a:p>
          <a:p>
            <a:pPr algn="ctr" defTabSz="914400"/>
            <a:r>
              <a:rPr lang="en-US" sz="1050" dirty="0">
                <a:solidFill>
                  <a:srgbClr val="000000"/>
                </a:solidFill>
                <a:latin typeface="Arial" charset="0"/>
                <a:ea typeface="ＭＳ Ｐゴシック" pitchFamily="34" charset="-128"/>
              </a:rPr>
              <a:t>- object, file, block</a:t>
            </a:r>
          </a:p>
          <a:p>
            <a:pPr algn="ctr" defTabSz="914400"/>
            <a:r>
              <a:rPr lang="en-US" sz="1050" dirty="0">
                <a:solidFill>
                  <a:srgbClr val="000000"/>
                </a:solidFill>
                <a:latin typeface="Arial" charset="0"/>
                <a:ea typeface="ＭＳ Ｐゴシック" pitchFamily="34" charset="-128"/>
              </a:rPr>
              <a:t>- storage class memory</a:t>
            </a:r>
          </a:p>
        </p:txBody>
      </p:sp>
      <p:sp>
        <p:nvSpPr>
          <p:cNvPr id="24" name="TextBox 23"/>
          <p:cNvSpPr txBox="1"/>
          <p:nvPr/>
        </p:nvSpPr>
        <p:spPr>
          <a:xfrm>
            <a:off x="4284049" y="3063495"/>
            <a:ext cx="1817450" cy="415498"/>
          </a:xfrm>
          <a:prstGeom prst="rect">
            <a:avLst/>
          </a:prstGeom>
          <a:noFill/>
          <a:ln>
            <a:noFill/>
          </a:ln>
        </p:spPr>
        <p:txBody>
          <a:bodyPr wrap="square" rtlCol="0">
            <a:spAutoFit/>
          </a:bodyPr>
          <a:lstStyle/>
          <a:p>
            <a:pPr algn="ctr" defTabSz="914400"/>
            <a:r>
              <a:rPr lang="en-US" sz="1050" u="sng" dirty="0">
                <a:solidFill>
                  <a:srgbClr val="000000"/>
                </a:solidFill>
                <a:latin typeface="Arial" charset="0"/>
                <a:ea typeface="ＭＳ Ｐゴシック" pitchFamily="34" charset="-128"/>
              </a:rPr>
              <a:t>Data Access</a:t>
            </a:r>
          </a:p>
          <a:p>
            <a:pPr defTabSz="914400"/>
            <a:r>
              <a:rPr lang="en-US" sz="1050" dirty="0">
                <a:solidFill>
                  <a:srgbClr val="000000"/>
                </a:solidFill>
                <a:latin typeface="Arial" charset="0"/>
                <a:ea typeface="ＭＳ Ｐゴシック" pitchFamily="34" charset="-128"/>
              </a:rPr>
              <a:t>- remote persistent memory</a:t>
            </a:r>
          </a:p>
        </p:txBody>
      </p:sp>
      <p:sp>
        <p:nvSpPr>
          <p:cNvPr id="30" name="TextBox 29"/>
          <p:cNvSpPr txBox="1"/>
          <p:nvPr/>
        </p:nvSpPr>
        <p:spPr>
          <a:xfrm>
            <a:off x="3228752" y="4092662"/>
            <a:ext cx="1454245" cy="646331"/>
          </a:xfrm>
          <a:prstGeom prst="rect">
            <a:avLst/>
          </a:prstGeom>
          <a:noFill/>
        </p:spPr>
        <p:txBody>
          <a:bodyPr wrap="none" rtlCol="0">
            <a:spAutoFit/>
          </a:bodyPr>
          <a:lstStyle/>
          <a:p>
            <a:pPr algn="r" defTabSz="914400"/>
            <a:r>
              <a:rPr lang="en-US" dirty="0">
                <a:solidFill>
                  <a:srgbClr val="000000"/>
                </a:solidFill>
                <a:latin typeface="Arial" charset="0"/>
                <a:ea typeface="ＭＳ Ｐゴシック" pitchFamily="34" charset="-128"/>
              </a:rPr>
              <a:t>kernel mode</a:t>
            </a:r>
          </a:p>
          <a:p>
            <a:pPr algn="ctr" defTabSz="914400"/>
            <a:r>
              <a:rPr lang="en-US" dirty="0">
                <a:solidFill>
                  <a:srgbClr val="000000"/>
                </a:solidFill>
                <a:latin typeface="Arial" charset="0"/>
                <a:ea typeface="ＭＳ Ｐゴシック" pitchFamily="34" charset="-128"/>
              </a:rPr>
              <a:t>‘kfabric’</a:t>
            </a:r>
          </a:p>
        </p:txBody>
      </p:sp>
      <p:sp>
        <p:nvSpPr>
          <p:cNvPr id="31" name="TextBox 30"/>
          <p:cNvSpPr txBox="1"/>
          <p:nvPr/>
        </p:nvSpPr>
        <p:spPr>
          <a:xfrm>
            <a:off x="6143226" y="4311146"/>
            <a:ext cx="1274708" cy="646331"/>
          </a:xfrm>
          <a:prstGeom prst="rect">
            <a:avLst/>
          </a:prstGeom>
          <a:noFill/>
        </p:spPr>
        <p:txBody>
          <a:bodyPr wrap="none" rtlCol="0">
            <a:spAutoFit/>
          </a:bodyPr>
          <a:lstStyle/>
          <a:p>
            <a:pPr algn="r" defTabSz="914400"/>
            <a:r>
              <a:rPr lang="en-US" dirty="0">
                <a:solidFill>
                  <a:srgbClr val="000000"/>
                </a:solidFill>
                <a:latin typeface="Arial" charset="0"/>
                <a:ea typeface="ＭＳ Ｐゴシック" pitchFamily="34" charset="-128"/>
              </a:rPr>
              <a:t>user mode</a:t>
            </a:r>
          </a:p>
          <a:p>
            <a:pPr algn="ctr" defTabSz="914400"/>
            <a:r>
              <a:rPr lang="en-US" dirty="0">
                <a:solidFill>
                  <a:srgbClr val="000000"/>
                </a:solidFill>
                <a:latin typeface="Arial" charset="0"/>
                <a:ea typeface="ＭＳ Ｐゴシック" pitchFamily="34" charset="-128"/>
              </a:rPr>
              <a:t>‘libfabric’</a:t>
            </a:r>
          </a:p>
        </p:txBody>
      </p:sp>
      <p:sp>
        <p:nvSpPr>
          <p:cNvPr id="2" name="TextBox 1"/>
          <p:cNvSpPr txBox="1"/>
          <p:nvPr/>
        </p:nvSpPr>
        <p:spPr>
          <a:xfrm>
            <a:off x="711953" y="5181600"/>
            <a:ext cx="7725192" cy="369332"/>
          </a:xfrm>
          <a:prstGeom prst="rect">
            <a:avLst/>
          </a:prstGeom>
          <a:noFill/>
        </p:spPr>
        <p:txBody>
          <a:bodyPr wrap="none" rtlCol="0">
            <a:spAutoFit/>
          </a:bodyPr>
          <a:lstStyle/>
          <a:p>
            <a:pPr defTabSz="914400"/>
            <a:r>
              <a:rPr lang="en-US" dirty="0">
                <a:solidFill>
                  <a:srgbClr val="000000">
                    <a:lumMod val="50000"/>
                    <a:lumOff val="50000"/>
                  </a:srgbClr>
                </a:solidFill>
                <a:latin typeface="Arial" charset="0"/>
                <a:ea typeface="ＭＳ Ｐゴシック" pitchFamily="34" charset="-128"/>
              </a:rPr>
              <a:t>(Not quite right because you can imagine user mode storage, e.g. CEPH) </a:t>
            </a:r>
          </a:p>
        </p:txBody>
      </p:sp>
    </p:spTree>
    <p:extLst>
      <p:ext uri="{BB962C8B-B14F-4D97-AF65-F5344CB8AC3E}">
        <p14:creationId xmlns:p14="http://schemas.microsoft.com/office/powerpoint/2010/main" val="59613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OFI Framework – a bit more detail</a:t>
            </a:r>
            <a:endParaRPr lang="en-US" sz="2025" dirty="0"/>
          </a:p>
        </p:txBody>
      </p:sp>
      <p:pic>
        <p:nvPicPr>
          <p:cNvPr id="6" name="Picture 5"/>
          <p:cNvPicPr>
            <a:picLocks noChangeAspect="1"/>
          </p:cNvPicPr>
          <p:nvPr/>
        </p:nvPicPr>
        <p:blipFill>
          <a:blip r:embed="rId2"/>
          <a:stretch>
            <a:fillRect/>
          </a:stretch>
        </p:blipFill>
        <p:spPr>
          <a:xfrm>
            <a:off x="1364530" y="1676401"/>
            <a:ext cx="5747994" cy="3912341"/>
          </a:xfrm>
          <a:prstGeom prst="rect">
            <a:avLst/>
          </a:prstGeom>
        </p:spPr>
      </p:pic>
      <p:sp>
        <p:nvSpPr>
          <p:cNvPr id="3" name="Slide Number Placeholder 2"/>
          <p:cNvSpPr>
            <a:spLocks noGrp="1"/>
          </p:cNvSpPr>
          <p:nvPr>
            <p:ph type="sldNum" sz="quarter" idx="10"/>
          </p:nvPr>
        </p:nvSpPr>
        <p:spPr>
          <a:xfrm>
            <a:off x="6629400" y="5641183"/>
            <a:ext cx="2133600" cy="357187"/>
          </a:xfrm>
        </p:spPr>
        <p:txBody>
          <a:bodyPr/>
          <a:lstStyle/>
          <a:p>
            <a:pPr algn="r" defTabSz="914400">
              <a:defRPr/>
            </a:pPr>
            <a:fld id="{43A6B213-765B-41AA-957E-2AF9911CB4CD}" type="slidenum">
              <a:rPr lang="en-US" altLang="en-US">
                <a:ea typeface="ＭＳ Ｐゴシック" pitchFamily="34" charset="-128"/>
              </a:rPr>
              <a:pPr algn="r" defTabSz="914400">
                <a:defRPr/>
              </a:pPr>
              <a:t>15</a:t>
            </a:fld>
            <a:endParaRPr lang="en-US" altLang="en-US" dirty="0">
              <a:ea typeface="ＭＳ Ｐゴシック" pitchFamily="34" charset="-128"/>
            </a:endParaRPr>
          </a:p>
        </p:txBody>
      </p:sp>
    </p:spTree>
    <p:extLst>
      <p:ext uri="{BB962C8B-B14F-4D97-AF65-F5344CB8AC3E}">
        <p14:creationId xmlns:p14="http://schemas.microsoft.com/office/powerpoint/2010/main" val="121794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Use Cases</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4294967295"/>
          </p:nvPr>
        </p:nvSpPr>
        <p:spPr>
          <a:xfrm>
            <a:off x="7010400" y="6416675"/>
            <a:ext cx="2133600" cy="365125"/>
          </a:xfrm>
        </p:spPr>
        <p:txBody>
          <a:bodyPr/>
          <a:lstStyle/>
          <a:p>
            <a:pPr>
              <a:defRPr/>
            </a:pPr>
            <a:fld id="{2DC9411F-985C-4C31-9366-848682A48BDF}" type="slidenum">
              <a:rPr lang="en-US" smtClean="0"/>
              <a:pPr>
                <a:defRPr/>
              </a:pPr>
              <a:t>16</a:t>
            </a:fld>
            <a:endParaRPr lang="en-US"/>
          </a:p>
        </p:txBody>
      </p:sp>
    </p:spTree>
    <p:extLst>
      <p:ext uri="{BB962C8B-B14F-4D97-AF65-F5344CB8AC3E}">
        <p14:creationId xmlns:p14="http://schemas.microsoft.com/office/powerpoint/2010/main" val="38628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following couple of slides have been developed over the course of presentations at several industry events</a:t>
            </a:r>
          </a:p>
          <a:p>
            <a:pPr lvl="1"/>
            <a:r>
              <a:rPr lang="en-US" dirty="0"/>
              <a:t>OFA Workshop ‘16</a:t>
            </a:r>
          </a:p>
          <a:p>
            <a:pPr lvl="1"/>
            <a:r>
              <a:rPr lang="en-US" dirty="0"/>
              <a:t>SDC ‘16</a:t>
            </a:r>
          </a:p>
          <a:p>
            <a:pPr lvl="1"/>
            <a:r>
              <a:rPr lang="en-US" dirty="0"/>
              <a:t>PM Summit ’17</a:t>
            </a:r>
          </a:p>
          <a:p>
            <a:pPr lvl="1"/>
            <a:r>
              <a:rPr lang="en-US" dirty="0"/>
              <a:t>FMS ‘17</a:t>
            </a:r>
          </a:p>
          <a:p>
            <a:pPr lvl="1"/>
            <a:r>
              <a:rPr lang="en-US" dirty="0"/>
              <a:t>PM Summit ‘18</a:t>
            </a:r>
          </a:p>
        </p:txBody>
      </p:sp>
      <p:sp>
        <p:nvSpPr>
          <p:cNvPr id="3" name="Footer Placeholder 2"/>
          <p:cNvSpPr>
            <a:spLocks noGrp="1"/>
          </p:cNvSpPr>
          <p:nvPr>
            <p:ph type="ftr" sz="quarter" idx="11"/>
          </p:nvPr>
        </p:nvSpPr>
        <p:spPr/>
        <p:txBody>
          <a:bodyPr/>
          <a:lstStyle/>
          <a:p>
            <a:pPr>
              <a:defRPr/>
            </a:pPr>
            <a:r>
              <a:rPr lang="en-US"/>
              <a:t>#OFADevWorkshop</a:t>
            </a:r>
          </a:p>
        </p:txBody>
      </p:sp>
    </p:spTree>
    <p:extLst>
      <p:ext uri="{BB962C8B-B14F-4D97-AF65-F5344CB8AC3E}">
        <p14:creationId xmlns:p14="http://schemas.microsoft.com/office/powerpoint/2010/main" val="183704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1000" y="1028700"/>
            <a:ext cx="6477000" cy="685800"/>
          </a:xfrm>
          <a:prstGeom prst="rect">
            <a:avLst/>
          </a:prstGeom>
          <a:noFill/>
          <a:ln>
            <a:noFill/>
          </a:ln>
        </p:spPr>
        <p:txBody>
          <a:bodyPr spcFirstLastPara="1" wrap="square" lIns="91425" tIns="45700" rIns="91425" bIns="45700" anchor="ctr" anchorCtr="0">
            <a:noAutofit/>
          </a:bodyPr>
          <a:lstStyle/>
          <a:p>
            <a:r>
              <a:rPr lang="en-US"/>
              <a:t>Use Case: High Availability, Replication</a:t>
            </a:r>
            <a:endParaRPr/>
          </a:p>
        </p:txBody>
      </p:sp>
      <p:pic>
        <p:nvPicPr>
          <p:cNvPr id="126" name="Shape 126"/>
          <p:cNvPicPr preferRelativeResize="0"/>
          <p:nvPr/>
        </p:nvPicPr>
        <p:blipFill rotWithShape="1">
          <a:blip r:embed="rId3">
            <a:alphaModFix/>
          </a:blip>
          <a:srcRect/>
          <a:stretch/>
        </p:blipFill>
        <p:spPr>
          <a:xfrm>
            <a:off x="357251" y="2134250"/>
            <a:ext cx="2333625" cy="1866900"/>
          </a:xfrm>
          <a:prstGeom prst="rect">
            <a:avLst/>
          </a:prstGeom>
          <a:noFill/>
          <a:ln>
            <a:noFill/>
          </a:ln>
        </p:spPr>
      </p:pic>
      <p:sp>
        <p:nvSpPr>
          <p:cNvPr id="127" name="Shape 127"/>
          <p:cNvSpPr txBox="1"/>
          <p:nvPr/>
        </p:nvSpPr>
        <p:spPr>
          <a:xfrm>
            <a:off x="533400" y="4114801"/>
            <a:ext cx="1873800" cy="423875"/>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a:solidFill>
                  <a:srgbClr val="000000"/>
                </a:solidFill>
                <a:latin typeface="Arial"/>
                <a:ea typeface="Arial"/>
                <a:cs typeface="Arial"/>
                <a:sym typeface="Arial"/>
              </a:rPr>
              <a:t>What it looks like</a:t>
            </a:r>
            <a:endParaRPr kern="0">
              <a:solidFill>
                <a:srgbClr val="000000"/>
              </a:solidFill>
              <a:latin typeface="Arial"/>
              <a:ea typeface="Arial"/>
              <a:cs typeface="Arial"/>
              <a:sym typeface="Arial"/>
            </a:endParaRPr>
          </a:p>
        </p:txBody>
      </p:sp>
      <p:sp>
        <p:nvSpPr>
          <p:cNvPr id="128" name="Shape 128"/>
          <p:cNvSpPr txBox="1"/>
          <p:nvPr/>
        </p:nvSpPr>
        <p:spPr>
          <a:xfrm>
            <a:off x="4849925" y="3090844"/>
            <a:ext cx="1546200" cy="375300"/>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dirty="0">
                <a:solidFill>
                  <a:srgbClr val="000000"/>
                </a:solidFill>
                <a:latin typeface="Arial"/>
                <a:ea typeface="Arial"/>
                <a:cs typeface="Arial"/>
                <a:sym typeface="Arial"/>
              </a:rPr>
              <a:t>How it works</a:t>
            </a:r>
            <a:endParaRPr sz="1700" kern="0" dirty="0">
              <a:solidFill>
                <a:srgbClr val="000000"/>
              </a:solidFill>
              <a:latin typeface="Arial"/>
              <a:ea typeface="Arial"/>
              <a:cs typeface="Arial"/>
              <a:sym typeface="Arial"/>
            </a:endParaRPr>
          </a:p>
        </p:txBody>
      </p:sp>
      <p:pic>
        <p:nvPicPr>
          <p:cNvPr id="129" name="Shape 129"/>
          <p:cNvPicPr preferRelativeResize="0"/>
          <p:nvPr/>
        </p:nvPicPr>
        <p:blipFill rotWithShape="1">
          <a:blip r:embed="rId4">
            <a:alphaModFix/>
          </a:blip>
          <a:srcRect/>
          <a:stretch/>
        </p:blipFill>
        <p:spPr>
          <a:xfrm>
            <a:off x="3760675" y="3458066"/>
            <a:ext cx="5071616" cy="2173550"/>
          </a:xfrm>
          <a:prstGeom prst="rect">
            <a:avLst/>
          </a:prstGeom>
          <a:noFill/>
          <a:ln>
            <a:noFill/>
          </a:ln>
        </p:spPr>
      </p:pic>
      <p:sp>
        <p:nvSpPr>
          <p:cNvPr id="130" name="Shape 130"/>
          <p:cNvSpPr txBox="1"/>
          <p:nvPr/>
        </p:nvSpPr>
        <p:spPr>
          <a:xfrm>
            <a:off x="3760676" y="2007982"/>
            <a:ext cx="4061281" cy="923330"/>
          </a:xfrm>
          <a:prstGeom prst="rect">
            <a:avLst/>
          </a:prstGeom>
          <a:noFill/>
          <a:ln w="9525" cap="flat" cmpd="sng">
            <a:solidFill>
              <a:srgbClr val="7373D1"/>
            </a:solidFill>
            <a:prstDash val="solid"/>
            <a:round/>
            <a:headEnd type="none" w="med" len="med"/>
            <a:tailEnd type="none" w="med" len="med"/>
          </a:ln>
        </p:spPr>
        <p:txBody>
          <a:bodyPr spcFirstLastPara="1" wrap="square" lIns="91425" tIns="45700" rIns="91425" bIns="45700" anchor="t" anchorCtr="0">
            <a:noAutofit/>
          </a:bodyPr>
          <a:lstStyle/>
          <a:p>
            <a:pPr defTabSz="914400" fontAlgn="auto">
              <a:spcBef>
                <a:spcPts val="0"/>
              </a:spcBef>
              <a:spcAft>
                <a:spcPts val="0"/>
              </a:spcAft>
            </a:pPr>
            <a:r>
              <a:rPr lang="en-US" kern="0" dirty="0">
                <a:solidFill>
                  <a:srgbClr val="000000"/>
                </a:solidFill>
                <a:latin typeface="Arial"/>
                <a:ea typeface="Arial"/>
                <a:cs typeface="Arial"/>
                <a:sym typeface="Arial"/>
              </a:rPr>
              <a:t>Usage: replicate data that is stored in local PM across a fabric and store it in remote PM</a:t>
            </a:r>
            <a:endParaRPr sz="1400" kern="0" dirty="0">
              <a:solidFill>
                <a:srgbClr val="000000"/>
              </a:solidFill>
              <a:latin typeface="Arial"/>
              <a:cs typeface="Arial"/>
              <a:sym typeface="Arial"/>
            </a:endParaRPr>
          </a:p>
        </p:txBody>
      </p:sp>
      <p:sp>
        <p:nvSpPr>
          <p:cNvPr id="2" name="Slide Number Placeholder 1"/>
          <p:cNvSpPr>
            <a:spLocks noGrp="1"/>
          </p:cNvSpPr>
          <p:nvPr>
            <p:ph type="sldNum" idx="12"/>
          </p:nvPr>
        </p:nvSpPr>
        <p:spPr/>
        <p:txBody>
          <a:bodyPr/>
          <a:lstStyle/>
          <a:p>
            <a:pPr algn="r" defTabSz="914400" fontAlgn="auto">
              <a:spcBef>
                <a:spcPts val="0"/>
              </a:spcBef>
              <a:spcAft>
                <a:spcPts val="0"/>
              </a:spcAft>
            </a:pPr>
            <a:fld id="{00000000-1234-1234-1234-123412341234}" type="slidenum">
              <a:rPr lang="en-US" sz="1400" b="1" kern="0">
                <a:solidFill>
                  <a:srgbClr val="5D5B5C"/>
                </a:solidFill>
                <a:sym typeface="Cabin"/>
              </a:rPr>
              <a:pPr algn="r" defTabSz="914400" fontAlgn="auto">
                <a:spcBef>
                  <a:spcPts val="0"/>
                </a:spcBef>
                <a:spcAft>
                  <a:spcPts val="0"/>
                </a:spcAft>
              </a:pPr>
              <a:t>18</a:t>
            </a:fld>
            <a:endParaRPr lang="en-US" sz="1400" b="1" kern="0" dirty="0">
              <a:solidFill>
                <a:srgbClr val="5D5B5C"/>
              </a:solidFill>
              <a:sym typeface="Cabin"/>
            </a:endParaRPr>
          </a:p>
        </p:txBody>
      </p:sp>
    </p:spTree>
    <p:extLst>
      <p:ext uri="{BB962C8B-B14F-4D97-AF65-F5344CB8AC3E}">
        <p14:creationId xmlns:p14="http://schemas.microsoft.com/office/powerpoint/2010/main" val="70584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1000" y="1028700"/>
            <a:ext cx="6324600" cy="685800"/>
          </a:xfrm>
          <a:prstGeom prst="rect">
            <a:avLst/>
          </a:prstGeom>
          <a:noFill/>
          <a:ln>
            <a:noFill/>
          </a:ln>
        </p:spPr>
        <p:txBody>
          <a:bodyPr spcFirstLastPara="1" wrap="square" lIns="91425" tIns="45700" rIns="91425" bIns="45700" anchor="ctr" anchorCtr="0">
            <a:noAutofit/>
          </a:bodyPr>
          <a:lstStyle/>
          <a:p>
            <a:r>
              <a:rPr lang="en-US"/>
              <a:t>Use Case: Remote Persistent Memory</a:t>
            </a:r>
            <a:endParaRPr/>
          </a:p>
        </p:txBody>
      </p:sp>
      <p:sp>
        <p:nvSpPr>
          <p:cNvPr id="136" name="Shape 136"/>
          <p:cNvSpPr txBox="1"/>
          <p:nvPr/>
        </p:nvSpPr>
        <p:spPr>
          <a:xfrm>
            <a:off x="5502825" y="3495950"/>
            <a:ext cx="1747200" cy="375300"/>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dirty="0">
                <a:solidFill>
                  <a:srgbClr val="000000"/>
                </a:solidFill>
                <a:latin typeface="Arial"/>
                <a:ea typeface="Arial"/>
                <a:cs typeface="Arial"/>
                <a:sym typeface="Arial"/>
              </a:rPr>
              <a:t>How it works</a:t>
            </a:r>
            <a:endParaRPr sz="1700" kern="0" dirty="0">
              <a:solidFill>
                <a:srgbClr val="000000"/>
              </a:solidFill>
              <a:latin typeface="Arial"/>
              <a:ea typeface="Arial"/>
              <a:cs typeface="Arial"/>
              <a:sym typeface="Arial"/>
            </a:endParaRPr>
          </a:p>
        </p:txBody>
      </p:sp>
      <p:sp>
        <p:nvSpPr>
          <p:cNvPr id="137" name="Shape 137"/>
          <p:cNvSpPr txBox="1"/>
          <p:nvPr/>
        </p:nvSpPr>
        <p:spPr>
          <a:xfrm>
            <a:off x="1020850" y="4694350"/>
            <a:ext cx="1820400" cy="748200"/>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dirty="0">
                <a:solidFill>
                  <a:srgbClr val="000000"/>
                </a:solidFill>
                <a:latin typeface="Arial"/>
                <a:ea typeface="Arial"/>
                <a:cs typeface="Arial"/>
                <a:sym typeface="Arial"/>
              </a:rPr>
              <a:t>What it looks like</a:t>
            </a:r>
            <a:endParaRPr sz="1700" kern="0" dirty="0">
              <a:solidFill>
                <a:srgbClr val="000000"/>
              </a:solidFill>
              <a:latin typeface="Arial"/>
              <a:ea typeface="Arial"/>
              <a:cs typeface="Arial"/>
              <a:sym typeface="Arial"/>
            </a:endParaRPr>
          </a:p>
        </p:txBody>
      </p:sp>
      <p:sp>
        <p:nvSpPr>
          <p:cNvPr id="140" name="Shape 140"/>
          <p:cNvSpPr txBox="1"/>
          <p:nvPr/>
        </p:nvSpPr>
        <p:spPr>
          <a:xfrm>
            <a:off x="4607022" y="2091195"/>
            <a:ext cx="4061281" cy="1200329"/>
          </a:xfrm>
          <a:prstGeom prst="rect">
            <a:avLst/>
          </a:prstGeom>
          <a:noFill/>
          <a:ln w="9525" cap="flat" cmpd="sng">
            <a:solidFill>
              <a:srgbClr val="7373D1"/>
            </a:solidFill>
            <a:prstDash val="solid"/>
            <a:round/>
            <a:headEnd type="none" w="med" len="med"/>
            <a:tailEnd type="none" w="med" len="med"/>
          </a:ln>
        </p:spPr>
        <p:txBody>
          <a:bodyPr spcFirstLastPara="1" wrap="square" lIns="91425" tIns="45700" rIns="91425" bIns="45700" anchor="t" anchorCtr="0">
            <a:noAutofit/>
          </a:bodyPr>
          <a:lstStyle/>
          <a:p>
            <a:pPr defTabSz="914400" fontAlgn="auto">
              <a:spcBef>
                <a:spcPts val="0"/>
              </a:spcBef>
              <a:spcAft>
                <a:spcPts val="0"/>
              </a:spcAft>
            </a:pPr>
            <a:r>
              <a:rPr lang="en-US" kern="0" dirty="0">
                <a:solidFill>
                  <a:srgbClr val="000000"/>
                </a:solidFill>
                <a:latin typeface="Arial"/>
                <a:ea typeface="Arial"/>
                <a:cs typeface="Arial"/>
                <a:sym typeface="Arial"/>
              </a:rPr>
              <a:t>Usage: Expand on-node memory capacity, while taking advantage of persistence (or not).  Disaggregate memory from compute.</a:t>
            </a:r>
            <a:endParaRPr sz="1400" kern="0" dirty="0">
              <a:solidFill>
                <a:srgbClr val="000000"/>
              </a:solidFill>
              <a:latin typeface="Arial"/>
              <a:cs typeface="Arial"/>
              <a:sym typeface="Arial"/>
            </a:endParaRPr>
          </a:p>
        </p:txBody>
      </p:sp>
      <p:sp>
        <p:nvSpPr>
          <p:cNvPr id="8" name="Rounded Rectangle 3"/>
          <p:cNvSpPr/>
          <p:nvPr/>
        </p:nvSpPr>
        <p:spPr>
          <a:xfrm>
            <a:off x="2197238" y="2723899"/>
            <a:ext cx="1651833" cy="1173280"/>
          </a:xfrm>
          <a:prstGeom prst="roundRect">
            <a:avLst>
              <a:gd name="adj" fmla="val 7449"/>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defTabSz="342900" fontAlgn="auto">
              <a:spcBef>
                <a:spcPts val="0"/>
              </a:spcBef>
              <a:spcAft>
                <a:spcPts val="0"/>
              </a:spcAft>
              <a:defRPr/>
            </a:pPr>
            <a:r>
              <a:rPr lang="en-US" sz="1350" kern="0" dirty="0">
                <a:solidFill>
                  <a:srgbClr val="000000"/>
                </a:solidFill>
                <a:latin typeface="Calibri"/>
                <a:cs typeface="Arial"/>
                <a:sym typeface="Arial"/>
              </a:rPr>
              <a:t> remote </a:t>
            </a:r>
          </a:p>
          <a:p>
            <a:pPr defTabSz="342900" fontAlgn="auto">
              <a:spcBef>
                <a:spcPts val="0"/>
              </a:spcBef>
              <a:spcAft>
                <a:spcPts val="0"/>
              </a:spcAft>
              <a:defRPr/>
            </a:pPr>
            <a:r>
              <a:rPr lang="en-US" sz="1350" kern="0" dirty="0">
                <a:solidFill>
                  <a:srgbClr val="000000"/>
                </a:solidFill>
                <a:latin typeface="Calibri"/>
                <a:cs typeface="Arial"/>
                <a:sym typeface="Arial"/>
              </a:rPr>
              <a:t>memory </a:t>
            </a:r>
          </a:p>
          <a:p>
            <a:pPr defTabSz="342900" fontAlgn="auto">
              <a:spcBef>
                <a:spcPts val="0"/>
              </a:spcBef>
              <a:spcAft>
                <a:spcPts val="0"/>
              </a:spcAft>
              <a:defRPr/>
            </a:pPr>
            <a:r>
              <a:rPr lang="en-US" sz="1350" kern="0" dirty="0">
                <a:solidFill>
                  <a:srgbClr val="000000"/>
                </a:solidFill>
                <a:latin typeface="Calibri"/>
                <a:cs typeface="Arial"/>
                <a:sym typeface="Arial"/>
              </a:rPr>
              <a:t>service</a:t>
            </a:r>
          </a:p>
        </p:txBody>
      </p:sp>
      <p:sp>
        <p:nvSpPr>
          <p:cNvPr id="9" name="Rectangle 8"/>
          <p:cNvSpPr/>
          <p:nvPr/>
        </p:nvSpPr>
        <p:spPr bwMode="auto">
          <a:xfrm>
            <a:off x="3449050" y="2766616"/>
            <a:ext cx="169518" cy="1345756"/>
          </a:xfrm>
          <a:prstGeom prst="rect">
            <a:avLst/>
          </a:prstGeom>
          <a:gradFill>
            <a:gsLst>
              <a:gs pos="0">
                <a:schemeClr val="accent1">
                  <a:lumMod val="5000"/>
                  <a:lumOff val="95000"/>
                </a:schemeClr>
              </a:gs>
              <a:gs pos="50000">
                <a:srgbClr val="FF0000"/>
              </a:gs>
              <a:gs pos="100000">
                <a:schemeClr val="accent1">
                  <a:lumMod val="30000"/>
                  <a:lumOff val="70000"/>
                </a:schemeClr>
              </a:gs>
            </a:gsLst>
            <a:lin ang="5400000" scaled="1"/>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endParaRPr lang="en-US" sz="1400" kern="0">
              <a:solidFill>
                <a:prstClr val="white"/>
              </a:solidFill>
              <a:latin typeface="Calibri"/>
              <a:cs typeface="Arial"/>
              <a:sym typeface="Arial"/>
            </a:endParaRPr>
          </a:p>
        </p:txBody>
      </p:sp>
      <p:sp>
        <p:nvSpPr>
          <p:cNvPr id="10" name="Rectangle 9"/>
          <p:cNvSpPr/>
          <p:nvPr/>
        </p:nvSpPr>
        <p:spPr bwMode="auto">
          <a:xfrm>
            <a:off x="2979161" y="2508707"/>
            <a:ext cx="185801" cy="1359418"/>
          </a:xfrm>
          <a:prstGeom prst="rect">
            <a:avLst/>
          </a:prstGeom>
          <a:gradFill>
            <a:gsLst>
              <a:gs pos="6000">
                <a:schemeClr val="accent1">
                  <a:lumMod val="5000"/>
                  <a:lumOff val="95000"/>
                </a:schemeClr>
              </a:gs>
              <a:gs pos="50000">
                <a:srgbClr val="002060"/>
              </a:gs>
              <a:gs pos="96000">
                <a:schemeClr val="accent1">
                  <a:lumMod val="30000"/>
                  <a:lumOff val="70000"/>
                </a:schemeClr>
              </a:gs>
            </a:gsLst>
            <a:lin ang="5400000" scaled="1"/>
          </a:gra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endParaRPr lang="en-US" sz="1400" kern="0">
              <a:solidFill>
                <a:prstClr val="white"/>
              </a:solidFill>
              <a:latin typeface="Calibri"/>
              <a:cs typeface="Arial"/>
              <a:sym typeface="Arial"/>
            </a:endParaRPr>
          </a:p>
        </p:txBody>
      </p:sp>
      <p:sp>
        <p:nvSpPr>
          <p:cNvPr id="11" name="Rectangle 10"/>
          <p:cNvSpPr/>
          <p:nvPr/>
        </p:nvSpPr>
        <p:spPr>
          <a:xfrm>
            <a:off x="2925067" y="2867129"/>
            <a:ext cx="786351" cy="235442"/>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PM </a:t>
            </a:r>
          </a:p>
        </p:txBody>
      </p:sp>
      <p:sp>
        <p:nvSpPr>
          <p:cNvPr id="12" name="Rectangle 11"/>
          <p:cNvSpPr/>
          <p:nvPr/>
        </p:nvSpPr>
        <p:spPr>
          <a:xfrm>
            <a:off x="2925067" y="3214167"/>
            <a:ext cx="786351" cy="235442"/>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PM </a:t>
            </a:r>
          </a:p>
        </p:txBody>
      </p:sp>
      <p:sp>
        <p:nvSpPr>
          <p:cNvPr id="13" name="Rectangle 12"/>
          <p:cNvSpPr/>
          <p:nvPr/>
        </p:nvSpPr>
        <p:spPr>
          <a:xfrm>
            <a:off x="2925067" y="3561204"/>
            <a:ext cx="786351" cy="235442"/>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PM </a:t>
            </a:r>
          </a:p>
        </p:txBody>
      </p:sp>
      <p:sp>
        <p:nvSpPr>
          <p:cNvPr id="14" name="Rounded Rectangle 3"/>
          <p:cNvSpPr/>
          <p:nvPr/>
        </p:nvSpPr>
        <p:spPr>
          <a:xfrm>
            <a:off x="468207" y="2091194"/>
            <a:ext cx="1105286" cy="997178"/>
          </a:xfrm>
          <a:prstGeom prst="roundRect">
            <a:avLst>
              <a:gd name="adj" fmla="val 7598"/>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350" kern="0" dirty="0">
                <a:solidFill>
                  <a:prstClr val="white"/>
                </a:solidFill>
                <a:latin typeface="Calibri"/>
                <a:cs typeface="Arial"/>
                <a:sym typeface="Arial"/>
              </a:rPr>
              <a:t> </a:t>
            </a:r>
          </a:p>
        </p:txBody>
      </p:sp>
      <p:sp>
        <p:nvSpPr>
          <p:cNvPr id="15" name="Rounded Rectangle 11"/>
          <p:cNvSpPr/>
          <p:nvPr/>
        </p:nvSpPr>
        <p:spPr>
          <a:xfrm>
            <a:off x="877797" y="2206342"/>
            <a:ext cx="545911" cy="221347"/>
          </a:xfrm>
          <a:prstGeom prst="roundRect">
            <a:avLst/>
          </a:prstGeom>
          <a:solidFill>
            <a:srgbClr val="00206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app</a:t>
            </a:r>
          </a:p>
        </p:txBody>
      </p:sp>
      <p:sp>
        <p:nvSpPr>
          <p:cNvPr id="16" name="Rectangle 15"/>
          <p:cNvSpPr/>
          <p:nvPr/>
        </p:nvSpPr>
        <p:spPr>
          <a:xfrm rot="5400000">
            <a:off x="391737" y="2520559"/>
            <a:ext cx="507745" cy="192352"/>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white"/>
                </a:solidFill>
                <a:latin typeface="Calibri"/>
                <a:cs typeface="Arial"/>
                <a:sym typeface="Arial"/>
              </a:rPr>
              <a:t>DDR </a:t>
            </a:r>
          </a:p>
        </p:txBody>
      </p:sp>
      <p:sp>
        <p:nvSpPr>
          <p:cNvPr id="17" name="Rectangle 16"/>
          <p:cNvSpPr/>
          <p:nvPr/>
        </p:nvSpPr>
        <p:spPr>
          <a:xfrm>
            <a:off x="886351" y="2806092"/>
            <a:ext cx="528800" cy="178421"/>
          </a:xfrm>
          <a:prstGeom prst="rect">
            <a:avLst/>
          </a:prstGeom>
          <a:solidFill>
            <a:srgbClr val="92D05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200" kern="0" dirty="0">
                <a:solidFill>
                  <a:prstClr val="black"/>
                </a:solidFill>
                <a:latin typeface="Calibri"/>
                <a:cs typeface="Arial"/>
                <a:sym typeface="Arial"/>
              </a:rPr>
              <a:t>NIC</a:t>
            </a:r>
          </a:p>
        </p:txBody>
      </p:sp>
      <p:cxnSp>
        <p:nvCxnSpPr>
          <p:cNvPr id="18" name="Connector: Elbow 17"/>
          <p:cNvCxnSpPr>
            <a:stCxn id="15" idx="2"/>
            <a:endCxn id="16" idx="0"/>
          </p:cNvCxnSpPr>
          <p:nvPr/>
        </p:nvCxnSpPr>
        <p:spPr bwMode="auto">
          <a:xfrm rot="5400000">
            <a:off x="851745" y="2317730"/>
            <a:ext cx="189048" cy="40896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15" idx="2"/>
            <a:endCxn id="17" idx="0"/>
          </p:cNvCxnSpPr>
          <p:nvPr/>
        </p:nvCxnSpPr>
        <p:spPr bwMode="auto">
          <a:xfrm flipH="1">
            <a:off x="1150752" y="2427689"/>
            <a:ext cx="1" cy="3784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Rounded Rectangle 3"/>
          <p:cNvSpPr/>
          <p:nvPr/>
        </p:nvSpPr>
        <p:spPr>
          <a:xfrm>
            <a:off x="468207" y="3474780"/>
            <a:ext cx="1105286" cy="997178"/>
          </a:xfrm>
          <a:prstGeom prst="roundRect">
            <a:avLst>
              <a:gd name="adj" fmla="val 7598"/>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350" kern="0" dirty="0">
                <a:solidFill>
                  <a:prstClr val="white"/>
                </a:solidFill>
                <a:latin typeface="Calibri"/>
                <a:cs typeface="Arial"/>
                <a:sym typeface="Arial"/>
              </a:rPr>
              <a:t> </a:t>
            </a:r>
          </a:p>
        </p:txBody>
      </p:sp>
      <p:sp>
        <p:nvSpPr>
          <p:cNvPr id="21" name="Rounded Rectangle 11"/>
          <p:cNvSpPr/>
          <p:nvPr/>
        </p:nvSpPr>
        <p:spPr>
          <a:xfrm>
            <a:off x="877797" y="3589928"/>
            <a:ext cx="545911" cy="221347"/>
          </a:xfrm>
          <a:prstGeom prst="roundRect">
            <a:avLst/>
          </a:prstGeom>
          <a:solidFill>
            <a:srgbClr val="FF410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app</a:t>
            </a:r>
          </a:p>
        </p:txBody>
      </p:sp>
      <p:sp>
        <p:nvSpPr>
          <p:cNvPr id="22" name="Rectangle 21"/>
          <p:cNvSpPr/>
          <p:nvPr/>
        </p:nvSpPr>
        <p:spPr>
          <a:xfrm rot="5400000">
            <a:off x="391737" y="3904145"/>
            <a:ext cx="507745" cy="192352"/>
          </a:xfrm>
          <a:prstGeom prst="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white"/>
                </a:solidFill>
                <a:latin typeface="Calibri"/>
                <a:cs typeface="Arial"/>
                <a:sym typeface="Arial"/>
              </a:rPr>
              <a:t>DDR </a:t>
            </a:r>
          </a:p>
        </p:txBody>
      </p:sp>
      <p:sp>
        <p:nvSpPr>
          <p:cNvPr id="23" name="Rectangle 22"/>
          <p:cNvSpPr/>
          <p:nvPr/>
        </p:nvSpPr>
        <p:spPr>
          <a:xfrm>
            <a:off x="886351" y="4189678"/>
            <a:ext cx="528800" cy="178421"/>
          </a:xfrm>
          <a:prstGeom prst="rect">
            <a:avLst/>
          </a:prstGeom>
          <a:solidFill>
            <a:srgbClr val="92D05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200" kern="0" dirty="0">
                <a:solidFill>
                  <a:prstClr val="black"/>
                </a:solidFill>
                <a:latin typeface="Calibri"/>
                <a:cs typeface="Arial"/>
                <a:sym typeface="Arial"/>
              </a:rPr>
              <a:t>NIC</a:t>
            </a:r>
          </a:p>
        </p:txBody>
      </p:sp>
      <p:cxnSp>
        <p:nvCxnSpPr>
          <p:cNvPr id="24" name="Connector: Elbow 23"/>
          <p:cNvCxnSpPr>
            <a:stCxn id="21" idx="2"/>
            <a:endCxn id="22" idx="0"/>
          </p:cNvCxnSpPr>
          <p:nvPr/>
        </p:nvCxnSpPr>
        <p:spPr bwMode="auto">
          <a:xfrm rot="5400000">
            <a:off x="851745" y="3701316"/>
            <a:ext cx="189048" cy="40896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21" idx="2"/>
            <a:endCxn id="23" idx="0"/>
          </p:cNvCxnSpPr>
          <p:nvPr/>
        </p:nvCxnSpPr>
        <p:spPr bwMode="auto">
          <a:xfrm flipH="1">
            <a:off x="1150752" y="3811275"/>
            <a:ext cx="1" cy="3784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4" idx="3"/>
          </p:cNvCxnSpPr>
          <p:nvPr/>
        </p:nvCxnSpPr>
        <p:spPr bwMode="auto">
          <a:xfrm>
            <a:off x="1573493" y="2589784"/>
            <a:ext cx="623744" cy="4838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20" idx="3"/>
          </p:cNvCxnSpPr>
          <p:nvPr/>
        </p:nvCxnSpPr>
        <p:spPr bwMode="auto">
          <a:xfrm flipV="1">
            <a:off x="1573493" y="3589927"/>
            <a:ext cx="623744" cy="38344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877797" y="3141343"/>
            <a:ext cx="461665" cy="323165"/>
          </a:xfrm>
          <a:prstGeom prst="rect">
            <a:avLst/>
          </a:prstGeom>
          <a:noFill/>
        </p:spPr>
        <p:txBody>
          <a:bodyPr vert="vert" wrap="none" rtlCol="0">
            <a:spAutoFit/>
          </a:bodyPr>
          <a:lstStyle/>
          <a:p>
            <a:pPr defTabSz="914400" fontAlgn="auto">
              <a:spcBef>
                <a:spcPts val="0"/>
              </a:spcBef>
              <a:spcAft>
                <a:spcPts val="0"/>
              </a:spcAft>
            </a:pPr>
            <a:r>
              <a:rPr lang="en-US" b="1" kern="0" dirty="0">
                <a:solidFill>
                  <a:srgbClr val="000000"/>
                </a:solidFill>
                <a:latin typeface="Arial"/>
                <a:cs typeface="Arial"/>
                <a:sym typeface="Arial"/>
              </a:rPr>
              <a:t>…</a:t>
            </a:r>
          </a:p>
        </p:txBody>
      </p:sp>
      <p:cxnSp>
        <p:nvCxnSpPr>
          <p:cNvPr id="29" name="Connector: Elbow 28"/>
          <p:cNvCxnSpPr>
            <a:stCxn id="15" idx="3"/>
            <a:endCxn id="10" idx="0"/>
          </p:cNvCxnSpPr>
          <p:nvPr/>
        </p:nvCxnSpPr>
        <p:spPr bwMode="auto">
          <a:xfrm>
            <a:off x="1423707" y="2317015"/>
            <a:ext cx="1648354" cy="191692"/>
          </a:xfrm>
          <a:prstGeom prst="bentConnector2">
            <a:avLst/>
          </a:prstGeom>
          <a:solidFill>
            <a:schemeClr val="accent1"/>
          </a:solidFill>
          <a:ln w="9525" cap="flat" cmpd="sng" algn="ctr">
            <a:solidFill>
              <a:schemeClr val="tx1"/>
            </a:solidFill>
            <a:prstDash val="dash"/>
            <a:round/>
            <a:headEnd type="none" w="med" len="med"/>
            <a:tailEnd type="triangle"/>
          </a:ln>
          <a:effectLst/>
        </p:spPr>
      </p:cxnSp>
      <p:cxnSp>
        <p:nvCxnSpPr>
          <p:cNvPr id="30" name="Straight Arrow Connector 29"/>
          <p:cNvCxnSpPr>
            <a:stCxn id="35" idx="1"/>
            <a:endCxn id="36" idx="1"/>
          </p:cNvCxnSpPr>
          <p:nvPr/>
        </p:nvCxnSpPr>
        <p:spPr bwMode="auto">
          <a:xfrm>
            <a:off x="6045424" y="4469765"/>
            <a:ext cx="104987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Cloud 30"/>
          <p:cNvSpPr/>
          <p:nvPr/>
        </p:nvSpPr>
        <p:spPr>
          <a:xfrm rot="5400000">
            <a:off x="5707731" y="4334590"/>
            <a:ext cx="1644599" cy="769779"/>
          </a:xfrm>
          <a:prstGeom prst="cloud">
            <a:avLst/>
          </a:prstGeom>
          <a:gradFill flip="none" rotWithShape="1">
            <a:gsLst>
              <a:gs pos="52000">
                <a:schemeClr val="accent1">
                  <a:lumMod val="90000"/>
                </a:schemeClr>
              </a:gs>
              <a:gs pos="9000">
                <a:srgbClr val="4BACC6">
                  <a:lumMod val="60000"/>
                  <a:lumOff val="40000"/>
                </a:srgbClr>
              </a:gs>
              <a:gs pos="93000">
                <a:srgbClr val="4BACC6">
                  <a:lumMod val="60000"/>
                  <a:lumOff val="40000"/>
                </a:srgbClr>
              </a:gs>
            </a:gsLst>
            <a:lin ang="5400000" scaled="1"/>
            <a:tileRect/>
          </a:gradFill>
          <a:ln w="9525" cap="flat" cmpd="sng" algn="ctr">
            <a:noFill/>
            <a:prstDash val="solid"/>
          </a:ln>
          <a:effectLst>
            <a:softEdge rad="127000"/>
          </a:effectLst>
        </p:spPr>
        <p:txBody>
          <a:bodyPr rtlCol="0" anchor="ctr"/>
          <a:lstStyle/>
          <a:p>
            <a:pPr algn="ctr" fontAlgn="auto">
              <a:spcBef>
                <a:spcPts val="0"/>
              </a:spcBef>
              <a:spcAft>
                <a:spcPts val="0"/>
              </a:spcAft>
              <a:defRPr/>
            </a:pPr>
            <a:endParaRPr lang="en-US" sz="2400" kern="0" dirty="0">
              <a:solidFill>
                <a:prstClr val="black"/>
              </a:solidFill>
              <a:latin typeface="Calibri"/>
              <a:ea typeface="+mn-ea"/>
              <a:cs typeface="Arial"/>
              <a:sym typeface="Arial"/>
            </a:endParaRPr>
          </a:p>
        </p:txBody>
      </p:sp>
      <p:grpSp>
        <p:nvGrpSpPr>
          <p:cNvPr id="32" name="Group 31"/>
          <p:cNvGrpSpPr/>
          <p:nvPr/>
        </p:nvGrpSpPr>
        <p:grpSpPr>
          <a:xfrm>
            <a:off x="7124205" y="4351093"/>
            <a:ext cx="572157" cy="212768"/>
            <a:chOff x="6065520" y="4169793"/>
            <a:chExt cx="572157" cy="212768"/>
          </a:xfrm>
        </p:grpSpPr>
        <p:sp>
          <p:nvSpPr>
            <p:cNvPr id="33" name="Rectangle 32"/>
            <p:cNvSpPr/>
            <p:nvPr/>
          </p:nvSpPr>
          <p:spPr bwMode="auto">
            <a:xfrm>
              <a:off x="6065520"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kern="0">
                <a:solidFill>
                  <a:srgbClr val="000000"/>
                </a:solidFill>
                <a:latin typeface="Arial" charset="0"/>
                <a:ea typeface="ＭＳ Ｐゴシック" charset="-128"/>
                <a:cs typeface="ＭＳ Ｐゴシック" charset="-128"/>
                <a:sym typeface="Arial"/>
              </a:endParaRPr>
            </a:p>
          </p:txBody>
        </p:sp>
        <p:sp>
          <p:nvSpPr>
            <p:cNvPr id="34" name="Rectangle 33"/>
            <p:cNvSpPr/>
            <p:nvPr/>
          </p:nvSpPr>
          <p:spPr bwMode="auto">
            <a:xfrm>
              <a:off x="6401457"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kern="0">
                <a:solidFill>
                  <a:srgbClr val="000000"/>
                </a:solidFill>
                <a:latin typeface="Arial" charset="0"/>
                <a:ea typeface="ＭＳ Ｐゴシック" charset="-128"/>
                <a:cs typeface="ＭＳ Ｐゴシック" charset="-128"/>
                <a:sym typeface="Arial"/>
              </a:endParaRPr>
            </a:p>
          </p:txBody>
        </p:sp>
      </p:grpSp>
      <p:sp>
        <p:nvSpPr>
          <p:cNvPr id="35" name="Rounded Rectangle 85"/>
          <p:cNvSpPr/>
          <p:nvPr/>
        </p:nvSpPr>
        <p:spPr>
          <a:xfrm flipH="1">
            <a:off x="5502826" y="4314734"/>
            <a:ext cx="542599" cy="310062"/>
          </a:xfrm>
          <a:prstGeom prst="round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user</a:t>
            </a:r>
          </a:p>
        </p:txBody>
      </p:sp>
      <p:sp>
        <p:nvSpPr>
          <p:cNvPr id="36" name="Rectangle 35"/>
          <p:cNvSpPr/>
          <p:nvPr/>
        </p:nvSpPr>
        <p:spPr>
          <a:xfrm>
            <a:off x="7095300" y="4292370"/>
            <a:ext cx="881166" cy="354790"/>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Remote PM </a:t>
            </a:r>
          </a:p>
        </p:txBody>
      </p:sp>
      <p:cxnSp>
        <p:nvCxnSpPr>
          <p:cNvPr id="37" name="Connector: Elbow 36"/>
          <p:cNvCxnSpPr>
            <a:stCxn id="36" idx="2"/>
            <a:endCxn id="38" idx="3"/>
          </p:cNvCxnSpPr>
          <p:nvPr/>
        </p:nvCxnSpPr>
        <p:spPr bwMode="auto">
          <a:xfrm rot="5400000">
            <a:off x="7138861" y="4578696"/>
            <a:ext cx="328559" cy="46548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6145142" y="4837220"/>
            <a:ext cx="925253" cy="276999"/>
          </a:xfrm>
          <a:prstGeom prst="rect">
            <a:avLst/>
          </a:prstGeom>
          <a:noFill/>
        </p:spPr>
        <p:txBody>
          <a:bodyPr wrap="none" rtlCol="0">
            <a:spAutoFit/>
          </a:bodyPr>
          <a:lstStyle/>
          <a:p>
            <a:pPr defTabSz="914400" fontAlgn="auto">
              <a:spcBef>
                <a:spcPts val="0"/>
              </a:spcBef>
              <a:spcAft>
                <a:spcPts val="0"/>
              </a:spcAft>
            </a:pPr>
            <a:r>
              <a:rPr lang="en-US" sz="1200" kern="0" dirty="0">
                <a:solidFill>
                  <a:srgbClr val="000000"/>
                </a:solidFill>
                <a:latin typeface="Arial"/>
                <a:cs typeface="Arial"/>
                <a:sym typeface="Arial"/>
              </a:rPr>
              <a:t>completion</a:t>
            </a:r>
          </a:p>
        </p:txBody>
      </p:sp>
      <p:sp>
        <p:nvSpPr>
          <p:cNvPr id="39" name="TextBox 38"/>
          <p:cNvSpPr txBox="1"/>
          <p:nvPr/>
        </p:nvSpPr>
        <p:spPr>
          <a:xfrm>
            <a:off x="6327863" y="4313538"/>
            <a:ext cx="397866" cy="276999"/>
          </a:xfrm>
          <a:prstGeom prst="rect">
            <a:avLst/>
          </a:prstGeom>
          <a:noFill/>
        </p:spPr>
        <p:txBody>
          <a:bodyPr wrap="none" rtlCol="0">
            <a:spAutoFit/>
          </a:bodyPr>
          <a:lstStyle/>
          <a:p>
            <a:pPr defTabSz="914400" fontAlgn="auto">
              <a:spcBef>
                <a:spcPts val="0"/>
              </a:spcBef>
              <a:spcAft>
                <a:spcPts val="0"/>
              </a:spcAft>
            </a:pPr>
            <a:r>
              <a:rPr lang="en-US" sz="1200" kern="0" dirty="0">
                <a:solidFill>
                  <a:srgbClr val="000000"/>
                </a:solidFill>
                <a:latin typeface="Arial"/>
                <a:cs typeface="Arial"/>
                <a:sym typeface="Arial"/>
              </a:rPr>
              <a:t>put</a:t>
            </a:r>
          </a:p>
        </p:txBody>
      </p:sp>
      <p:cxnSp>
        <p:nvCxnSpPr>
          <p:cNvPr id="40" name="Connector: Elbow 39"/>
          <p:cNvCxnSpPr>
            <a:stCxn id="38" idx="1"/>
            <a:endCxn id="35" idx="2"/>
          </p:cNvCxnSpPr>
          <p:nvPr/>
        </p:nvCxnSpPr>
        <p:spPr bwMode="auto">
          <a:xfrm rot="10800000">
            <a:off x="5774126" y="4624798"/>
            <a:ext cx="371017" cy="350923"/>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Slide Number Placeholder 1"/>
          <p:cNvSpPr>
            <a:spLocks noGrp="1"/>
          </p:cNvSpPr>
          <p:nvPr>
            <p:ph type="sldNum" idx="12"/>
          </p:nvPr>
        </p:nvSpPr>
        <p:spPr/>
        <p:txBody>
          <a:bodyPr/>
          <a:lstStyle/>
          <a:p>
            <a:pPr algn="r" defTabSz="914400" fontAlgn="auto">
              <a:spcBef>
                <a:spcPts val="0"/>
              </a:spcBef>
              <a:spcAft>
                <a:spcPts val="0"/>
              </a:spcAft>
            </a:pPr>
            <a:fld id="{00000000-1234-1234-1234-123412341234}" type="slidenum">
              <a:rPr lang="en-US" sz="1400" b="1" kern="0">
                <a:solidFill>
                  <a:srgbClr val="5D5B5C"/>
                </a:solidFill>
                <a:sym typeface="Cabin"/>
              </a:rPr>
              <a:pPr algn="r" defTabSz="914400" fontAlgn="auto">
                <a:spcBef>
                  <a:spcPts val="0"/>
                </a:spcBef>
                <a:spcAft>
                  <a:spcPts val="0"/>
                </a:spcAft>
              </a:pPr>
              <a:t>19</a:t>
            </a:fld>
            <a:endParaRPr lang="en-US" sz="1400" b="1" kern="0" dirty="0">
              <a:solidFill>
                <a:srgbClr val="5D5B5C"/>
              </a:solidFill>
              <a:sym typeface="Cabin"/>
            </a:endParaRPr>
          </a:p>
        </p:txBody>
      </p:sp>
    </p:spTree>
    <p:extLst>
      <p:ext uri="{BB962C8B-B14F-4D97-AF65-F5344CB8AC3E}">
        <p14:creationId xmlns:p14="http://schemas.microsoft.com/office/powerpoint/2010/main" val="245697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Discuss</a:t>
            </a:r>
          </a:p>
        </p:txBody>
      </p:sp>
      <p:sp>
        <p:nvSpPr>
          <p:cNvPr id="3" name="Content Placeholder 2"/>
          <p:cNvSpPr>
            <a:spLocks noGrp="1"/>
          </p:cNvSpPr>
          <p:nvPr>
            <p:ph idx="1"/>
          </p:nvPr>
        </p:nvSpPr>
        <p:spPr/>
        <p:txBody>
          <a:bodyPr>
            <a:normAutofit/>
          </a:bodyPr>
          <a:lstStyle/>
          <a:p>
            <a:pPr marL="0" indent="0">
              <a:buNone/>
            </a:pPr>
            <a:r>
              <a:rPr lang="en-US" dirty="0"/>
              <a:t>The OpenFabrics Alliance and SNIA are considering establishing a collaboration to focus on Persistent Memory over Fabrics.</a:t>
            </a:r>
          </a:p>
          <a:p>
            <a:pPr marL="0" indent="0">
              <a:buNone/>
            </a:pPr>
            <a:r>
              <a:rPr lang="en-US" dirty="0"/>
              <a:t>We can discuss any/all of the following topics</a:t>
            </a:r>
          </a:p>
          <a:p>
            <a:r>
              <a:rPr lang="en-US" dirty="0"/>
              <a:t>Background on the Proposal</a:t>
            </a:r>
          </a:p>
          <a:p>
            <a:r>
              <a:rPr lang="en-US" dirty="0"/>
              <a:t>An exceedingly brief discussion of OFIWG</a:t>
            </a:r>
          </a:p>
          <a:p>
            <a:r>
              <a:rPr lang="en-US" dirty="0"/>
              <a:t>A couple of use cases </a:t>
            </a:r>
          </a:p>
          <a:p>
            <a:r>
              <a:rPr lang="en-US" dirty="0"/>
              <a:t>Activities and Milestones for the Work Register</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2</a:t>
            </a:fld>
            <a:endParaRPr lang="en-US"/>
          </a:p>
        </p:txBody>
      </p:sp>
    </p:spTree>
    <p:extLst>
      <p:ext uri="{BB962C8B-B14F-4D97-AF65-F5344CB8AC3E}">
        <p14:creationId xmlns:p14="http://schemas.microsoft.com/office/powerpoint/2010/main" val="167324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81000" y="1028700"/>
            <a:ext cx="6705600" cy="685800"/>
          </a:xfrm>
          <a:prstGeom prst="rect">
            <a:avLst/>
          </a:prstGeom>
          <a:noFill/>
          <a:ln>
            <a:noFill/>
          </a:ln>
        </p:spPr>
        <p:txBody>
          <a:bodyPr spcFirstLastPara="1" wrap="square" lIns="91425" tIns="45700" rIns="91425" bIns="45700" anchor="ctr" anchorCtr="0">
            <a:noAutofit/>
          </a:bodyPr>
          <a:lstStyle/>
          <a:p>
            <a:r>
              <a:rPr lang="en-US"/>
              <a:t>Use Case: Shared Persistent Memory</a:t>
            </a:r>
            <a:endParaRPr/>
          </a:p>
        </p:txBody>
      </p:sp>
      <p:sp>
        <p:nvSpPr>
          <p:cNvPr id="148" name="Shape 148"/>
          <p:cNvSpPr txBox="1"/>
          <p:nvPr/>
        </p:nvSpPr>
        <p:spPr>
          <a:xfrm>
            <a:off x="1142999" y="3657136"/>
            <a:ext cx="1920300" cy="415050"/>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a:solidFill>
                  <a:srgbClr val="000000"/>
                </a:solidFill>
                <a:latin typeface="Arial"/>
                <a:ea typeface="Arial"/>
                <a:cs typeface="Arial"/>
                <a:sym typeface="Arial"/>
              </a:rPr>
              <a:t>What it looks like</a:t>
            </a:r>
            <a:endParaRPr sz="1700" kern="0">
              <a:solidFill>
                <a:srgbClr val="000000"/>
              </a:solidFill>
              <a:latin typeface="Arial"/>
              <a:ea typeface="Arial"/>
              <a:cs typeface="Arial"/>
              <a:sym typeface="Arial"/>
            </a:endParaRPr>
          </a:p>
        </p:txBody>
      </p:sp>
      <p:sp>
        <p:nvSpPr>
          <p:cNvPr id="149" name="Shape 149"/>
          <p:cNvSpPr txBox="1"/>
          <p:nvPr/>
        </p:nvSpPr>
        <p:spPr>
          <a:xfrm>
            <a:off x="5828677" y="3767387"/>
            <a:ext cx="1567500" cy="375300"/>
          </a:xfrm>
          <a:prstGeom prst="rect">
            <a:avLst/>
          </a:prstGeom>
          <a:noFill/>
          <a:ln>
            <a:noFill/>
          </a:ln>
        </p:spPr>
        <p:txBody>
          <a:bodyPr spcFirstLastPara="1" wrap="square" lIns="91425" tIns="91425" rIns="91425" bIns="91425" anchor="t" anchorCtr="0">
            <a:noAutofit/>
          </a:bodyPr>
          <a:lstStyle/>
          <a:p>
            <a:pPr algn="r" defTabSz="914400" fontAlgn="auto">
              <a:spcBef>
                <a:spcPts val="0"/>
              </a:spcBef>
              <a:spcAft>
                <a:spcPts val="0"/>
              </a:spcAft>
              <a:buClr>
                <a:srgbClr val="000000"/>
              </a:buClr>
              <a:buSzPts val="1700"/>
            </a:pPr>
            <a:r>
              <a:rPr lang="en-US" sz="1700" kern="0">
                <a:solidFill>
                  <a:srgbClr val="000000"/>
                </a:solidFill>
                <a:latin typeface="Arial"/>
                <a:ea typeface="Arial"/>
                <a:cs typeface="Arial"/>
                <a:sym typeface="Arial"/>
              </a:rPr>
              <a:t>How it works</a:t>
            </a:r>
            <a:endParaRPr kern="0">
              <a:solidFill>
                <a:srgbClr val="000000"/>
              </a:solidFill>
              <a:latin typeface="Arial"/>
              <a:ea typeface="Arial"/>
              <a:cs typeface="Arial"/>
              <a:sym typeface="Arial"/>
            </a:endParaRPr>
          </a:p>
        </p:txBody>
      </p:sp>
      <p:sp>
        <p:nvSpPr>
          <p:cNvPr id="150" name="Shape 150"/>
          <p:cNvSpPr txBox="1"/>
          <p:nvPr/>
        </p:nvSpPr>
        <p:spPr>
          <a:xfrm>
            <a:off x="4607022" y="2091195"/>
            <a:ext cx="4061281" cy="1200329"/>
          </a:xfrm>
          <a:prstGeom prst="rect">
            <a:avLst/>
          </a:prstGeom>
          <a:noFill/>
          <a:ln w="9525" cap="flat" cmpd="sng">
            <a:solidFill>
              <a:srgbClr val="7373D1"/>
            </a:solidFill>
            <a:prstDash val="solid"/>
            <a:round/>
            <a:headEnd type="none" w="med" len="med"/>
            <a:tailEnd type="none" w="med" len="med"/>
          </a:ln>
        </p:spPr>
        <p:txBody>
          <a:bodyPr spcFirstLastPara="1" wrap="square" lIns="91425" tIns="45700" rIns="91425" bIns="45700" anchor="t" anchorCtr="0">
            <a:noAutofit/>
          </a:bodyPr>
          <a:lstStyle/>
          <a:p>
            <a:pPr defTabSz="914400" fontAlgn="auto">
              <a:spcBef>
                <a:spcPts val="0"/>
              </a:spcBef>
              <a:spcAft>
                <a:spcPts val="0"/>
              </a:spcAft>
            </a:pPr>
            <a:r>
              <a:rPr lang="en-US" kern="0">
                <a:solidFill>
                  <a:srgbClr val="000000"/>
                </a:solidFill>
                <a:latin typeface="Arial"/>
                <a:ea typeface="Arial"/>
                <a:cs typeface="Arial"/>
                <a:sym typeface="Arial"/>
              </a:rPr>
              <a:t>Usage: Information is shared among the elements of a distributed application. Persistence can be used to guard against node failure.</a:t>
            </a:r>
            <a:endParaRPr sz="1400" kern="0">
              <a:solidFill>
                <a:srgbClr val="000000"/>
              </a:solidFill>
              <a:latin typeface="Arial"/>
              <a:cs typeface="Arial"/>
              <a:sym typeface="Arial"/>
            </a:endParaRPr>
          </a:p>
        </p:txBody>
      </p:sp>
      <p:sp>
        <p:nvSpPr>
          <p:cNvPr id="8" name="Rounded Rectangle 3"/>
          <p:cNvSpPr/>
          <p:nvPr/>
        </p:nvSpPr>
        <p:spPr>
          <a:xfrm>
            <a:off x="1815096" y="2883588"/>
            <a:ext cx="775419" cy="773549"/>
          </a:xfrm>
          <a:prstGeom prst="roundRect">
            <a:avLst>
              <a:gd name="adj" fmla="val 7449"/>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defTabSz="342900" fontAlgn="auto">
              <a:spcBef>
                <a:spcPts val="0"/>
              </a:spcBef>
              <a:spcAft>
                <a:spcPts val="0"/>
              </a:spcAft>
              <a:defRPr/>
            </a:pPr>
            <a:r>
              <a:rPr lang="en-US" sz="1350" kern="0" dirty="0">
                <a:solidFill>
                  <a:srgbClr val="000000"/>
                </a:solidFill>
                <a:latin typeface="Calibri"/>
                <a:cs typeface="Arial"/>
                <a:sym typeface="Arial"/>
              </a:rPr>
              <a:t> </a:t>
            </a:r>
          </a:p>
        </p:txBody>
      </p:sp>
      <p:sp>
        <p:nvSpPr>
          <p:cNvPr id="9" name="Rectangle 8"/>
          <p:cNvSpPr/>
          <p:nvPr/>
        </p:nvSpPr>
        <p:spPr>
          <a:xfrm>
            <a:off x="1989025" y="2963939"/>
            <a:ext cx="427561" cy="612847"/>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PM </a:t>
            </a:r>
          </a:p>
        </p:txBody>
      </p:sp>
      <p:sp>
        <p:nvSpPr>
          <p:cNvPr id="10" name="Rounded Rectangle 3"/>
          <p:cNvSpPr/>
          <p:nvPr/>
        </p:nvSpPr>
        <p:spPr>
          <a:xfrm>
            <a:off x="679863" y="2481339"/>
            <a:ext cx="721917" cy="775935"/>
          </a:xfrm>
          <a:prstGeom prst="roundRect">
            <a:avLst>
              <a:gd name="adj" fmla="val 7598"/>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350" kern="0" dirty="0">
                <a:solidFill>
                  <a:prstClr val="white"/>
                </a:solidFill>
                <a:latin typeface="Calibri"/>
                <a:cs typeface="Arial"/>
                <a:sym typeface="Arial"/>
              </a:rPr>
              <a:t> </a:t>
            </a:r>
          </a:p>
        </p:txBody>
      </p:sp>
      <p:sp>
        <p:nvSpPr>
          <p:cNvPr id="11" name="Rounded Rectangle 11"/>
          <p:cNvSpPr/>
          <p:nvPr/>
        </p:nvSpPr>
        <p:spPr>
          <a:xfrm>
            <a:off x="763978" y="2596486"/>
            <a:ext cx="545911" cy="221347"/>
          </a:xfrm>
          <a:prstGeom prst="roundRect">
            <a:avLst/>
          </a:prstGeom>
          <a:gradFill>
            <a:gsLst>
              <a:gs pos="50000">
                <a:srgbClr val="002060"/>
              </a:gs>
              <a:gs pos="0">
                <a:schemeClr val="accent2">
                  <a:lumMod val="60000"/>
                  <a:lumOff val="40000"/>
                </a:schemeClr>
              </a:gs>
              <a:gs pos="100000">
                <a:schemeClr val="accent2">
                  <a:lumMod val="60000"/>
                  <a:lumOff val="40000"/>
                </a:schemeClr>
              </a:gs>
            </a:gsLst>
            <a:lin ang="5400000" scaled="1"/>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app</a:t>
            </a:r>
          </a:p>
        </p:txBody>
      </p:sp>
      <p:sp>
        <p:nvSpPr>
          <p:cNvPr id="12" name="Rectangle 11"/>
          <p:cNvSpPr/>
          <p:nvPr/>
        </p:nvSpPr>
        <p:spPr>
          <a:xfrm>
            <a:off x="772532" y="2958346"/>
            <a:ext cx="528800" cy="178421"/>
          </a:xfrm>
          <a:prstGeom prst="rect">
            <a:avLst/>
          </a:prstGeom>
          <a:solidFill>
            <a:srgbClr val="92D05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200" kern="0" dirty="0">
                <a:solidFill>
                  <a:prstClr val="black"/>
                </a:solidFill>
                <a:latin typeface="Calibri"/>
                <a:cs typeface="Arial"/>
                <a:sym typeface="Arial"/>
              </a:rPr>
              <a:t>NIC</a:t>
            </a:r>
          </a:p>
        </p:txBody>
      </p:sp>
      <p:cxnSp>
        <p:nvCxnSpPr>
          <p:cNvPr id="13" name="Straight Connector 12"/>
          <p:cNvCxnSpPr>
            <a:stCxn id="11" idx="2"/>
            <a:endCxn id="12" idx="0"/>
          </p:cNvCxnSpPr>
          <p:nvPr/>
        </p:nvCxnSpPr>
        <p:spPr bwMode="auto">
          <a:xfrm flipH="1">
            <a:off x="1036933" y="2817833"/>
            <a:ext cx="1" cy="14051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Rounded Rectangle 3"/>
          <p:cNvSpPr/>
          <p:nvPr/>
        </p:nvSpPr>
        <p:spPr>
          <a:xfrm>
            <a:off x="2903765" y="2481339"/>
            <a:ext cx="759876" cy="775935"/>
          </a:xfrm>
          <a:prstGeom prst="roundRect">
            <a:avLst>
              <a:gd name="adj" fmla="val 7598"/>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350" kern="0" dirty="0">
                <a:solidFill>
                  <a:prstClr val="white"/>
                </a:solidFill>
                <a:latin typeface="Calibri"/>
                <a:cs typeface="Arial"/>
                <a:sym typeface="Arial"/>
              </a:rPr>
              <a:t> </a:t>
            </a:r>
          </a:p>
        </p:txBody>
      </p:sp>
      <p:sp>
        <p:nvSpPr>
          <p:cNvPr id="15" name="Rounded Rectangle 11"/>
          <p:cNvSpPr/>
          <p:nvPr/>
        </p:nvSpPr>
        <p:spPr>
          <a:xfrm>
            <a:off x="2999464" y="2596486"/>
            <a:ext cx="545911" cy="221347"/>
          </a:xfrm>
          <a:prstGeom prst="roundRect">
            <a:avLst/>
          </a:prstGeom>
          <a:gradFill>
            <a:gsLst>
              <a:gs pos="50000">
                <a:srgbClr val="002060"/>
              </a:gs>
              <a:gs pos="0">
                <a:schemeClr val="accent2">
                  <a:lumMod val="60000"/>
                  <a:lumOff val="40000"/>
                </a:schemeClr>
              </a:gs>
              <a:gs pos="100000">
                <a:schemeClr val="accent2">
                  <a:lumMod val="60000"/>
                  <a:lumOff val="40000"/>
                </a:schemeClr>
              </a:gs>
            </a:gsLst>
            <a:lin ang="5400000" scaled="1"/>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app</a:t>
            </a:r>
          </a:p>
        </p:txBody>
      </p:sp>
      <p:sp>
        <p:nvSpPr>
          <p:cNvPr id="16" name="Rectangle 15"/>
          <p:cNvSpPr/>
          <p:nvPr/>
        </p:nvSpPr>
        <p:spPr>
          <a:xfrm>
            <a:off x="3008018" y="2980648"/>
            <a:ext cx="528800" cy="178421"/>
          </a:xfrm>
          <a:prstGeom prst="rect">
            <a:avLst/>
          </a:prstGeom>
          <a:solidFill>
            <a:srgbClr val="92D050"/>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defRPr/>
            </a:pPr>
            <a:r>
              <a:rPr lang="en-US" sz="1200" kern="0" dirty="0">
                <a:solidFill>
                  <a:prstClr val="black"/>
                </a:solidFill>
                <a:latin typeface="Calibri"/>
                <a:cs typeface="Arial"/>
                <a:sym typeface="Arial"/>
              </a:rPr>
              <a:t>NIC</a:t>
            </a:r>
          </a:p>
        </p:txBody>
      </p:sp>
      <p:cxnSp>
        <p:nvCxnSpPr>
          <p:cNvPr id="17" name="Straight Connector 16"/>
          <p:cNvCxnSpPr>
            <a:stCxn id="15" idx="2"/>
            <a:endCxn id="16" idx="0"/>
          </p:cNvCxnSpPr>
          <p:nvPr/>
        </p:nvCxnSpPr>
        <p:spPr bwMode="auto">
          <a:xfrm flipH="1">
            <a:off x="3272419" y="2817833"/>
            <a:ext cx="1" cy="1628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11" idx="3"/>
            <a:endCxn id="9" idx="1"/>
          </p:cNvCxnSpPr>
          <p:nvPr/>
        </p:nvCxnSpPr>
        <p:spPr bwMode="auto">
          <a:xfrm>
            <a:off x="1309888" y="2707160"/>
            <a:ext cx="679136" cy="563203"/>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19" name="Straight Connector 18"/>
          <p:cNvCxnSpPr>
            <a:stCxn id="15" idx="1"/>
            <a:endCxn id="9" idx="3"/>
          </p:cNvCxnSpPr>
          <p:nvPr/>
        </p:nvCxnSpPr>
        <p:spPr bwMode="auto">
          <a:xfrm flipH="1">
            <a:off x="2416585" y="2707160"/>
            <a:ext cx="582878" cy="563203"/>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sp>
        <p:nvSpPr>
          <p:cNvPr id="20" name="TextBox 19"/>
          <p:cNvSpPr txBox="1"/>
          <p:nvPr/>
        </p:nvSpPr>
        <p:spPr>
          <a:xfrm>
            <a:off x="2043507" y="1805620"/>
            <a:ext cx="1374154" cy="461665"/>
          </a:xfrm>
          <a:prstGeom prst="rect">
            <a:avLst/>
          </a:prstGeom>
          <a:noFill/>
        </p:spPr>
        <p:txBody>
          <a:bodyPr wrap="square" rtlCol="0">
            <a:spAutoFit/>
          </a:bodyPr>
          <a:lstStyle/>
          <a:p>
            <a:pPr algn="ctr" defTabSz="914400" fontAlgn="auto">
              <a:spcBef>
                <a:spcPts val="0"/>
              </a:spcBef>
              <a:spcAft>
                <a:spcPts val="0"/>
              </a:spcAft>
            </a:pPr>
            <a:r>
              <a:rPr lang="en-US" sz="1200" kern="0" dirty="0">
                <a:solidFill>
                  <a:srgbClr val="000000"/>
                </a:solidFill>
                <a:latin typeface="Arial"/>
                <a:cs typeface="Arial"/>
                <a:sym typeface="Arial"/>
              </a:rPr>
              <a:t>Remote Shared Memory Service</a:t>
            </a:r>
          </a:p>
        </p:txBody>
      </p:sp>
      <p:cxnSp>
        <p:nvCxnSpPr>
          <p:cNvPr id="3" name="Straight Connector 2"/>
          <p:cNvCxnSpPr>
            <a:stCxn id="20" idx="2"/>
          </p:cNvCxnSpPr>
          <p:nvPr/>
        </p:nvCxnSpPr>
        <p:spPr>
          <a:xfrm flipH="1">
            <a:off x="2253268" y="2267284"/>
            <a:ext cx="477316" cy="550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5400000">
            <a:off x="6042874" y="4388239"/>
            <a:ext cx="863250" cy="1146126"/>
            <a:chOff x="3282702" y="1954900"/>
            <a:chExt cx="3020538" cy="1995699"/>
          </a:xfrm>
        </p:grpSpPr>
        <p:sp>
          <p:nvSpPr>
            <p:cNvPr id="22" name="Cloud 21"/>
            <p:cNvSpPr/>
            <p:nvPr/>
          </p:nvSpPr>
          <p:spPr>
            <a:xfrm>
              <a:off x="3282702" y="1954900"/>
              <a:ext cx="3020538" cy="1995699"/>
            </a:xfrm>
            <a:prstGeom prst="cloud">
              <a:avLst/>
            </a:prstGeom>
            <a:solidFill>
              <a:srgbClr val="4BACC6">
                <a:lumMod val="60000"/>
                <a:lumOff val="40000"/>
              </a:srgbClr>
            </a:solidFill>
            <a:ln w="9525" cap="flat" cmpd="sng" algn="ctr">
              <a:noFill/>
              <a:prstDash val="solid"/>
            </a:ln>
            <a:effectLst>
              <a:outerShdw blurRad="40000" dist="23000" dir="5400000" rotWithShape="0">
                <a:srgbClr val="000000">
                  <a:alpha val="35000"/>
                </a:srgbClr>
              </a:outerShdw>
              <a:softEdge rad="101600"/>
            </a:effectLst>
          </p:spPr>
          <p:txBody>
            <a:bodyPr rtlCol="0" anchor="ctr"/>
            <a:lstStyle/>
            <a:p>
              <a:pPr algn="ctr" fontAlgn="auto">
                <a:spcBef>
                  <a:spcPts val="0"/>
                </a:spcBef>
                <a:spcAft>
                  <a:spcPts val="0"/>
                </a:spcAft>
                <a:defRPr/>
              </a:pPr>
              <a:endParaRPr lang="en-US" sz="2400" kern="0" dirty="0">
                <a:solidFill>
                  <a:prstClr val="black"/>
                </a:solidFill>
                <a:latin typeface="Calibri"/>
                <a:ea typeface="+mn-ea"/>
                <a:cs typeface="Arial"/>
                <a:sym typeface="Arial"/>
              </a:endParaRPr>
            </a:p>
          </p:txBody>
        </p:sp>
        <p:sp>
          <p:nvSpPr>
            <p:cNvPr id="23" name="Cloud 22"/>
            <p:cNvSpPr/>
            <p:nvPr/>
          </p:nvSpPr>
          <p:spPr>
            <a:xfrm>
              <a:off x="3456820" y="2017762"/>
              <a:ext cx="2645856" cy="1782318"/>
            </a:xfrm>
            <a:prstGeom prst="cloud">
              <a:avLst/>
            </a:prstGeom>
            <a:gradFill flip="none" rotWithShape="1">
              <a:gsLst>
                <a:gs pos="52000">
                  <a:sysClr val="window" lastClr="FFFFFF"/>
                </a:gs>
                <a:gs pos="9000">
                  <a:srgbClr val="4BACC6">
                    <a:lumMod val="60000"/>
                    <a:lumOff val="40000"/>
                  </a:srgbClr>
                </a:gs>
                <a:gs pos="93000">
                  <a:srgbClr val="4BACC6">
                    <a:lumMod val="60000"/>
                    <a:lumOff val="40000"/>
                  </a:srgbClr>
                </a:gs>
              </a:gsLst>
              <a:lin ang="5400000" scaled="1"/>
              <a:tileRect/>
            </a:gradFill>
            <a:ln w="9525" cap="flat" cmpd="sng" algn="ctr">
              <a:noFill/>
              <a:prstDash val="solid"/>
            </a:ln>
            <a:effectLst>
              <a:softEdge rad="127000"/>
            </a:effectLst>
          </p:spPr>
          <p:txBody>
            <a:bodyPr rtlCol="0" anchor="ctr"/>
            <a:lstStyle/>
            <a:p>
              <a:pPr algn="ctr" fontAlgn="auto">
                <a:spcBef>
                  <a:spcPts val="0"/>
                </a:spcBef>
                <a:spcAft>
                  <a:spcPts val="0"/>
                </a:spcAft>
                <a:defRPr/>
              </a:pPr>
              <a:endParaRPr lang="en-US" sz="2400" kern="0" dirty="0">
                <a:solidFill>
                  <a:prstClr val="black"/>
                </a:solidFill>
                <a:latin typeface="Calibri"/>
                <a:ea typeface="+mn-ea"/>
                <a:cs typeface="Arial"/>
                <a:sym typeface="Arial"/>
              </a:endParaRPr>
            </a:p>
          </p:txBody>
        </p:sp>
      </p:grpSp>
      <p:grpSp>
        <p:nvGrpSpPr>
          <p:cNvPr id="24" name="Group 23"/>
          <p:cNvGrpSpPr/>
          <p:nvPr/>
        </p:nvGrpSpPr>
        <p:grpSpPr>
          <a:xfrm>
            <a:off x="6198429" y="4870097"/>
            <a:ext cx="572157" cy="212768"/>
            <a:chOff x="6065520" y="4169793"/>
            <a:chExt cx="572157" cy="212768"/>
          </a:xfrm>
        </p:grpSpPr>
        <p:sp>
          <p:nvSpPr>
            <p:cNvPr id="25" name="Rectangle 24"/>
            <p:cNvSpPr/>
            <p:nvPr/>
          </p:nvSpPr>
          <p:spPr bwMode="auto">
            <a:xfrm>
              <a:off x="6065520"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kern="0">
                <a:solidFill>
                  <a:srgbClr val="000000"/>
                </a:solidFill>
                <a:latin typeface="Arial" charset="0"/>
                <a:ea typeface="ＭＳ Ｐゴシック" charset="-128"/>
                <a:cs typeface="ＭＳ Ｐゴシック" charset="-128"/>
                <a:sym typeface="Arial"/>
              </a:endParaRPr>
            </a:p>
          </p:txBody>
        </p:sp>
        <p:sp>
          <p:nvSpPr>
            <p:cNvPr id="26" name="Rectangle 25"/>
            <p:cNvSpPr/>
            <p:nvPr/>
          </p:nvSpPr>
          <p:spPr bwMode="auto">
            <a:xfrm>
              <a:off x="6401457"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kern="0">
                <a:solidFill>
                  <a:srgbClr val="000000"/>
                </a:solidFill>
                <a:latin typeface="Arial" charset="0"/>
                <a:ea typeface="ＭＳ Ｐゴシック" charset="-128"/>
                <a:cs typeface="ＭＳ Ｐゴシック" charset="-128"/>
                <a:sym typeface="Arial"/>
              </a:endParaRPr>
            </a:p>
          </p:txBody>
        </p:sp>
      </p:grpSp>
      <p:sp>
        <p:nvSpPr>
          <p:cNvPr id="27" name="Rounded Rectangle 85"/>
          <p:cNvSpPr/>
          <p:nvPr/>
        </p:nvSpPr>
        <p:spPr>
          <a:xfrm flipH="1">
            <a:off x="4676767" y="4061913"/>
            <a:ext cx="542599" cy="310062"/>
          </a:xfrm>
          <a:prstGeom prst="roundRect">
            <a:avLst/>
          </a:prstGeom>
          <a:gradFill>
            <a:gsLst>
              <a:gs pos="50000">
                <a:srgbClr val="002060"/>
              </a:gs>
              <a:gs pos="0">
                <a:schemeClr val="accent2">
                  <a:lumMod val="60000"/>
                  <a:lumOff val="40000"/>
                </a:schemeClr>
              </a:gs>
              <a:gs pos="100000">
                <a:schemeClr val="accent2">
                  <a:lumMod val="60000"/>
                  <a:lumOff val="40000"/>
                </a:schemeClr>
              </a:gs>
            </a:gsLst>
            <a:lin ang="5400000" scaled="1"/>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user</a:t>
            </a:r>
          </a:p>
        </p:txBody>
      </p:sp>
      <p:sp>
        <p:nvSpPr>
          <p:cNvPr id="28" name="Rectangle 27"/>
          <p:cNvSpPr/>
          <p:nvPr/>
        </p:nvSpPr>
        <p:spPr>
          <a:xfrm>
            <a:off x="6169524" y="4738726"/>
            <a:ext cx="678310" cy="344140"/>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200" kern="0" dirty="0">
                <a:solidFill>
                  <a:prstClr val="black"/>
                </a:solidFill>
                <a:latin typeface="Calibri"/>
                <a:cs typeface="Arial"/>
                <a:sym typeface="Arial"/>
              </a:rPr>
              <a:t>Remote</a:t>
            </a:r>
          </a:p>
          <a:p>
            <a:pPr algn="ctr" defTabSz="342900" fontAlgn="auto">
              <a:spcBef>
                <a:spcPts val="0"/>
              </a:spcBef>
              <a:spcAft>
                <a:spcPts val="0"/>
              </a:spcAft>
            </a:pPr>
            <a:r>
              <a:rPr lang="en-US" sz="1200" kern="0" dirty="0">
                <a:solidFill>
                  <a:prstClr val="black"/>
                </a:solidFill>
                <a:latin typeface="Calibri"/>
                <a:cs typeface="Arial"/>
                <a:sym typeface="Arial"/>
              </a:rPr>
              <a:t>PM </a:t>
            </a:r>
          </a:p>
        </p:txBody>
      </p:sp>
      <p:cxnSp>
        <p:nvCxnSpPr>
          <p:cNvPr id="29" name="Straight Arrow Connector 28"/>
          <p:cNvCxnSpPr>
            <a:stCxn id="27" idx="1"/>
            <a:endCxn id="28" idx="1"/>
          </p:cNvCxnSpPr>
          <p:nvPr/>
        </p:nvCxnSpPr>
        <p:spPr bwMode="auto">
          <a:xfrm>
            <a:off x="5219366" y="4216944"/>
            <a:ext cx="950159" cy="6938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Connector: Elbow 29"/>
          <p:cNvCxnSpPr>
            <a:stCxn id="25" idx="2"/>
            <a:endCxn id="27" idx="2"/>
          </p:cNvCxnSpPr>
          <p:nvPr/>
        </p:nvCxnSpPr>
        <p:spPr bwMode="auto">
          <a:xfrm rot="5400000" flipH="1">
            <a:off x="5276857" y="4043185"/>
            <a:ext cx="710890" cy="1368473"/>
          </a:xfrm>
          <a:prstGeom prst="bentConnector3">
            <a:avLst>
              <a:gd name="adj1" fmla="val -32157"/>
            </a:avLst>
          </a:prstGeom>
          <a:solidFill>
            <a:schemeClr val="accent1"/>
          </a:solidFill>
          <a:ln w="9525" cap="flat" cmpd="sng" algn="ctr">
            <a:solidFill>
              <a:schemeClr val="tx1"/>
            </a:solidFill>
            <a:prstDash val="solid"/>
            <a:round/>
            <a:headEnd type="none" w="med" len="med"/>
            <a:tailEnd type="triangle"/>
          </a:ln>
          <a:effectLst/>
        </p:spPr>
      </p:cxnSp>
      <p:sp>
        <p:nvSpPr>
          <p:cNvPr id="31" name="TextBox 30"/>
          <p:cNvSpPr txBox="1"/>
          <p:nvPr/>
        </p:nvSpPr>
        <p:spPr>
          <a:xfrm>
            <a:off x="5219367" y="5166165"/>
            <a:ext cx="925253" cy="276999"/>
          </a:xfrm>
          <a:prstGeom prst="rect">
            <a:avLst/>
          </a:prstGeom>
          <a:solidFill>
            <a:schemeClr val="bg1"/>
          </a:solidFill>
        </p:spPr>
        <p:txBody>
          <a:bodyPr wrap="none" rtlCol="0">
            <a:spAutoFit/>
          </a:bodyPr>
          <a:lstStyle/>
          <a:p>
            <a:pPr defTabSz="914400" fontAlgn="auto">
              <a:spcBef>
                <a:spcPts val="0"/>
              </a:spcBef>
              <a:spcAft>
                <a:spcPts val="0"/>
              </a:spcAft>
            </a:pPr>
            <a:r>
              <a:rPr lang="en-US" sz="1200" kern="0" dirty="0">
                <a:solidFill>
                  <a:srgbClr val="000000"/>
                </a:solidFill>
                <a:latin typeface="Arial"/>
                <a:cs typeface="Arial"/>
                <a:sym typeface="Arial"/>
              </a:rPr>
              <a:t>completion</a:t>
            </a:r>
          </a:p>
        </p:txBody>
      </p:sp>
      <p:sp>
        <p:nvSpPr>
          <p:cNvPr id="32" name="Rounded Rectangle 85"/>
          <p:cNvSpPr/>
          <p:nvPr/>
        </p:nvSpPr>
        <p:spPr>
          <a:xfrm flipH="1">
            <a:off x="7955655" y="4061828"/>
            <a:ext cx="542599" cy="310062"/>
          </a:xfrm>
          <a:prstGeom prst="roundRect">
            <a:avLst/>
          </a:prstGeom>
          <a:gradFill>
            <a:gsLst>
              <a:gs pos="50000">
                <a:srgbClr val="002060"/>
              </a:gs>
              <a:gs pos="0">
                <a:schemeClr val="accent2">
                  <a:lumMod val="60000"/>
                  <a:lumOff val="40000"/>
                </a:schemeClr>
              </a:gs>
              <a:gs pos="100000">
                <a:schemeClr val="accent2">
                  <a:lumMod val="60000"/>
                  <a:lumOff val="40000"/>
                </a:schemeClr>
              </a:gs>
            </a:gsLst>
            <a:lin ang="5400000" scaled="1"/>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400" kern="0" dirty="0">
                <a:solidFill>
                  <a:prstClr val="white"/>
                </a:solidFill>
                <a:latin typeface="Calibri"/>
                <a:cs typeface="Arial"/>
                <a:sym typeface="Arial"/>
              </a:rPr>
              <a:t>user</a:t>
            </a:r>
          </a:p>
        </p:txBody>
      </p:sp>
      <p:cxnSp>
        <p:nvCxnSpPr>
          <p:cNvPr id="33" name="Straight Arrow Connector 32"/>
          <p:cNvCxnSpPr>
            <a:stCxn id="28" idx="3"/>
            <a:endCxn id="32" idx="3"/>
          </p:cNvCxnSpPr>
          <p:nvPr/>
        </p:nvCxnSpPr>
        <p:spPr bwMode="auto">
          <a:xfrm flipV="1">
            <a:off x="6847834" y="4216860"/>
            <a:ext cx="1107820" cy="6939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p:cNvSpPr txBox="1"/>
          <p:nvPr/>
        </p:nvSpPr>
        <p:spPr>
          <a:xfrm>
            <a:off x="5517545" y="4477115"/>
            <a:ext cx="470000" cy="338554"/>
          </a:xfrm>
          <a:prstGeom prst="rect">
            <a:avLst/>
          </a:prstGeom>
          <a:solidFill>
            <a:schemeClr val="bg1"/>
          </a:solidFill>
        </p:spPr>
        <p:txBody>
          <a:bodyPr wrap="none" rtlCol="0">
            <a:spAutoFit/>
          </a:bodyPr>
          <a:lstStyle/>
          <a:p>
            <a:pPr defTabSz="914400" fontAlgn="auto">
              <a:spcBef>
                <a:spcPts val="0"/>
              </a:spcBef>
              <a:spcAft>
                <a:spcPts val="0"/>
              </a:spcAft>
            </a:pPr>
            <a:r>
              <a:rPr lang="en-US" sz="1600" kern="0" dirty="0">
                <a:solidFill>
                  <a:srgbClr val="000000"/>
                </a:solidFill>
                <a:latin typeface="Arial"/>
                <a:cs typeface="Arial"/>
                <a:sym typeface="Arial"/>
              </a:rPr>
              <a:t>put</a:t>
            </a:r>
          </a:p>
        </p:txBody>
      </p:sp>
      <p:sp>
        <p:nvSpPr>
          <p:cNvPr id="35" name="TextBox 34"/>
          <p:cNvSpPr txBox="1"/>
          <p:nvPr/>
        </p:nvSpPr>
        <p:spPr>
          <a:xfrm>
            <a:off x="7040748" y="4400171"/>
            <a:ext cx="470000" cy="338554"/>
          </a:xfrm>
          <a:prstGeom prst="rect">
            <a:avLst/>
          </a:prstGeom>
          <a:solidFill>
            <a:schemeClr val="bg1"/>
          </a:solidFill>
        </p:spPr>
        <p:txBody>
          <a:bodyPr wrap="none" rtlCol="0">
            <a:spAutoFit/>
          </a:bodyPr>
          <a:lstStyle/>
          <a:p>
            <a:pPr defTabSz="914400" fontAlgn="auto">
              <a:spcBef>
                <a:spcPts val="0"/>
              </a:spcBef>
              <a:spcAft>
                <a:spcPts val="0"/>
              </a:spcAft>
            </a:pPr>
            <a:r>
              <a:rPr lang="en-US" sz="1600" kern="0" dirty="0">
                <a:solidFill>
                  <a:srgbClr val="000000"/>
                </a:solidFill>
                <a:latin typeface="Arial"/>
                <a:cs typeface="Arial"/>
                <a:sym typeface="Arial"/>
              </a:rPr>
              <a:t>get</a:t>
            </a:r>
          </a:p>
        </p:txBody>
      </p:sp>
      <p:cxnSp>
        <p:nvCxnSpPr>
          <p:cNvPr id="36" name="Connector: Elbow 35"/>
          <p:cNvCxnSpPr>
            <a:stCxn id="32" idx="2"/>
            <a:endCxn id="26" idx="2"/>
          </p:cNvCxnSpPr>
          <p:nvPr/>
        </p:nvCxnSpPr>
        <p:spPr bwMode="auto">
          <a:xfrm rot="5400000">
            <a:off x="7084228" y="3940138"/>
            <a:ext cx="710975" cy="1574478"/>
          </a:xfrm>
          <a:prstGeom prst="bentConnector3">
            <a:avLst>
              <a:gd name="adj1" fmla="val 132153"/>
            </a:avLst>
          </a:prstGeom>
          <a:solidFill>
            <a:schemeClr val="accent1"/>
          </a:solidFill>
          <a:ln w="9525" cap="flat" cmpd="sng" algn="ctr">
            <a:solidFill>
              <a:schemeClr val="tx1"/>
            </a:solidFill>
            <a:prstDash val="solid"/>
            <a:round/>
            <a:headEnd type="triangle" w="med" len="med"/>
            <a:tailEnd type="none" w="med" len="med"/>
          </a:ln>
          <a:effectLst/>
        </p:spPr>
      </p:cxnSp>
      <p:sp>
        <p:nvSpPr>
          <p:cNvPr id="37" name="TextBox 36"/>
          <p:cNvSpPr txBox="1"/>
          <p:nvPr/>
        </p:nvSpPr>
        <p:spPr>
          <a:xfrm>
            <a:off x="7050243" y="5174500"/>
            <a:ext cx="593432" cy="276999"/>
          </a:xfrm>
          <a:prstGeom prst="rect">
            <a:avLst/>
          </a:prstGeom>
          <a:solidFill>
            <a:schemeClr val="bg1"/>
          </a:solidFill>
        </p:spPr>
        <p:txBody>
          <a:bodyPr wrap="none" rtlCol="0">
            <a:spAutoFit/>
          </a:bodyPr>
          <a:lstStyle/>
          <a:p>
            <a:pPr defTabSz="914400" fontAlgn="auto">
              <a:spcBef>
                <a:spcPts val="0"/>
              </a:spcBef>
              <a:spcAft>
                <a:spcPts val="0"/>
              </a:spcAft>
            </a:pPr>
            <a:r>
              <a:rPr lang="en-US" sz="1200" kern="0" dirty="0">
                <a:solidFill>
                  <a:srgbClr val="000000"/>
                </a:solidFill>
                <a:latin typeface="Arial"/>
                <a:cs typeface="Arial"/>
                <a:sym typeface="Arial"/>
              </a:rPr>
              <a:t>notice</a:t>
            </a:r>
          </a:p>
        </p:txBody>
      </p:sp>
      <p:sp>
        <p:nvSpPr>
          <p:cNvPr id="4" name="Slide Number Placeholder 3"/>
          <p:cNvSpPr>
            <a:spLocks noGrp="1"/>
          </p:cNvSpPr>
          <p:nvPr>
            <p:ph type="sldNum" idx="12"/>
          </p:nvPr>
        </p:nvSpPr>
        <p:spPr/>
        <p:txBody>
          <a:bodyPr/>
          <a:lstStyle/>
          <a:p>
            <a:pPr algn="r" defTabSz="914400" fontAlgn="auto">
              <a:spcBef>
                <a:spcPts val="0"/>
              </a:spcBef>
              <a:spcAft>
                <a:spcPts val="0"/>
              </a:spcAft>
            </a:pPr>
            <a:fld id="{00000000-1234-1234-1234-123412341234}" type="slidenum">
              <a:rPr lang="en-US" sz="1400" b="1" kern="0">
                <a:solidFill>
                  <a:srgbClr val="5D5B5C"/>
                </a:solidFill>
                <a:sym typeface="Cabin"/>
              </a:rPr>
              <a:pPr algn="r" defTabSz="914400" fontAlgn="auto">
                <a:spcBef>
                  <a:spcPts val="0"/>
                </a:spcBef>
                <a:spcAft>
                  <a:spcPts val="0"/>
                </a:spcAft>
              </a:pPr>
              <a:t>20</a:t>
            </a:fld>
            <a:endParaRPr lang="en-US" sz="1400" b="1" kern="0" dirty="0">
              <a:solidFill>
                <a:srgbClr val="5D5B5C"/>
              </a:solidFill>
              <a:sym typeface="Cabin"/>
            </a:endParaRPr>
          </a:p>
        </p:txBody>
      </p:sp>
    </p:spTree>
    <p:extLst>
      <p:ext uri="{BB962C8B-B14F-4D97-AF65-F5344CB8AC3E}">
        <p14:creationId xmlns:p14="http://schemas.microsoft.com/office/powerpoint/2010/main" val="421461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Proposed Work Register</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4294967295"/>
          </p:nvPr>
        </p:nvSpPr>
        <p:spPr>
          <a:xfrm>
            <a:off x="7010400" y="6416675"/>
            <a:ext cx="2133600" cy="365125"/>
          </a:xfrm>
        </p:spPr>
        <p:txBody>
          <a:bodyPr/>
          <a:lstStyle/>
          <a:p>
            <a:pPr>
              <a:defRPr/>
            </a:pPr>
            <a:fld id="{2DC9411F-985C-4C31-9366-848682A48BDF}" type="slidenum">
              <a:rPr lang="en-US" smtClean="0"/>
              <a:pPr>
                <a:defRPr/>
              </a:pPr>
              <a:t>21</a:t>
            </a:fld>
            <a:endParaRPr lang="en-US"/>
          </a:p>
        </p:txBody>
      </p:sp>
    </p:spTree>
    <p:extLst>
      <p:ext uri="{BB962C8B-B14F-4D97-AF65-F5344CB8AC3E}">
        <p14:creationId xmlns:p14="http://schemas.microsoft.com/office/powerpoint/2010/main" val="17074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a:bodyPr>
          <a:lstStyle/>
          <a:p>
            <a:r>
              <a:rPr lang="en-US" sz="2400" dirty="0"/>
              <a:t>A ‘Work Register’ is being drafted to enable collaboration between OFIWG and the NVMP TWG</a:t>
            </a:r>
          </a:p>
          <a:p>
            <a:pPr lvl="1"/>
            <a:r>
              <a:rPr lang="en-US" sz="2000" dirty="0"/>
              <a:t>requires approval by SNIA and the OFA </a:t>
            </a:r>
            <a:r>
              <a:rPr lang="en-US" sz="2000" dirty="0" err="1"/>
              <a:t>BoD</a:t>
            </a:r>
            <a:endParaRPr lang="en-US" sz="2000" dirty="0"/>
          </a:p>
          <a:p>
            <a:r>
              <a:rPr lang="en-US" sz="2400" dirty="0"/>
              <a:t>Collaboration is on remote NVM, specifically PMoF</a:t>
            </a:r>
          </a:p>
          <a:p>
            <a:pPr lvl="1"/>
            <a:r>
              <a:rPr lang="en-US" sz="2000" dirty="0"/>
              <a:t>possibility to expand to NVM over fabrics</a:t>
            </a:r>
          </a:p>
          <a:p>
            <a:r>
              <a:rPr lang="en-US" sz="2400" dirty="0"/>
              <a:t>Use cases</a:t>
            </a:r>
          </a:p>
          <a:p>
            <a:pPr lvl="1"/>
            <a:r>
              <a:rPr lang="en-US" sz="2000" dirty="0"/>
              <a:t>HA use case already defined</a:t>
            </a:r>
          </a:p>
          <a:p>
            <a:pPr lvl="1"/>
            <a:r>
              <a:rPr lang="en-US" sz="2000" dirty="0"/>
              <a:t>Identify and develop additional use cases</a:t>
            </a:r>
          </a:p>
          <a:p>
            <a:endParaRPr lang="en-US" sz="2400" dirty="0"/>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22</a:t>
            </a:fld>
            <a:endParaRPr lang="en-US"/>
          </a:p>
        </p:txBody>
      </p:sp>
    </p:spTree>
    <p:extLst>
      <p:ext uri="{BB962C8B-B14F-4D97-AF65-F5344CB8AC3E}">
        <p14:creationId xmlns:p14="http://schemas.microsoft.com/office/powerpoint/2010/main" val="130312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Register Activities</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GB" sz="2000" dirty="0"/>
              <a:t>OFIWG and NVMP TWG to institute a series of regular, cross-group engagements at a frequency to be determined by the chairs of the two groups.</a:t>
            </a:r>
            <a:endParaRPr lang="en-US" sz="2000" dirty="0"/>
          </a:p>
          <a:p>
            <a:pPr marL="514350" lvl="0" indent="-514350">
              <a:buFont typeface="+mj-lt"/>
              <a:buAutoNum type="arabicPeriod"/>
            </a:pPr>
            <a:r>
              <a:rPr lang="en-GB" sz="2000" dirty="0"/>
              <a:t>OFIWG to review the existing HA whitepaper and enhance the existing libfabric API accordingly, subject to availability of volunteer resources</a:t>
            </a:r>
            <a:endParaRPr lang="en-US" sz="2000" dirty="0"/>
          </a:p>
          <a:p>
            <a:pPr lvl="1"/>
            <a:r>
              <a:rPr lang="en-GB" sz="1800" dirty="0"/>
              <a:t>OFIWG to develop milestones for incorporating the HA use case in the existing libfabric framework API(s).</a:t>
            </a:r>
            <a:endParaRPr lang="en-US" sz="1800" dirty="0"/>
          </a:p>
          <a:p>
            <a:pPr marL="514350" indent="-514350">
              <a:buFont typeface="+mj-lt"/>
              <a:buAutoNum type="arabicPeriod"/>
            </a:pPr>
            <a:r>
              <a:rPr lang="en-GB" sz="2000" dirty="0"/>
              <a:t>OFIWG and the NVMP TWG to collaborate to enumerate further use cases.</a:t>
            </a:r>
            <a:endParaRPr lang="en-US" sz="2000" dirty="0"/>
          </a:p>
          <a:p>
            <a:pPr marL="514350" indent="-514350">
              <a:buFont typeface="+mj-lt"/>
              <a:buAutoNum type="arabicPeriod"/>
            </a:pPr>
            <a:r>
              <a:rPr lang="en-GB" sz="2000" dirty="0"/>
              <a:t>OFIWG and the NVMP TWG to collaborate to describe each use case as was done for the HA use case. It is expected that these white papers will drive API development.</a:t>
            </a:r>
            <a:endParaRPr lang="en-US" sz="2000" dirty="0"/>
          </a:p>
          <a:p>
            <a:endParaRPr lang="en-US" sz="2000" dirty="0"/>
          </a:p>
          <a:p>
            <a:endParaRPr lang="en-US" sz="2000" dirty="0"/>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23</a:t>
            </a:fld>
            <a:endParaRPr lang="en-US"/>
          </a:p>
        </p:txBody>
      </p:sp>
    </p:spTree>
    <p:extLst>
      <p:ext uri="{BB962C8B-B14F-4D97-AF65-F5344CB8AC3E}">
        <p14:creationId xmlns:p14="http://schemas.microsoft.com/office/powerpoint/2010/main" val="180506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Register Suggested Milestones</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24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610731998"/>
              </p:ext>
            </p:extLst>
          </p:nvPr>
        </p:nvGraphicFramePr>
        <p:xfrm>
          <a:off x="1011220" y="1818041"/>
          <a:ext cx="7675580" cy="3948057"/>
        </p:xfrm>
        <a:graphic>
          <a:graphicData uri="http://schemas.openxmlformats.org/drawingml/2006/table">
            <a:tbl>
              <a:tblPr firstRow="1" firstCol="1" bandRow="1"/>
              <a:tblGrid>
                <a:gridCol w="6414057">
                  <a:extLst>
                    <a:ext uri="{9D8B030D-6E8A-4147-A177-3AD203B41FA5}">
                      <a16:colId xmlns:a16="http://schemas.microsoft.com/office/drawing/2014/main" val="106083663"/>
                    </a:ext>
                  </a:extLst>
                </a:gridCol>
                <a:gridCol w="1261523">
                  <a:extLst>
                    <a:ext uri="{9D8B030D-6E8A-4147-A177-3AD203B41FA5}">
                      <a16:colId xmlns:a16="http://schemas.microsoft.com/office/drawing/2014/main" val="352065350"/>
                    </a:ext>
                  </a:extLst>
                </a:gridCol>
              </a:tblGrid>
              <a:tr h="877346">
                <a:tc>
                  <a:txBody>
                    <a:bodyPr/>
                    <a:lstStyle/>
                    <a:p>
                      <a:pPr marL="0" marR="0" algn="ctr">
                        <a:spcBef>
                          <a:spcPts val="300"/>
                        </a:spcBef>
                        <a:spcAft>
                          <a:spcPts val="300"/>
                        </a:spcAft>
                      </a:pPr>
                      <a:r>
                        <a:rPr lang="en-US" sz="1800" b="1" dirty="0">
                          <a:effectLst/>
                          <a:latin typeface="Times New Roman" panose="02020603050405020304" pitchFamily="18" charset="0"/>
                          <a:ea typeface="Times New Roman" panose="02020603050405020304" pitchFamily="18" charset="0"/>
                        </a:rPr>
                        <a:t>Milestone/Deliverables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b="1">
                          <a:effectLst/>
                          <a:latin typeface="Times New Roman" panose="02020603050405020304" pitchFamily="18" charset="0"/>
                          <a:ea typeface="Times New Roman" panose="02020603050405020304" pitchFamily="18" charset="0"/>
                        </a:rPr>
                        <a:t>Timeframe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184072"/>
                  </a:ext>
                </a:extLst>
              </a:tr>
              <a:tr h="1316019">
                <a:tc>
                  <a:txBody>
                    <a:bodyPr/>
                    <a:lstStyle/>
                    <a:p>
                      <a:pPr marL="0" marR="0">
                        <a:spcBef>
                          <a:spcPts val="300"/>
                        </a:spcBef>
                        <a:spcAft>
                          <a:spcPts val="300"/>
                        </a:spcAft>
                      </a:pPr>
                      <a:r>
                        <a:rPr lang="en-US" sz="1800">
                          <a:effectLst/>
                          <a:latin typeface="Times New Roman" panose="02020603050405020304" pitchFamily="18" charset="0"/>
                          <a:ea typeface="Times New Roman" panose="02020603050405020304" pitchFamily="18" charset="0"/>
                        </a:rPr>
                        <a:t>An update to the requirements described in the existing HA whitepaper based on design of enhancements to the existing libfabric API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effectLst/>
                          <a:latin typeface="Times New Roman" panose="02020603050405020304" pitchFamily="18" charset="0"/>
                          <a:ea typeface="Times New Roman" panose="02020603050405020304" pitchFamily="18" charset="0"/>
                        </a:rPr>
                        <a:t>4Q’18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921275"/>
                  </a:ext>
                </a:extLst>
              </a:tr>
              <a:tr h="438673">
                <a:tc>
                  <a:txBody>
                    <a:bodyPr/>
                    <a:lstStyle/>
                    <a:p>
                      <a:pPr marL="0" marR="0">
                        <a:spcBef>
                          <a:spcPts val="300"/>
                        </a:spcBef>
                        <a:spcAft>
                          <a:spcPts val="300"/>
                        </a:spcAft>
                      </a:pPr>
                      <a:r>
                        <a:rPr lang="en-US" sz="1800">
                          <a:effectLst/>
                          <a:latin typeface="Times New Roman" panose="02020603050405020304" pitchFamily="18" charset="0"/>
                          <a:ea typeface="Times New Roman" panose="02020603050405020304" pitchFamily="18" charset="0"/>
                        </a:rPr>
                        <a:t>A joint enumeration of future use cases to be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a:effectLst/>
                          <a:latin typeface="Times New Roman" panose="02020603050405020304" pitchFamily="18" charset="0"/>
                          <a:ea typeface="Times New Roman" panose="02020603050405020304" pitchFamily="18" charset="0"/>
                        </a:rPr>
                        <a:t>2H’18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00625"/>
                  </a:ext>
                </a:extLst>
              </a:tr>
              <a:tr h="877346">
                <a:tc>
                  <a:txBody>
                    <a:bodyPr/>
                    <a:lstStyle/>
                    <a:p>
                      <a:pPr marL="0" marR="0">
                        <a:spcBef>
                          <a:spcPts val="300"/>
                        </a:spcBef>
                        <a:spcAft>
                          <a:spcPts val="300"/>
                        </a:spcAft>
                      </a:pPr>
                      <a:r>
                        <a:rPr lang="en-US" sz="1800">
                          <a:effectLst/>
                          <a:latin typeface="Times New Roman" panose="02020603050405020304" pitchFamily="18" charset="0"/>
                          <a:ea typeface="Times New Roman" panose="02020603050405020304" pitchFamily="18" charset="0"/>
                        </a:rPr>
                        <a:t>Support for the collaboration at industry events such as the OFA Workshop, SSSI PM Summit, and other events to be identified.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a:effectLst/>
                          <a:latin typeface="Times New Roman" panose="02020603050405020304" pitchFamily="18" charset="0"/>
                          <a:ea typeface="Times New Roman" panose="02020603050405020304" pitchFamily="18" charset="0"/>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440703"/>
                  </a:ext>
                </a:extLst>
              </a:tr>
              <a:tr h="438673">
                <a:tc>
                  <a:txBody>
                    <a:bodyPr/>
                    <a:lstStyle/>
                    <a:p>
                      <a:pPr marL="0" marR="0">
                        <a:spcBef>
                          <a:spcPts val="300"/>
                        </a:spcBef>
                        <a:spcAft>
                          <a:spcPts val="300"/>
                        </a:spcAft>
                      </a:pPr>
                      <a:r>
                        <a:rPr lang="en-US" sz="1800">
                          <a:effectLst/>
                          <a:latin typeface="Times New Roman" panose="02020603050405020304" pitchFamily="18" charset="0"/>
                          <a:ea typeface="Times New Roman" panose="02020603050405020304" pitchFamily="18" charset="0"/>
                        </a:rPr>
                        <a:t>Extensions to the libfabric API to support the HA use case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err="1">
                          <a:effectLst/>
                          <a:latin typeface="Times New Roman" panose="02020603050405020304" pitchFamily="18" charset="0"/>
                          <a:ea typeface="Times New Roman" panose="02020603050405020304" pitchFamily="18" charset="0"/>
                        </a:rPr>
                        <a:t>tbd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38128"/>
                  </a:ext>
                </a:extLst>
              </a:tr>
            </a:tbl>
          </a:graphicData>
        </a:graphic>
      </p:graphicFrame>
    </p:spTree>
    <p:extLst>
      <p:ext uri="{BB962C8B-B14F-4D97-AF65-F5344CB8AC3E}">
        <p14:creationId xmlns:p14="http://schemas.microsoft.com/office/powerpoint/2010/main" val="34506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err="1"/>
              <a:t>bonepile</a:t>
            </a:r>
            <a:endParaRPr lang="en-US" dirty="0"/>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4294967295"/>
          </p:nvPr>
        </p:nvSpPr>
        <p:spPr>
          <a:xfrm>
            <a:off x="7010400" y="6416675"/>
            <a:ext cx="2133600" cy="365125"/>
          </a:xfrm>
        </p:spPr>
        <p:txBody>
          <a:bodyPr/>
          <a:lstStyle/>
          <a:p>
            <a:pPr>
              <a:defRPr/>
            </a:pPr>
            <a:fld id="{2DC9411F-985C-4C31-9366-848682A48BDF}" type="slidenum">
              <a:rPr lang="en-US" smtClean="0"/>
              <a:pPr>
                <a:defRPr/>
              </a:pPr>
              <a:t>25</a:t>
            </a:fld>
            <a:endParaRPr lang="en-US"/>
          </a:p>
        </p:txBody>
      </p:sp>
    </p:spTree>
    <p:extLst>
      <p:ext uri="{BB962C8B-B14F-4D97-AF65-F5344CB8AC3E}">
        <p14:creationId xmlns:p14="http://schemas.microsoft.com/office/powerpoint/2010/main" val="122355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OFA Workshop</a:t>
            </a:r>
            <a:br>
              <a:rPr lang="en-US" dirty="0"/>
            </a:br>
            <a:r>
              <a:rPr lang="en-US" sz="2000" dirty="0"/>
              <a:t>April 9 - 13, 2018</a:t>
            </a:r>
          </a:p>
        </p:txBody>
      </p:sp>
      <p:sp>
        <p:nvSpPr>
          <p:cNvPr id="3" name="Content Placeholder 2"/>
          <p:cNvSpPr>
            <a:spLocks noGrp="1"/>
          </p:cNvSpPr>
          <p:nvPr>
            <p:ph idx="1"/>
          </p:nvPr>
        </p:nvSpPr>
        <p:spPr/>
        <p:txBody>
          <a:bodyPr>
            <a:normAutofit lnSpcReduction="10000"/>
          </a:bodyPr>
          <a:lstStyle/>
          <a:p>
            <a:pPr marL="0" indent="0">
              <a:buNone/>
            </a:pPr>
            <a:r>
              <a:rPr lang="en-US" sz="2000" b="1" dirty="0"/>
              <a:t>Workshop Objective: </a:t>
            </a:r>
            <a:r>
              <a:rPr lang="en-US" sz="2000" dirty="0"/>
              <a:t>Foster collaboration among those who develop fabrics, use fabrics, deploy fabrics, and create applications that rely on fabrics</a:t>
            </a:r>
          </a:p>
          <a:p>
            <a:pPr marL="57150" indent="0">
              <a:buNone/>
            </a:pPr>
            <a:r>
              <a:rPr lang="en-US" sz="2000" dirty="0"/>
              <a:t>Technical activities</a:t>
            </a:r>
          </a:p>
          <a:p>
            <a:pPr lvl="1">
              <a:buFont typeface="Arial" panose="020B0604020202020204" pitchFamily="34" charset="0"/>
              <a:buChar char="√"/>
            </a:pPr>
            <a:r>
              <a:rPr lang="en-US" sz="1800" dirty="0"/>
              <a:t>Proposals for two coordinated technical sessions (Andy, Tom T)</a:t>
            </a:r>
          </a:p>
          <a:p>
            <a:pPr lvl="1">
              <a:buFont typeface="Arial" panose="020B0604020202020204" pitchFamily="34" charset="0"/>
              <a:buChar char="√"/>
            </a:pPr>
            <a:r>
              <a:rPr lang="en-US" sz="1800" dirty="0" err="1"/>
              <a:t>BoF</a:t>
            </a:r>
            <a:r>
              <a:rPr lang="en-US" sz="1800" dirty="0"/>
              <a:t> on NVM Programming model (Andy)</a:t>
            </a:r>
          </a:p>
          <a:p>
            <a:pPr lvl="1"/>
            <a:r>
              <a:rPr lang="en-US" sz="1800" dirty="0"/>
              <a:t>SNIA Support for </a:t>
            </a:r>
            <a:r>
              <a:rPr lang="en-US" sz="1800" dirty="0" err="1"/>
              <a:t>PMoF</a:t>
            </a:r>
            <a:r>
              <a:rPr lang="en-US" sz="1800" dirty="0"/>
              <a:t> Think tank</a:t>
            </a:r>
          </a:p>
          <a:p>
            <a:pPr lvl="2"/>
            <a:r>
              <a:rPr lang="en-US" sz="1600" dirty="0"/>
              <a:t>Jointly moderated Doug Voigt and Paul Grun</a:t>
            </a:r>
          </a:p>
          <a:p>
            <a:pPr lvl="2"/>
            <a:r>
              <a:rPr lang="en-US" sz="1600" dirty="0"/>
              <a:t>(Paul to reach out to Doug to assess his interest/availability)</a:t>
            </a:r>
          </a:p>
          <a:p>
            <a:pPr marL="57150" indent="0">
              <a:buNone/>
            </a:pPr>
            <a:r>
              <a:rPr lang="en-US" sz="2000" dirty="0"/>
              <a:t>Marketing activities</a:t>
            </a:r>
          </a:p>
          <a:p>
            <a:pPr lvl="1"/>
            <a:r>
              <a:rPr lang="en-US" sz="1800" dirty="0"/>
              <a:t>OFA to promote SNIA at the workshop</a:t>
            </a:r>
          </a:p>
          <a:p>
            <a:pPr lvl="2"/>
            <a:r>
              <a:rPr lang="en-US" sz="1600" dirty="0"/>
              <a:t>Signage at the venue, presentations</a:t>
            </a:r>
          </a:p>
          <a:p>
            <a:pPr lvl="1"/>
            <a:r>
              <a:rPr lang="en-US" sz="1800" dirty="0"/>
              <a:t>Meet the experts opportunities</a:t>
            </a:r>
          </a:p>
          <a:p>
            <a:pPr lvl="2"/>
            <a:r>
              <a:rPr lang="en-US" sz="1600" dirty="0"/>
              <a:t>Jim Pappas, SNIA Vice-Chair</a:t>
            </a:r>
          </a:p>
          <a:p>
            <a:pPr lvl="2"/>
            <a:r>
              <a:rPr lang="en-US" sz="1600" dirty="0"/>
              <a:t>Andy Rudoff – </a:t>
            </a:r>
            <a:r>
              <a:rPr lang="en-US" sz="1600" dirty="0" err="1"/>
              <a:t>PMoF</a:t>
            </a:r>
            <a:endParaRPr lang="en-US" sz="1600" dirty="0"/>
          </a:p>
        </p:txBody>
      </p:sp>
      <p:sp>
        <p:nvSpPr>
          <p:cNvPr id="4" name="Footer Placeholder 3"/>
          <p:cNvSpPr>
            <a:spLocks noGrp="1"/>
          </p:cNvSpPr>
          <p:nvPr>
            <p:ph type="ftr" sz="quarter" idx="11"/>
          </p:nvPr>
        </p:nvSpPr>
        <p:spPr/>
        <p:txBody>
          <a:bodyPr/>
          <a:lstStyle/>
          <a:p>
            <a:pPr>
              <a:defRPr/>
            </a:pPr>
            <a:r>
              <a:rPr lang="en-US"/>
              <a:t>© 2018 OpenFabrics, Inc.</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26</a:t>
            </a:fld>
            <a:endParaRPr lang="en-US"/>
          </a:p>
        </p:txBody>
      </p:sp>
    </p:spTree>
    <p:extLst>
      <p:ext uri="{BB962C8B-B14F-4D97-AF65-F5344CB8AC3E}">
        <p14:creationId xmlns:p14="http://schemas.microsoft.com/office/powerpoint/2010/main" val="370493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PM Ecosystem</a:t>
            </a:r>
          </a:p>
        </p:txBody>
      </p:sp>
      <p:sp>
        <p:nvSpPr>
          <p:cNvPr id="4" name="Slide Number Placeholder 3"/>
          <p:cNvSpPr>
            <a:spLocks noGrp="1"/>
          </p:cNvSpPr>
          <p:nvPr>
            <p:ph type="sldNum" sz="quarter" idx="12"/>
          </p:nvPr>
        </p:nvSpPr>
        <p:spPr/>
        <p:txBody>
          <a:bodyPr/>
          <a:lstStyle/>
          <a:p>
            <a:pPr>
              <a:defRPr/>
            </a:pPr>
            <a:fld id="{CDD300F4-5B44-46AD-9E8C-3142A1846084}" type="slidenum">
              <a:rPr lang="en-US" smtClean="0"/>
              <a:pPr>
                <a:defRPr/>
              </a:pPr>
              <a:t>27</a:t>
            </a:fld>
            <a:endParaRPr lang="en-US" dirty="0"/>
          </a:p>
        </p:txBody>
      </p:sp>
      <p:sp>
        <p:nvSpPr>
          <p:cNvPr id="23" name="Rounded Rectangle 22"/>
          <p:cNvSpPr/>
          <p:nvPr/>
        </p:nvSpPr>
        <p:spPr>
          <a:xfrm flipH="1">
            <a:off x="1578750" y="3021330"/>
            <a:ext cx="3553416" cy="571500"/>
          </a:xfrm>
          <a:prstGeom prst="roundRect">
            <a:avLst/>
          </a:prstGeom>
          <a:gradFill flip="none" rotWithShape="1">
            <a:gsLst>
              <a:gs pos="52000">
                <a:schemeClr val="accent5">
                  <a:lumMod val="20000"/>
                  <a:lumOff val="80000"/>
                </a:schemeClr>
              </a:gs>
              <a:gs pos="0">
                <a:srgbClr val="3C6FBD">
                  <a:alpha val="58000"/>
                </a:srgbClr>
              </a:gs>
              <a:gs pos="100000">
                <a:srgbClr val="0070C0">
                  <a:alpha val="58000"/>
                </a:srgb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b="1" kern="0" dirty="0">
                <a:solidFill>
                  <a:schemeClr val="tx1">
                    <a:lumMod val="75000"/>
                    <a:lumOff val="25000"/>
                  </a:schemeClr>
                </a:solidFill>
                <a:latin typeface="Calibri"/>
                <a:ea typeface="ＭＳ Ｐゴシック" pitchFamily="34" charset="-128"/>
              </a:rPr>
              <a:t>APIs</a:t>
            </a:r>
          </a:p>
          <a:p>
            <a:pPr algn="ctr" defTabSz="342900"/>
            <a:r>
              <a:rPr lang="en-US" sz="1400" b="1" kern="0" dirty="0">
                <a:solidFill>
                  <a:schemeClr val="tx1">
                    <a:lumMod val="75000"/>
                    <a:lumOff val="25000"/>
                  </a:schemeClr>
                </a:solidFill>
                <a:latin typeface="Calibri"/>
              </a:rPr>
              <a:t>libfabric</a:t>
            </a:r>
            <a:r>
              <a:rPr lang="en-US" sz="1400" b="1" kern="0" dirty="0">
                <a:solidFill>
                  <a:schemeClr val="tx1">
                    <a:lumMod val="75000"/>
                    <a:lumOff val="25000"/>
                  </a:schemeClr>
                </a:solidFill>
                <a:latin typeface="Calibri"/>
                <a:ea typeface="ＭＳ Ｐゴシック" pitchFamily="34" charset="-128"/>
              </a:rPr>
              <a:t>, Verbs, NVMF, ND, NDK</a:t>
            </a:r>
          </a:p>
        </p:txBody>
      </p:sp>
      <p:sp>
        <p:nvSpPr>
          <p:cNvPr id="25" name="Rounded Rectangle 24"/>
          <p:cNvSpPr/>
          <p:nvPr/>
        </p:nvSpPr>
        <p:spPr>
          <a:xfrm flipH="1">
            <a:off x="1578751" y="5198080"/>
            <a:ext cx="3529593" cy="57150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Persistent Memory Media,</a:t>
            </a:r>
          </a:p>
          <a:p>
            <a:pPr algn="ctr"/>
            <a:r>
              <a:rPr lang="en-US" sz="1050" dirty="0">
                <a:solidFill>
                  <a:schemeClr val="tx1"/>
                </a:solidFill>
              </a:rPr>
              <a:t>Form Factors</a:t>
            </a:r>
          </a:p>
        </p:txBody>
      </p:sp>
      <p:sp>
        <p:nvSpPr>
          <p:cNvPr id="52" name="Rounded Rectangle 51"/>
          <p:cNvSpPr/>
          <p:nvPr/>
        </p:nvSpPr>
        <p:spPr>
          <a:xfrm flipH="1">
            <a:off x="1578751" y="2233718"/>
            <a:ext cx="1467715" cy="673313"/>
          </a:xfrm>
          <a:prstGeom prst="roundRect">
            <a:avLst/>
          </a:prstGeom>
          <a:gradFill flip="none" rotWithShape="1">
            <a:gsLst>
              <a:gs pos="0">
                <a:sysClr val="window" lastClr="FFFFFF">
                  <a:lumMod val="85000"/>
                  <a:shade val="30000"/>
                  <a:satMod val="115000"/>
                </a:sysClr>
              </a:gs>
              <a:gs pos="50000">
                <a:schemeClr val="bg1"/>
              </a:gs>
              <a:gs pos="100000">
                <a:schemeClr val="bg1">
                  <a:lumMod val="50000"/>
                </a:schemeClr>
              </a:gs>
            </a:gsLst>
            <a:lin ang="54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600" u="sng" kern="0" dirty="0">
                <a:latin typeface="Calibri"/>
                <a:ea typeface="ＭＳ Ｐゴシック" pitchFamily="34" charset="-128"/>
              </a:rPr>
              <a:t>Memory</a:t>
            </a:r>
          </a:p>
        </p:txBody>
      </p:sp>
      <p:sp>
        <p:nvSpPr>
          <p:cNvPr id="40" name="Rounded Rectangle 39"/>
          <p:cNvSpPr/>
          <p:nvPr/>
        </p:nvSpPr>
        <p:spPr>
          <a:xfrm flipH="1">
            <a:off x="3155086" y="2225012"/>
            <a:ext cx="1977079" cy="682019"/>
          </a:xfrm>
          <a:prstGeom prst="roundRect">
            <a:avLst/>
          </a:prstGeom>
          <a:gradFill flip="none" rotWithShape="1">
            <a:gsLst>
              <a:gs pos="0">
                <a:sysClr val="window" lastClr="FFFFFF">
                  <a:lumMod val="85000"/>
                  <a:shade val="30000"/>
                  <a:satMod val="115000"/>
                </a:sysClr>
              </a:gs>
              <a:gs pos="50000">
                <a:schemeClr val="bg1"/>
              </a:gs>
              <a:gs pos="100000">
                <a:schemeClr val="bg1">
                  <a:lumMod val="50000"/>
                </a:schemeClr>
              </a:gs>
            </a:gsLst>
            <a:lin ang="54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600" u="sng" kern="0" dirty="0">
                <a:solidFill>
                  <a:schemeClr val="tx1"/>
                </a:solidFill>
                <a:latin typeface="Calibri"/>
                <a:ea typeface="ＭＳ Ｐゴシック" pitchFamily="34" charset="-128"/>
              </a:rPr>
              <a:t>Storage</a:t>
            </a:r>
          </a:p>
          <a:p>
            <a:pPr algn="ctr" defTabSz="342900"/>
            <a:r>
              <a:rPr lang="en-US" sz="1600" kern="0" dirty="0">
                <a:solidFill>
                  <a:schemeClr val="tx1"/>
                </a:solidFill>
                <a:latin typeface="Calibri"/>
                <a:ea typeface="ＭＳ Ｐゴシック" pitchFamily="34" charset="-128"/>
              </a:rPr>
              <a:t>object, file, block…</a:t>
            </a:r>
          </a:p>
        </p:txBody>
      </p:sp>
      <p:sp>
        <p:nvSpPr>
          <p:cNvPr id="42" name="Rounded Rectangle 41"/>
          <p:cNvSpPr/>
          <p:nvPr/>
        </p:nvSpPr>
        <p:spPr>
          <a:xfrm flipH="1">
            <a:off x="1578750" y="4301193"/>
            <a:ext cx="977574" cy="7754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network</a:t>
            </a:r>
          </a:p>
          <a:p>
            <a:pPr algn="ctr"/>
            <a:r>
              <a:rPr lang="en-US" sz="1050" dirty="0">
                <a:solidFill>
                  <a:schemeClr val="tx1"/>
                </a:solidFill>
              </a:rPr>
              <a:t>H/W</a:t>
            </a:r>
          </a:p>
        </p:txBody>
      </p:sp>
      <p:sp>
        <p:nvSpPr>
          <p:cNvPr id="21" name="Right Brace 20"/>
          <p:cNvSpPr/>
          <p:nvPr/>
        </p:nvSpPr>
        <p:spPr>
          <a:xfrm>
            <a:off x="5426920" y="2248734"/>
            <a:ext cx="228600" cy="658296"/>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50" dirty="0"/>
          </a:p>
        </p:txBody>
      </p:sp>
      <p:sp>
        <p:nvSpPr>
          <p:cNvPr id="22" name="TextBox 21"/>
          <p:cNvSpPr txBox="1"/>
          <p:nvPr/>
        </p:nvSpPr>
        <p:spPr>
          <a:xfrm>
            <a:off x="5694852" y="2324028"/>
            <a:ext cx="3613904" cy="523220"/>
          </a:xfrm>
          <a:prstGeom prst="rect">
            <a:avLst/>
          </a:prstGeom>
          <a:noFill/>
        </p:spPr>
        <p:txBody>
          <a:bodyPr wrap="square" rtlCol="0">
            <a:spAutoFit/>
          </a:bodyPr>
          <a:lstStyle/>
          <a:p>
            <a:r>
              <a:rPr lang="en-US" sz="1400" dirty="0"/>
              <a:t>SNIA, OSVs. Language writers, App developers, middleware providers</a:t>
            </a:r>
          </a:p>
        </p:txBody>
      </p:sp>
      <p:sp>
        <p:nvSpPr>
          <p:cNvPr id="33" name="Right Brace 32"/>
          <p:cNvSpPr/>
          <p:nvPr/>
        </p:nvSpPr>
        <p:spPr>
          <a:xfrm>
            <a:off x="5426920" y="3015098"/>
            <a:ext cx="228600" cy="634883"/>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50" dirty="0"/>
          </a:p>
        </p:txBody>
      </p:sp>
      <p:sp>
        <p:nvSpPr>
          <p:cNvPr id="34" name="TextBox 33"/>
          <p:cNvSpPr txBox="1"/>
          <p:nvPr/>
        </p:nvSpPr>
        <p:spPr>
          <a:xfrm>
            <a:off x="5661432" y="3082387"/>
            <a:ext cx="3647324" cy="523220"/>
          </a:xfrm>
          <a:prstGeom prst="rect">
            <a:avLst/>
          </a:prstGeom>
          <a:noFill/>
        </p:spPr>
        <p:txBody>
          <a:bodyPr wrap="square" rtlCol="0">
            <a:spAutoFit/>
          </a:bodyPr>
          <a:lstStyle/>
          <a:p>
            <a:r>
              <a:rPr lang="en-US" sz="1400" dirty="0"/>
              <a:t>IBTA, OpenFabrics Alliance, NVMe Inc,</a:t>
            </a:r>
          </a:p>
          <a:p>
            <a:r>
              <a:rPr lang="en-US" sz="1400" dirty="0"/>
              <a:t>Linux, Windows…</a:t>
            </a:r>
          </a:p>
        </p:txBody>
      </p:sp>
      <p:sp>
        <p:nvSpPr>
          <p:cNvPr id="35" name="Right Brace 34"/>
          <p:cNvSpPr/>
          <p:nvPr/>
        </p:nvSpPr>
        <p:spPr>
          <a:xfrm>
            <a:off x="5426920" y="3758048"/>
            <a:ext cx="228600" cy="133021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50" dirty="0"/>
          </a:p>
        </p:txBody>
      </p:sp>
      <p:sp>
        <p:nvSpPr>
          <p:cNvPr id="36" name="TextBox 35"/>
          <p:cNvSpPr txBox="1"/>
          <p:nvPr/>
        </p:nvSpPr>
        <p:spPr>
          <a:xfrm>
            <a:off x="5655520" y="4271011"/>
            <a:ext cx="3463766" cy="307777"/>
          </a:xfrm>
          <a:prstGeom prst="rect">
            <a:avLst/>
          </a:prstGeom>
          <a:noFill/>
        </p:spPr>
        <p:txBody>
          <a:bodyPr wrap="square" rtlCol="0">
            <a:spAutoFit/>
          </a:bodyPr>
          <a:lstStyle/>
          <a:p>
            <a:r>
              <a:rPr lang="en-US" sz="1400" dirty="0"/>
              <a:t>IETF, IBTA, OS drivers, N/W Vendors…</a:t>
            </a:r>
          </a:p>
        </p:txBody>
      </p:sp>
      <p:sp>
        <p:nvSpPr>
          <p:cNvPr id="37" name="Right Brace 36"/>
          <p:cNvSpPr/>
          <p:nvPr/>
        </p:nvSpPr>
        <p:spPr>
          <a:xfrm>
            <a:off x="5447810" y="5198079"/>
            <a:ext cx="247045" cy="58332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50" dirty="0"/>
          </a:p>
        </p:txBody>
      </p:sp>
      <p:sp>
        <p:nvSpPr>
          <p:cNvPr id="38" name="TextBox 37"/>
          <p:cNvSpPr txBox="1"/>
          <p:nvPr/>
        </p:nvSpPr>
        <p:spPr>
          <a:xfrm>
            <a:off x="5694855" y="5329832"/>
            <a:ext cx="2534745" cy="307777"/>
          </a:xfrm>
          <a:prstGeom prst="rect">
            <a:avLst/>
          </a:prstGeom>
          <a:noFill/>
        </p:spPr>
        <p:txBody>
          <a:bodyPr wrap="square" rtlCol="0">
            <a:spAutoFit/>
          </a:bodyPr>
          <a:lstStyle/>
          <a:p>
            <a:r>
              <a:rPr lang="en-US" sz="1400" dirty="0"/>
              <a:t>Vendors, JEDEC…</a:t>
            </a:r>
          </a:p>
        </p:txBody>
      </p:sp>
      <p:sp>
        <p:nvSpPr>
          <p:cNvPr id="26" name="Rounded Rectangle 41"/>
          <p:cNvSpPr/>
          <p:nvPr/>
        </p:nvSpPr>
        <p:spPr>
          <a:xfrm flipH="1">
            <a:off x="2685176" y="4290186"/>
            <a:ext cx="977574" cy="7754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network</a:t>
            </a:r>
          </a:p>
          <a:p>
            <a:pPr algn="ctr"/>
            <a:r>
              <a:rPr lang="en-US" sz="1050" dirty="0">
                <a:solidFill>
                  <a:schemeClr val="tx1"/>
                </a:solidFill>
              </a:rPr>
              <a:t>H/W</a:t>
            </a:r>
          </a:p>
        </p:txBody>
      </p:sp>
      <p:sp>
        <p:nvSpPr>
          <p:cNvPr id="27" name="Rounded Rectangle 41"/>
          <p:cNvSpPr/>
          <p:nvPr/>
        </p:nvSpPr>
        <p:spPr>
          <a:xfrm flipH="1">
            <a:off x="4154592" y="4312200"/>
            <a:ext cx="977574" cy="7754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network</a:t>
            </a:r>
          </a:p>
          <a:p>
            <a:pPr algn="ctr"/>
            <a:r>
              <a:rPr lang="en-US" sz="1050" dirty="0">
                <a:solidFill>
                  <a:schemeClr val="tx1"/>
                </a:solidFill>
              </a:rPr>
              <a:t>H/W</a:t>
            </a:r>
          </a:p>
        </p:txBody>
      </p:sp>
      <p:sp>
        <p:nvSpPr>
          <p:cNvPr id="28" name="Rounded Rectangle 41"/>
          <p:cNvSpPr/>
          <p:nvPr/>
        </p:nvSpPr>
        <p:spPr>
          <a:xfrm flipH="1">
            <a:off x="1578750" y="3680345"/>
            <a:ext cx="977574" cy="528773"/>
          </a:xfrm>
          <a:prstGeom prst="roundRect">
            <a:avLst/>
          </a:prstGeom>
          <a:gradFill flip="none" rotWithShape="1">
            <a:gsLst>
              <a:gs pos="52000">
                <a:schemeClr val="accent5">
                  <a:lumMod val="20000"/>
                  <a:lumOff val="80000"/>
                </a:schemeClr>
              </a:gs>
              <a:gs pos="0">
                <a:srgbClr val="3C6FBD">
                  <a:alpha val="58000"/>
                </a:srgbClr>
              </a:gs>
              <a:gs pos="100000">
                <a:srgbClr val="0070C0">
                  <a:alpha val="58000"/>
                </a:srgb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b="1" kern="0" dirty="0">
                <a:solidFill>
                  <a:schemeClr val="tx1">
                    <a:lumMod val="75000"/>
                    <a:lumOff val="25000"/>
                  </a:schemeClr>
                </a:solidFill>
                <a:latin typeface="Calibri"/>
                <a:ea typeface="ＭＳ Ｐゴシック" pitchFamily="34" charset="-128"/>
              </a:rPr>
              <a:t>provider</a:t>
            </a:r>
          </a:p>
        </p:txBody>
      </p:sp>
      <p:sp>
        <p:nvSpPr>
          <p:cNvPr id="29" name="Rounded Rectangle 41"/>
          <p:cNvSpPr/>
          <p:nvPr/>
        </p:nvSpPr>
        <p:spPr>
          <a:xfrm flipH="1">
            <a:off x="2685175" y="3669338"/>
            <a:ext cx="977574" cy="528773"/>
          </a:xfrm>
          <a:prstGeom prst="roundRect">
            <a:avLst/>
          </a:prstGeom>
          <a:gradFill flip="none" rotWithShape="1">
            <a:gsLst>
              <a:gs pos="52000">
                <a:schemeClr val="accent5">
                  <a:lumMod val="20000"/>
                  <a:lumOff val="80000"/>
                </a:schemeClr>
              </a:gs>
              <a:gs pos="0">
                <a:srgbClr val="3C6FBD">
                  <a:alpha val="58000"/>
                </a:srgbClr>
              </a:gs>
              <a:gs pos="100000">
                <a:srgbClr val="0070C0">
                  <a:alpha val="58000"/>
                </a:srgb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b="1" kern="0" dirty="0">
                <a:solidFill>
                  <a:schemeClr val="tx1">
                    <a:lumMod val="75000"/>
                    <a:lumOff val="25000"/>
                  </a:schemeClr>
                </a:solidFill>
                <a:latin typeface="Calibri"/>
                <a:ea typeface="ＭＳ Ｐゴシック" pitchFamily="34" charset="-128"/>
              </a:rPr>
              <a:t>provider</a:t>
            </a:r>
          </a:p>
        </p:txBody>
      </p:sp>
      <p:sp>
        <p:nvSpPr>
          <p:cNvPr id="30" name="Rounded Rectangle 41"/>
          <p:cNvSpPr/>
          <p:nvPr/>
        </p:nvSpPr>
        <p:spPr>
          <a:xfrm flipH="1">
            <a:off x="4154592" y="3691352"/>
            <a:ext cx="977574" cy="528773"/>
          </a:xfrm>
          <a:prstGeom prst="roundRect">
            <a:avLst/>
          </a:prstGeom>
          <a:gradFill flip="none" rotWithShape="1">
            <a:gsLst>
              <a:gs pos="52000">
                <a:schemeClr val="accent5">
                  <a:lumMod val="20000"/>
                  <a:lumOff val="80000"/>
                </a:schemeClr>
              </a:gs>
              <a:gs pos="0">
                <a:srgbClr val="3C6FBD">
                  <a:alpha val="58000"/>
                </a:srgbClr>
              </a:gs>
              <a:gs pos="100000">
                <a:srgbClr val="0070C0">
                  <a:alpha val="58000"/>
                </a:srgbClr>
              </a:gs>
            </a:gsLst>
            <a:lin ang="16200000" scaled="1"/>
            <a:tileRect/>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b="1" kern="0" dirty="0">
                <a:solidFill>
                  <a:schemeClr val="tx1">
                    <a:lumMod val="75000"/>
                    <a:lumOff val="25000"/>
                  </a:schemeClr>
                </a:solidFill>
                <a:latin typeface="Calibri"/>
                <a:ea typeface="ＭＳ Ｐゴシック" pitchFamily="34" charset="-128"/>
              </a:rPr>
              <a:t>provider</a:t>
            </a:r>
          </a:p>
        </p:txBody>
      </p:sp>
      <p:sp>
        <p:nvSpPr>
          <p:cNvPr id="31" name="TextBox 30"/>
          <p:cNvSpPr txBox="1"/>
          <p:nvPr/>
        </p:nvSpPr>
        <p:spPr>
          <a:xfrm>
            <a:off x="3731105" y="4493236"/>
            <a:ext cx="561618" cy="369332"/>
          </a:xfrm>
          <a:prstGeom prst="rect">
            <a:avLst/>
          </a:prstGeom>
          <a:noFill/>
        </p:spPr>
        <p:txBody>
          <a:bodyPr wrap="square" rtlCol="0">
            <a:spAutoFit/>
          </a:bodyPr>
          <a:lstStyle/>
          <a:p>
            <a:r>
              <a:rPr lang="en-US" b="1" dirty="0"/>
              <a:t>…</a:t>
            </a:r>
          </a:p>
        </p:txBody>
      </p:sp>
      <p:sp>
        <p:nvSpPr>
          <p:cNvPr id="32" name="TextBox 31"/>
          <p:cNvSpPr txBox="1"/>
          <p:nvPr/>
        </p:nvSpPr>
        <p:spPr>
          <a:xfrm>
            <a:off x="3731105" y="3749057"/>
            <a:ext cx="561618" cy="369332"/>
          </a:xfrm>
          <a:prstGeom prst="rect">
            <a:avLst/>
          </a:prstGeom>
          <a:noFill/>
        </p:spPr>
        <p:txBody>
          <a:bodyPr wrap="square" rtlCol="0">
            <a:spAutoFit/>
          </a:bodyPr>
          <a:lstStyle/>
          <a:p>
            <a:r>
              <a:rPr lang="en-US" b="1" dirty="0"/>
              <a:t>…</a:t>
            </a:r>
          </a:p>
        </p:txBody>
      </p:sp>
      <p:sp>
        <p:nvSpPr>
          <p:cNvPr id="39" name="Up-Down Arrow 1"/>
          <p:cNvSpPr/>
          <p:nvPr/>
        </p:nvSpPr>
        <p:spPr>
          <a:xfrm>
            <a:off x="568269" y="2324028"/>
            <a:ext cx="422694" cy="2169208"/>
          </a:xfrm>
          <a:prstGeom prst="upDownArrow">
            <a:avLst/>
          </a:prstGeom>
          <a:gradFill>
            <a:gsLst>
              <a:gs pos="0">
                <a:schemeClr val="bg1"/>
              </a:gs>
              <a:gs pos="96753">
                <a:schemeClr val="bg1"/>
              </a:gs>
              <a:gs pos="50000">
                <a:schemeClr val="tx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Collaboration Zone</a:t>
            </a:r>
          </a:p>
        </p:txBody>
      </p:sp>
    </p:spTree>
    <p:extLst>
      <p:ext uri="{BB962C8B-B14F-4D97-AF65-F5344CB8AC3E}">
        <p14:creationId xmlns:p14="http://schemas.microsoft.com/office/powerpoint/2010/main" val="31820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Background to the proposed collaboration</a:t>
            </a:r>
          </a:p>
        </p:txBody>
      </p:sp>
      <p:sp>
        <p:nvSpPr>
          <p:cNvPr id="4" name="Footer Placeholder 3"/>
          <p:cNvSpPr>
            <a:spLocks noGrp="1"/>
          </p:cNvSpPr>
          <p:nvPr>
            <p:ph type="ftr" sz="quarter" idx="11"/>
          </p:nvPr>
        </p:nvSpPr>
        <p:spPr/>
        <p:txBody>
          <a:bodyPr/>
          <a:lstStyle/>
          <a:p>
            <a:pPr>
              <a:defRPr/>
            </a:pPr>
            <a:r>
              <a:rPr lang="en-US"/>
              <a:t>#OFADevWorkshop</a:t>
            </a:r>
          </a:p>
        </p:txBody>
      </p:sp>
      <p:sp>
        <p:nvSpPr>
          <p:cNvPr id="5" name="Slide Number Placeholder 4"/>
          <p:cNvSpPr>
            <a:spLocks noGrp="1"/>
          </p:cNvSpPr>
          <p:nvPr>
            <p:ph type="sldNum" sz="quarter" idx="4294967295"/>
          </p:nvPr>
        </p:nvSpPr>
        <p:spPr>
          <a:xfrm>
            <a:off x="7010400" y="6416675"/>
            <a:ext cx="2133600" cy="365125"/>
          </a:xfrm>
        </p:spPr>
        <p:txBody>
          <a:bodyPr/>
          <a:lstStyle/>
          <a:p>
            <a:pPr>
              <a:defRPr/>
            </a:pPr>
            <a:fld id="{2DC9411F-985C-4C31-9366-848682A48BDF}" type="slidenum">
              <a:rPr lang="en-US" smtClean="0"/>
              <a:pPr>
                <a:defRPr/>
              </a:pPr>
              <a:t>3</a:t>
            </a:fld>
            <a:endParaRPr lang="en-US"/>
          </a:p>
        </p:txBody>
      </p:sp>
    </p:spTree>
    <p:extLst>
      <p:ext uri="{BB962C8B-B14F-4D97-AF65-F5344CB8AC3E}">
        <p14:creationId xmlns:p14="http://schemas.microsoft.com/office/powerpoint/2010/main" val="323837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fontScale="70000" lnSpcReduction="20000"/>
          </a:bodyPr>
          <a:lstStyle/>
          <a:p>
            <a:pPr lvl="1"/>
            <a:r>
              <a:rPr lang="en-US" dirty="0"/>
              <a:t>Persistent memory is driving a convergence of storage and memory </a:t>
            </a:r>
          </a:p>
          <a:p>
            <a:pPr lvl="2"/>
            <a:r>
              <a:rPr lang="en-US" dirty="0"/>
              <a:t>Beginning in a single server environment</a:t>
            </a:r>
          </a:p>
          <a:p>
            <a:pPr lvl="2"/>
            <a:r>
              <a:rPr lang="en-US" dirty="0"/>
              <a:t>But PM over Fabrics is a different animal</a:t>
            </a:r>
          </a:p>
          <a:p>
            <a:pPr lvl="1"/>
            <a:endParaRPr lang="en-US" dirty="0"/>
          </a:p>
          <a:p>
            <a:pPr lvl="1"/>
            <a:r>
              <a:rPr lang="en-US" dirty="0"/>
              <a:t>Extending Persistent Memory over a Fabric is causing a profound re-think in the way that applications store and share information</a:t>
            </a:r>
          </a:p>
          <a:p>
            <a:pPr lvl="2"/>
            <a:r>
              <a:rPr lang="en-US" dirty="0"/>
              <a:t>Resilience - data written to both local and remote persistent memory</a:t>
            </a:r>
          </a:p>
          <a:p>
            <a:pPr lvl="2"/>
            <a:r>
              <a:rPr lang="en-US" dirty="0"/>
              <a:t>Disaggregation – create pools of compute and memory resources</a:t>
            </a:r>
          </a:p>
          <a:p>
            <a:pPr lvl="2"/>
            <a:r>
              <a:rPr lang="en-US" dirty="0"/>
              <a:t>Shared information – apps share info via remote shared PM</a:t>
            </a:r>
          </a:p>
          <a:p>
            <a:pPr lvl="1"/>
            <a:endParaRPr lang="en-US" dirty="0"/>
          </a:p>
          <a:p>
            <a:pPr lvl="1"/>
            <a:r>
              <a:rPr lang="en-US" dirty="0"/>
              <a:t>Applications and Data centers need to be able to leverage persistent memory technologies in order to experience the magnitude of change in compute speeds</a:t>
            </a:r>
          </a:p>
          <a:p>
            <a:pPr lvl="1"/>
            <a:endParaRPr lang="en-US" dirty="0"/>
          </a:p>
          <a:p>
            <a:pPr lvl="1"/>
            <a:r>
              <a:rPr lang="en-US" dirty="0"/>
              <a:t>Complimentary efforts in OFA and SNIA can enable and accelerate the persistent memory transition</a:t>
            </a:r>
          </a:p>
          <a:p>
            <a:pPr lvl="2"/>
            <a:r>
              <a:rPr lang="en-US" dirty="0"/>
              <a:t>Hard or impossible for either to address independently</a:t>
            </a:r>
          </a:p>
          <a:p>
            <a:pPr lvl="2"/>
            <a:r>
              <a:rPr lang="en-US" dirty="0"/>
              <a:t>High degree of synergism defined by a clear relationship between the work of SNIA and the OFA</a:t>
            </a:r>
          </a:p>
          <a:p>
            <a:pPr lvl="2"/>
            <a:endParaRPr lang="en-US" sz="2400" dirty="0"/>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4</a:t>
            </a:fld>
            <a:endParaRPr lang="en-US"/>
          </a:p>
        </p:txBody>
      </p:sp>
    </p:spTree>
    <p:extLst>
      <p:ext uri="{BB962C8B-B14F-4D97-AF65-F5344CB8AC3E}">
        <p14:creationId xmlns:p14="http://schemas.microsoft.com/office/powerpoint/2010/main" val="59408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2117081" y="5169198"/>
            <a:ext cx="572157" cy="212768"/>
            <a:chOff x="6065520" y="4169793"/>
            <a:chExt cx="572157" cy="212768"/>
          </a:xfrm>
        </p:grpSpPr>
        <p:sp>
          <p:nvSpPr>
            <p:cNvPr id="97" name="Rectangle 96"/>
            <p:cNvSpPr/>
            <p:nvPr/>
          </p:nvSpPr>
          <p:spPr bwMode="auto">
            <a:xfrm>
              <a:off x="6065520"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a:latin typeface="Arial" charset="0"/>
                <a:ea typeface="ＭＳ Ｐゴシック" charset="-128"/>
                <a:cs typeface="ＭＳ Ｐゴシック" charset="-128"/>
              </a:endParaRPr>
            </a:p>
          </p:txBody>
        </p:sp>
        <p:sp>
          <p:nvSpPr>
            <p:cNvPr id="102" name="Rectangle 101"/>
            <p:cNvSpPr/>
            <p:nvPr/>
          </p:nvSpPr>
          <p:spPr bwMode="auto">
            <a:xfrm>
              <a:off x="6401457" y="4169793"/>
              <a:ext cx="236220" cy="2127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endParaRPr lang="en-US" sz="1000">
                <a:latin typeface="Arial" charset="0"/>
                <a:ea typeface="ＭＳ Ｐゴシック" charset="-128"/>
                <a:cs typeface="ＭＳ Ｐゴシック" charset="-128"/>
              </a:endParaRPr>
            </a:p>
          </p:txBody>
        </p:sp>
      </p:grpSp>
      <p:sp>
        <p:nvSpPr>
          <p:cNvPr id="2" name="Title 1"/>
          <p:cNvSpPr>
            <a:spLocks noGrp="1"/>
          </p:cNvSpPr>
          <p:nvPr>
            <p:ph type="title"/>
          </p:nvPr>
        </p:nvSpPr>
        <p:spPr/>
        <p:txBody>
          <a:bodyPr>
            <a:normAutofit/>
          </a:bodyPr>
          <a:lstStyle/>
          <a:p>
            <a:r>
              <a:rPr lang="en-US" dirty="0"/>
              <a:t>PM over Fabrics</a:t>
            </a:r>
            <a:endParaRPr lang="en-US" b="0" dirty="0"/>
          </a:p>
        </p:txBody>
      </p:sp>
      <p:sp>
        <p:nvSpPr>
          <p:cNvPr id="49" name="Slide Number Placeholder 48"/>
          <p:cNvSpPr>
            <a:spLocks noGrp="1"/>
          </p:cNvSpPr>
          <p:nvPr>
            <p:ph type="sldNum" sz="quarter" idx="10"/>
          </p:nvPr>
        </p:nvSpPr>
        <p:spPr/>
        <p:txBody>
          <a:bodyPr/>
          <a:lstStyle/>
          <a:p>
            <a:pPr>
              <a:defRPr/>
            </a:pPr>
            <a:fld id="{43A6B213-765B-41AA-957E-2AF9911CB4CD}" type="slidenum">
              <a:rPr lang="en-US" altLang="en-US"/>
              <a:pPr>
                <a:defRPr/>
              </a:pPr>
              <a:t>5</a:t>
            </a:fld>
            <a:endParaRPr lang="en-US" altLang="en-US" dirty="0"/>
          </a:p>
        </p:txBody>
      </p:sp>
      <p:cxnSp>
        <p:nvCxnSpPr>
          <p:cNvPr id="69" name="Straight Arrow Connector 68"/>
          <p:cNvCxnSpPr>
            <a:stCxn id="86" idx="1"/>
            <a:endCxn id="82" idx="3"/>
          </p:cNvCxnSpPr>
          <p:nvPr/>
        </p:nvCxnSpPr>
        <p:spPr bwMode="auto">
          <a:xfrm flipV="1">
            <a:off x="4183720" y="2544540"/>
            <a:ext cx="1123666" cy="10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2" name="Rectangle 81"/>
          <p:cNvSpPr/>
          <p:nvPr/>
        </p:nvSpPr>
        <p:spPr>
          <a:xfrm flipH="1">
            <a:off x="5307387" y="2163473"/>
            <a:ext cx="669213" cy="762134"/>
          </a:xfrm>
          <a:prstGeom prst="rect">
            <a:avLst/>
          </a:prstGeom>
          <a:solidFill>
            <a:srgbClr val="FFFFFF">
              <a:lumMod val="85000"/>
            </a:srgbClr>
          </a:soli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fontAlgn="auto">
              <a:spcBef>
                <a:spcPts val="0"/>
              </a:spcBef>
              <a:spcAft>
                <a:spcPts val="0"/>
              </a:spcAft>
            </a:pPr>
            <a:r>
              <a:rPr lang="en-US" sz="1350" kern="0" dirty="0">
                <a:latin typeface="Calibri"/>
              </a:rPr>
              <a:t>mem ctrl,</a:t>
            </a:r>
          </a:p>
          <a:p>
            <a:pPr algn="ctr" defTabSz="342900" fontAlgn="auto">
              <a:spcBef>
                <a:spcPts val="0"/>
              </a:spcBef>
              <a:spcAft>
                <a:spcPts val="0"/>
              </a:spcAft>
            </a:pPr>
            <a:r>
              <a:rPr lang="en-US" sz="1350" kern="0" dirty="0">
                <a:latin typeface="Calibri"/>
              </a:rPr>
              <a:t>library</a:t>
            </a:r>
          </a:p>
        </p:txBody>
      </p:sp>
      <p:sp>
        <p:nvSpPr>
          <p:cNvPr id="86" name="Rounded Rectangle 85"/>
          <p:cNvSpPr/>
          <p:nvPr/>
        </p:nvSpPr>
        <p:spPr>
          <a:xfrm flipH="1">
            <a:off x="3641122" y="2399993"/>
            <a:ext cx="542599" cy="310062"/>
          </a:xfrm>
          <a:prstGeom prst="round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kern="0" dirty="0">
                <a:solidFill>
                  <a:prstClr val="white"/>
                </a:solidFill>
                <a:latin typeface="Calibri"/>
              </a:rPr>
              <a:t>user</a:t>
            </a:r>
          </a:p>
        </p:txBody>
      </p:sp>
      <p:cxnSp>
        <p:nvCxnSpPr>
          <p:cNvPr id="93" name="Straight Arrow Connector 92"/>
          <p:cNvCxnSpPr>
            <a:stCxn id="82" idx="1"/>
            <a:endCxn id="57" idx="1"/>
          </p:cNvCxnSpPr>
          <p:nvPr/>
        </p:nvCxnSpPr>
        <p:spPr bwMode="auto">
          <a:xfrm>
            <a:off x="5976600" y="2544540"/>
            <a:ext cx="943265" cy="104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4347871" y="1853163"/>
            <a:ext cx="663964" cy="738664"/>
          </a:xfrm>
          <a:prstGeom prst="rect">
            <a:avLst/>
          </a:prstGeom>
          <a:noFill/>
        </p:spPr>
        <p:txBody>
          <a:bodyPr wrap="none" rtlCol="0">
            <a:spAutoFit/>
          </a:bodyPr>
          <a:lstStyle>
            <a:defPPr>
              <a:defRPr lang="en-US"/>
            </a:defPPr>
          </a:lstStyle>
          <a:p>
            <a:pPr algn="ctr"/>
            <a:r>
              <a:rPr lang="en-US" sz="1050" i="1" dirty="0"/>
              <a:t>store, </a:t>
            </a:r>
          </a:p>
          <a:p>
            <a:pPr algn="ctr"/>
            <a:r>
              <a:rPr lang="en-US" sz="1050" i="1" dirty="0"/>
              <a:t>store,</a:t>
            </a:r>
          </a:p>
          <a:p>
            <a:pPr algn="ctr"/>
            <a:r>
              <a:rPr lang="en-US" sz="1050" i="1" dirty="0"/>
              <a:t>store,</a:t>
            </a:r>
          </a:p>
          <a:p>
            <a:pPr algn="ctr"/>
            <a:r>
              <a:rPr lang="en-US" sz="1050" b="1" dirty="0"/>
              <a:t>commit</a:t>
            </a:r>
          </a:p>
        </p:txBody>
      </p:sp>
      <p:sp>
        <p:nvSpPr>
          <p:cNvPr id="57" name="Rectangle 56"/>
          <p:cNvSpPr/>
          <p:nvPr/>
        </p:nvSpPr>
        <p:spPr>
          <a:xfrm>
            <a:off x="6919864" y="2419279"/>
            <a:ext cx="678310" cy="271491"/>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900" kern="0" dirty="0">
                <a:solidFill>
                  <a:prstClr val="black"/>
                </a:solidFill>
                <a:latin typeface="Calibri"/>
              </a:rPr>
              <a:t>Local</a:t>
            </a:r>
          </a:p>
          <a:p>
            <a:pPr algn="ctr" defTabSz="342900"/>
            <a:r>
              <a:rPr lang="en-US" sz="900" kern="0" dirty="0">
                <a:solidFill>
                  <a:prstClr val="black"/>
                </a:solidFill>
                <a:latin typeface="Calibri"/>
              </a:rPr>
              <a:t>NVDIMM </a:t>
            </a:r>
          </a:p>
        </p:txBody>
      </p:sp>
      <p:sp>
        <p:nvSpPr>
          <p:cNvPr id="73" name="Rectangle 72"/>
          <p:cNvSpPr/>
          <p:nvPr/>
        </p:nvSpPr>
        <p:spPr>
          <a:xfrm>
            <a:off x="8055844" y="3347165"/>
            <a:ext cx="678310" cy="271491"/>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900" kern="0" dirty="0">
                <a:solidFill>
                  <a:prstClr val="black"/>
                </a:solidFill>
                <a:latin typeface="Calibri"/>
              </a:rPr>
              <a:t>Remote</a:t>
            </a:r>
          </a:p>
          <a:p>
            <a:pPr algn="ctr" defTabSz="342900"/>
            <a:r>
              <a:rPr lang="en-US" sz="900" kern="0" dirty="0">
                <a:solidFill>
                  <a:prstClr val="black"/>
                </a:solidFill>
                <a:latin typeface="Calibri"/>
              </a:rPr>
              <a:t>NVDIMM </a:t>
            </a:r>
          </a:p>
        </p:txBody>
      </p:sp>
      <p:cxnSp>
        <p:nvCxnSpPr>
          <p:cNvPr id="60" name="Straight Arrow Connector 59"/>
          <p:cNvCxnSpPr>
            <a:stCxn id="82" idx="1"/>
            <a:endCxn id="73" idx="1"/>
          </p:cNvCxnSpPr>
          <p:nvPr/>
        </p:nvCxnSpPr>
        <p:spPr bwMode="auto">
          <a:xfrm>
            <a:off x="5976600" y="2544540"/>
            <a:ext cx="2079245" cy="938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Connector: Elbow 62"/>
          <p:cNvCxnSpPr>
            <a:stCxn id="73" idx="2"/>
            <a:endCxn id="86" idx="2"/>
          </p:cNvCxnSpPr>
          <p:nvPr/>
        </p:nvCxnSpPr>
        <p:spPr bwMode="auto">
          <a:xfrm rot="5400000" flipH="1">
            <a:off x="5699410" y="923067"/>
            <a:ext cx="908600" cy="4482579"/>
          </a:xfrm>
          <a:prstGeom prst="bentConnector3">
            <a:avLst>
              <a:gd name="adj1" fmla="val -11560"/>
            </a:avLst>
          </a:prstGeom>
          <a:solidFill>
            <a:schemeClr val="accent1"/>
          </a:solidFill>
          <a:ln w="9525" cap="flat" cmpd="sng" algn="ctr">
            <a:solidFill>
              <a:schemeClr val="tx1"/>
            </a:solidFill>
            <a:prstDash val="solid"/>
            <a:round/>
            <a:headEnd type="none" w="med" len="med"/>
            <a:tailEnd type="triangle"/>
          </a:ln>
          <a:effectLst/>
        </p:spPr>
      </p:cxnSp>
      <p:sp>
        <p:nvSpPr>
          <p:cNvPr id="64" name="TextBox 63"/>
          <p:cNvSpPr txBox="1"/>
          <p:nvPr/>
        </p:nvSpPr>
        <p:spPr>
          <a:xfrm>
            <a:off x="5307387" y="3578198"/>
            <a:ext cx="1300356" cy="369332"/>
          </a:xfrm>
          <a:prstGeom prst="rect">
            <a:avLst/>
          </a:prstGeom>
          <a:solidFill>
            <a:schemeClr val="bg1"/>
          </a:solidFill>
        </p:spPr>
        <p:txBody>
          <a:bodyPr wrap="none" rtlCol="0">
            <a:spAutoFit/>
          </a:bodyPr>
          <a:lstStyle/>
          <a:p>
            <a:r>
              <a:rPr lang="en-US" dirty="0"/>
              <a:t>completion</a:t>
            </a:r>
          </a:p>
        </p:txBody>
      </p:sp>
      <p:sp>
        <p:nvSpPr>
          <p:cNvPr id="80" name="Rounded Rectangle 85"/>
          <p:cNvSpPr/>
          <p:nvPr/>
        </p:nvSpPr>
        <p:spPr>
          <a:xfrm flipH="1">
            <a:off x="595419" y="4361014"/>
            <a:ext cx="542599" cy="310062"/>
          </a:xfrm>
          <a:prstGeom prst="round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kern="0" dirty="0">
                <a:solidFill>
                  <a:prstClr val="white"/>
                </a:solidFill>
                <a:latin typeface="Calibri"/>
              </a:rPr>
              <a:t>user</a:t>
            </a:r>
          </a:p>
        </p:txBody>
      </p:sp>
      <p:sp>
        <p:nvSpPr>
          <p:cNvPr id="88" name="Rectangle 87"/>
          <p:cNvSpPr/>
          <p:nvPr/>
        </p:nvSpPr>
        <p:spPr>
          <a:xfrm>
            <a:off x="2088176" y="5110476"/>
            <a:ext cx="678310" cy="271491"/>
          </a:xfrm>
          <a:prstGeom prst="rect">
            <a:avLst/>
          </a:prstGeom>
          <a:solidFill>
            <a:srgbClr val="FFC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900" kern="0" dirty="0">
                <a:solidFill>
                  <a:prstClr val="black"/>
                </a:solidFill>
                <a:latin typeface="Calibri"/>
              </a:rPr>
              <a:t>Remote</a:t>
            </a:r>
          </a:p>
          <a:p>
            <a:pPr algn="ctr" defTabSz="342900"/>
            <a:r>
              <a:rPr lang="en-US" sz="900" kern="0" dirty="0">
                <a:solidFill>
                  <a:prstClr val="black"/>
                </a:solidFill>
                <a:latin typeface="Calibri"/>
              </a:rPr>
              <a:t>NVDIMM </a:t>
            </a:r>
          </a:p>
        </p:txBody>
      </p:sp>
      <p:cxnSp>
        <p:nvCxnSpPr>
          <p:cNvPr id="89" name="Straight Arrow Connector 88"/>
          <p:cNvCxnSpPr>
            <a:stCxn id="80" idx="1"/>
            <a:endCxn id="88" idx="1"/>
          </p:cNvCxnSpPr>
          <p:nvPr/>
        </p:nvCxnSpPr>
        <p:spPr bwMode="auto">
          <a:xfrm>
            <a:off x="1138018" y="4516045"/>
            <a:ext cx="950159" cy="7301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nector: Elbow 89"/>
          <p:cNvCxnSpPr>
            <a:stCxn id="97" idx="2"/>
            <a:endCxn id="80" idx="2"/>
          </p:cNvCxnSpPr>
          <p:nvPr/>
        </p:nvCxnSpPr>
        <p:spPr bwMode="auto">
          <a:xfrm rot="5400000" flipH="1">
            <a:off x="1195509" y="4342286"/>
            <a:ext cx="710890" cy="1368473"/>
          </a:xfrm>
          <a:prstGeom prst="bentConnector3">
            <a:avLst>
              <a:gd name="adj1" fmla="val -32157"/>
            </a:avLst>
          </a:prstGeom>
          <a:solidFill>
            <a:schemeClr val="accent1"/>
          </a:solidFill>
          <a:ln w="9525" cap="flat" cmpd="sng" algn="ctr">
            <a:solidFill>
              <a:schemeClr val="tx1"/>
            </a:solidFill>
            <a:prstDash val="solid"/>
            <a:round/>
            <a:headEnd type="none" w="med" len="med"/>
            <a:tailEnd type="triangle"/>
          </a:ln>
          <a:effectLst/>
        </p:spPr>
      </p:cxnSp>
      <p:sp>
        <p:nvSpPr>
          <p:cNvPr id="91" name="TextBox 90"/>
          <p:cNvSpPr txBox="1"/>
          <p:nvPr/>
        </p:nvSpPr>
        <p:spPr>
          <a:xfrm>
            <a:off x="1138019" y="5465265"/>
            <a:ext cx="867545" cy="261610"/>
          </a:xfrm>
          <a:prstGeom prst="rect">
            <a:avLst/>
          </a:prstGeom>
          <a:solidFill>
            <a:schemeClr val="bg1"/>
          </a:solidFill>
        </p:spPr>
        <p:txBody>
          <a:bodyPr wrap="none" rtlCol="0">
            <a:spAutoFit/>
          </a:bodyPr>
          <a:lstStyle/>
          <a:p>
            <a:r>
              <a:rPr lang="en-US" sz="1100" dirty="0"/>
              <a:t>completion</a:t>
            </a:r>
          </a:p>
        </p:txBody>
      </p:sp>
      <p:sp>
        <p:nvSpPr>
          <p:cNvPr id="65" name="TextBox 64"/>
          <p:cNvSpPr txBox="1"/>
          <p:nvPr/>
        </p:nvSpPr>
        <p:spPr>
          <a:xfrm>
            <a:off x="936118" y="2359053"/>
            <a:ext cx="2569293" cy="338554"/>
          </a:xfrm>
          <a:prstGeom prst="rect">
            <a:avLst/>
          </a:prstGeom>
          <a:noFill/>
        </p:spPr>
        <p:txBody>
          <a:bodyPr wrap="none" rtlCol="0">
            <a:spAutoFit/>
          </a:bodyPr>
          <a:lstStyle/>
          <a:p>
            <a:r>
              <a:rPr lang="en-US" sz="1600" dirty="0"/>
              <a:t>High Availability Use Case</a:t>
            </a:r>
          </a:p>
        </p:txBody>
      </p:sp>
      <p:sp>
        <p:nvSpPr>
          <p:cNvPr id="92" name="TextBox 91"/>
          <p:cNvSpPr txBox="1"/>
          <p:nvPr/>
        </p:nvSpPr>
        <p:spPr>
          <a:xfrm>
            <a:off x="4552615" y="4354319"/>
            <a:ext cx="3377848" cy="338554"/>
          </a:xfrm>
          <a:prstGeom prst="rect">
            <a:avLst/>
          </a:prstGeom>
          <a:noFill/>
        </p:spPr>
        <p:txBody>
          <a:bodyPr wrap="none" rtlCol="0">
            <a:spAutoFit/>
          </a:bodyPr>
          <a:lstStyle/>
          <a:p>
            <a:r>
              <a:rPr lang="en-US" sz="1600" dirty="0"/>
              <a:t>Remote Shared Memory Use Case</a:t>
            </a:r>
          </a:p>
        </p:txBody>
      </p:sp>
      <p:sp>
        <p:nvSpPr>
          <p:cNvPr id="94" name="Rounded Rectangle 85"/>
          <p:cNvSpPr/>
          <p:nvPr/>
        </p:nvSpPr>
        <p:spPr>
          <a:xfrm flipH="1">
            <a:off x="3874307" y="4360929"/>
            <a:ext cx="542599" cy="310062"/>
          </a:xfrm>
          <a:prstGeom prst="roundRect">
            <a:avLst/>
          </a:prstGeom>
          <a:gradFill rotWithShape="1">
            <a:gsLst>
              <a:gs pos="0">
                <a:srgbClr val="3C6FBD">
                  <a:tint val="100000"/>
                  <a:shade val="100000"/>
                  <a:satMod val="130000"/>
                </a:srgbClr>
              </a:gs>
              <a:gs pos="100000">
                <a:srgbClr val="3C6FBD">
                  <a:tint val="50000"/>
                  <a:shade val="100000"/>
                  <a:satMod val="350000"/>
                </a:srgbClr>
              </a:gs>
            </a:gsLst>
            <a:lin ang="16200000" scaled="0"/>
          </a:gradFill>
          <a:ln w="9525" cap="flat" cmpd="sng" algn="ctr">
            <a:solidFill>
              <a:srgbClr val="3C6F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900"/>
            <a:r>
              <a:rPr lang="en-US" sz="1400" kern="0" dirty="0">
                <a:solidFill>
                  <a:prstClr val="white"/>
                </a:solidFill>
                <a:latin typeface="Calibri"/>
              </a:rPr>
              <a:t>user</a:t>
            </a:r>
          </a:p>
        </p:txBody>
      </p:sp>
      <p:cxnSp>
        <p:nvCxnSpPr>
          <p:cNvPr id="68" name="Straight Arrow Connector 67"/>
          <p:cNvCxnSpPr>
            <a:stCxn id="88" idx="3"/>
            <a:endCxn id="94" idx="3"/>
          </p:cNvCxnSpPr>
          <p:nvPr/>
        </p:nvCxnSpPr>
        <p:spPr bwMode="auto">
          <a:xfrm flipV="1">
            <a:off x="2766486" y="4515961"/>
            <a:ext cx="1107820" cy="7302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4" name="TextBox 73"/>
          <p:cNvSpPr txBox="1"/>
          <p:nvPr/>
        </p:nvSpPr>
        <p:spPr>
          <a:xfrm>
            <a:off x="1436197" y="4776216"/>
            <a:ext cx="470000" cy="338554"/>
          </a:xfrm>
          <a:prstGeom prst="rect">
            <a:avLst/>
          </a:prstGeom>
          <a:solidFill>
            <a:schemeClr val="bg1"/>
          </a:solidFill>
        </p:spPr>
        <p:txBody>
          <a:bodyPr wrap="none" rtlCol="0">
            <a:spAutoFit/>
          </a:bodyPr>
          <a:lstStyle/>
          <a:p>
            <a:r>
              <a:rPr lang="en-US" sz="1600" dirty="0"/>
              <a:t>put</a:t>
            </a:r>
          </a:p>
        </p:txBody>
      </p:sp>
      <p:sp>
        <p:nvSpPr>
          <p:cNvPr id="95" name="TextBox 94"/>
          <p:cNvSpPr txBox="1"/>
          <p:nvPr/>
        </p:nvSpPr>
        <p:spPr>
          <a:xfrm>
            <a:off x="2959400" y="4699272"/>
            <a:ext cx="470000" cy="338554"/>
          </a:xfrm>
          <a:prstGeom prst="rect">
            <a:avLst/>
          </a:prstGeom>
          <a:solidFill>
            <a:schemeClr val="bg1"/>
          </a:solidFill>
        </p:spPr>
        <p:txBody>
          <a:bodyPr wrap="none" rtlCol="0">
            <a:spAutoFit/>
          </a:bodyPr>
          <a:lstStyle/>
          <a:p>
            <a:r>
              <a:rPr lang="en-US" sz="1600" dirty="0"/>
              <a:t>get</a:t>
            </a:r>
          </a:p>
        </p:txBody>
      </p:sp>
      <p:cxnSp>
        <p:nvCxnSpPr>
          <p:cNvPr id="76" name="Connector: Elbow 75"/>
          <p:cNvCxnSpPr>
            <a:stCxn id="94" idx="2"/>
            <a:endCxn id="102" idx="2"/>
          </p:cNvCxnSpPr>
          <p:nvPr/>
        </p:nvCxnSpPr>
        <p:spPr bwMode="auto">
          <a:xfrm rot="5400000">
            <a:off x="3002880" y="4239239"/>
            <a:ext cx="710975" cy="1574478"/>
          </a:xfrm>
          <a:prstGeom prst="bentConnector3">
            <a:avLst>
              <a:gd name="adj1" fmla="val 132153"/>
            </a:avLst>
          </a:prstGeom>
          <a:solidFill>
            <a:schemeClr val="accent1"/>
          </a:solidFill>
          <a:ln w="9525" cap="flat" cmpd="sng" algn="ctr">
            <a:solidFill>
              <a:schemeClr val="tx1"/>
            </a:solidFill>
            <a:prstDash val="solid"/>
            <a:round/>
            <a:headEnd type="triangle" w="med" len="med"/>
            <a:tailEnd type="none" w="med" len="med"/>
          </a:ln>
          <a:effectLst/>
        </p:spPr>
      </p:cxnSp>
      <p:sp>
        <p:nvSpPr>
          <p:cNvPr id="100" name="TextBox 99"/>
          <p:cNvSpPr txBox="1"/>
          <p:nvPr/>
        </p:nvSpPr>
        <p:spPr>
          <a:xfrm>
            <a:off x="2968895" y="5473600"/>
            <a:ext cx="561372" cy="261610"/>
          </a:xfrm>
          <a:prstGeom prst="rect">
            <a:avLst/>
          </a:prstGeom>
          <a:solidFill>
            <a:schemeClr val="bg1"/>
          </a:solidFill>
        </p:spPr>
        <p:txBody>
          <a:bodyPr wrap="none" rtlCol="0">
            <a:spAutoFit/>
          </a:bodyPr>
          <a:lstStyle/>
          <a:p>
            <a:r>
              <a:rPr lang="en-US" sz="1100" dirty="0"/>
              <a:t>notice</a:t>
            </a:r>
          </a:p>
        </p:txBody>
      </p:sp>
      <p:sp>
        <p:nvSpPr>
          <p:cNvPr id="30" name="TextBox 29"/>
          <p:cNvSpPr txBox="1"/>
          <p:nvPr/>
        </p:nvSpPr>
        <p:spPr>
          <a:xfrm>
            <a:off x="6928061" y="2856284"/>
            <a:ext cx="684803" cy="769441"/>
          </a:xfrm>
          <a:prstGeom prst="rect">
            <a:avLst/>
          </a:prstGeom>
          <a:solidFill>
            <a:schemeClr val="bg1"/>
          </a:solidFill>
        </p:spPr>
        <p:txBody>
          <a:bodyPr wrap="none" rtlCol="0">
            <a:spAutoFit/>
          </a:bodyPr>
          <a:lstStyle>
            <a:defPPr>
              <a:defRPr lang="en-US"/>
            </a:defPPr>
          </a:lstStyle>
          <a:p>
            <a:pPr algn="ctr"/>
            <a:r>
              <a:rPr lang="en-US" sz="1100" i="1" dirty="0"/>
              <a:t>write, </a:t>
            </a:r>
          </a:p>
          <a:p>
            <a:pPr algn="ctr"/>
            <a:r>
              <a:rPr lang="en-US" sz="1100" i="1" dirty="0"/>
              <a:t>write,</a:t>
            </a:r>
          </a:p>
          <a:p>
            <a:pPr algn="ctr"/>
            <a:r>
              <a:rPr lang="en-US" sz="1100" i="1" dirty="0"/>
              <a:t>write,</a:t>
            </a:r>
          </a:p>
          <a:p>
            <a:pPr algn="ctr"/>
            <a:r>
              <a:rPr lang="en-US" sz="1100" b="1" dirty="0"/>
              <a:t>commit</a:t>
            </a:r>
          </a:p>
        </p:txBody>
      </p:sp>
      <p:sp>
        <p:nvSpPr>
          <p:cNvPr id="31" name="TextBox 30"/>
          <p:cNvSpPr txBox="1"/>
          <p:nvPr/>
        </p:nvSpPr>
        <p:spPr>
          <a:xfrm>
            <a:off x="6190194" y="1853163"/>
            <a:ext cx="574195" cy="769441"/>
          </a:xfrm>
          <a:prstGeom prst="rect">
            <a:avLst/>
          </a:prstGeom>
          <a:noFill/>
        </p:spPr>
        <p:txBody>
          <a:bodyPr wrap="none" rtlCol="0">
            <a:spAutoFit/>
          </a:bodyPr>
          <a:lstStyle>
            <a:defPPr>
              <a:defRPr lang="en-US"/>
            </a:defPPr>
          </a:lstStyle>
          <a:p>
            <a:pPr algn="ctr"/>
            <a:r>
              <a:rPr lang="en-US" sz="1100" i="1" dirty="0"/>
              <a:t>store, </a:t>
            </a:r>
          </a:p>
          <a:p>
            <a:pPr algn="ctr"/>
            <a:r>
              <a:rPr lang="en-US" sz="1100" i="1" dirty="0"/>
              <a:t>store,</a:t>
            </a:r>
          </a:p>
          <a:p>
            <a:pPr algn="ctr"/>
            <a:r>
              <a:rPr lang="en-US" sz="1100" i="1" dirty="0"/>
              <a:t>store,</a:t>
            </a:r>
          </a:p>
          <a:p>
            <a:pPr algn="ctr"/>
            <a:r>
              <a:rPr lang="en-US" sz="1100" b="1" dirty="0"/>
              <a:t>flush</a:t>
            </a:r>
          </a:p>
        </p:txBody>
      </p:sp>
      <p:sp>
        <p:nvSpPr>
          <p:cNvPr id="3" name="TextBox 2"/>
          <p:cNvSpPr txBox="1"/>
          <p:nvPr/>
        </p:nvSpPr>
        <p:spPr>
          <a:xfrm>
            <a:off x="5096933" y="5381966"/>
            <a:ext cx="3298067" cy="646331"/>
          </a:xfrm>
          <a:prstGeom prst="rect">
            <a:avLst/>
          </a:prstGeom>
          <a:noFill/>
          <a:ln>
            <a:solidFill>
              <a:srgbClr val="0070C0"/>
            </a:solidFill>
          </a:ln>
        </p:spPr>
        <p:txBody>
          <a:bodyPr wrap="square" rtlCol="0">
            <a:spAutoFit/>
          </a:bodyPr>
          <a:lstStyle/>
          <a:p>
            <a:r>
              <a:rPr lang="en-US" dirty="0">
                <a:solidFill>
                  <a:srgbClr val="6D6E71"/>
                </a:solidFill>
              </a:rPr>
              <a:t>Collaborate to define solutions for multiple use cases</a:t>
            </a:r>
          </a:p>
        </p:txBody>
      </p:sp>
    </p:spTree>
    <p:extLst>
      <p:ext uri="{BB962C8B-B14F-4D97-AF65-F5344CB8AC3E}">
        <p14:creationId xmlns:p14="http://schemas.microsoft.com/office/powerpoint/2010/main" val="68941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44149" y="2817840"/>
            <a:ext cx="4256213" cy="59882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effectLst/>
              </a:rPr>
              <a:t>SNIA: Promotes libraries that support </a:t>
            </a:r>
            <a:r>
              <a:rPr lang="en-US" dirty="0" err="1">
                <a:solidFill>
                  <a:prstClr val="black"/>
                </a:solidFill>
                <a:effectLst/>
              </a:rPr>
              <a:t>PMoF</a:t>
            </a:r>
            <a:r>
              <a:rPr lang="en-US" dirty="0">
                <a:solidFill>
                  <a:prstClr val="black"/>
                </a:solidFill>
                <a:effectLst/>
              </a:rPr>
              <a:t> E.g.: </a:t>
            </a:r>
            <a:r>
              <a:rPr lang="en-US" dirty="0">
                <a:solidFill>
                  <a:prstClr val="black"/>
                </a:solidFill>
              </a:rPr>
              <a:t>PMDK</a:t>
            </a:r>
            <a:r>
              <a:rPr lang="en-US" dirty="0">
                <a:solidFill>
                  <a:prstClr val="black"/>
                </a:solidFill>
                <a:effectLst/>
              </a:rPr>
              <a:t> </a:t>
            </a:r>
          </a:p>
        </p:txBody>
      </p:sp>
      <p:sp>
        <p:nvSpPr>
          <p:cNvPr id="16" name="Rectangle 15"/>
          <p:cNvSpPr/>
          <p:nvPr/>
        </p:nvSpPr>
        <p:spPr>
          <a:xfrm>
            <a:off x="4544149" y="3914998"/>
            <a:ext cx="4256213" cy="59882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effectLst/>
              </a:rPr>
              <a:t>OFA: Framework and Definition of APIs</a:t>
            </a:r>
          </a:p>
        </p:txBody>
      </p:sp>
      <p:sp>
        <p:nvSpPr>
          <p:cNvPr id="18" name="Rectangle 17"/>
          <p:cNvSpPr/>
          <p:nvPr/>
        </p:nvSpPr>
        <p:spPr>
          <a:xfrm>
            <a:off x="4544149" y="4658444"/>
            <a:ext cx="4256213" cy="59882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OFIWG members: Network specific implementation</a:t>
            </a:r>
            <a:endParaRPr lang="en-US" dirty="0">
              <a:solidFill>
                <a:prstClr val="black"/>
              </a:solidFill>
              <a:effectLst/>
            </a:endParaRPr>
          </a:p>
        </p:txBody>
      </p:sp>
      <p:sp>
        <p:nvSpPr>
          <p:cNvPr id="13" name="Rectangle 12"/>
          <p:cNvSpPr/>
          <p:nvPr/>
        </p:nvSpPr>
        <p:spPr>
          <a:xfrm>
            <a:off x="4544149" y="2066620"/>
            <a:ext cx="4144256" cy="59882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effectLst/>
              </a:rPr>
              <a:t> SNIA: Extends persistent memory programming model to support </a:t>
            </a:r>
            <a:r>
              <a:rPr lang="en-US" dirty="0" err="1">
                <a:solidFill>
                  <a:prstClr val="black"/>
                </a:solidFill>
                <a:effectLst/>
              </a:rPr>
              <a:t>PMoF</a:t>
            </a:r>
            <a:endParaRPr lang="en-US" dirty="0">
              <a:solidFill>
                <a:prstClr val="black"/>
              </a:solidFill>
              <a:effectLst/>
            </a:endParaRPr>
          </a:p>
        </p:txBody>
      </p:sp>
      <p:sp>
        <p:nvSpPr>
          <p:cNvPr id="11" name="Title 10"/>
          <p:cNvSpPr>
            <a:spLocks noGrp="1"/>
          </p:cNvSpPr>
          <p:nvPr>
            <p:ph type="title"/>
          </p:nvPr>
        </p:nvSpPr>
        <p:spPr/>
        <p:txBody>
          <a:bodyPr/>
          <a:lstStyle/>
          <a:p>
            <a:r>
              <a:rPr lang="en-US" dirty="0"/>
              <a:t>OFA, SNIA Collaboration</a:t>
            </a:r>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6</a:t>
            </a:fld>
            <a:endParaRPr lang="en-US"/>
          </a:p>
        </p:txBody>
      </p:sp>
      <p:sp>
        <p:nvSpPr>
          <p:cNvPr id="7" name="Rounded Rectangle 6"/>
          <p:cNvSpPr/>
          <p:nvPr/>
        </p:nvSpPr>
        <p:spPr>
          <a:xfrm>
            <a:off x="997921" y="4658629"/>
            <a:ext cx="3507475" cy="5988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Provider/</a:t>
            </a:r>
          </a:p>
          <a:p>
            <a:pPr algn="ctr"/>
            <a:r>
              <a:rPr lang="en-US" dirty="0">
                <a:solidFill>
                  <a:prstClr val="white"/>
                </a:solidFill>
              </a:rPr>
              <a:t>Physical Layer</a:t>
            </a:r>
          </a:p>
        </p:txBody>
      </p:sp>
      <p:sp>
        <p:nvSpPr>
          <p:cNvPr id="9" name="Rounded Rectangle 8"/>
          <p:cNvSpPr/>
          <p:nvPr/>
        </p:nvSpPr>
        <p:spPr>
          <a:xfrm>
            <a:off x="997921" y="3901242"/>
            <a:ext cx="3507475" cy="5988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User Level API and Kernel (+Persistent Memory)</a:t>
            </a:r>
          </a:p>
        </p:txBody>
      </p:sp>
      <p:sp>
        <p:nvSpPr>
          <p:cNvPr id="10" name="Rounded Rectangle 9"/>
          <p:cNvSpPr/>
          <p:nvPr/>
        </p:nvSpPr>
        <p:spPr>
          <a:xfrm>
            <a:off x="997921" y="2810696"/>
            <a:ext cx="3507475" cy="5988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Persistent memory capable application library</a:t>
            </a:r>
          </a:p>
        </p:txBody>
      </p:sp>
      <p:sp>
        <p:nvSpPr>
          <p:cNvPr id="12" name="Rounded Rectangle 11"/>
          <p:cNvSpPr/>
          <p:nvPr/>
        </p:nvSpPr>
        <p:spPr>
          <a:xfrm>
            <a:off x="997921" y="2066620"/>
            <a:ext cx="3507475" cy="5988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Persistent memory aware applications</a:t>
            </a:r>
          </a:p>
        </p:txBody>
      </p:sp>
      <p:sp>
        <p:nvSpPr>
          <p:cNvPr id="2" name="Up-Down Arrow 1"/>
          <p:cNvSpPr/>
          <p:nvPr/>
        </p:nvSpPr>
        <p:spPr>
          <a:xfrm>
            <a:off x="335423" y="2066620"/>
            <a:ext cx="422694" cy="3014535"/>
          </a:xfrm>
          <a:prstGeom prst="downArrow">
            <a:avLst/>
          </a:prstGeom>
          <a:gradFill>
            <a:gsLst>
              <a:gs pos="0">
                <a:schemeClr val="bg1"/>
              </a:gs>
              <a:gs pos="98000">
                <a:schemeClr val="tx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solidFill>
                  <a:schemeClr val="tx1"/>
                </a:solidFill>
              </a:rPr>
              <a:t>Application-driven</a:t>
            </a:r>
          </a:p>
        </p:txBody>
      </p:sp>
      <p:sp>
        <p:nvSpPr>
          <p:cNvPr id="3" name="Oval 2"/>
          <p:cNvSpPr/>
          <p:nvPr/>
        </p:nvSpPr>
        <p:spPr>
          <a:xfrm>
            <a:off x="783166" y="3194711"/>
            <a:ext cx="3931920" cy="942236"/>
          </a:xfrm>
          <a:prstGeom prst="ellipse">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lumMod val="75000"/>
                  </a:schemeClr>
                </a:solidFill>
              </a:rPr>
              <a:t>requirements definition</a:t>
            </a:r>
          </a:p>
        </p:txBody>
      </p:sp>
    </p:spTree>
    <p:extLst>
      <p:ext uri="{BB962C8B-B14F-4D97-AF65-F5344CB8AC3E}">
        <p14:creationId xmlns:p14="http://schemas.microsoft.com/office/powerpoint/2010/main" val="29794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Iterate as Needed</a:t>
            </a:r>
          </a:p>
        </p:txBody>
      </p:sp>
      <p:sp>
        <p:nvSpPr>
          <p:cNvPr id="6" name="Content Placeholder 5"/>
          <p:cNvSpPr>
            <a:spLocks noGrp="1"/>
          </p:cNvSpPr>
          <p:nvPr>
            <p:ph sz="half" idx="2"/>
          </p:nvPr>
        </p:nvSpPr>
        <p:spPr>
          <a:xfrm>
            <a:off x="4648199" y="1600200"/>
            <a:ext cx="4224867" cy="4525963"/>
          </a:xfrm>
        </p:spPr>
        <p:txBody>
          <a:bodyPr>
            <a:normAutofit/>
          </a:bodyPr>
          <a:lstStyle/>
          <a:p>
            <a:r>
              <a:rPr lang="en-US" dirty="0"/>
              <a:t>Start</a:t>
            </a:r>
          </a:p>
          <a:p>
            <a:pPr lvl="1"/>
            <a:r>
              <a:rPr lang="en-US" dirty="0"/>
              <a:t>HA use case </a:t>
            </a:r>
          </a:p>
          <a:p>
            <a:pPr lvl="1"/>
            <a:r>
              <a:rPr lang="en-US" dirty="0"/>
              <a:t>OFI extensions to support PMDK</a:t>
            </a:r>
          </a:p>
          <a:p>
            <a:r>
              <a:rPr lang="en-US" dirty="0"/>
              <a:t>End</a:t>
            </a:r>
          </a:p>
          <a:p>
            <a:pPr lvl="1"/>
            <a:r>
              <a:rPr lang="en-US" dirty="0"/>
              <a:t>Broad use cases</a:t>
            </a:r>
          </a:p>
          <a:p>
            <a:pPr lvl="1"/>
            <a:r>
              <a:rPr lang="en-US" dirty="0"/>
              <a:t>Supported by production level OFI libs</a:t>
            </a:r>
          </a:p>
          <a:p>
            <a:pPr lvl="1"/>
            <a:r>
              <a:rPr lang="en-US" dirty="0"/>
              <a:t>“Fabric agnostic” solution</a:t>
            </a:r>
          </a:p>
          <a:p>
            <a:pPr lvl="1"/>
            <a:endParaRPr lang="en-US" dirty="0"/>
          </a:p>
        </p:txBody>
      </p:sp>
      <p:sp>
        <p:nvSpPr>
          <p:cNvPr id="5" name="Slide Number Placeholder 4"/>
          <p:cNvSpPr>
            <a:spLocks noGrp="1"/>
          </p:cNvSpPr>
          <p:nvPr>
            <p:ph type="sldNum" sz="quarter" idx="12"/>
          </p:nvPr>
        </p:nvSpPr>
        <p:spPr/>
        <p:txBody>
          <a:bodyPr/>
          <a:lstStyle/>
          <a:p>
            <a:pPr>
              <a:defRPr/>
            </a:pPr>
            <a:fld id="{2DC9411F-985C-4C31-9366-848682A48BDF}" type="slidenum">
              <a:rPr lang="en-US" smtClean="0"/>
              <a:pPr>
                <a:defRPr/>
              </a:pPr>
              <a:t>7</a:t>
            </a:fld>
            <a:endParaRPr lang="en-US"/>
          </a:p>
        </p:txBody>
      </p:sp>
      <p:graphicFrame>
        <p:nvGraphicFramePr>
          <p:cNvPr id="13" name="Content Placeholder 12"/>
          <p:cNvGraphicFramePr>
            <a:graphicFrameLocks noGrp="1"/>
          </p:cNvGraphicFramePr>
          <p:nvPr>
            <p:ph sz="half" idx="1"/>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457200" y="6012611"/>
            <a:ext cx="8229599" cy="404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Applications and usages necessary for iterations</a:t>
            </a:r>
          </a:p>
        </p:txBody>
      </p:sp>
    </p:spTree>
    <p:extLst>
      <p:ext uri="{BB962C8B-B14F-4D97-AF65-F5344CB8AC3E}">
        <p14:creationId xmlns:p14="http://schemas.microsoft.com/office/powerpoint/2010/main" val="247525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and Strategy</a:t>
            </a:r>
            <a:endParaRPr lang="en-US" dirty="0"/>
          </a:p>
        </p:txBody>
      </p:sp>
      <p:sp>
        <p:nvSpPr>
          <p:cNvPr id="5" name="Content Placeholder 4"/>
          <p:cNvSpPr>
            <a:spLocks noGrp="1"/>
          </p:cNvSpPr>
          <p:nvPr>
            <p:ph idx="1"/>
          </p:nvPr>
        </p:nvSpPr>
        <p:spPr>
          <a:xfrm>
            <a:off x="457200" y="1601788"/>
            <a:ext cx="8229600" cy="4261130"/>
          </a:xfrm>
        </p:spPr>
        <p:txBody>
          <a:bodyPr>
            <a:normAutofit/>
          </a:bodyPr>
          <a:lstStyle/>
          <a:p>
            <a:pPr marL="0" indent="0">
              <a:buNone/>
            </a:pPr>
            <a:r>
              <a:rPr lang="en-US" sz="1800" dirty="0"/>
              <a:t>Joint Objective: Accelerate the adoption of </a:t>
            </a:r>
            <a:r>
              <a:rPr lang="en-US" sz="1800" dirty="0" err="1"/>
              <a:t>PMoF</a:t>
            </a:r>
            <a:endParaRPr lang="en-US" sz="1800" dirty="0"/>
          </a:p>
          <a:p>
            <a:pPr marL="0" indent="0">
              <a:buNone/>
            </a:pPr>
            <a:r>
              <a:rPr lang="en-US" sz="1800" dirty="0"/>
              <a:t>Strategy: NVMP  TWG defines </a:t>
            </a:r>
            <a:r>
              <a:rPr lang="en-US" sz="1800" dirty="0">
                <a:sym typeface="Wingdings" panose="05000000000000000000" pitchFamily="2" charset="2"/>
              </a:rPr>
              <a:t></a:t>
            </a:r>
            <a:r>
              <a:rPr lang="en-US" sz="1800" dirty="0"/>
              <a:t> OFIWG develops</a:t>
            </a:r>
            <a:endParaRPr lang="en-US" sz="1400" dirty="0"/>
          </a:p>
          <a:p>
            <a:pPr lvl="1"/>
            <a:r>
              <a:rPr lang="en-US" sz="1600" dirty="0"/>
              <a:t>Leverages the OFA’s natural “application-centric” approach</a:t>
            </a:r>
          </a:p>
          <a:p>
            <a:pPr marL="1257300" lvl="2" indent="-342900">
              <a:buFont typeface="+mj-lt"/>
              <a:buAutoNum type="arabicPeriod"/>
            </a:pPr>
            <a:r>
              <a:rPr lang="en-US" sz="1200" dirty="0"/>
              <a:t>NVMP TWG leads by defining use cases and drivers</a:t>
            </a:r>
          </a:p>
          <a:p>
            <a:pPr marL="1257300" lvl="2" indent="-342900">
              <a:buFont typeface="+mj-lt"/>
              <a:buAutoNum type="arabicPeriod"/>
            </a:pPr>
            <a:r>
              <a:rPr lang="en-US" sz="1200" dirty="0"/>
              <a:t>OFIWG/NVMP  TWG jointly develop requirements for the APIs</a:t>
            </a:r>
          </a:p>
          <a:p>
            <a:pPr marL="1257300" lvl="2" indent="-342900">
              <a:buFont typeface="+mj-lt"/>
              <a:buAutoNum type="arabicPeriod"/>
            </a:pPr>
            <a:r>
              <a:rPr lang="en-US" sz="1200" dirty="0"/>
              <a:t>OFIWG develops and manages resulting open source APIs</a:t>
            </a:r>
          </a:p>
          <a:p>
            <a:pPr marL="57150" indent="0">
              <a:buNone/>
            </a:pPr>
            <a:r>
              <a:rPr lang="en-US" sz="1800" dirty="0"/>
              <a:t>Approach: Lead with technology, Support w/marketing</a:t>
            </a:r>
          </a:p>
          <a:p>
            <a:pPr marL="800100" lvl="1"/>
            <a:r>
              <a:rPr lang="en-US" sz="1400" dirty="0"/>
              <a:t>Jointly develop requirements to drive API development</a:t>
            </a:r>
            <a:endParaRPr lang="en-US" sz="1800" dirty="0"/>
          </a:p>
          <a:p>
            <a:pPr marL="57150" indent="0">
              <a:buNone/>
            </a:pPr>
            <a:r>
              <a:rPr lang="en-US" sz="1800" dirty="0"/>
              <a:t>Issues: (all are manageable!)</a:t>
            </a:r>
          </a:p>
          <a:p>
            <a:pPr marL="800100" lvl="1"/>
            <a:r>
              <a:rPr lang="en-US" sz="1600" dirty="0"/>
              <a:t>OFIWG activities are driven by Alliance member interests</a:t>
            </a:r>
          </a:p>
          <a:p>
            <a:pPr marL="1200150" lvl="2"/>
            <a:r>
              <a:rPr lang="en-US" sz="1200" dirty="0"/>
              <a:t>Success depends on motivating Alliance members and/or adding new Alliance members with an interest in </a:t>
            </a:r>
            <a:r>
              <a:rPr lang="en-US" sz="1200" dirty="0" err="1"/>
              <a:t>PMoF</a:t>
            </a:r>
            <a:endParaRPr lang="en-US" sz="1200" dirty="0"/>
          </a:p>
          <a:p>
            <a:pPr marL="800100" lvl="1"/>
            <a:r>
              <a:rPr lang="en-US" sz="1600" dirty="0"/>
              <a:t>Approval of the OFA Board has not yet been sought or granted</a:t>
            </a:r>
          </a:p>
          <a:p>
            <a:pPr marL="800100" lvl="1"/>
            <a:r>
              <a:rPr lang="en-US" sz="1600" dirty="0"/>
              <a:t>OFA is purely open source, SNIA is not</a:t>
            </a:r>
          </a:p>
          <a:p>
            <a:pPr marL="1200150" lvl="2"/>
            <a:r>
              <a:rPr lang="en-US" sz="1200" dirty="0"/>
              <a:t>Requires careful management of information flow, informal communication</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0D13EDDD-BBBD-49BF-8DB8-2A7972CE8935}" type="slidenum">
              <a:rPr lang="en-US" smtClean="0"/>
              <a:pPr/>
              <a:t>8</a:t>
            </a:fld>
            <a:endParaRPr lang="en-US"/>
          </a:p>
        </p:txBody>
      </p:sp>
      <p:sp>
        <p:nvSpPr>
          <p:cNvPr id="3" name="TextBox 2"/>
          <p:cNvSpPr txBox="1"/>
          <p:nvPr/>
        </p:nvSpPr>
        <p:spPr>
          <a:xfrm>
            <a:off x="607807" y="5769940"/>
            <a:ext cx="7928386" cy="646331"/>
          </a:xfrm>
          <a:prstGeom prst="rect">
            <a:avLst/>
          </a:prstGeom>
          <a:noFill/>
          <a:ln>
            <a:solidFill>
              <a:srgbClr val="0070C0"/>
            </a:solidFill>
          </a:ln>
        </p:spPr>
        <p:txBody>
          <a:bodyPr wrap="square" rtlCol="0">
            <a:spAutoFit/>
          </a:bodyPr>
          <a:lstStyle/>
          <a:p>
            <a:pPr algn="ctr"/>
            <a:r>
              <a:rPr lang="en-US" dirty="0">
                <a:solidFill>
                  <a:srgbClr val="6D6E71"/>
                </a:solidFill>
              </a:rPr>
              <a:t>Ask: Put the mechanisms in place to enable OFA and NVMP  TWG to engage in programming model development</a:t>
            </a:r>
          </a:p>
        </p:txBody>
      </p:sp>
    </p:spTree>
    <p:extLst>
      <p:ext uri="{BB962C8B-B14F-4D97-AF65-F5344CB8AC3E}">
        <p14:creationId xmlns:p14="http://schemas.microsoft.com/office/powerpoint/2010/main" val="334479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Tactical Plan – Near Term</a:t>
            </a:r>
          </a:p>
        </p:txBody>
      </p:sp>
      <p:sp>
        <p:nvSpPr>
          <p:cNvPr id="5" name="Content Placeholder 4"/>
          <p:cNvSpPr>
            <a:spLocks noGrp="1"/>
          </p:cNvSpPr>
          <p:nvPr>
            <p:ph idx="1"/>
          </p:nvPr>
        </p:nvSpPr>
        <p:spPr/>
        <p:txBody>
          <a:bodyPr>
            <a:noAutofit/>
          </a:bodyPr>
          <a:lstStyle/>
          <a:p>
            <a:pPr marL="0" indent="0">
              <a:buNone/>
            </a:pPr>
            <a:r>
              <a:rPr lang="en-US" sz="1400" dirty="0"/>
              <a:t>Technical – Improve information flow from NVMP  TWG to OFIWG</a:t>
            </a:r>
          </a:p>
          <a:p>
            <a:pPr marL="514350" indent="-514350">
              <a:buFont typeface="+mj-lt"/>
              <a:buAutoNum type="arabicPeriod"/>
            </a:pPr>
            <a:r>
              <a:rPr lang="en-US" sz="1400" dirty="0"/>
              <a:t>Establish regular joint interactions between OFIWG and NVMP  TWG</a:t>
            </a:r>
          </a:p>
          <a:p>
            <a:pPr lvl="1"/>
            <a:r>
              <a:rPr lang="en-US" sz="1200" dirty="0"/>
              <a:t>Suggest quarterly to start</a:t>
            </a:r>
          </a:p>
          <a:p>
            <a:pPr lvl="1"/>
            <a:r>
              <a:rPr lang="en-US" sz="1200" dirty="0"/>
              <a:t>Serve as a checkpoint</a:t>
            </a:r>
          </a:p>
          <a:p>
            <a:pPr marL="514350" indent="-514350">
              <a:buFont typeface="+mj-lt"/>
              <a:buAutoNum type="arabicPeriod"/>
            </a:pPr>
            <a:r>
              <a:rPr lang="en-US" sz="1400" dirty="0"/>
              <a:t>OFIWG comes up to speed on recent NVMP TWG activities</a:t>
            </a:r>
          </a:p>
          <a:p>
            <a:pPr lvl="1"/>
            <a:r>
              <a:rPr lang="en-US" sz="1200" dirty="0"/>
              <a:t>Utilize invited representatives of the NVMP  TWG to help</a:t>
            </a:r>
          </a:p>
          <a:p>
            <a:pPr lvl="1"/>
            <a:r>
              <a:rPr lang="en-US" sz="1200" dirty="0"/>
              <a:t>Explore processes/procedures for engaging with SNIA</a:t>
            </a:r>
          </a:p>
          <a:p>
            <a:pPr marL="514350" indent="-514350">
              <a:buFont typeface="+mj-lt"/>
              <a:buAutoNum type="arabicPeriod"/>
            </a:pPr>
            <a:r>
              <a:rPr lang="en-US" sz="1400" dirty="0"/>
              <a:t>Formal requirements gathering exercise begins</a:t>
            </a:r>
          </a:p>
          <a:p>
            <a:pPr lvl="1"/>
            <a:r>
              <a:rPr lang="en-US" sz="1200" dirty="0"/>
              <a:t>Driven by NVMP TWG reps to the extent possible</a:t>
            </a:r>
          </a:p>
          <a:p>
            <a:pPr lvl="1"/>
            <a:r>
              <a:rPr lang="en-US" sz="1200" dirty="0"/>
              <a:t>Based on existing NVM Programming Model specs</a:t>
            </a:r>
          </a:p>
          <a:p>
            <a:pPr lvl="1"/>
            <a:endParaRPr lang="en-US" sz="1200" dirty="0"/>
          </a:p>
          <a:p>
            <a:pPr marL="0" indent="0">
              <a:buNone/>
            </a:pPr>
            <a:r>
              <a:rPr lang="en-US" sz="1400" dirty="0"/>
              <a:t>Marketing</a:t>
            </a:r>
          </a:p>
          <a:p>
            <a:r>
              <a:rPr lang="en-US" sz="1400" dirty="0"/>
              <a:t>Continue the barter originating at the 2018 PM Summit through the 2018 OFA Workshop</a:t>
            </a:r>
          </a:p>
          <a:p>
            <a:pPr lvl="1">
              <a:buFont typeface="Arial" panose="020B0604020202020204" pitchFamily="34" charset="0"/>
              <a:buChar char="√"/>
            </a:pPr>
            <a:r>
              <a:rPr lang="en-US" sz="1200" dirty="0"/>
              <a:t>SNIA has already provided strong support for the requested technical workshop sessions – Thank you!</a:t>
            </a:r>
          </a:p>
          <a:p>
            <a:pPr lvl="1"/>
            <a:r>
              <a:rPr lang="en-US" sz="1200" dirty="0"/>
              <a:t>OFA to consider reciprocating via SNIA/SSSI promotional materials at the Workshop</a:t>
            </a:r>
          </a:p>
          <a:p>
            <a:pPr marL="0" indent="0">
              <a:buNone/>
            </a:pPr>
            <a:endParaRPr lang="en-US" sz="1400" dirty="0"/>
          </a:p>
        </p:txBody>
      </p:sp>
      <p:sp>
        <p:nvSpPr>
          <p:cNvPr id="4" name="Slide Number Placeholder 3"/>
          <p:cNvSpPr>
            <a:spLocks noGrp="1"/>
          </p:cNvSpPr>
          <p:nvPr>
            <p:ph type="sldNum" sz="quarter" idx="12"/>
          </p:nvPr>
        </p:nvSpPr>
        <p:spPr/>
        <p:txBody>
          <a:bodyPr/>
          <a:lstStyle/>
          <a:p>
            <a:fld id="{0D13EDDD-BBBD-49BF-8DB8-2A7972CE8935}" type="slidenum">
              <a:rPr lang="en-US" smtClean="0"/>
              <a:pPr/>
              <a:t>9</a:t>
            </a:fld>
            <a:endParaRPr lang="en-US" dirty="0"/>
          </a:p>
        </p:txBody>
      </p:sp>
    </p:spTree>
    <p:extLst>
      <p:ext uri="{BB962C8B-B14F-4D97-AF65-F5344CB8AC3E}">
        <p14:creationId xmlns:p14="http://schemas.microsoft.com/office/powerpoint/2010/main" val="308494559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40932</TotalTime>
  <Words>1812</Words>
  <Application>Microsoft Office PowerPoint</Application>
  <PresentationFormat>On-screen Show (4:3)</PresentationFormat>
  <Paragraphs>383</Paragraphs>
  <Slides>27</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 Unicode MS</vt:lpstr>
      <vt:lpstr>ＭＳ Ｐゴシック</vt:lpstr>
      <vt:lpstr>ＭＳ Ｐゴシック</vt:lpstr>
      <vt:lpstr>Arial</vt:lpstr>
      <vt:lpstr>Cabin</vt:lpstr>
      <vt:lpstr>Calibri</vt:lpstr>
      <vt:lpstr>Gill Sans MT</vt:lpstr>
      <vt:lpstr>Times New Roman</vt:lpstr>
      <vt:lpstr>Wingdings</vt:lpstr>
      <vt:lpstr>Office Theme</vt:lpstr>
      <vt:lpstr>Default Design</vt:lpstr>
      <vt:lpstr>1_Default Design</vt:lpstr>
      <vt:lpstr>Proposed OFA/SNIA Work Register Update for NVMP TWG</vt:lpstr>
      <vt:lpstr>Topics to Discuss</vt:lpstr>
      <vt:lpstr>Background to the proposed collaboration</vt:lpstr>
      <vt:lpstr>Background</vt:lpstr>
      <vt:lpstr>PM over Fabrics</vt:lpstr>
      <vt:lpstr>OFA, SNIA Collaboration</vt:lpstr>
      <vt:lpstr>Iterate as Needed</vt:lpstr>
      <vt:lpstr>Objectives and Strategy</vt:lpstr>
      <vt:lpstr>Tactical Plan – Near Term</vt:lpstr>
      <vt:lpstr>Tactical Plan – Long Term</vt:lpstr>
      <vt:lpstr>OFI in one slide (maybe a couple of slides)</vt:lpstr>
      <vt:lpstr>OFI Framework</vt:lpstr>
      <vt:lpstr>OpenFabrics Interfaces - Providers</vt:lpstr>
      <vt:lpstr>OFI Project Overview – work group structure</vt:lpstr>
      <vt:lpstr>OFI Framework – a bit more detail</vt:lpstr>
      <vt:lpstr>Use Cases</vt:lpstr>
      <vt:lpstr>PowerPoint Presentation</vt:lpstr>
      <vt:lpstr>Use Case: High Availability, Replication</vt:lpstr>
      <vt:lpstr>Use Case: Remote Persistent Memory</vt:lpstr>
      <vt:lpstr>Use Case: Shared Persistent Memory</vt:lpstr>
      <vt:lpstr>Proposed Work Register</vt:lpstr>
      <vt:lpstr>Methods</vt:lpstr>
      <vt:lpstr>Work Register Activities</vt:lpstr>
      <vt:lpstr>Work Register Suggested Milestones</vt:lpstr>
      <vt:lpstr>bonepile</vt:lpstr>
      <vt:lpstr>2018 OFA Workshop April 9 - 13, 2018</vt:lpstr>
      <vt:lpstr>The PM Ecosystem</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keywords>CTPClassification=CTP_PUBLIC:VisualMarkings=, CTPClassification=CTP_NT</cp:keywords>
  <cp:lastModifiedBy>Paul Grun</cp:lastModifiedBy>
  <cp:revision>459</cp:revision>
  <cp:lastPrinted>2015-06-14T19:25:18Z</cp:lastPrinted>
  <dcterms:created xsi:type="dcterms:W3CDTF">2013-03-28T19:36:05Z</dcterms:created>
  <dcterms:modified xsi:type="dcterms:W3CDTF">2018-02-27T22:44:47Z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c5790dff-2fb5-4717-87ed-734abc62b76d</vt:lpwstr>
  </property>
  <property fmtid="{D5CDD505-2E9C-101B-9397-08002B2CF9AE}" pid="3" name="CTP_TimeStamp">
    <vt:lpwstr>2018-02-16 17:19:03Z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