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7" r:id="rId7"/>
    <p:sldId id="265" r:id="rId8"/>
    <p:sldId id="262" r:id="rId9"/>
    <p:sldId id="270" r:id="rId10"/>
    <p:sldId id="258" r:id="rId11"/>
    <p:sldId id="269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D79068-A035-4811-8203-98B4FBBF5AB0}" v="59" dt="2020-05-11T17:09:48.974"/>
    <p1510:client id="{DD05622B-3883-4483-BB12-3B0C1B674D4B}" v="7" dt="2020-05-11T22:07:40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Gaboury" userId="deb58e4a-12bd-4f91-84e3-6d38e1e6cbe0" providerId="ADAL" clId="{DD05622B-3883-4483-BB12-3B0C1B674D4B}"/>
    <pc:docChg chg="modSld">
      <pc:chgData name="Kevin Gaboury" userId="deb58e4a-12bd-4f91-84e3-6d38e1e6cbe0" providerId="ADAL" clId="{DD05622B-3883-4483-BB12-3B0C1B674D4B}" dt="2020-05-11T22:10:56.426" v="53" actId="20577"/>
      <pc:docMkLst>
        <pc:docMk/>
      </pc:docMkLst>
      <pc:sldChg chg="modSp">
        <pc:chgData name="Kevin Gaboury" userId="deb58e4a-12bd-4f91-84e3-6d38e1e6cbe0" providerId="ADAL" clId="{DD05622B-3883-4483-BB12-3B0C1B674D4B}" dt="2020-05-11T22:10:56.426" v="53" actId="20577"/>
        <pc:sldMkLst>
          <pc:docMk/>
          <pc:sldMk cId="3036983318" sldId="262"/>
        </pc:sldMkLst>
        <pc:spChg chg="mod">
          <ac:chgData name="Kevin Gaboury" userId="deb58e4a-12bd-4f91-84e3-6d38e1e6cbe0" providerId="ADAL" clId="{DD05622B-3883-4483-BB12-3B0C1B674D4B}" dt="2020-05-11T22:10:56.426" v="53" actId="20577"/>
          <ac:spMkLst>
            <pc:docMk/>
            <pc:sldMk cId="3036983318" sldId="262"/>
            <ac:spMk id="2" creationId="{AE7C9252-30B8-4F07-8498-C7D9B9779010}"/>
          </ac:spMkLst>
        </pc:spChg>
      </pc:sldChg>
      <pc:sldChg chg="modSp">
        <pc:chgData name="Kevin Gaboury" userId="deb58e4a-12bd-4f91-84e3-6d38e1e6cbe0" providerId="ADAL" clId="{DD05622B-3883-4483-BB12-3B0C1B674D4B}" dt="2020-05-11T22:07:53.520" v="9" actId="108"/>
        <pc:sldMkLst>
          <pc:docMk/>
          <pc:sldMk cId="126608244" sldId="270"/>
        </pc:sldMkLst>
        <pc:spChg chg="mod">
          <ac:chgData name="Kevin Gaboury" userId="deb58e4a-12bd-4f91-84e3-6d38e1e6cbe0" providerId="ADAL" clId="{DD05622B-3883-4483-BB12-3B0C1B674D4B}" dt="2020-05-11T22:07:53.520" v="9" actId="108"/>
          <ac:spMkLst>
            <pc:docMk/>
            <pc:sldMk cId="126608244" sldId="270"/>
            <ac:spMk id="2" creationId="{AE7C9252-30B8-4F07-8498-C7D9B9779010}"/>
          </ac:spMkLst>
        </pc:spChg>
        <pc:picChg chg="mod">
          <ac:chgData name="Kevin Gaboury" userId="deb58e4a-12bd-4f91-84e3-6d38e1e6cbe0" providerId="ADAL" clId="{DD05622B-3883-4483-BB12-3B0C1B674D4B}" dt="2020-05-11T22:07:40.451" v="7" actId="1036"/>
          <ac:picMkLst>
            <pc:docMk/>
            <pc:sldMk cId="126608244" sldId="270"/>
            <ac:picMk id="1026" creationId="{D3D55467-1AC8-4F8A-86D9-C8B33E02C3A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81A6-A52E-4705-B441-536FB95A5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FDDD0-9826-4F3D-ABFB-072FAD449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D3BD0-DA15-4663-8185-C9218123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7B084-8685-4A7E-8A6B-447D54A48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025AB-91F8-48D1-BD0B-FB0A2A2E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A4890-A95F-4AEB-8264-C195EDC6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3D3E6-59C2-4309-95B3-4100F6FB5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F192C-7B0B-4879-A939-09DCC620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8D12D-E617-4E0B-9F6C-98C498E32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DFC75-3F34-49F1-BEAE-FD238D8F9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5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213104-C44A-4A49-AC6B-77BB69C77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966A18-C217-40F0-BBA6-32BF45EDD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F17C-24EB-48A1-8D2B-E4630696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E121B-1421-4D86-B6F2-F581FB6C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D03E8-A9BB-40F4-B9E2-DE6CB3DE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3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A4A0-550A-4AFB-9A5D-7B6306C8C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23431-806E-4C8A-AC01-B02A196F2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248E8-310D-4916-97C5-6BC747C2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6969D-83E2-4F93-AA07-0C4DC9E86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38DB6-D9B9-486E-A516-CB5F03A9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91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535E4-5A8E-4099-B4C6-2B9F7E70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F98CE-7415-4F02-927B-4A95D3126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BC236-63B6-40C6-BDDC-D914C6B7E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35C35-3B9E-4F58-A105-B121A113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FDDD6-CAAF-4595-A1AC-1C3B390C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9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B23B5-9951-4951-9C74-A68B4CBA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66140-E960-4BC1-B26C-B4EFEB781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372CD0-1A1A-4F50-927B-7D42A5FC0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6C000-4FBB-4F2E-8451-43F6591A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78438-94AC-4A65-B4BC-EAAC7B74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EF48D-037F-4BDE-BE1C-F15E705F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5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FDC2D-D4A4-4ACD-9925-A01B0346A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D2EDC-407B-41CA-BFC5-E490C9F47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0FA71-1D10-4A06-AF1E-A373C1314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F74E4-4F6C-4AB6-BC22-2F712CECD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40F6A7-9CE6-44D9-80C0-BF6484658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A55B6-39BB-4CC3-AA8D-B68B0F92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810647-D098-42C2-B158-3B70A3A7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88E63-59F2-44BB-9745-F7CEBC9C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8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61C6-5DFE-4A70-A807-D253E0E4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D74D4A-779E-402F-80B1-56339FC6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BE27FF-0128-4F1F-B6CC-99CEF064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448DBF-4EC7-4589-9C5F-00D7665F4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1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E60232-97DD-404B-BE6F-BDE84F32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B8A908-AEBF-4A99-8C94-157B5C8E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A8030-7EAA-4483-971E-0BCE970A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3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02CD-9F4C-4562-AFB8-A32776B60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25D06-3895-4A2C-80DB-05B7AF08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2298C-7A71-4941-B81E-8DB25868C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D07D-DE0D-4C28-A973-B5B9C9AA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56B6F-F432-4F64-9C55-89A4B2F39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187C4-BCE6-4435-8832-D5BA3CA2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B99AC-B966-48A4-B239-43BCB665F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FB0D0-23B2-4E32-8111-6B9B7428B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C3510-E7A0-4CC8-B86F-B8B7B8BDB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F02F5-69CC-4151-A339-23DC1D75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C2CB5-D9BA-4285-B533-E523C68A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97B3E-5816-496E-8D87-A741E5DE8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1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AEC710-E8E8-4156-B0AD-12563EE0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8ED61-F6FE-402E-944F-A0246477E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A9855-569A-4384-B85C-3FDC28920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93E7F-D43C-4773-B940-DE9E9CCF3A46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C3957-DEA6-4A57-80E1-BCEA9B8DF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71CA5-A38D-468F-9B51-B41096BDE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82A2E-A7B1-4FE3-AAFA-795046907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accent1">
                <a:lumMod val="0"/>
                <a:lumOff val="100000"/>
              </a:schemeClr>
            </a:gs>
            <a:gs pos="7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098EB7-1559-425B-9849-7F60C965C0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OFA/GEN-Z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Memorandum of Understanding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547C5DD-ED4C-4619-B530-3599A95A3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7" y="2067093"/>
            <a:ext cx="4473121" cy="1188869"/>
          </a:xfrm>
          <a:prstGeom prst="rect">
            <a:avLst/>
          </a:prstGeom>
        </p:spPr>
      </p:pic>
      <p:pic>
        <p:nvPicPr>
          <p:cNvPr id="9" name="Picture 8" descr="A picture containing table&#10;&#10;Description automatically generated">
            <a:extLst>
              <a:ext uri="{FF2B5EF4-FFF2-40B4-BE49-F238E27FC236}">
                <a16:creationId xmlns:a16="http://schemas.microsoft.com/office/drawing/2014/main" id="{A292025D-1E28-462B-8FCC-4ABAA139E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118" y="1797640"/>
            <a:ext cx="4473122" cy="145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7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4B78DCBF-7689-47FD-BC6D-45FF63BD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17" y="554359"/>
            <a:ext cx="11274659" cy="6000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Spokespersons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DC0F7F-6032-494A-9C6F-EC3B03461D83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92630" y="3429000"/>
            <a:ext cx="1408176" cy="14106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C2CDF43-C7D3-4F5C-9D92-4275F8602DD8}"/>
              </a:ext>
            </a:extLst>
          </p:cNvPr>
          <p:cNvSpPr txBox="1">
            <a:spLocks/>
          </p:cNvSpPr>
          <p:nvPr/>
        </p:nvSpPr>
        <p:spPr>
          <a:xfrm>
            <a:off x="2082800" y="1805986"/>
            <a:ext cx="8906329" cy="4723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US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Paul Grun,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OpenFabrics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Alliance Chair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Kurtis Bowman, Gen-Z Consortium President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98FAE2-754C-491D-882F-5D6B29551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30" y="1833531"/>
            <a:ext cx="1410685" cy="14106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ADA70920-33C6-42E6-9710-661C7F365922}"/>
              </a:ext>
            </a:extLst>
          </p:cNvPr>
          <p:cNvGrpSpPr/>
          <p:nvPr/>
        </p:nvGrpSpPr>
        <p:grpSpPr>
          <a:xfrm>
            <a:off x="9412448" y="183278"/>
            <a:ext cx="2378098" cy="1283605"/>
            <a:chOff x="9353725" y="409781"/>
            <a:chExt cx="2378098" cy="1283605"/>
          </a:xfrm>
        </p:grpSpPr>
        <p:pic>
          <p:nvPicPr>
            <p:cNvPr id="18" name="Content Placeholder 8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9405DA47-2DC7-4802-B096-0F7A0E326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37428" y="1037862"/>
              <a:ext cx="2010692" cy="655524"/>
            </a:xfrm>
            <a:prstGeom prst="rect">
              <a:avLst/>
            </a:prstGeom>
          </p:spPr>
        </p:pic>
        <p:pic>
          <p:nvPicPr>
            <p:cNvPr id="19" name="Picture 18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C266B6CE-3685-4CE6-B72B-45B11526F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3725" y="409781"/>
              <a:ext cx="2378098" cy="6320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410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picture containing table&#10;&#10;Description automatically generated">
            <a:extLst>
              <a:ext uri="{FF2B5EF4-FFF2-40B4-BE49-F238E27FC236}">
                <a16:creationId xmlns:a16="http://schemas.microsoft.com/office/drawing/2014/main" id="{794F4EEC-584E-4E44-B557-8DC9DE66CE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450" y="399742"/>
            <a:ext cx="2789126" cy="909308"/>
          </a:xfr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995748-CAD8-4B11-B718-5E06106E60E5}"/>
              </a:ext>
            </a:extLst>
          </p:cNvPr>
          <p:cNvSpPr txBox="1">
            <a:spLocks/>
          </p:cNvSpPr>
          <p:nvPr/>
        </p:nvSpPr>
        <p:spPr>
          <a:xfrm>
            <a:off x="513348" y="1693611"/>
            <a:ext cx="5610727" cy="5164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45BC259-0544-4E5E-B537-8E35F369E2E1}"/>
              </a:ext>
            </a:extLst>
          </p:cNvPr>
          <p:cNvSpPr txBox="1">
            <a:spLocks/>
          </p:cNvSpPr>
          <p:nvPr/>
        </p:nvSpPr>
        <p:spPr>
          <a:xfrm>
            <a:off x="457917" y="1463667"/>
            <a:ext cx="11433318" cy="909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OFA advances the development of open source software for networking and supports/maintains existing fabric technologies: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ClrTx/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E736E77-884B-4F23-BC96-646B9A41A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17" y="554359"/>
            <a:ext cx="11274659" cy="6000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About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OpenFabrics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Alliance (OFA)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9BB3D6-3172-4960-AD5F-9D1C50155E53}"/>
              </a:ext>
            </a:extLst>
          </p:cNvPr>
          <p:cNvSpPr txBox="1"/>
          <p:nvPr/>
        </p:nvSpPr>
        <p:spPr>
          <a:xfrm>
            <a:off x="3310322" y="2527592"/>
            <a:ext cx="5447462" cy="408623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Enables the development of software for fabrics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8DF2A9-9117-4BEC-83C3-027CC4227A9B}"/>
              </a:ext>
            </a:extLst>
          </p:cNvPr>
          <p:cNvSpPr txBox="1"/>
          <p:nvPr/>
        </p:nvSpPr>
        <p:spPr>
          <a:xfrm>
            <a:off x="950868" y="3129498"/>
            <a:ext cx="10167878" cy="408623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a forum for collaboration, communication and education to support fabric technologies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EAE8C5-9572-4E92-BC0C-0F51245DA156}"/>
              </a:ext>
            </a:extLst>
          </p:cNvPr>
          <p:cNvSpPr txBox="1"/>
          <p:nvPr/>
        </p:nvSpPr>
        <p:spPr>
          <a:xfrm>
            <a:off x="1821276" y="3694742"/>
            <a:ext cx="8425554" cy="408623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Promotes fabric technologies, including emerging usages for such technologies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3C9058-6D88-4EED-89C8-7BF3C4C2AAA1}"/>
              </a:ext>
            </a:extLst>
          </p:cNvPr>
          <p:cNvSpPr txBox="1"/>
          <p:nvPr/>
        </p:nvSpPr>
        <p:spPr>
          <a:xfrm>
            <a:off x="1443771" y="4261492"/>
            <a:ext cx="9180563" cy="408623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programs to support fabric technology such as training, testing and validation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487393-B56D-4B1D-8731-796FBC781CF2}"/>
              </a:ext>
            </a:extLst>
          </p:cNvPr>
          <p:cNvSpPr txBox="1"/>
          <p:nvPr/>
        </p:nvSpPr>
        <p:spPr>
          <a:xfrm>
            <a:off x="2567531" y="4900059"/>
            <a:ext cx="7091704" cy="408623"/>
          </a:xfrm>
          <a:prstGeom prst="flowChartAlternateProcess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Facilitates partnerships with related organization and communities</a:t>
            </a:r>
          </a:p>
        </p:txBody>
      </p:sp>
    </p:spTree>
    <p:extLst>
      <p:ext uri="{BB962C8B-B14F-4D97-AF65-F5344CB8AC3E}">
        <p14:creationId xmlns:p14="http://schemas.microsoft.com/office/powerpoint/2010/main" val="175457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picture containing table&#10;&#10;Description automatically generated">
            <a:extLst>
              <a:ext uri="{FF2B5EF4-FFF2-40B4-BE49-F238E27FC236}">
                <a16:creationId xmlns:a16="http://schemas.microsoft.com/office/drawing/2014/main" id="{794F4EEC-584E-4E44-B557-8DC9DE66CE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450" y="399742"/>
            <a:ext cx="2789126" cy="909308"/>
          </a:xfr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995748-CAD8-4B11-B718-5E06106E60E5}"/>
              </a:ext>
            </a:extLst>
          </p:cNvPr>
          <p:cNvSpPr txBox="1">
            <a:spLocks/>
          </p:cNvSpPr>
          <p:nvPr/>
        </p:nvSpPr>
        <p:spPr>
          <a:xfrm>
            <a:off x="513348" y="1693611"/>
            <a:ext cx="5610727" cy="5164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45BC259-0544-4E5E-B537-8E35F369E2E1}"/>
              </a:ext>
            </a:extLst>
          </p:cNvPr>
          <p:cNvSpPr txBox="1">
            <a:spLocks/>
          </p:cNvSpPr>
          <p:nvPr/>
        </p:nvSpPr>
        <p:spPr>
          <a:xfrm>
            <a:off x="457917" y="1463667"/>
            <a:ext cx="11433318" cy="4387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Advanced Software for Fabrics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means high-performance APIs and associated software for current and future HPC, cloud and enterprise data centers. 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Target is applications and deployments requiring efficient networking, ultra low latencies, faster storage connectivity, scalable parallel computing, and the cloud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Applies advanced network technologies such as RDMA, RMA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OFA is fabric and vendor agnostic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focus areas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User Mode APIs</a:t>
            </a:r>
          </a:p>
          <a:p>
            <a:pPr lvl="2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Current focus: OpenFabrics Interfaces (OFI) – libfabric APIs</a:t>
            </a:r>
          </a:p>
          <a:p>
            <a:pPr lvl="2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Past efforts: Verbs – now wholly supported in the open community via the RDMA subsystem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Network Management for Composable Networks</a:t>
            </a:r>
          </a:p>
          <a:p>
            <a:pPr lvl="2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Management of heterogeneous networks using a common management framework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0"/>
              </a:spcBef>
              <a:buClrTx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fontAlgn="base">
              <a:lnSpc>
                <a:spcPct val="100000"/>
              </a:lnSpc>
              <a:spcBef>
                <a:spcPts val="0"/>
              </a:spcBef>
              <a:buClrTx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E736E77-884B-4F23-BC96-646B9A41A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17" y="554359"/>
            <a:ext cx="11274659" cy="6000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Enabling Software for Fabrics</a:t>
            </a:r>
          </a:p>
        </p:txBody>
      </p:sp>
    </p:spTree>
    <p:extLst>
      <p:ext uri="{BB962C8B-B14F-4D97-AF65-F5344CB8AC3E}">
        <p14:creationId xmlns:p14="http://schemas.microsoft.com/office/powerpoint/2010/main" val="218097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73492A14-9B10-40DF-B6FF-5C49A6DDA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311" y="416022"/>
            <a:ext cx="3298772" cy="87675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4B78DCBF-7689-47FD-BC6D-45FF63BD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17" y="554359"/>
            <a:ext cx="11274659" cy="6000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About Gen-Z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57606BC-67B4-4620-AC15-AA2EBBB5620F}"/>
              </a:ext>
            </a:extLst>
          </p:cNvPr>
          <p:cNvSpPr txBox="1">
            <a:spLocks/>
          </p:cNvSpPr>
          <p:nvPr/>
        </p:nvSpPr>
        <p:spPr>
          <a:xfrm>
            <a:off x="471906" y="2989258"/>
            <a:ext cx="11089830" cy="3519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br>
              <a:rPr lang="en-US" sz="1100" dirty="0"/>
            </a:br>
            <a:r>
              <a:rPr lang="en-US" sz="1100" dirty="0"/>
              <a:t>​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br>
              <a:rPr lang="en-US" sz="1100" dirty="0"/>
            </a:br>
            <a:endParaRPr lang="en-US" sz="11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7C9252-30B8-4F07-8498-C7D9B9779010}"/>
              </a:ext>
            </a:extLst>
          </p:cNvPr>
          <p:cNvSpPr txBox="1"/>
          <p:nvPr/>
        </p:nvSpPr>
        <p:spPr>
          <a:xfrm>
            <a:off x="471906" y="1411741"/>
            <a:ext cx="1127465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Gen-Z is an open-systems fabric-based architecture designed to provide high-speed, low-latency, secure access to data and devices </a:t>
            </a:r>
          </a:p>
          <a:p>
            <a:pPr marL="285750" indent="-28575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Gen-Z is a memory-semantic protocol that enables the expansion of executable memory space, as well as device resource sharing so that processing environments can be configured to optimally support application needs.</a:t>
            </a:r>
          </a:p>
          <a:p>
            <a:pPr marL="285750" indent="-28575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Server and rack scale interconnectivity allows memory resources to be disaggregated and centralized for pooling of shared resources</a:t>
            </a:r>
          </a:p>
          <a:p>
            <a:pPr marL="285750" indent="-28575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Native device interfaces and bridging to processor interfaces enables a Gen-Z fabric to provision memory, GPUs, FPGA accelerators, NICs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and storage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8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73492A14-9B10-40DF-B6FF-5C49A6DDA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311" y="416022"/>
            <a:ext cx="3298772" cy="87675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4B78DCBF-7689-47FD-BC6D-45FF63BD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17" y="554359"/>
            <a:ext cx="11274659" cy="6000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Gen-Z Fabric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3D55467-1AC8-4F8A-86D9-C8B33E02C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098" y="3297150"/>
            <a:ext cx="8694293" cy="331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E7C9252-30B8-4F07-8498-C7D9B9779010}"/>
              </a:ext>
            </a:extLst>
          </p:cNvPr>
          <p:cNvSpPr txBox="1"/>
          <p:nvPr/>
        </p:nvSpPr>
        <p:spPr>
          <a:xfrm>
            <a:off x="457916" y="1292771"/>
            <a:ext cx="1127465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Management of a Gen-Z fabric leverages best-in-class fabric management for secure and non-invasive management, dynamic resource provisioning to support rack-scale multi-processing and accelerator environments.</a:t>
            </a:r>
          </a:p>
          <a:p>
            <a:pPr marL="285750" indent="-28575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Developed with a focus on accommodating continuous performance increases through the transparent aggregation of next generation devices such as persistent memory, as well as leveraging DRAM through composable memory, and accelerators</a:t>
            </a:r>
          </a:p>
          <a:p>
            <a:pPr marL="285750" indent="-285750" fontAlgn="base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4B78DCBF-7689-47FD-BC6D-45FF63BD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17" y="554359"/>
            <a:ext cx="11274659" cy="6000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Shared Industry Interests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E4191-613A-4CB0-A146-705D31FD1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Gen-Z and the OFA share a mutual interest in advancing the state of the art in high performance interconnects: 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Gen-Z is motivated by a requirement to implement memory-like semantics across fabric topologies to support the Gen-Z vision for a distributed memory architecture. Such a data access model implies a requirement for an unusually sophisticated interconnect exhibiting extraordinarily low end-to-end latencies.  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OFA accelerates the development and adoption of new generation fabrics for the benefit of the advanced networks ecosystem, including interconnects such as Gen-Z. At the heart of the OFA’s mission is a reliance on the consumers and providers of network services to define the key characteristics of the interconnect and the mechanisms (APIs)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used 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access those services.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00F72B2-7CB0-46F6-BBBE-199B7DAD4B28}"/>
              </a:ext>
            </a:extLst>
          </p:cNvPr>
          <p:cNvGrpSpPr/>
          <p:nvPr/>
        </p:nvGrpSpPr>
        <p:grpSpPr>
          <a:xfrm>
            <a:off x="9412448" y="183278"/>
            <a:ext cx="2378098" cy="1283605"/>
            <a:chOff x="9353725" y="409781"/>
            <a:chExt cx="2378098" cy="1283605"/>
          </a:xfrm>
        </p:grpSpPr>
        <p:pic>
          <p:nvPicPr>
            <p:cNvPr id="16" name="Content Placeholder 8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119CD520-5FDE-4FF1-892A-58C7B9753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37428" y="1037862"/>
              <a:ext cx="2010692" cy="655524"/>
            </a:xfrm>
            <a:prstGeom prst="rect">
              <a:avLst/>
            </a:prstGeom>
          </p:spPr>
        </p:pic>
        <p:pic>
          <p:nvPicPr>
            <p:cNvPr id="17" name="Picture 16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BFF89499-2693-4D9A-9747-368EAACAA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3725" y="409781"/>
              <a:ext cx="2378098" cy="6320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0599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6881062-8998-4065-81AE-662F5F91CEED}"/>
              </a:ext>
            </a:extLst>
          </p:cNvPr>
          <p:cNvSpPr txBox="1">
            <a:spLocks/>
          </p:cNvSpPr>
          <p:nvPr/>
        </p:nvSpPr>
        <p:spPr>
          <a:xfrm>
            <a:off x="418992" y="1651221"/>
            <a:ext cx="11274659" cy="4264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572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base">
              <a:lnSpc>
                <a:spcPct val="100000"/>
              </a:lnSpc>
              <a:spcBef>
                <a:spcPts val="0"/>
              </a:spcBef>
              <a:buClrTx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Port Gen-Z to OpenFabrics Interfaces (libfabric)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libfabric ‘provider’ for Gen-Z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Enables easy access to Gen-Z features for any libfabric-enabled application or middleware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Explore possible enhancements to the libfabric APIs</a:t>
            </a:r>
          </a:p>
          <a:p>
            <a:pPr marL="457200" lvl="1" indent="0" fontAlgn="base">
              <a:lnSpc>
                <a:spcPct val="100000"/>
              </a:lnSpc>
              <a:spcBef>
                <a:spcPts val="0"/>
              </a:spcBef>
              <a:buClrTx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lnSpc>
                <a:spcPct val="10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Create a Solution for Managing Composable Networks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Composable networks are scalable and based on heterogeneous components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Begs for a unique approach to fabric management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proposal consists of a management framework, an “abstract” (fabric agnostic) fabric manager, and fabric specific plug-ins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Based on DMTF’s Redfish® standard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Gen-Z will be the first target, used to drive this development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ClrTx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0"/>
              </a:spcBef>
              <a:buClrTx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C75D69D-707D-4CE6-AAEE-37730B6B1B48}"/>
              </a:ext>
            </a:extLst>
          </p:cNvPr>
          <p:cNvGrpSpPr/>
          <p:nvPr/>
        </p:nvGrpSpPr>
        <p:grpSpPr>
          <a:xfrm>
            <a:off x="9412448" y="183278"/>
            <a:ext cx="2378098" cy="1283605"/>
            <a:chOff x="9353725" y="409781"/>
            <a:chExt cx="2378098" cy="1283605"/>
          </a:xfrm>
        </p:grpSpPr>
        <p:pic>
          <p:nvPicPr>
            <p:cNvPr id="16" name="Content Placeholder 8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E2E36BEF-6B7B-4802-AD55-660650F0E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37428" y="1037862"/>
              <a:ext cx="2010692" cy="655524"/>
            </a:xfrm>
            <a:prstGeom prst="rect">
              <a:avLst/>
            </a:prstGeom>
          </p:spPr>
        </p:pic>
        <p:pic>
          <p:nvPicPr>
            <p:cNvPr id="17" name="Picture 16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4DA452D5-B9AA-46C6-968F-FFEF534E12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3725" y="409781"/>
              <a:ext cx="2378098" cy="632053"/>
            </a:xfrm>
            <a:prstGeom prst="rect">
              <a:avLst/>
            </a:prstGeom>
          </p:spPr>
        </p:pic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A0D469C9-1CB5-4DAD-8AF2-D5C2089F12B7}"/>
              </a:ext>
            </a:extLst>
          </p:cNvPr>
          <p:cNvSpPr txBox="1">
            <a:spLocks/>
          </p:cNvSpPr>
          <p:nvPr/>
        </p:nvSpPr>
        <p:spPr>
          <a:xfrm>
            <a:off x="457917" y="554359"/>
            <a:ext cx="11274659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Memorandum of Understanding (MoU)</a:t>
            </a:r>
          </a:p>
        </p:txBody>
      </p:sp>
    </p:spTree>
    <p:extLst>
      <p:ext uri="{BB962C8B-B14F-4D97-AF65-F5344CB8AC3E}">
        <p14:creationId xmlns:p14="http://schemas.microsoft.com/office/powerpoint/2010/main" val="77390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DCDA0CC-D691-4B36-BB9F-7CCFFA216012}"/>
              </a:ext>
            </a:extLst>
          </p:cNvPr>
          <p:cNvSpPr txBox="1"/>
          <p:nvPr/>
        </p:nvSpPr>
        <p:spPr>
          <a:xfrm>
            <a:off x="3641187" y="3429000"/>
            <a:ext cx="49096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75CEAFB-B249-44B6-BF75-1B61100F8DEB}"/>
              </a:ext>
            </a:extLst>
          </p:cNvPr>
          <p:cNvGrpSpPr/>
          <p:nvPr/>
        </p:nvGrpSpPr>
        <p:grpSpPr>
          <a:xfrm>
            <a:off x="9412448" y="183278"/>
            <a:ext cx="2378098" cy="1283605"/>
            <a:chOff x="9353725" y="409781"/>
            <a:chExt cx="2378098" cy="1283605"/>
          </a:xfrm>
        </p:grpSpPr>
        <p:pic>
          <p:nvPicPr>
            <p:cNvPr id="8" name="Content Placeholder 8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2F919422-F8F1-4FCD-BCF0-15CB4A1CE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37428" y="1037862"/>
              <a:ext cx="2010692" cy="655524"/>
            </a:xfrm>
            <a:prstGeom prst="rect">
              <a:avLst/>
            </a:prstGeom>
          </p:spPr>
        </p:pic>
        <p:pic>
          <p:nvPicPr>
            <p:cNvPr id="10" name="Picture 9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6167378C-B535-4193-A7BF-520EF4FF5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3725" y="409781"/>
              <a:ext cx="2378098" cy="6320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3889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AABF426D6134DAF9989A522A133EF" ma:contentTypeVersion="10" ma:contentTypeDescription="Create a new document." ma:contentTypeScope="" ma:versionID="6ca561218593cfe6ac4ecc70fe9f4290">
  <xsd:schema xmlns:xsd="http://www.w3.org/2001/XMLSchema" xmlns:xs="http://www.w3.org/2001/XMLSchema" xmlns:p="http://schemas.microsoft.com/office/2006/metadata/properties" xmlns:ns3="bf21910a-6b36-47a6-8636-0a1e17be8a44" targetNamespace="http://schemas.microsoft.com/office/2006/metadata/properties" ma:root="true" ma:fieldsID="5d80a91fd94850cd4bcda8e7b6819caf" ns3:_="">
    <xsd:import namespace="bf21910a-6b36-47a6-8636-0a1e17be8a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1910a-6b36-47a6-8636-0a1e17be8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E9DD9D-53C9-4C0B-B5B0-A28CD8D1E6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6BC4A1-6A35-49B2-B8D7-14422146E9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21910a-6b36-47a6-8636-0a1e17be8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82A7D9-4054-49E1-A30E-F7C74EF77EEE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bf21910a-6b36-47a6-8636-0a1e17be8a4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515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Spokespersons</vt:lpstr>
      <vt:lpstr>About OpenFabrics Alliance (OFA)</vt:lpstr>
      <vt:lpstr>Enabling Software for Fabrics</vt:lpstr>
      <vt:lpstr>About Gen-Z</vt:lpstr>
      <vt:lpstr>Gen-Z Fabric</vt:lpstr>
      <vt:lpstr>Shared Industry Interests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Watson</dc:creator>
  <cp:lastModifiedBy>Kevin Gaboury</cp:lastModifiedBy>
  <cp:revision>16</cp:revision>
  <dcterms:created xsi:type="dcterms:W3CDTF">2020-04-30T15:25:09Z</dcterms:created>
  <dcterms:modified xsi:type="dcterms:W3CDTF">2020-05-11T22:11:00Z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0x01010042BAABF426D6134DAF9989A522A133EF</vt:lpwstr>
  </property>
</Properties>
</file>