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56" r:id="rId2"/>
    <p:sldId id="345" r:id="rId3"/>
    <p:sldId id="346" r:id="rId4"/>
    <p:sldId id="347" r:id="rId5"/>
    <p:sldId id="348" r:id="rId6"/>
    <p:sldId id="349" r:id="rId7"/>
    <p:sldId id="351" r:id="rId8"/>
    <p:sldId id="350" r:id="rId9"/>
    <p:sldId id="302" r:id="rId10"/>
    <p:sldId id="309" r:id="rId11"/>
    <p:sldId id="262"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521415D9-36F7-43E2-AB2F-B90AF26B5E84}">
      <p14:sectionLst xmlns:p14="http://schemas.microsoft.com/office/powerpoint/2010/main">
        <p14:section name="Default Section" id="{2FDE24E9-6B94-4BEF-9766-D7A15F0B509C}">
          <p14:sldIdLst>
            <p14:sldId id="256"/>
            <p14:sldId id="345"/>
            <p14:sldId id="346"/>
            <p14:sldId id="347"/>
            <p14:sldId id="348"/>
            <p14:sldId id="349"/>
            <p14:sldId id="351"/>
            <p14:sldId id="350"/>
            <p14:sldId id="302"/>
            <p14:sldId id="309"/>
            <p14:sldId id="262"/>
          </p14:sldIdLst>
        </p14:section>
      </p14:sectionLst>
    </p:ext>
    <p:ext uri="{EFAFB233-063F-42B5-8137-9DF3F51BA10A}">
      <p15:sldGuideLst xmlns:p15="http://schemas.microsoft.com/office/powerpoint/2012/main">
        <p15:guide id="1" orient="horz" pos="2112">
          <p15:clr>
            <a:srgbClr val="A4A3A4"/>
          </p15:clr>
        </p15:guide>
        <p15:guide id="2" pos="12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2" autoAdjust="0"/>
    <p:restoredTop sz="83143" autoAdjust="0"/>
  </p:normalViewPr>
  <p:slideViewPr>
    <p:cSldViewPr snapToGrid="0">
      <p:cViewPr varScale="1">
        <p:scale>
          <a:sx n="55" d="100"/>
          <a:sy n="55" d="100"/>
        </p:scale>
        <p:origin x="1436" y="40"/>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8/13/2020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Going to be charter</a:t>
            </a:r>
            <a:r>
              <a:rPr lang="en-US" baseline="0" dirty="0"/>
              <a:t> for Work Group</a:t>
            </a:r>
          </a:p>
          <a:p>
            <a:endParaRPr lang="en-GB"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a:t>
            </a:fld>
            <a:endParaRPr lang="en-US"/>
          </a:p>
        </p:txBody>
      </p:sp>
    </p:spTree>
    <p:extLst>
      <p:ext uri="{BB962C8B-B14F-4D97-AF65-F5344CB8AC3E}">
        <p14:creationId xmlns:p14="http://schemas.microsoft.com/office/powerpoint/2010/main" val="9019956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8/13/2020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ISC 2013</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8/13/2020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a:t>ISC 2013</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8/13/2020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dirty="0"/>
              <a:t>ISC 2013</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8/13/2020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a:t>ISC 2013</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8/13/2020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dirty="0"/>
              <a:t>ISC 2013</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dirty="0"/>
              <a:t>ISC 2013</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8/13/2020</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ISC 2013</a:t>
            </a: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wnloads.openfabrics.org/WorkGroups/board/bylaws_and_policy/2020_bylaw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wnloads.openfabrics.org/WorkGroups/board/bylaws_and_polic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wnloads.openfabrics.org/WorkGroups/board/corp_records/membership_agreements" TargetMode="External"/><Relationship Id="rId2" Type="http://schemas.openxmlformats.org/officeDocument/2006/relationships/hyperlink" Target="https://downloads.openfabrics.org/WorkGroups/board/bylaws_and_polic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57400" y="2667000"/>
            <a:ext cx="6629400" cy="1896611"/>
          </a:xfrm>
        </p:spPr>
        <p:txBody>
          <a:bodyPr/>
          <a:lstStyle/>
          <a:p>
            <a:pPr eaLnBrk="1" hangingPunct="1"/>
            <a:r>
              <a:rPr lang="en-US" sz="3600" dirty="0" err="1">
                <a:latin typeface="Arial" pitchFamily="34" charset="0"/>
                <a:cs typeface="Arial" pitchFamily="34" charset="0"/>
              </a:rPr>
              <a:t>OpenFabrics</a:t>
            </a:r>
            <a:r>
              <a:rPr lang="en-US" sz="3600" dirty="0">
                <a:latin typeface="Arial" pitchFamily="34" charset="0"/>
                <a:cs typeface="Arial" pitchFamily="34" charset="0"/>
              </a:rPr>
              <a:t> Alliances Governing Documents</a:t>
            </a:r>
            <a:endParaRPr lang="en-US" sz="2400" dirty="0">
              <a:latin typeface="Arial" pitchFamily="34" charset="0"/>
              <a:cs typeface="Arial" pitchFamily="34" charset="0"/>
            </a:endParaRPr>
          </a:p>
        </p:txBody>
      </p:sp>
      <p:sp>
        <p:nvSpPr>
          <p:cNvPr id="3075" name="Subtitle 2"/>
          <p:cNvSpPr>
            <a:spLocks noGrp="1"/>
          </p:cNvSpPr>
          <p:nvPr>
            <p:ph type="subTitle" idx="1"/>
          </p:nvPr>
        </p:nvSpPr>
        <p:spPr>
          <a:xfrm>
            <a:off x="2069123" y="4677508"/>
            <a:ext cx="6629400" cy="1066800"/>
          </a:xfrm>
        </p:spPr>
        <p:txBody>
          <a:bodyPr>
            <a:normAutofit/>
          </a:bodyPr>
          <a:lstStyle/>
          <a:p>
            <a:pPr eaLnBrk="1" hangingPunct="1"/>
            <a:r>
              <a:rPr lang="en-US" sz="2400" dirty="0">
                <a:solidFill>
                  <a:srgbClr val="C00000"/>
                </a:solidFill>
                <a:latin typeface="Arial" pitchFamily="34" charset="0"/>
                <a:cs typeface="Arial" pitchFamily="34" charset="0"/>
              </a:rPr>
              <a:t>August 13,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2 of 2</a:t>
            </a:r>
          </a:p>
        </p:txBody>
      </p:sp>
      <p:sp>
        <p:nvSpPr>
          <p:cNvPr id="3" name="Content Placeholder 2"/>
          <p:cNvSpPr>
            <a:spLocks noGrp="1"/>
          </p:cNvSpPr>
          <p:nvPr>
            <p:ph idx="1"/>
          </p:nvPr>
        </p:nvSpPr>
        <p:spPr>
          <a:xfrm>
            <a:off x="457200" y="1601788"/>
            <a:ext cx="8345156" cy="4646612"/>
          </a:xfrm>
        </p:spPr>
        <p:txBody>
          <a:bodyPr>
            <a:normAutofit fontScale="92500" lnSpcReduction="20000"/>
          </a:bodyPr>
          <a:lstStyle/>
          <a:p>
            <a:pPr lvl="1"/>
            <a:r>
              <a:rPr lang="en-US" dirty="0"/>
              <a:t>At the meeting of the Board, for any motion that has met the 72 hour rule, the process for debating the motion shall be:</a:t>
            </a:r>
          </a:p>
          <a:p>
            <a:pPr lvl="2"/>
            <a:r>
              <a:rPr lang="en-US" dirty="0"/>
              <a:t>The chair calls for a reading of the motion</a:t>
            </a:r>
          </a:p>
          <a:p>
            <a:pPr lvl="2"/>
            <a:r>
              <a:rPr lang="en-US" dirty="0"/>
              <a:t>The chair asks for a second. Lacking a second, the motion is defeated</a:t>
            </a:r>
          </a:p>
          <a:p>
            <a:pPr lvl="2"/>
            <a:r>
              <a:rPr lang="en-US" dirty="0"/>
              <a:t>The chair asks for discussion</a:t>
            </a:r>
          </a:p>
          <a:p>
            <a:pPr lvl="2"/>
            <a:r>
              <a:rPr lang="en-US" dirty="0"/>
              <a:t>Discussion may result in one or more amendments.  Any offered amendments must be accepted by both the motioner and the second</a:t>
            </a:r>
          </a:p>
          <a:p>
            <a:pPr lvl="2"/>
            <a:r>
              <a:rPr lang="en-US" dirty="0"/>
              <a:t>The chair calls the question, asks for a reading of the final motion, and a vote is taken</a:t>
            </a:r>
          </a:p>
          <a:p>
            <a:pPr lvl="2"/>
            <a:r>
              <a:rPr lang="en-US" dirty="0"/>
              <a:t>At its discretion, the chair may call for a role call, or may ask if there exist any no votes or abstentions.  Lacking any, the motion passes by unanimous acclamation.  In the presence of any no votes or abstentions, a role call vote is taken.</a:t>
            </a:r>
          </a:p>
          <a:p>
            <a:r>
              <a:rPr lang="en-US" dirty="0"/>
              <a:t>This motion requires a simple majority of the </a:t>
            </a:r>
            <a:r>
              <a:rPr lang="en-US" dirty="0" err="1"/>
              <a:t>BoD</a:t>
            </a: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
        <p:nvSpPr>
          <p:cNvPr id="6" name="TextBox 5"/>
          <p:cNvSpPr txBox="1"/>
          <p:nvPr/>
        </p:nvSpPr>
        <p:spPr>
          <a:xfrm>
            <a:off x="1075913" y="2551837"/>
            <a:ext cx="7477244" cy="1754326"/>
          </a:xfrm>
          <a:prstGeom prst="rect">
            <a:avLst/>
          </a:prstGeom>
          <a:solidFill>
            <a:schemeClr val="bg1"/>
          </a:solidFill>
          <a:ln>
            <a:solidFill>
              <a:srgbClr val="C00000"/>
            </a:solidFill>
          </a:ln>
        </p:spPr>
        <p:txBody>
          <a:bodyPr wrap="square" rtlCol="0">
            <a:spAutoFit/>
          </a:bodyPr>
          <a:lstStyle/>
          <a:p>
            <a:r>
              <a:rPr lang="en-US" dirty="0">
                <a:solidFill>
                  <a:srgbClr val="6D6E71"/>
                </a:solidFill>
              </a:rPr>
              <a:t>Results: 12/15/16</a:t>
            </a:r>
          </a:p>
          <a:p>
            <a:r>
              <a:rPr lang="en-US" dirty="0">
                <a:solidFill>
                  <a:srgbClr val="6D6E71"/>
                </a:solidFill>
              </a:rPr>
              <a:t>Discussed and voted at the 12/15/2016 meeting.  </a:t>
            </a:r>
          </a:p>
          <a:p>
            <a:r>
              <a:rPr lang="en-US" dirty="0">
                <a:solidFill>
                  <a:srgbClr val="6D6E71"/>
                </a:solidFill>
              </a:rPr>
              <a:t>Friendly amendment: subject to legal review by OFA counsel</a:t>
            </a:r>
          </a:p>
          <a:p>
            <a:r>
              <a:rPr lang="en-US" dirty="0">
                <a:solidFill>
                  <a:srgbClr val="6D6E71"/>
                </a:solidFill>
              </a:rPr>
              <a:t>Friendly amendment: The </a:t>
            </a:r>
            <a:r>
              <a:rPr lang="en-US" dirty="0" err="1">
                <a:solidFill>
                  <a:srgbClr val="6D6E71"/>
                </a:solidFill>
              </a:rPr>
              <a:t>BoD</a:t>
            </a:r>
            <a:r>
              <a:rPr lang="en-US" dirty="0">
                <a:solidFill>
                  <a:srgbClr val="6D6E71"/>
                </a:solidFill>
              </a:rPr>
              <a:t> vote to adopt the final draft shall be by majority vote.</a:t>
            </a:r>
          </a:p>
          <a:p>
            <a:r>
              <a:rPr lang="en-US" dirty="0">
                <a:solidFill>
                  <a:srgbClr val="6D6E71"/>
                </a:solidFill>
              </a:rPr>
              <a:t>Motion passed by unanimous acclamation.</a:t>
            </a:r>
          </a:p>
        </p:txBody>
      </p:sp>
    </p:spTree>
    <p:extLst>
      <p:ext uri="{BB962C8B-B14F-4D97-AF65-F5344CB8AC3E}">
        <p14:creationId xmlns:p14="http://schemas.microsoft.com/office/powerpoint/2010/main" val="55260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Thank You</a:t>
            </a:r>
            <a:endParaRPr lang="en-US" dirty="0"/>
          </a:p>
        </p:txBody>
      </p:sp>
      <p:sp>
        <p:nvSpPr>
          <p:cNvPr id="3" name="Footer Placeholder 2"/>
          <p:cNvSpPr>
            <a:spLocks noGrp="1"/>
          </p:cNvSpPr>
          <p:nvPr>
            <p:ph type="ftr" sz="quarter" idx="11"/>
          </p:nvPr>
        </p:nvSpPr>
        <p:spPr/>
        <p:txBody>
          <a:bodyPr/>
          <a:lstStyle/>
          <a:p>
            <a:r>
              <a:rPr lang="en-US" dirty="0"/>
              <a:t>ISC 2013</a:t>
            </a:r>
          </a:p>
        </p:txBody>
      </p:sp>
    </p:spTree>
    <p:extLst>
      <p:ext uri="{BB962C8B-B14F-4D97-AF65-F5344CB8AC3E}">
        <p14:creationId xmlns:p14="http://schemas.microsoft.com/office/powerpoint/2010/main" val="2187373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 Suite Consists of:</a:t>
            </a:r>
          </a:p>
        </p:txBody>
      </p:sp>
      <p:sp>
        <p:nvSpPr>
          <p:cNvPr id="3" name="Content Placeholder 2"/>
          <p:cNvSpPr>
            <a:spLocks noGrp="1"/>
          </p:cNvSpPr>
          <p:nvPr>
            <p:ph idx="1"/>
          </p:nvPr>
        </p:nvSpPr>
        <p:spPr/>
        <p:txBody>
          <a:bodyPr/>
          <a:lstStyle/>
          <a:p>
            <a:r>
              <a:rPr lang="en-US" dirty="0"/>
              <a:t>Statutory documents</a:t>
            </a:r>
          </a:p>
          <a:p>
            <a:pPr lvl="1"/>
            <a:r>
              <a:rPr lang="en-US" dirty="0"/>
              <a:t>Bylaws</a:t>
            </a:r>
          </a:p>
          <a:p>
            <a:pPr lvl="1"/>
            <a:r>
              <a:rPr lang="en-US" dirty="0"/>
              <a:t>Articles of Incorporation (‘the Articles’)</a:t>
            </a:r>
          </a:p>
          <a:p>
            <a:r>
              <a:rPr lang="en-US" dirty="0"/>
              <a:t>Policy documents</a:t>
            </a:r>
          </a:p>
          <a:p>
            <a:pPr lvl="1"/>
            <a:r>
              <a:rPr lang="en-US" dirty="0"/>
              <a:t>Board Operating Policies</a:t>
            </a:r>
          </a:p>
          <a:p>
            <a:pPr lvl="1"/>
            <a:r>
              <a:rPr lang="en-US" dirty="0"/>
              <a:t>IPR Policy</a:t>
            </a:r>
          </a:p>
          <a:p>
            <a:pPr lvl="1"/>
            <a:r>
              <a:rPr lang="en-US" dirty="0"/>
              <a:t>Membership Policy</a:t>
            </a:r>
          </a:p>
          <a:p>
            <a:pPr lvl="1"/>
            <a:r>
              <a:rPr lang="en-US" dirty="0"/>
              <a:t>Working Group Policy</a:t>
            </a:r>
          </a:p>
          <a:p>
            <a:pPr lvl="1"/>
            <a:r>
              <a:rPr lang="en-US" dirty="0"/>
              <a:t>Membership Agreement</a:t>
            </a:r>
          </a:p>
        </p:txBody>
      </p:sp>
      <p:sp>
        <p:nvSpPr>
          <p:cNvPr id="4" name="Footer Placeholder 3"/>
          <p:cNvSpPr>
            <a:spLocks noGrp="1"/>
          </p:cNvSpPr>
          <p:nvPr>
            <p:ph type="ftr" sz="quarter" idx="11"/>
          </p:nvPr>
        </p:nvSpPr>
        <p:spPr/>
        <p:txBody>
          <a:bodyPr/>
          <a:lstStyle/>
          <a:p>
            <a:pPr>
              <a:defRPr/>
            </a:pPr>
            <a:r>
              <a:rPr lang="en-US"/>
              <a:t>ISC 2013</a:t>
            </a:r>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
        <p:nvSpPr>
          <p:cNvPr id="6" name="TextBox 5">
            <a:extLst>
              <a:ext uri="{FF2B5EF4-FFF2-40B4-BE49-F238E27FC236}">
                <a16:creationId xmlns:a16="http://schemas.microsoft.com/office/drawing/2014/main" id="{DAA7714C-D9D6-459B-A447-DD1079AB84B0}"/>
              </a:ext>
            </a:extLst>
          </p:cNvPr>
          <p:cNvSpPr txBox="1"/>
          <p:nvPr/>
        </p:nvSpPr>
        <p:spPr>
          <a:xfrm>
            <a:off x="1784978" y="5870872"/>
            <a:ext cx="6139822" cy="461665"/>
          </a:xfrm>
          <a:prstGeom prst="rect">
            <a:avLst/>
          </a:prstGeom>
          <a:solidFill>
            <a:srgbClr val="92D050"/>
          </a:solidFill>
          <a:ln>
            <a:solidFill>
              <a:schemeClr val="accent1"/>
            </a:solidFill>
          </a:ln>
        </p:spPr>
        <p:txBody>
          <a:bodyPr wrap="none" rtlCol="0">
            <a:spAutoFit/>
          </a:bodyPr>
          <a:lstStyle/>
          <a:p>
            <a:r>
              <a:rPr lang="en-US" sz="2400" dirty="0">
                <a:solidFill>
                  <a:srgbClr val="6D6E71"/>
                </a:solidFill>
              </a:rPr>
              <a:t>No requirement to pass all at the same time</a:t>
            </a:r>
          </a:p>
        </p:txBody>
      </p:sp>
    </p:spTree>
    <p:extLst>
      <p:ext uri="{BB962C8B-B14F-4D97-AF65-F5344CB8AC3E}">
        <p14:creationId xmlns:p14="http://schemas.microsoft.com/office/powerpoint/2010/main" val="39448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96DCE-DA43-4D23-9A8C-172A467B2177}"/>
              </a:ext>
            </a:extLst>
          </p:cNvPr>
          <p:cNvSpPr>
            <a:spLocks noGrp="1"/>
          </p:cNvSpPr>
          <p:nvPr>
            <p:ph type="title"/>
          </p:nvPr>
        </p:nvSpPr>
        <p:spPr/>
        <p:txBody>
          <a:bodyPr/>
          <a:lstStyle/>
          <a:p>
            <a:r>
              <a:rPr lang="en-US" dirty="0"/>
              <a:t>A Guide to the Bylaws</a:t>
            </a:r>
          </a:p>
        </p:txBody>
      </p:sp>
      <p:sp>
        <p:nvSpPr>
          <p:cNvPr id="3" name="Content Placeholder 2">
            <a:extLst>
              <a:ext uri="{FF2B5EF4-FFF2-40B4-BE49-F238E27FC236}">
                <a16:creationId xmlns:a16="http://schemas.microsoft.com/office/drawing/2014/main" id="{C1372CBA-B824-4069-8FFA-3E050B431903}"/>
              </a:ext>
            </a:extLst>
          </p:cNvPr>
          <p:cNvSpPr>
            <a:spLocks noGrp="1"/>
          </p:cNvSpPr>
          <p:nvPr>
            <p:ph idx="1"/>
          </p:nvPr>
        </p:nvSpPr>
        <p:spPr/>
        <p:txBody>
          <a:bodyPr>
            <a:normAutofit fontScale="92500" lnSpcReduction="20000"/>
          </a:bodyPr>
          <a:lstStyle/>
          <a:p>
            <a:r>
              <a:rPr lang="en-US" dirty="0"/>
              <a:t>Three distinct groups of actors</a:t>
            </a:r>
          </a:p>
          <a:p>
            <a:pPr lvl="1"/>
            <a:r>
              <a:rPr lang="en-US" dirty="0"/>
              <a:t>Promoter Members (“Statutory members”)</a:t>
            </a:r>
          </a:p>
          <a:p>
            <a:pPr lvl="1"/>
            <a:r>
              <a:rPr lang="en-US" dirty="0"/>
              <a:t>Board of Directors</a:t>
            </a:r>
          </a:p>
          <a:p>
            <a:pPr lvl="1"/>
            <a:r>
              <a:rPr lang="en-US" dirty="0"/>
              <a:t>Officers</a:t>
            </a:r>
          </a:p>
          <a:p>
            <a:r>
              <a:rPr lang="en-US" dirty="0"/>
              <a:t>Each is treated separately and distinctly in the Bylaws</a:t>
            </a:r>
          </a:p>
          <a:p>
            <a:r>
              <a:rPr lang="en-US" dirty="0"/>
              <a:t>Each is assigned specific roles and methods in conformance with California law</a:t>
            </a:r>
          </a:p>
          <a:p>
            <a:r>
              <a:rPr lang="en-US" dirty="0"/>
              <a:t>To the extent reasonable, operating procedures have been moved to a separate Policy document</a:t>
            </a:r>
          </a:p>
          <a:p>
            <a:r>
              <a:rPr lang="en-US" dirty="0"/>
              <a:t>Current draft is found at:</a:t>
            </a:r>
          </a:p>
          <a:p>
            <a:pPr lvl="1"/>
            <a:r>
              <a:rPr lang="en-US" dirty="0">
                <a:hlinkClick r:id="rId2"/>
              </a:rPr>
              <a:t>https://downloads.openfabrics.org/WorkGroups/board/bylaws_and_policy/2020_bylaws</a:t>
            </a:r>
            <a:endParaRPr lang="en-US" dirty="0"/>
          </a:p>
          <a:p>
            <a:pPr lvl="1"/>
            <a:endParaRPr lang="en-US" dirty="0"/>
          </a:p>
        </p:txBody>
      </p:sp>
      <p:sp>
        <p:nvSpPr>
          <p:cNvPr id="4" name="Footer Placeholder 3">
            <a:extLst>
              <a:ext uri="{FF2B5EF4-FFF2-40B4-BE49-F238E27FC236}">
                <a16:creationId xmlns:a16="http://schemas.microsoft.com/office/drawing/2014/main" id="{42F6D924-4ECF-4B24-872A-F8B0C4801C73}"/>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DB34832D-2914-466C-AA48-42802C4BD8EA}"/>
              </a:ext>
            </a:extLst>
          </p:cNvPr>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40225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1C540-1B91-49FC-AE5E-53CA0726D428}"/>
              </a:ext>
            </a:extLst>
          </p:cNvPr>
          <p:cNvSpPr>
            <a:spLocks noGrp="1"/>
          </p:cNvSpPr>
          <p:nvPr>
            <p:ph type="title"/>
          </p:nvPr>
        </p:nvSpPr>
        <p:spPr/>
        <p:txBody>
          <a:bodyPr/>
          <a:lstStyle/>
          <a:p>
            <a:r>
              <a:rPr lang="en-US" dirty="0"/>
              <a:t>Policy Documents</a:t>
            </a:r>
          </a:p>
        </p:txBody>
      </p:sp>
      <p:sp>
        <p:nvSpPr>
          <p:cNvPr id="3" name="Content Placeholder 2">
            <a:extLst>
              <a:ext uri="{FF2B5EF4-FFF2-40B4-BE49-F238E27FC236}">
                <a16:creationId xmlns:a16="http://schemas.microsoft.com/office/drawing/2014/main" id="{36E90A47-0000-4D81-A6E0-D4E5AA494D20}"/>
              </a:ext>
            </a:extLst>
          </p:cNvPr>
          <p:cNvSpPr>
            <a:spLocks noGrp="1"/>
          </p:cNvSpPr>
          <p:nvPr>
            <p:ph idx="1"/>
          </p:nvPr>
        </p:nvSpPr>
        <p:spPr/>
        <p:txBody>
          <a:bodyPr>
            <a:normAutofit fontScale="77500" lnSpcReduction="20000"/>
          </a:bodyPr>
          <a:lstStyle/>
          <a:p>
            <a:r>
              <a:rPr lang="en-US" dirty="0"/>
              <a:t>Board Policy</a:t>
            </a:r>
          </a:p>
          <a:p>
            <a:pPr lvl="1"/>
            <a:r>
              <a:rPr lang="en-US" dirty="0"/>
              <a:t>Under development</a:t>
            </a:r>
          </a:p>
          <a:p>
            <a:pPr lvl="1"/>
            <a:r>
              <a:rPr lang="en-US" dirty="0"/>
              <a:t>Captures policy details extracted from the base Bylaws</a:t>
            </a:r>
          </a:p>
          <a:p>
            <a:r>
              <a:rPr lang="en-US" dirty="0"/>
              <a:t>IPR Policy</a:t>
            </a:r>
          </a:p>
          <a:p>
            <a:pPr lvl="1"/>
            <a:r>
              <a:rPr lang="en-US" dirty="0"/>
              <a:t>Ready for Membership review and possible Board action</a:t>
            </a:r>
          </a:p>
          <a:p>
            <a:r>
              <a:rPr lang="en-US" dirty="0"/>
              <a:t> Membership Policy</a:t>
            </a:r>
          </a:p>
          <a:p>
            <a:pPr lvl="1"/>
            <a:r>
              <a:rPr lang="en-US" dirty="0"/>
              <a:t>Outline exists, needs updating</a:t>
            </a:r>
          </a:p>
          <a:p>
            <a:r>
              <a:rPr lang="en-US" dirty="0"/>
              <a:t>Working Group Policy</a:t>
            </a:r>
          </a:p>
          <a:p>
            <a:pPr lvl="1"/>
            <a:r>
              <a:rPr lang="en-US" dirty="0"/>
              <a:t>Needs expansion and clean up</a:t>
            </a:r>
          </a:p>
          <a:p>
            <a:r>
              <a:rPr lang="en-US" dirty="0"/>
              <a:t>Membership Agreement</a:t>
            </a:r>
          </a:p>
          <a:p>
            <a:pPr lvl="1"/>
            <a:r>
              <a:rPr lang="en-US" dirty="0"/>
              <a:t>Probably needs a thorough review/re-write</a:t>
            </a:r>
          </a:p>
          <a:p>
            <a:r>
              <a:rPr lang="en-US" dirty="0"/>
              <a:t>Drafts can be found at:</a:t>
            </a:r>
          </a:p>
          <a:p>
            <a:pPr lvl="1"/>
            <a:r>
              <a:rPr lang="en-US" dirty="0">
                <a:hlinkClick r:id="rId2"/>
              </a:rPr>
              <a:t>https://downloads.openfabrics.org/WorkGroups/board/bylaws_and_policy</a:t>
            </a:r>
            <a:endParaRPr lang="en-US" dirty="0"/>
          </a:p>
          <a:p>
            <a:pPr lvl="1"/>
            <a:r>
              <a:rPr lang="en-US" dirty="0"/>
              <a:t>Not all drafts are available yet</a:t>
            </a:r>
          </a:p>
          <a:p>
            <a:endParaRPr lang="en-US" dirty="0"/>
          </a:p>
        </p:txBody>
      </p:sp>
      <p:sp>
        <p:nvSpPr>
          <p:cNvPr id="4" name="Footer Placeholder 3">
            <a:extLst>
              <a:ext uri="{FF2B5EF4-FFF2-40B4-BE49-F238E27FC236}">
                <a16:creationId xmlns:a16="http://schemas.microsoft.com/office/drawing/2014/main" id="{92240625-32CB-4E6E-A5D8-9A307DF3B868}"/>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2528BC13-C17A-49FF-AEDF-6178C3C4EC25}"/>
              </a:ext>
            </a:extLst>
          </p:cNvPr>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Tree>
    <p:extLst>
      <p:ext uri="{BB962C8B-B14F-4D97-AF65-F5344CB8AC3E}">
        <p14:creationId xmlns:p14="http://schemas.microsoft.com/office/powerpoint/2010/main" val="2795669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BE2E1-C758-4A16-82F7-0F52C67DAAC5}"/>
              </a:ext>
            </a:extLst>
          </p:cNvPr>
          <p:cNvSpPr>
            <a:spLocks noGrp="1"/>
          </p:cNvSpPr>
          <p:nvPr>
            <p:ph type="title"/>
          </p:nvPr>
        </p:nvSpPr>
        <p:spPr/>
        <p:txBody>
          <a:bodyPr/>
          <a:lstStyle/>
          <a:p>
            <a:r>
              <a:rPr lang="en-US" dirty="0"/>
              <a:t>Document repo</a:t>
            </a:r>
          </a:p>
        </p:txBody>
      </p:sp>
      <p:sp>
        <p:nvSpPr>
          <p:cNvPr id="3" name="Content Placeholder 2">
            <a:extLst>
              <a:ext uri="{FF2B5EF4-FFF2-40B4-BE49-F238E27FC236}">
                <a16:creationId xmlns:a16="http://schemas.microsoft.com/office/drawing/2014/main" id="{C8779EA4-AC36-41BA-BB72-A072924D0556}"/>
              </a:ext>
            </a:extLst>
          </p:cNvPr>
          <p:cNvSpPr>
            <a:spLocks noGrp="1"/>
          </p:cNvSpPr>
          <p:nvPr>
            <p:ph idx="1"/>
          </p:nvPr>
        </p:nvSpPr>
        <p:spPr/>
        <p:txBody>
          <a:bodyPr/>
          <a:lstStyle/>
          <a:p>
            <a:r>
              <a:rPr lang="en-US" dirty="0"/>
              <a:t>All documents, except Membership Agreements:</a:t>
            </a:r>
          </a:p>
          <a:p>
            <a:pPr lvl="1"/>
            <a:r>
              <a:rPr lang="en-US" dirty="0">
                <a:hlinkClick r:id="rId2"/>
              </a:rPr>
              <a:t>https://downloads.openfabrics.org/WorkGroups/board/bylaws_and_policy</a:t>
            </a:r>
            <a:endParaRPr lang="en-US" dirty="0"/>
          </a:p>
          <a:p>
            <a:pPr lvl="1"/>
            <a:r>
              <a:rPr lang="en-US" dirty="0"/>
              <a:t>All documents are public</a:t>
            </a:r>
          </a:p>
          <a:p>
            <a:r>
              <a:rPr lang="en-US" dirty="0"/>
              <a:t>Membership Agreements:</a:t>
            </a:r>
          </a:p>
          <a:p>
            <a:pPr lvl="1"/>
            <a:r>
              <a:rPr lang="en-US" dirty="0">
                <a:hlinkClick r:id="rId3"/>
              </a:rPr>
              <a:t>https://downloads.openfabrics.org/WorkGroups/board/corp_records/membership_agreements</a:t>
            </a:r>
            <a:endParaRPr lang="en-US" dirty="0"/>
          </a:p>
          <a:p>
            <a:pPr lvl="1"/>
            <a:endParaRPr lang="en-US" dirty="0"/>
          </a:p>
        </p:txBody>
      </p:sp>
      <p:sp>
        <p:nvSpPr>
          <p:cNvPr id="4" name="Footer Placeholder 3">
            <a:extLst>
              <a:ext uri="{FF2B5EF4-FFF2-40B4-BE49-F238E27FC236}">
                <a16:creationId xmlns:a16="http://schemas.microsoft.com/office/drawing/2014/main" id="{2B7ACDBC-5A93-47FA-8666-812F0E1E0A05}"/>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335A04F5-8EF6-4D80-81B6-0DE6421C21AA}"/>
              </a:ext>
            </a:extLst>
          </p:cNvPr>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1096839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78DF3-5D72-4AB2-8BA4-96E9969BF119}"/>
              </a:ext>
            </a:extLst>
          </p:cNvPr>
          <p:cNvSpPr>
            <a:spLocks noGrp="1"/>
          </p:cNvSpPr>
          <p:nvPr>
            <p:ph type="title"/>
          </p:nvPr>
        </p:nvSpPr>
        <p:spPr/>
        <p:txBody>
          <a:bodyPr/>
          <a:lstStyle/>
          <a:p>
            <a:r>
              <a:rPr lang="en-US" dirty="0"/>
              <a:t>Proposed Sequence</a:t>
            </a:r>
          </a:p>
        </p:txBody>
      </p:sp>
      <p:sp>
        <p:nvSpPr>
          <p:cNvPr id="3" name="Content Placeholder 2">
            <a:extLst>
              <a:ext uri="{FF2B5EF4-FFF2-40B4-BE49-F238E27FC236}">
                <a16:creationId xmlns:a16="http://schemas.microsoft.com/office/drawing/2014/main" id="{1C4099BF-FF5B-42CC-BA63-E38DFA02710F}"/>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t>Adopt new Bylaws, IPR Policy </a:t>
            </a:r>
          </a:p>
          <a:p>
            <a:pPr marL="914400" lvl="1" indent="-514350"/>
            <a:r>
              <a:rPr lang="en-US" dirty="0"/>
              <a:t>Begin formal approval process on 8/20, </a:t>
            </a:r>
          </a:p>
          <a:p>
            <a:pPr marL="914400" lvl="1" indent="-514350"/>
            <a:r>
              <a:rPr lang="en-US" dirty="0"/>
              <a:t>Hopefully completed by 10/15</a:t>
            </a:r>
          </a:p>
          <a:p>
            <a:pPr marL="514350" indent="-514350">
              <a:buFont typeface="+mj-lt"/>
              <a:buAutoNum type="arabicPeriod"/>
            </a:pPr>
            <a:r>
              <a:rPr lang="en-US" dirty="0"/>
              <a:t>Adopt new Membership Policy</a:t>
            </a:r>
          </a:p>
          <a:p>
            <a:pPr lvl="1"/>
            <a:r>
              <a:rPr lang="en-US" dirty="0"/>
              <a:t>Need to haggle over fees, this is mainly a finance discussion</a:t>
            </a:r>
          </a:p>
          <a:p>
            <a:pPr marL="514350" indent="-514350">
              <a:buFont typeface="+mj-lt"/>
              <a:buAutoNum type="arabicPeriod"/>
            </a:pPr>
            <a:r>
              <a:rPr lang="en-US" dirty="0"/>
              <a:t>Draft new Membership Agreement</a:t>
            </a:r>
          </a:p>
          <a:p>
            <a:pPr lvl="1"/>
            <a:r>
              <a:rPr lang="en-US" dirty="0"/>
              <a:t>Needs attention to being seeking new members </a:t>
            </a:r>
          </a:p>
          <a:p>
            <a:pPr lvl="1"/>
            <a:r>
              <a:rPr lang="en-US" dirty="0"/>
              <a:t>Likely that current members will need to sign the new agreement</a:t>
            </a:r>
          </a:p>
          <a:p>
            <a:pPr marL="514350" indent="-514350">
              <a:buFont typeface="+mj-lt"/>
              <a:buAutoNum type="arabicPeriod"/>
            </a:pPr>
            <a:r>
              <a:rPr lang="en-US" dirty="0"/>
              <a:t>Board Policy document</a:t>
            </a:r>
          </a:p>
          <a:p>
            <a:pPr lvl="1"/>
            <a:r>
              <a:rPr lang="en-US" dirty="0"/>
              <a:t>Rules of Order</a:t>
            </a:r>
          </a:p>
          <a:p>
            <a:pPr marL="514350" indent="-514350">
              <a:buFont typeface="+mj-lt"/>
              <a:buAutoNum type="arabicPeriod"/>
            </a:pPr>
            <a:r>
              <a:rPr lang="en-US" dirty="0"/>
              <a:t>Working Group Policy</a:t>
            </a:r>
          </a:p>
          <a:p>
            <a:pPr marL="514350" indent="-514350">
              <a:buFont typeface="+mj-lt"/>
              <a:buAutoNum type="arabicPeriod"/>
            </a:pPr>
            <a:r>
              <a:rPr lang="en-US" dirty="0"/>
              <a:t>Articles</a:t>
            </a:r>
          </a:p>
          <a:p>
            <a:pPr marL="914400" lvl="1" indent="-514350"/>
            <a:r>
              <a:rPr lang="en-US" dirty="0"/>
              <a:t>Not urgent but should be addressed.  Suggest we allow Biddle Law to write these for us.</a:t>
            </a:r>
          </a:p>
        </p:txBody>
      </p:sp>
      <p:sp>
        <p:nvSpPr>
          <p:cNvPr id="4" name="Footer Placeholder 3">
            <a:extLst>
              <a:ext uri="{FF2B5EF4-FFF2-40B4-BE49-F238E27FC236}">
                <a16:creationId xmlns:a16="http://schemas.microsoft.com/office/drawing/2014/main" id="{C5758C19-DC1C-43AB-BB11-73A96A9F0DBC}"/>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3824FAC4-5294-4423-BFB7-84D907286355}"/>
              </a:ext>
            </a:extLst>
          </p:cNvPr>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Tree>
    <p:extLst>
      <p:ext uri="{BB962C8B-B14F-4D97-AF65-F5344CB8AC3E}">
        <p14:creationId xmlns:p14="http://schemas.microsoft.com/office/powerpoint/2010/main" val="921835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F6670-CD86-4E2C-976E-76A62EB961F0}"/>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08EB4B3A-4A92-497A-8B09-19F5B08B365F}"/>
              </a:ext>
            </a:extLst>
          </p:cNvPr>
          <p:cNvSpPr>
            <a:spLocks noGrp="1"/>
          </p:cNvSpPr>
          <p:nvPr>
            <p:ph idx="1"/>
          </p:nvPr>
        </p:nvSpPr>
        <p:spPr/>
        <p:txBody>
          <a:bodyPr/>
          <a:lstStyle/>
          <a:p>
            <a:r>
              <a:rPr lang="en-US" dirty="0"/>
              <a:t>Thanks to the active participation of a small dedicated team of authors and editors:</a:t>
            </a:r>
          </a:p>
          <a:p>
            <a:pPr marL="0" indent="0">
              <a:buNone/>
            </a:pPr>
            <a:r>
              <a:rPr lang="en-US" dirty="0"/>
              <a:t>Michael Aguilar, John Byrne, Paul Grun, Doug Ledford, Bernard Metzler</a:t>
            </a:r>
          </a:p>
        </p:txBody>
      </p:sp>
      <p:sp>
        <p:nvSpPr>
          <p:cNvPr id="4" name="Footer Placeholder 3">
            <a:extLst>
              <a:ext uri="{FF2B5EF4-FFF2-40B4-BE49-F238E27FC236}">
                <a16:creationId xmlns:a16="http://schemas.microsoft.com/office/drawing/2014/main" id="{03A27708-7BD2-4E9B-B428-0A5DF05DE584}"/>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5543705E-9521-4BD7-A347-AE65890CA420}"/>
              </a:ext>
            </a:extLst>
          </p:cNvPr>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3002021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3C8E2B3-22B4-4C07-A760-149772D1E3BA}"/>
              </a:ext>
            </a:extLst>
          </p:cNvPr>
          <p:cNvSpPr>
            <a:spLocks noGrp="1"/>
          </p:cNvSpPr>
          <p:nvPr>
            <p:ph type="ctrTitle"/>
          </p:nvPr>
        </p:nvSpPr>
        <p:spPr/>
        <p:txBody>
          <a:bodyPr/>
          <a:lstStyle/>
          <a:p>
            <a:r>
              <a:rPr lang="en-US" dirty="0"/>
              <a:t>Backup</a:t>
            </a:r>
          </a:p>
        </p:txBody>
      </p:sp>
      <p:sp>
        <p:nvSpPr>
          <p:cNvPr id="4" name="Footer Placeholder 3">
            <a:extLst>
              <a:ext uri="{FF2B5EF4-FFF2-40B4-BE49-F238E27FC236}">
                <a16:creationId xmlns:a16="http://schemas.microsoft.com/office/drawing/2014/main" id="{724753C8-EDD7-4B35-A258-6EED65A04024}"/>
              </a:ext>
            </a:extLst>
          </p:cNvPr>
          <p:cNvSpPr>
            <a:spLocks noGrp="1"/>
          </p:cNvSpPr>
          <p:nvPr>
            <p:ph type="ftr" sz="quarter" idx="11"/>
          </p:nvPr>
        </p:nvSpPr>
        <p:spPr/>
        <p:txBody>
          <a:bodyPr/>
          <a:lstStyle/>
          <a:p>
            <a:pPr>
              <a:defRPr/>
            </a:pPr>
            <a:r>
              <a:rPr lang="en-US"/>
              <a:t>ISC 2013</a:t>
            </a:r>
            <a:endParaRPr lang="en-US" dirty="0"/>
          </a:p>
        </p:txBody>
      </p:sp>
      <p:sp>
        <p:nvSpPr>
          <p:cNvPr id="5" name="Slide Number Placeholder 4">
            <a:extLst>
              <a:ext uri="{FF2B5EF4-FFF2-40B4-BE49-F238E27FC236}">
                <a16:creationId xmlns:a16="http://schemas.microsoft.com/office/drawing/2014/main" id="{0307CFEB-D74D-4776-A72E-73432B8E0DBC}"/>
              </a:ext>
            </a:extLst>
          </p:cNvPr>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1679796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1 of 2</a:t>
            </a:r>
          </a:p>
        </p:txBody>
      </p:sp>
      <p:sp>
        <p:nvSpPr>
          <p:cNvPr id="3" name="Content Placeholder 2"/>
          <p:cNvSpPr>
            <a:spLocks noGrp="1"/>
          </p:cNvSpPr>
          <p:nvPr>
            <p:ph idx="1"/>
          </p:nvPr>
        </p:nvSpPr>
        <p:spPr>
          <a:xfrm>
            <a:off x="457200" y="1601788"/>
            <a:ext cx="8345156" cy="4646612"/>
          </a:xfrm>
        </p:spPr>
        <p:txBody>
          <a:bodyPr>
            <a:normAutofit fontScale="70000" lnSpcReduction="20000"/>
          </a:bodyPr>
          <a:lstStyle/>
          <a:p>
            <a:r>
              <a:rPr lang="en-US" dirty="0"/>
              <a:t>Motion - The following shall be the process to be used for amending the Alliance’s Bylaws:</a:t>
            </a:r>
          </a:p>
          <a:p>
            <a:pPr lvl="1"/>
            <a:r>
              <a:rPr lang="en-US" dirty="0"/>
              <a:t>Proposed amendments shall be first discussed by the XWG </a:t>
            </a:r>
          </a:p>
          <a:p>
            <a:pPr lvl="1"/>
            <a:r>
              <a:rPr lang="en-US" dirty="0"/>
              <a:t>Each proposed amendment is ratified by a majority vote of the </a:t>
            </a:r>
            <a:r>
              <a:rPr lang="en-US" dirty="0" err="1"/>
              <a:t>BoD</a:t>
            </a:r>
            <a:endParaRPr lang="en-US" dirty="0"/>
          </a:p>
          <a:p>
            <a:pPr lvl="2"/>
            <a:r>
              <a:rPr lang="en-US" dirty="0"/>
              <a:t>Before any action can be taken on a proposal, it must have been posted to the </a:t>
            </a:r>
            <a:r>
              <a:rPr lang="en-US" dirty="0" err="1"/>
              <a:t>ofa_board</a:t>
            </a:r>
            <a:r>
              <a:rPr lang="en-US" dirty="0"/>
              <a:t> mailing list no later than 72 hours prior to the meeting where action is requested</a:t>
            </a:r>
          </a:p>
          <a:p>
            <a:pPr lvl="2"/>
            <a:r>
              <a:rPr lang="en-US" dirty="0"/>
              <a:t>The 72 hour rule can be waived by unanimous agreement of all those participating in the meeting.  Any votes taken on such proposals are considered conditional for a 24 hour period following the close of the meeting, allowing those who did not participate in the meeting to raise an objection.  If no objections are raised, the action is considered final and the topic is closed.</a:t>
            </a:r>
          </a:p>
          <a:p>
            <a:pPr lvl="2"/>
            <a:r>
              <a:rPr lang="en-US" dirty="0"/>
              <a:t>Once closed, a 2/3 vote of the full Board is required to re-open a previously voted topic</a:t>
            </a:r>
          </a:p>
          <a:p>
            <a:pPr lvl="1"/>
            <a:r>
              <a:rPr lang="en-US" dirty="0"/>
              <a:t>When all proposed amendments have been acted on by the </a:t>
            </a:r>
            <a:r>
              <a:rPr lang="en-US" dirty="0" err="1"/>
              <a:t>BoD</a:t>
            </a:r>
            <a:r>
              <a:rPr lang="en-US" dirty="0"/>
              <a:t>, the resulting Draft Amended Bylaws shall be circulated to Promoters for a thirty day review</a:t>
            </a:r>
          </a:p>
          <a:p>
            <a:pPr lvl="1"/>
            <a:r>
              <a:rPr lang="en-US" dirty="0"/>
              <a:t>Comments, if any, are incorporated by the </a:t>
            </a:r>
            <a:r>
              <a:rPr lang="en-US" dirty="0" err="1"/>
              <a:t>BoD</a:t>
            </a:r>
            <a:r>
              <a:rPr lang="en-US" dirty="0"/>
              <a:t> to create a Final Draft</a:t>
            </a:r>
          </a:p>
          <a:p>
            <a:pPr lvl="1"/>
            <a:r>
              <a:rPr lang="en-US" dirty="0"/>
              <a:t>The Final Draft is reviewed by OFA Counsel.  Comments, if any, from counsel are considered by the </a:t>
            </a:r>
            <a:r>
              <a:rPr lang="en-US" dirty="0" err="1"/>
              <a:t>BoD</a:t>
            </a:r>
            <a:r>
              <a:rPr lang="en-US" dirty="0"/>
              <a:t>.  This may result in a new thirty day Promoter review.</a:t>
            </a:r>
          </a:p>
          <a:p>
            <a:pPr lvl="1"/>
            <a:r>
              <a:rPr lang="en-US" dirty="0" err="1"/>
              <a:t>BoD</a:t>
            </a:r>
            <a:r>
              <a:rPr lang="en-US" dirty="0"/>
              <a:t> vote is taken to adopt the Final Draft</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
        <p:nvSpPr>
          <p:cNvPr id="6" name="Arrow: Right 5">
            <a:extLst>
              <a:ext uri="{FF2B5EF4-FFF2-40B4-BE49-F238E27FC236}">
                <a16:creationId xmlns:a16="http://schemas.microsoft.com/office/drawing/2014/main" id="{A9429A26-32E2-47BB-9043-930DB2C40CFD}"/>
              </a:ext>
            </a:extLst>
          </p:cNvPr>
          <p:cNvSpPr/>
          <p:nvPr/>
        </p:nvSpPr>
        <p:spPr>
          <a:xfrm>
            <a:off x="182880" y="4107815"/>
            <a:ext cx="746760" cy="36512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066AAF5-11AE-42D0-A00B-AEF76230CF96}"/>
              </a:ext>
            </a:extLst>
          </p:cNvPr>
          <p:cNvSpPr txBox="1"/>
          <p:nvPr/>
        </p:nvSpPr>
        <p:spPr>
          <a:xfrm>
            <a:off x="30480" y="4694555"/>
            <a:ext cx="899160" cy="923330"/>
          </a:xfrm>
          <a:prstGeom prst="rect">
            <a:avLst/>
          </a:prstGeom>
          <a:noFill/>
        </p:spPr>
        <p:txBody>
          <a:bodyPr wrap="square" rtlCol="0">
            <a:spAutoFit/>
          </a:bodyPr>
          <a:lstStyle/>
          <a:p>
            <a:r>
              <a:rPr lang="en-US" dirty="0">
                <a:solidFill>
                  <a:srgbClr val="6D6E71"/>
                </a:solidFill>
              </a:rPr>
              <a:t>Where we are today</a:t>
            </a:r>
          </a:p>
        </p:txBody>
      </p:sp>
    </p:spTree>
    <p:extLst>
      <p:ext uri="{BB962C8B-B14F-4D97-AF65-F5344CB8AC3E}">
        <p14:creationId xmlns:p14="http://schemas.microsoft.com/office/powerpoint/2010/main" val="201839965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29182</TotalTime>
  <Words>890</Words>
  <Application>Microsoft Office PowerPoint</Application>
  <PresentationFormat>On-screen Show (4:3)</PresentationFormat>
  <Paragraphs>110</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OpenFabrics Alliances Governing Documents</vt:lpstr>
      <vt:lpstr>Document Suite Consists of:</vt:lpstr>
      <vt:lpstr>A Guide to the Bylaws</vt:lpstr>
      <vt:lpstr>Policy Documents</vt:lpstr>
      <vt:lpstr>Document repo</vt:lpstr>
      <vt:lpstr>Proposed Sequence</vt:lpstr>
      <vt:lpstr>Acknowledgements</vt:lpstr>
      <vt:lpstr>Backup</vt:lpstr>
      <vt:lpstr>Voteable - Process for Amending the OFA’s Bylaws 1 of 2</vt:lpstr>
      <vt:lpstr>Voteable - Process for Amending the OFA’s Bylaws 2 of 2</vt:lpstr>
      <vt:lpstr>Thank You</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214</cp:revision>
  <dcterms:created xsi:type="dcterms:W3CDTF">2013-03-28T19:36:05Z</dcterms:created>
  <dcterms:modified xsi:type="dcterms:W3CDTF">2020-08-13T08:28:05Z</dcterms:modified>
</cp:coreProperties>
</file>