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94" r:id="rId2"/>
    <p:sldId id="297" r:id="rId3"/>
    <p:sldId id="305" r:id="rId4"/>
    <p:sldId id="302" r:id="rId5"/>
    <p:sldId id="303" r:id="rId6"/>
    <p:sldId id="312" r:id="rId7"/>
    <p:sldId id="304" r:id="rId8"/>
    <p:sldId id="306" r:id="rId9"/>
    <p:sldId id="307" r:id="rId10"/>
    <p:sldId id="308" r:id="rId11"/>
    <p:sldId id="311" r:id="rId12"/>
    <p:sldId id="309" r:id="rId13"/>
    <p:sldId id="314" r:id="rId14"/>
    <p:sldId id="315" r:id="rId15"/>
    <p:sldId id="316" r:id="rId16"/>
    <p:sldId id="321" r:id="rId17"/>
    <p:sldId id="318" r:id="rId18"/>
    <p:sldId id="319" r:id="rId19"/>
    <p:sldId id="320" r:id="rId20"/>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5405" autoAdjust="0"/>
  </p:normalViewPr>
  <p:slideViewPr>
    <p:cSldViewPr snapToGrid="0">
      <p:cViewPr varScale="1">
        <p:scale>
          <a:sx n="82" d="100"/>
          <a:sy n="82" d="100"/>
        </p:scale>
        <p:origin x="1354" y="77"/>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5/4/2017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5/4/2017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5/4/2017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5/4/2017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5/4/2017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5/4/2017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5/4/2017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5/4/2017</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Bylaws Update Project</a:t>
            </a:r>
            <a:br>
              <a:rPr lang="en-US" dirty="0"/>
            </a:br>
            <a:r>
              <a:rPr lang="en-US" sz="3200" dirty="0"/>
              <a:t>Corporation Officers</a:t>
            </a:r>
          </a:p>
        </p:txBody>
      </p:sp>
      <p:sp>
        <p:nvSpPr>
          <p:cNvPr id="3" name="Subtitle 2"/>
          <p:cNvSpPr>
            <a:spLocks noGrp="1"/>
          </p:cNvSpPr>
          <p:nvPr>
            <p:ph type="subTitle" idx="1"/>
          </p:nvPr>
        </p:nvSpPr>
        <p:spPr>
          <a:xfrm>
            <a:off x="1257300" y="4267200"/>
            <a:ext cx="6629400" cy="1066800"/>
          </a:xfrm>
        </p:spPr>
        <p:txBody>
          <a:bodyPr>
            <a:normAutofit/>
          </a:bodyPr>
          <a:lstStyle/>
          <a:p>
            <a:pPr algn="ctr"/>
            <a:r>
              <a:rPr lang="en-US" sz="1800" dirty="0">
                <a:latin typeface="Arial" pitchFamily="34" charset="0"/>
                <a:cs typeface="Arial" pitchFamily="34" charset="0"/>
              </a:rPr>
              <a:t>April 14, 2017</a:t>
            </a:r>
          </a:p>
          <a:p>
            <a:pPr algn="ctr"/>
            <a:r>
              <a:rPr lang="en-US" sz="1800" dirty="0">
                <a:latin typeface="Arial" pitchFamily="34" charset="0"/>
                <a:cs typeface="Arial" pitchFamily="34" charset="0"/>
              </a:rPr>
              <a:t>Paul Grun – Cray</a:t>
            </a:r>
          </a:p>
          <a:p>
            <a:pPr algn="ctr"/>
            <a:r>
              <a:rPr lang="en-US" sz="1800" dirty="0">
                <a:latin typeface="Arial" pitchFamily="34" charset="0"/>
                <a:cs typeface="Arial" pitchFamily="34" charset="0"/>
              </a:rPr>
              <a:t>Susan Coulter - LANL</a:t>
            </a:r>
          </a:p>
          <a:p>
            <a:pPr algn="ctr"/>
            <a:endParaRPr lang="en-US" sz="1800" dirty="0">
              <a:latin typeface="Arial" pitchFamily="34" charset="0"/>
              <a:cs typeface="Arial" pitchFamily="34" charset="0"/>
            </a:endParaRPr>
          </a:p>
        </p:txBody>
      </p:sp>
    </p:spTree>
    <p:extLst>
      <p:ext uri="{BB962C8B-B14F-4D97-AF65-F5344CB8AC3E}">
        <p14:creationId xmlns:p14="http://schemas.microsoft.com/office/powerpoint/2010/main" val="386420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Voteable – Article 5.9: Member Meetings</a:t>
            </a:r>
          </a:p>
        </p:txBody>
      </p:sp>
      <p:sp>
        <p:nvSpPr>
          <p:cNvPr id="3" name="Content Placeholder 2"/>
          <p:cNvSpPr>
            <a:spLocks noGrp="1"/>
          </p:cNvSpPr>
          <p:nvPr>
            <p:ph idx="1"/>
          </p:nvPr>
        </p:nvSpPr>
        <p:spPr>
          <a:xfrm>
            <a:off x="457200" y="1601788"/>
            <a:ext cx="8229600" cy="4306643"/>
          </a:xfrm>
        </p:spPr>
        <p:txBody>
          <a:bodyPr>
            <a:normAutofit/>
          </a:bodyPr>
          <a:lstStyle/>
          <a:p>
            <a:pPr marL="0" indent="0">
              <a:buNone/>
            </a:pPr>
            <a:r>
              <a:rPr lang="en-US" sz="2000" dirty="0"/>
              <a:t>Motion - Cray:</a:t>
            </a:r>
          </a:p>
          <a:p>
            <a:pPr marL="0" indent="0">
              <a:buNone/>
            </a:pPr>
            <a:r>
              <a:rPr lang="en-US" sz="2000" dirty="0"/>
              <a:t>Meetings of Members shall be presided over by the Chair of the Board, or in his or her absence, by the Vice Chair, or in his or her absence by the Secretary, or in his or her absence by the Treasurer.  </a:t>
            </a:r>
          </a:p>
          <a:p>
            <a:pPr marL="0" indent="0">
              <a:buNone/>
            </a:pPr>
            <a:r>
              <a:rPr lang="en-US" sz="2000" dirty="0"/>
              <a:t>In the absence of any Officer to preside over a Meeting of Members, a quorum of the Board may select, by majority vote, one of its members to serve as Presiding Officer for that single member meeting. </a:t>
            </a:r>
          </a:p>
          <a:p>
            <a:pPr marL="0" indent="0">
              <a:buNone/>
            </a:pPr>
            <a:r>
              <a:rPr lang="en-US" sz="2000" dirty="0"/>
              <a:t>Minutes of the meeting shall be taken by an individual appointed by the Presiding Officer for that meeting.</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
        <p:nvSpPr>
          <p:cNvPr id="6" name="TextBox 5"/>
          <p:cNvSpPr txBox="1"/>
          <p:nvPr/>
        </p:nvSpPr>
        <p:spPr>
          <a:xfrm>
            <a:off x="5092597" y="5526233"/>
            <a:ext cx="3594203"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Seconded by HPE, passed by unanimous acclamation on 5/4/17</a:t>
            </a:r>
          </a:p>
        </p:txBody>
      </p:sp>
    </p:spTree>
    <p:extLst>
      <p:ext uri="{BB962C8B-B14F-4D97-AF65-F5344CB8AC3E}">
        <p14:creationId xmlns:p14="http://schemas.microsoft.com/office/powerpoint/2010/main" val="764562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Text – Article 7.8</a:t>
            </a:r>
          </a:p>
        </p:txBody>
      </p:sp>
      <p:sp>
        <p:nvSpPr>
          <p:cNvPr id="3" name="Content Placeholder 2"/>
          <p:cNvSpPr>
            <a:spLocks noGrp="1"/>
          </p:cNvSpPr>
          <p:nvPr>
            <p:ph idx="1"/>
          </p:nvPr>
        </p:nvSpPr>
        <p:spPr/>
        <p:txBody>
          <a:bodyPr>
            <a:normAutofit/>
          </a:bodyPr>
          <a:lstStyle/>
          <a:p>
            <a:pPr marL="0" indent="0">
              <a:buNone/>
            </a:pPr>
            <a:r>
              <a:rPr lang="en-US" sz="1600" b="1" dirty="0"/>
              <a:t>7.8 Conduct of (Board) Meetings</a:t>
            </a:r>
            <a:r>
              <a:rPr lang="en-US" sz="1600" dirty="0"/>
              <a:t>. </a:t>
            </a:r>
          </a:p>
          <a:p>
            <a:pPr marL="0" indent="0">
              <a:buNone/>
            </a:pPr>
            <a:r>
              <a:rPr lang="en-US" sz="1600" dirty="0"/>
              <a:t>The Board shall be presided over by the Chair or, in his or her absence, by a Director selected by a majority of the Board present at the meeting. The Secretary of the Corporation shall act as secretary of all meetings of the Board, provided that, in his or her absence, the presiding officer shall appoint another person to act as secretary of the meeting. Meetings shall be governed by such procedures as may be approved from time to time by the Board, insofar as such rules are not inconsistent with or in conflict with these Bylaws or with provisions of law. </a:t>
            </a:r>
          </a:p>
          <a:p>
            <a:endParaRPr lang="en-US" sz="16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11</a:t>
            </a:fld>
            <a:endParaRPr lang="en-US"/>
          </a:p>
        </p:txBody>
      </p:sp>
    </p:spTree>
    <p:extLst>
      <p:ext uri="{BB962C8B-B14F-4D97-AF65-F5344CB8AC3E}">
        <p14:creationId xmlns:p14="http://schemas.microsoft.com/office/powerpoint/2010/main" val="2596941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Voteable – Article 7.8: Conduct of Board Meetings</a:t>
            </a:r>
          </a:p>
        </p:txBody>
      </p:sp>
      <p:sp>
        <p:nvSpPr>
          <p:cNvPr id="3" name="Content Placeholder 2"/>
          <p:cNvSpPr>
            <a:spLocks noGrp="1"/>
          </p:cNvSpPr>
          <p:nvPr>
            <p:ph idx="1"/>
          </p:nvPr>
        </p:nvSpPr>
        <p:spPr>
          <a:xfrm>
            <a:off x="457200" y="1601788"/>
            <a:ext cx="8229600" cy="4015241"/>
          </a:xfrm>
        </p:spPr>
        <p:txBody>
          <a:bodyPr>
            <a:normAutofit/>
          </a:bodyPr>
          <a:lstStyle/>
          <a:p>
            <a:pPr marL="0" indent="0">
              <a:buNone/>
            </a:pPr>
            <a:r>
              <a:rPr lang="en-US" sz="2000" dirty="0"/>
              <a:t>Motion - Cray:</a:t>
            </a:r>
          </a:p>
          <a:p>
            <a:pPr marL="0" indent="0">
              <a:buNone/>
            </a:pPr>
            <a:r>
              <a:rPr lang="en-US" sz="2000" dirty="0"/>
              <a:t>Board Meetings shall be presided over by the Chair, or, in his or her absence by the Vice Chair, or, in his or her absence by the Secretary, or, in his or her absence by the Treasurer.  Under normal circumstances, a Board meeting may not be convened without the presence of at least one of the Officers.  </a:t>
            </a:r>
          </a:p>
          <a:p>
            <a:pPr marL="0" indent="0">
              <a:buNone/>
            </a:pPr>
            <a:r>
              <a:rPr lang="en-US" sz="2000" dirty="0"/>
              <a:t>In extenuating circumstances, such as the absence of all four Officers, a quorum of the Board may, by majority vote, elect one of its members to serve as Presiding Officer for the purpose of conducting that Board Meeting. </a:t>
            </a:r>
          </a:p>
          <a:p>
            <a:pPr marL="0" indent="0">
              <a:buNone/>
            </a:pPr>
            <a:r>
              <a:rPr lang="en-US" sz="2000" dirty="0"/>
              <a:t>Minutes of the Meeting shall be taken by an individual appointed by the Presiding Officer for that meeting. </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12</a:t>
            </a:fld>
            <a:endParaRPr lang="en-US"/>
          </a:p>
        </p:txBody>
      </p:sp>
      <p:sp>
        <p:nvSpPr>
          <p:cNvPr id="6" name="TextBox 5"/>
          <p:cNvSpPr txBox="1"/>
          <p:nvPr/>
        </p:nvSpPr>
        <p:spPr>
          <a:xfrm>
            <a:off x="5092597" y="5526233"/>
            <a:ext cx="3594203"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Seconded by Intel, passed by unanimous acclamation on 5/4/17</a:t>
            </a:r>
          </a:p>
        </p:txBody>
      </p:sp>
    </p:spTree>
    <p:extLst>
      <p:ext uri="{BB962C8B-B14F-4D97-AF65-F5344CB8AC3E}">
        <p14:creationId xmlns:p14="http://schemas.microsoft.com/office/powerpoint/2010/main" val="3366381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Existing Text – Articles 21.5, 21.6</a:t>
            </a:r>
          </a:p>
        </p:txBody>
      </p:sp>
      <p:sp>
        <p:nvSpPr>
          <p:cNvPr id="3" name="Content Placeholder 2"/>
          <p:cNvSpPr>
            <a:spLocks noGrp="1"/>
          </p:cNvSpPr>
          <p:nvPr>
            <p:ph idx="1"/>
          </p:nvPr>
        </p:nvSpPr>
        <p:spPr/>
        <p:txBody>
          <a:bodyPr>
            <a:normAutofit/>
          </a:bodyPr>
          <a:lstStyle/>
          <a:p>
            <a:pPr marL="0" indent="0">
              <a:buNone/>
            </a:pPr>
            <a:r>
              <a:rPr lang="en-US" sz="1600" b="1" dirty="0"/>
              <a:t>21.5 Waiver of Personal Liability</a:t>
            </a:r>
            <a:r>
              <a:rPr lang="en-US" sz="1600" dirty="0"/>
              <a:t> </a:t>
            </a:r>
          </a:p>
          <a:p>
            <a:pPr marL="0" indent="0">
              <a:buNone/>
            </a:pPr>
            <a:r>
              <a:rPr lang="en-US" sz="1600" dirty="0"/>
              <a:t>The liability of Directors of this Corporation for monetary damages shall e waived and limited to the fullest extent permissible under California law. </a:t>
            </a:r>
          </a:p>
          <a:p>
            <a:pPr marL="0" indent="0">
              <a:buNone/>
            </a:pPr>
            <a:endParaRPr lang="en-US" sz="1600" dirty="0"/>
          </a:p>
          <a:p>
            <a:pPr marL="0" indent="0">
              <a:buNone/>
            </a:pPr>
            <a:r>
              <a:rPr lang="en-US" sz="1600" b="1" dirty="0"/>
              <a:t>21.6 Indemnification</a:t>
            </a:r>
          </a:p>
          <a:p>
            <a:pPr marL="0" indent="0">
              <a:buNone/>
            </a:pPr>
            <a:r>
              <a:rPr lang="en-US" sz="1600" dirty="0"/>
              <a:t>The Corporation shall indemnify Directors to the fullest extent permissible under California law.</a:t>
            </a:r>
          </a:p>
          <a:p>
            <a:endParaRPr lang="en-US" sz="16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13</a:t>
            </a:fld>
            <a:endParaRPr lang="en-US"/>
          </a:p>
        </p:txBody>
      </p:sp>
    </p:spTree>
    <p:extLst>
      <p:ext uri="{BB962C8B-B14F-4D97-AF65-F5344CB8AC3E}">
        <p14:creationId xmlns:p14="http://schemas.microsoft.com/office/powerpoint/2010/main" val="2370691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89520" cy="1143000"/>
          </a:xfrm>
        </p:spPr>
        <p:txBody>
          <a:bodyPr/>
          <a:lstStyle/>
          <a:p>
            <a:r>
              <a:rPr lang="en-US" sz="2400" dirty="0"/>
              <a:t>Voteable – Articles 21.5, 21.6: Liability, Indemnification</a:t>
            </a:r>
          </a:p>
        </p:txBody>
      </p:sp>
      <p:sp>
        <p:nvSpPr>
          <p:cNvPr id="3" name="Content Placeholder 2"/>
          <p:cNvSpPr>
            <a:spLocks noGrp="1"/>
          </p:cNvSpPr>
          <p:nvPr>
            <p:ph idx="1"/>
          </p:nvPr>
        </p:nvSpPr>
        <p:spPr>
          <a:xfrm>
            <a:off x="457200" y="1601788"/>
            <a:ext cx="8229600" cy="4015241"/>
          </a:xfrm>
        </p:spPr>
        <p:txBody>
          <a:bodyPr>
            <a:noAutofit/>
          </a:bodyPr>
          <a:lstStyle/>
          <a:p>
            <a:pPr marL="0" indent="0">
              <a:buNone/>
            </a:pPr>
            <a:r>
              <a:rPr lang="en-US" sz="2000" dirty="0"/>
              <a:t>Motion - LANL:</a:t>
            </a:r>
          </a:p>
          <a:p>
            <a:pPr marL="0" indent="0">
              <a:buNone/>
            </a:pPr>
            <a:r>
              <a:rPr lang="en-US" sz="2000" dirty="0"/>
              <a:t>Articles 21.5 and 21.6 shall be changed to substitute the expression ‘direct agents’ in place of the word ‘Directors’ to read as follows:</a:t>
            </a:r>
          </a:p>
          <a:p>
            <a:pPr marL="0" indent="0">
              <a:buNone/>
            </a:pPr>
            <a:endParaRPr lang="en-US" sz="2000" dirty="0"/>
          </a:p>
          <a:p>
            <a:pPr marL="0" indent="0">
              <a:buNone/>
            </a:pPr>
            <a:r>
              <a:rPr lang="en-US" sz="2000" b="1" dirty="0"/>
              <a:t>21.5 Waiver of Personal Liability</a:t>
            </a:r>
          </a:p>
          <a:p>
            <a:pPr marL="0" indent="0">
              <a:buNone/>
            </a:pPr>
            <a:r>
              <a:rPr lang="en-US" sz="2000" dirty="0"/>
              <a:t>The liability of direct agents of this Corporation for monetary damages shall be waived and limited to the fullest extent permissible under California law.</a:t>
            </a:r>
          </a:p>
          <a:p>
            <a:pPr marL="0" indent="0">
              <a:buNone/>
            </a:pPr>
            <a:endParaRPr lang="en-US" sz="2000" dirty="0"/>
          </a:p>
          <a:p>
            <a:pPr marL="0" indent="0">
              <a:buNone/>
            </a:pPr>
            <a:r>
              <a:rPr lang="en-US" sz="2000" b="1" dirty="0"/>
              <a:t>21.6 Indemnification</a:t>
            </a:r>
          </a:p>
          <a:p>
            <a:pPr marL="0" indent="0">
              <a:buNone/>
            </a:pPr>
            <a:r>
              <a:rPr lang="en-US" sz="2000" dirty="0"/>
              <a:t>The Corporation shall indemnify direct agents to the fullest extent permissible under California law. </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14</a:t>
            </a:fld>
            <a:endParaRPr lang="en-US"/>
          </a:p>
        </p:txBody>
      </p:sp>
      <p:sp>
        <p:nvSpPr>
          <p:cNvPr id="6" name="TextBox 5"/>
          <p:cNvSpPr txBox="1"/>
          <p:nvPr/>
        </p:nvSpPr>
        <p:spPr>
          <a:xfrm>
            <a:off x="5092597" y="5526233"/>
            <a:ext cx="3594203"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Seconded by Cray, passed by unanimous acclamation on 5/4/17</a:t>
            </a:r>
          </a:p>
        </p:txBody>
      </p:sp>
    </p:spTree>
    <p:extLst>
      <p:ext uri="{BB962C8B-B14F-4D97-AF65-F5344CB8AC3E}">
        <p14:creationId xmlns:p14="http://schemas.microsoft.com/office/powerpoint/2010/main" val="241881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 Adopt the new Officer provisions</a:t>
            </a:r>
          </a:p>
        </p:txBody>
      </p:sp>
      <p:sp>
        <p:nvSpPr>
          <p:cNvPr id="3" name="Content Placeholder 2"/>
          <p:cNvSpPr>
            <a:spLocks noGrp="1"/>
          </p:cNvSpPr>
          <p:nvPr>
            <p:ph idx="1"/>
          </p:nvPr>
        </p:nvSpPr>
        <p:spPr/>
        <p:txBody>
          <a:bodyPr>
            <a:normAutofit/>
          </a:bodyPr>
          <a:lstStyle/>
          <a:p>
            <a:pPr marL="0" indent="0">
              <a:buNone/>
            </a:pPr>
            <a:r>
              <a:rPr lang="en-US" dirty="0"/>
              <a:t>Cray motion: Notwithstanding the existing Ground rules, immediately adopt the votes regarding Officers as contained in the following motions </a:t>
            </a:r>
            <a:r>
              <a:rPr lang="en-US" sz="2000" dirty="0"/>
              <a:t>– see the slide deck V_OFA_Officers_2017_0414 with amendments</a:t>
            </a:r>
            <a:r>
              <a:rPr lang="en-US" dirty="0"/>
              <a:t>:</a:t>
            </a:r>
          </a:p>
          <a:p>
            <a:pPr>
              <a:buFontTx/>
              <a:buChar char="-"/>
            </a:pPr>
            <a:r>
              <a:rPr lang="en-US" sz="2000" dirty="0"/>
              <a:t>“Voteable – Article 8: Define the Officers”</a:t>
            </a:r>
          </a:p>
          <a:p>
            <a:pPr>
              <a:buFontTx/>
              <a:buChar char="-"/>
            </a:pPr>
            <a:r>
              <a:rPr lang="en-US" sz="2000" dirty="0"/>
              <a:t>“Voteable – Article 8: Term in Office”</a:t>
            </a:r>
          </a:p>
          <a:p>
            <a:pPr>
              <a:buFontTx/>
              <a:buChar char="-"/>
            </a:pPr>
            <a:r>
              <a:rPr lang="en-US" sz="2000" dirty="0"/>
              <a:t>“Voteable – Article 8: Nominations and Voting”</a:t>
            </a:r>
          </a:p>
          <a:p>
            <a:pPr>
              <a:buFontTx/>
              <a:buChar char="-"/>
            </a:pPr>
            <a:r>
              <a:rPr lang="en-US" sz="2000" dirty="0"/>
              <a:t>“Voteable – Article 8: Eligibility and Succession”</a:t>
            </a:r>
          </a:p>
          <a:p>
            <a:pPr>
              <a:buFontTx/>
              <a:buChar char="-"/>
            </a:pPr>
            <a:r>
              <a:rPr lang="en-US" sz="2000" dirty="0"/>
              <a:t>“Voteable – Article 5.9: Member Meetings”</a:t>
            </a:r>
          </a:p>
          <a:p>
            <a:pPr>
              <a:buFontTx/>
              <a:buChar char="-"/>
            </a:pPr>
            <a:r>
              <a:rPr lang="en-US" sz="2000" dirty="0"/>
              <a:t>“Voteable – Article 7.8: Conduct of Board Meetings”</a:t>
            </a:r>
          </a:p>
          <a:p>
            <a:pPr>
              <a:buFontTx/>
              <a:buChar char="-"/>
            </a:pPr>
            <a:r>
              <a:rPr lang="en-US" sz="2000" dirty="0"/>
              <a:t>“Voteable – Articles 21.5, 21.6: Liability, Indemnification”</a:t>
            </a:r>
          </a:p>
          <a:p>
            <a:pPr>
              <a:buFontTx/>
              <a:buChar char="-"/>
            </a:pP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15</a:t>
            </a:fld>
            <a:endParaRPr lang="en-US"/>
          </a:p>
        </p:txBody>
      </p:sp>
      <p:sp>
        <p:nvSpPr>
          <p:cNvPr id="6" name="TextBox 5"/>
          <p:cNvSpPr txBox="1"/>
          <p:nvPr/>
        </p:nvSpPr>
        <p:spPr>
          <a:xfrm>
            <a:off x="5092597" y="5526233"/>
            <a:ext cx="3594203"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Seconded by Intel, passed by unanimous acclamation on 5/4/17</a:t>
            </a:r>
          </a:p>
        </p:txBody>
      </p:sp>
    </p:spTree>
    <p:extLst>
      <p:ext uri="{BB962C8B-B14F-4D97-AF65-F5344CB8AC3E}">
        <p14:creationId xmlns:p14="http://schemas.microsoft.com/office/powerpoint/2010/main" val="3450917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Backup – Results of 3/23/17 Board Action to suspend the </a:t>
            </a:r>
            <a:r>
              <a:rPr lang="en-US" dirty="0" err="1"/>
              <a:t>groundrules</a:t>
            </a: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16</a:t>
            </a:fld>
            <a:endParaRPr lang="en-US"/>
          </a:p>
        </p:txBody>
      </p:sp>
    </p:spTree>
    <p:extLst>
      <p:ext uri="{BB962C8B-B14F-4D97-AF65-F5344CB8AC3E}">
        <p14:creationId xmlns:p14="http://schemas.microsoft.com/office/powerpoint/2010/main" val="1255958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 re-open </a:t>
            </a:r>
            <a:r>
              <a:rPr lang="en-US" sz="2800" dirty="0" err="1"/>
              <a:t>Groundrules</a:t>
            </a:r>
            <a:r>
              <a:rPr lang="en-US" sz="2800" dirty="0"/>
              <a:t> discussion</a:t>
            </a:r>
          </a:p>
        </p:txBody>
      </p:sp>
      <p:sp>
        <p:nvSpPr>
          <p:cNvPr id="3" name="Content Placeholder 2"/>
          <p:cNvSpPr>
            <a:spLocks noGrp="1"/>
          </p:cNvSpPr>
          <p:nvPr>
            <p:ph idx="1"/>
          </p:nvPr>
        </p:nvSpPr>
        <p:spPr/>
        <p:txBody>
          <a:bodyPr/>
          <a:lstStyle/>
          <a:p>
            <a:pPr marL="0" indent="0">
              <a:buNone/>
            </a:pPr>
            <a:r>
              <a:rPr lang="en-US" dirty="0"/>
              <a:t>Cray motion: Re-open the </a:t>
            </a:r>
            <a:r>
              <a:rPr lang="en-US" dirty="0" err="1"/>
              <a:t>Groundrules</a:t>
            </a:r>
            <a:r>
              <a:rPr lang="en-US" dirty="0"/>
              <a:t> discussion, closed on 12/15/16, to consider two specific variances to the </a:t>
            </a:r>
            <a:r>
              <a:rPr lang="en-US" dirty="0" err="1"/>
              <a:t>Groundrules</a:t>
            </a:r>
            <a:r>
              <a:rPr lang="en-US" dirty="0"/>
              <a:t>, as shown in the following two motions.</a:t>
            </a:r>
          </a:p>
          <a:p>
            <a:pPr marL="0" indent="0">
              <a:buNone/>
            </a:pPr>
            <a:endParaRPr lang="en-US" dirty="0"/>
          </a:p>
          <a:p>
            <a:pPr marL="0" indent="0">
              <a:buNone/>
            </a:pPr>
            <a:r>
              <a:rPr lang="en-US" dirty="0"/>
              <a:t>A two-thirds majority vote of the full board is required to re-open the </a:t>
            </a:r>
            <a:r>
              <a:rPr lang="en-US" dirty="0" err="1"/>
              <a:t>Groundrules</a:t>
            </a:r>
            <a:r>
              <a:rPr lang="en-US" dirty="0"/>
              <a:t> discussion.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17</a:t>
            </a:fld>
            <a:endParaRPr lang="en-US"/>
          </a:p>
        </p:txBody>
      </p:sp>
      <p:sp>
        <p:nvSpPr>
          <p:cNvPr id="6" name="TextBox 5"/>
          <p:cNvSpPr txBox="1"/>
          <p:nvPr/>
        </p:nvSpPr>
        <p:spPr>
          <a:xfrm>
            <a:off x="1659467" y="5136444"/>
            <a:ext cx="4210755" cy="923330"/>
          </a:xfrm>
          <a:prstGeom prst="rect">
            <a:avLst/>
          </a:prstGeom>
          <a:noFill/>
          <a:ln>
            <a:solidFill>
              <a:schemeClr val="tx1"/>
            </a:solidFill>
          </a:ln>
        </p:spPr>
        <p:txBody>
          <a:bodyPr wrap="square" rtlCol="0">
            <a:spAutoFit/>
          </a:bodyPr>
          <a:lstStyle/>
          <a:p>
            <a:r>
              <a:rPr lang="en-US" dirty="0">
                <a:solidFill>
                  <a:srgbClr val="6D6E71"/>
                </a:solidFill>
              </a:rPr>
              <a:t>Result as of 3/23/17: motion seconded and passed  with 10 yes, 1 abstain, and 1 no.  There are 15 board members.</a:t>
            </a:r>
          </a:p>
        </p:txBody>
      </p:sp>
    </p:spTree>
    <p:extLst>
      <p:ext uri="{BB962C8B-B14F-4D97-AF65-F5344CB8AC3E}">
        <p14:creationId xmlns:p14="http://schemas.microsoft.com/office/powerpoint/2010/main" val="3321087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 Adopt the At Large Member Provisions</a:t>
            </a:r>
          </a:p>
        </p:txBody>
      </p:sp>
      <p:sp>
        <p:nvSpPr>
          <p:cNvPr id="3" name="Content Placeholder 2"/>
          <p:cNvSpPr>
            <a:spLocks noGrp="1"/>
          </p:cNvSpPr>
          <p:nvPr>
            <p:ph idx="1"/>
          </p:nvPr>
        </p:nvSpPr>
        <p:spPr/>
        <p:txBody>
          <a:bodyPr/>
          <a:lstStyle/>
          <a:p>
            <a:pPr marL="0" indent="0">
              <a:buNone/>
            </a:pPr>
            <a:r>
              <a:rPr lang="en-US" dirty="0"/>
              <a:t>Cray motion: Notwithstanding the existing Ground rules, adopt the vote to add two At Large Directors as of this year’s Workshop.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18</a:t>
            </a:fld>
            <a:endParaRPr lang="en-US"/>
          </a:p>
        </p:txBody>
      </p:sp>
      <p:sp>
        <p:nvSpPr>
          <p:cNvPr id="6" name="TextBox 5"/>
          <p:cNvSpPr txBox="1"/>
          <p:nvPr/>
        </p:nvSpPr>
        <p:spPr>
          <a:xfrm>
            <a:off x="1761067" y="4210755"/>
            <a:ext cx="4210755" cy="646331"/>
          </a:xfrm>
          <a:prstGeom prst="rect">
            <a:avLst/>
          </a:prstGeom>
          <a:noFill/>
          <a:ln>
            <a:solidFill>
              <a:schemeClr val="tx1"/>
            </a:solidFill>
          </a:ln>
        </p:spPr>
        <p:txBody>
          <a:bodyPr wrap="square" rtlCol="0">
            <a:spAutoFit/>
          </a:bodyPr>
          <a:lstStyle/>
          <a:p>
            <a:r>
              <a:rPr lang="en-US" dirty="0">
                <a:solidFill>
                  <a:srgbClr val="6D6E71"/>
                </a:solidFill>
              </a:rPr>
              <a:t>Result as of 3/23/17: motion seconded by LANL and passed by voice vote</a:t>
            </a:r>
          </a:p>
        </p:txBody>
      </p:sp>
    </p:spTree>
    <p:extLst>
      <p:ext uri="{BB962C8B-B14F-4D97-AF65-F5344CB8AC3E}">
        <p14:creationId xmlns:p14="http://schemas.microsoft.com/office/powerpoint/2010/main" val="3593215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 Adopt the new Officer provisions</a:t>
            </a:r>
          </a:p>
        </p:txBody>
      </p:sp>
      <p:sp>
        <p:nvSpPr>
          <p:cNvPr id="3" name="Content Placeholder 2"/>
          <p:cNvSpPr>
            <a:spLocks noGrp="1"/>
          </p:cNvSpPr>
          <p:nvPr>
            <p:ph idx="1"/>
          </p:nvPr>
        </p:nvSpPr>
        <p:spPr/>
        <p:txBody>
          <a:bodyPr>
            <a:normAutofit/>
          </a:bodyPr>
          <a:lstStyle/>
          <a:p>
            <a:pPr marL="0" indent="0">
              <a:buNone/>
            </a:pPr>
            <a:r>
              <a:rPr lang="en-US" dirty="0"/>
              <a:t>Cray motion: Notwithstanding the existing Ground rules, immediately adopt the votes regarding Officers as contained in the following motions </a:t>
            </a:r>
            <a:r>
              <a:rPr lang="en-US" sz="2000" dirty="0"/>
              <a:t>– see the slide deck V_OFA_Officers_2017_0317</a:t>
            </a:r>
            <a:r>
              <a:rPr lang="en-US" dirty="0"/>
              <a:t>:</a:t>
            </a:r>
          </a:p>
          <a:p>
            <a:pPr>
              <a:buFontTx/>
              <a:buChar char="-"/>
            </a:pPr>
            <a:r>
              <a:rPr lang="en-US" sz="2000" dirty="0"/>
              <a:t>“Voteable – Article 8: Define the Officers”</a:t>
            </a:r>
          </a:p>
          <a:p>
            <a:pPr>
              <a:buFontTx/>
              <a:buChar char="-"/>
            </a:pPr>
            <a:r>
              <a:rPr lang="en-US" sz="2000" dirty="0"/>
              <a:t>“Voteable – Article 8: Term in Office”</a:t>
            </a:r>
          </a:p>
          <a:p>
            <a:pPr>
              <a:buFontTx/>
              <a:buChar char="-"/>
            </a:pPr>
            <a:r>
              <a:rPr lang="en-US" sz="2000" dirty="0"/>
              <a:t>“Voteable – Article 8: Nominations and Voting”</a:t>
            </a:r>
          </a:p>
          <a:p>
            <a:pPr>
              <a:buFontTx/>
              <a:buChar char="-"/>
            </a:pPr>
            <a:r>
              <a:rPr lang="en-US" sz="2000" dirty="0"/>
              <a:t>“Voteable – Article 8: Eligibility and Succession”</a:t>
            </a:r>
          </a:p>
          <a:p>
            <a:pPr>
              <a:buFontTx/>
              <a:buChar char="-"/>
            </a:pPr>
            <a:r>
              <a:rPr lang="en-US" sz="2000" dirty="0"/>
              <a:t>“Voteable – Article 5.9: Member Meetings”</a:t>
            </a:r>
          </a:p>
          <a:p>
            <a:pPr>
              <a:buFontTx/>
              <a:buChar char="-"/>
            </a:pPr>
            <a:r>
              <a:rPr lang="en-US" sz="2000" dirty="0"/>
              <a:t>“Voteable – Article 7.8: Conduct of Board Meetings”</a:t>
            </a:r>
          </a:p>
          <a:p>
            <a:pPr>
              <a:buFontTx/>
              <a:buChar char="-"/>
            </a:pP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19</a:t>
            </a:fld>
            <a:endParaRPr lang="en-US"/>
          </a:p>
        </p:txBody>
      </p:sp>
      <p:sp>
        <p:nvSpPr>
          <p:cNvPr id="6" name="TextBox 5"/>
          <p:cNvSpPr txBox="1"/>
          <p:nvPr/>
        </p:nvSpPr>
        <p:spPr>
          <a:xfrm>
            <a:off x="3081867" y="4594578"/>
            <a:ext cx="5712177" cy="1477328"/>
          </a:xfrm>
          <a:prstGeom prst="rect">
            <a:avLst/>
          </a:prstGeom>
          <a:solidFill>
            <a:schemeClr val="bg1"/>
          </a:solidFill>
          <a:ln>
            <a:solidFill>
              <a:schemeClr val="tx1"/>
            </a:solidFill>
          </a:ln>
        </p:spPr>
        <p:txBody>
          <a:bodyPr wrap="square" rtlCol="0">
            <a:spAutoFit/>
          </a:bodyPr>
          <a:lstStyle/>
          <a:p>
            <a:r>
              <a:rPr lang="en-US" dirty="0">
                <a:solidFill>
                  <a:srgbClr val="6D6E71"/>
                </a:solidFill>
              </a:rPr>
              <a:t>Result as of 3/23/17: This motion has not been offered for a vote, since the underlying motions have not yet been discussed or voted.  The 2/3 vote needed to re-open the ground rules remains in play as it specifically covers this motion.</a:t>
            </a:r>
          </a:p>
        </p:txBody>
      </p:sp>
    </p:spTree>
    <p:extLst>
      <p:ext uri="{BB962C8B-B14F-4D97-AF65-F5344CB8AC3E}">
        <p14:creationId xmlns:p14="http://schemas.microsoft.com/office/powerpoint/2010/main" val="387106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pPr lvl="1"/>
            <a:r>
              <a:rPr lang="en-US" sz="2000" dirty="0"/>
              <a:t>OFA is organized as a ‘California Nonprofit Mutual Benefit Corporation’</a:t>
            </a:r>
          </a:p>
          <a:p>
            <a:pPr lvl="2"/>
            <a:r>
              <a:rPr lang="en-US" dirty="0"/>
              <a:t>Which means we have to conform to CA law w.r.t. corporations</a:t>
            </a:r>
          </a:p>
          <a:p>
            <a:pPr marL="400050" lvl="1" indent="0">
              <a:buNone/>
            </a:pPr>
            <a:r>
              <a:rPr lang="en-US" sz="2000" dirty="0"/>
              <a:t>- Counsel’s guidance (paraphrased):</a:t>
            </a:r>
          </a:p>
          <a:p>
            <a:pPr marL="914400" lvl="1" indent="-514350">
              <a:buFont typeface="+mj-lt"/>
              <a:buAutoNum type="arabicPeriod"/>
            </a:pPr>
            <a:r>
              <a:rPr lang="en-US" sz="1800" dirty="0"/>
              <a:t>We must have at least a President or Chairman (either title), a Secretary and a Treasurer</a:t>
            </a:r>
          </a:p>
          <a:p>
            <a:pPr marL="914400" lvl="1" indent="-514350">
              <a:buFont typeface="+mj-lt"/>
              <a:buAutoNum type="arabicPeriod"/>
            </a:pPr>
            <a:r>
              <a:rPr lang="en-US" sz="1800" dirty="0"/>
              <a:t>“…no person serving as the Secretary, (or) the Treasurer may serve concurrently as president or chair of the board.”</a:t>
            </a:r>
          </a:p>
          <a:p>
            <a:pPr lvl="1"/>
            <a:endParaRPr lang="en-US" dirty="0"/>
          </a:p>
          <a:p>
            <a:pPr lvl="2"/>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594081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Existing text – Article 8</a:t>
            </a:r>
          </a:p>
        </p:txBody>
      </p:sp>
      <p:sp>
        <p:nvSpPr>
          <p:cNvPr id="3" name="Content Placeholder 2"/>
          <p:cNvSpPr>
            <a:spLocks noGrp="1"/>
          </p:cNvSpPr>
          <p:nvPr>
            <p:ph idx="1"/>
          </p:nvPr>
        </p:nvSpPr>
        <p:spPr>
          <a:xfrm>
            <a:off x="457200" y="1601788"/>
            <a:ext cx="8229600" cy="3318082"/>
          </a:xfrm>
        </p:spPr>
        <p:txBody>
          <a:bodyPr>
            <a:normAutofit/>
          </a:bodyPr>
          <a:lstStyle/>
          <a:p>
            <a:pPr marL="0" indent="0">
              <a:buNone/>
            </a:pPr>
            <a:r>
              <a:rPr lang="en-US" sz="2000" b="1" dirty="0"/>
              <a:t>ARTICLE 8. OFFICERS </a:t>
            </a:r>
            <a:endParaRPr lang="en-US" sz="2000" dirty="0"/>
          </a:p>
          <a:p>
            <a:pPr marL="0" indent="0">
              <a:buNone/>
            </a:pPr>
            <a:r>
              <a:rPr lang="en-US" sz="2000" dirty="0"/>
              <a:t>The Board may appoint officers at any time. The officers of the Corporation may include a Chair, President, Vice Chair, Secretary, Treasurer, and any other officer as determined by the Board, with the powers and duties as determined by the Board. The same person may serve as Chair and President. The officers shall serve at the pleasure of the Board, and shall serve without compensation unless otherwise approved by the Board. </a:t>
            </a:r>
          </a:p>
          <a:p>
            <a:pPr marL="0" indent="0">
              <a:buNone/>
            </a:pPr>
            <a:endParaRPr lang="en-US" sz="2000" b="1"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Tree>
    <p:extLst>
      <p:ext uri="{BB962C8B-B14F-4D97-AF65-F5344CB8AC3E}">
        <p14:creationId xmlns:p14="http://schemas.microsoft.com/office/powerpoint/2010/main" val="2813674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Voteable – Article 8: Define the Officers</a:t>
            </a:r>
          </a:p>
        </p:txBody>
      </p:sp>
      <p:sp>
        <p:nvSpPr>
          <p:cNvPr id="3" name="Content Placeholder 2"/>
          <p:cNvSpPr>
            <a:spLocks noGrp="1"/>
          </p:cNvSpPr>
          <p:nvPr>
            <p:ph idx="1"/>
          </p:nvPr>
        </p:nvSpPr>
        <p:spPr/>
        <p:txBody>
          <a:bodyPr/>
          <a:lstStyle/>
          <a:p>
            <a:pPr marL="0" indent="0">
              <a:buNone/>
            </a:pPr>
            <a:r>
              <a:rPr lang="en-US" sz="2000" dirty="0"/>
              <a:t>Motion - Cray: </a:t>
            </a:r>
          </a:p>
          <a:p>
            <a:pPr marL="0" indent="0">
              <a:buNone/>
            </a:pPr>
            <a:r>
              <a:rPr lang="en-US" sz="2000" dirty="0"/>
              <a:t>The Officers of the Corporation shall consist of a Chair, a Vice Chair, a Treasurer, and a Secretary.  Any one person can hold only one Officer role at any time. An Officer may be, but need not be, a Director, but must be an employee of, or contractor to, a Promoter Member organization.  In the case of an Officer who is not also a Director, such Officer shall not be included for quorum and shall not participate in votes taken by the Board.  An Officer who is also a Director retains all the rights and privileges obtaining to any other Director.  The Officers shall serve without compensation unless otherwise approved by the Board.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6" name="TextBox 5"/>
          <p:cNvSpPr txBox="1"/>
          <p:nvPr/>
        </p:nvSpPr>
        <p:spPr>
          <a:xfrm>
            <a:off x="3030532" y="5125017"/>
            <a:ext cx="2325239"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passed by vote of 10 yes, 1 no, 1 abstain on 4/20/17</a:t>
            </a:r>
          </a:p>
        </p:txBody>
      </p:sp>
    </p:spTree>
    <p:extLst>
      <p:ext uri="{BB962C8B-B14F-4D97-AF65-F5344CB8AC3E}">
        <p14:creationId xmlns:p14="http://schemas.microsoft.com/office/powerpoint/2010/main" val="3233148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Voteable – Article 8:Term in Office</a:t>
            </a:r>
          </a:p>
        </p:txBody>
      </p:sp>
      <p:sp>
        <p:nvSpPr>
          <p:cNvPr id="3" name="Content Placeholder 2"/>
          <p:cNvSpPr>
            <a:spLocks noGrp="1"/>
          </p:cNvSpPr>
          <p:nvPr>
            <p:ph idx="1"/>
          </p:nvPr>
        </p:nvSpPr>
        <p:spPr/>
        <p:txBody>
          <a:bodyPr/>
          <a:lstStyle/>
          <a:p>
            <a:pPr marL="0" indent="0">
              <a:buNone/>
            </a:pPr>
            <a:r>
              <a:rPr lang="en-US" sz="2000" dirty="0"/>
              <a:t>Motion: The term of office for all Officers shall be eighteen months, beginning immediately upon election and continuing until replaced at the next election in not less than eighteen months.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
        <p:nvSpPr>
          <p:cNvPr id="6" name="TextBox 5"/>
          <p:cNvSpPr txBox="1"/>
          <p:nvPr/>
        </p:nvSpPr>
        <p:spPr>
          <a:xfrm>
            <a:off x="566530" y="4065104"/>
            <a:ext cx="7692887" cy="923330"/>
          </a:xfrm>
          <a:prstGeom prst="rect">
            <a:avLst/>
          </a:prstGeom>
          <a:noFill/>
        </p:spPr>
        <p:txBody>
          <a:bodyPr wrap="square" rtlCol="0">
            <a:spAutoFit/>
          </a:bodyPr>
          <a:lstStyle/>
          <a:p>
            <a:r>
              <a:rPr lang="en-US" dirty="0">
                <a:solidFill>
                  <a:srgbClr val="6D6E71"/>
                </a:solidFill>
              </a:rPr>
              <a:t>Comment: Eliminate the squishy, “…serve at the pleasure of the board” language, replace it with a defined term.  The suggestion for an 18 month term of office is purely arbitrary.</a:t>
            </a:r>
          </a:p>
        </p:txBody>
      </p:sp>
      <p:cxnSp>
        <p:nvCxnSpPr>
          <p:cNvPr id="8" name="Straight Connector 7"/>
          <p:cNvCxnSpPr/>
          <p:nvPr/>
        </p:nvCxnSpPr>
        <p:spPr>
          <a:xfrm flipV="1">
            <a:off x="341644" y="1698171"/>
            <a:ext cx="7807569" cy="366764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352800" y="2932322"/>
            <a:ext cx="2856295" cy="646331"/>
          </a:xfrm>
          <a:prstGeom prst="rect">
            <a:avLst/>
          </a:prstGeom>
          <a:solidFill>
            <a:schemeClr val="bg1"/>
          </a:solidFill>
          <a:ln>
            <a:solidFill>
              <a:srgbClr val="FF0000"/>
            </a:solidFill>
          </a:ln>
        </p:spPr>
        <p:txBody>
          <a:bodyPr wrap="none" rtlCol="0">
            <a:spAutoFit/>
          </a:bodyPr>
          <a:lstStyle/>
          <a:p>
            <a:pPr algn="ctr"/>
            <a:r>
              <a:rPr lang="en-US" dirty="0">
                <a:solidFill>
                  <a:srgbClr val="6D6E71"/>
                </a:solidFill>
              </a:rPr>
              <a:t>Replaced by LANL motion</a:t>
            </a:r>
          </a:p>
          <a:p>
            <a:pPr algn="ctr"/>
            <a:r>
              <a:rPr lang="en-US" dirty="0">
                <a:solidFill>
                  <a:srgbClr val="6D6E71"/>
                </a:solidFill>
              </a:rPr>
              <a:t>(next slide)</a:t>
            </a:r>
          </a:p>
        </p:txBody>
      </p:sp>
    </p:spTree>
    <p:extLst>
      <p:ext uri="{BB962C8B-B14F-4D97-AF65-F5344CB8AC3E}">
        <p14:creationId xmlns:p14="http://schemas.microsoft.com/office/powerpoint/2010/main" val="137612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Voteable – Article 8:Term in Office</a:t>
            </a:r>
          </a:p>
        </p:txBody>
      </p:sp>
      <p:sp>
        <p:nvSpPr>
          <p:cNvPr id="3" name="Content Placeholder 2"/>
          <p:cNvSpPr>
            <a:spLocks noGrp="1"/>
          </p:cNvSpPr>
          <p:nvPr>
            <p:ph idx="1"/>
          </p:nvPr>
        </p:nvSpPr>
        <p:spPr/>
        <p:txBody>
          <a:bodyPr/>
          <a:lstStyle/>
          <a:p>
            <a:pPr marL="0" indent="0">
              <a:buNone/>
            </a:pPr>
            <a:r>
              <a:rPr lang="en-US" sz="2000" dirty="0"/>
              <a:t>Motion - LANL: </a:t>
            </a:r>
          </a:p>
          <a:p>
            <a:pPr marL="0" indent="0">
              <a:buNone/>
            </a:pPr>
            <a:r>
              <a:rPr lang="en-US" sz="2000" dirty="0"/>
              <a:t>The term of office for all Officers shall be two years with no limit on the number of terms allowed, subject to election to an Officer position.  Elections for Officers shall be scheduled for the June Board meeting, with nominations closing at the end of the May Board meeting.  The initial term in office for the Chair and Secretary shall be one year beginning in June 2017 and thereafter two years, in order to stagger the terms such that Chair and Vice Chair expire one year apart from each other and Secretary and Treasurer expire one year apart from each other.  Subsequently, elections for Chair and Secretary shall be held in even numbered years; elections for Vice Chair and Treasurer shall be held in odd numbered years.</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6" name="TextBox 5"/>
          <p:cNvSpPr txBox="1"/>
          <p:nvPr/>
        </p:nvSpPr>
        <p:spPr>
          <a:xfrm>
            <a:off x="5092597" y="5526233"/>
            <a:ext cx="3594203" cy="646331"/>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passed by unanimous acclamation on 4/20/17</a:t>
            </a:r>
          </a:p>
        </p:txBody>
      </p:sp>
    </p:spTree>
    <p:extLst>
      <p:ext uri="{BB962C8B-B14F-4D97-AF65-F5344CB8AC3E}">
        <p14:creationId xmlns:p14="http://schemas.microsoft.com/office/powerpoint/2010/main" val="1431280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Voteable – Article 8: Nominations and Voting</a:t>
            </a:r>
          </a:p>
        </p:txBody>
      </p:sp>
      <p:sp>
        <p:nvSpPr>
          <p:cNvPr id="3" name="Content Placeholder 2"/>
          <p:cNvSpPr>
            <a:spLocks noGrp="1"/>
          </p:cNvSpPr>
          <p:nvPr>
            <p:ph idx="1"/>
          </p:nvPr>
        </p:nvSpPr>
        <p:spPr>
          <a:xfrm>
            <a:off x="457200" y="1601788"/>
            <a:ext cx="8229600" cy="4457368"/>
          </a:xfrm>
        </p:spPr>
        <p:txBody>
          <a:bodyPr>
            <a:normAutofit fontScale="92500" lnSpcReduction="10000"/>
          </a:bodyPr>
          <a:lstStyle/>
          <a:p>
            <a:pPr marL="0" indent="0">
              <a:buNone/>
            </a:pPr>
            <a:r>
              <a:rPr lang="en-US" sz="2000" dirty="0"/>
              <a:t>Motion - Cray: </a:t>
            </a:r>
          </a:p>
          <a:p>
            <a:pPr marL="0" indent="0">
              <a:buNone/>
            </a:pPr>
            <a:r>
              <a:rPr lang="en-US" sz="2000" dirty="0"/>
              <a:t>Participation – participation in the nomination of, and voting for, Officers shall be limited to Promoter Member organizations. </a:t>
            </a:r>
          </a:p>
          <a:p>
            <a:pPr marL="0" indent="0">
              <a:buNone/>
            </a:pPr>
            <a:r>
              <a:rPr lang="en-US" sz="2000" dirty="0"/>
              <a:t>Nominations - nominations shall be accepted by the Secretary until the close of the Board meeting immediately preceding the meeting designated for electing Officers.  Any given Promoter Member organization may submit only one nominee for each Officer position.</a:t>
            </a:r>
          </a:p>
          <a:p>
            <a:pPr marL="0" indent="0">
              <a:buNone/>
            </a:pPr>
            <a:r>
              <a:rPr lang="en-US" sz="2000" dirty="0"/>
              <a:t>Voting – voting shall occur during a regularly scheduled Board meeting, including proper notice of the meeting agenda.  Nominations shall be published as part of the agenda. Each Promoter Member organization is entitled to one vote for each Officer position.</a:t>
            </a:r>
          </a:p>
          <a:p>
            <a:pPr marL="0" indent="0">
              <a:buNone/>
            </a:pPr>
            <a:r>
              <a:rPr lang="en-US" sz="2000" dirty="0"/>
              <a:t>Tie Vote - at the conclusion of voting for each officer position, the nominee with the largest number of votes is declared the winner.  In the event of a two or more way tie for first place, there shall be a run-off vote.</a:t>
            </a:r>
          </a:p>
          <a:p>
            <a:pPr marL="0" indent="0">
              <a:buNone/>
            </a:pPr>
            <a:r>
              <a:rPr lang="en-US" sz="2000" dirty="0"/>
              <a:t>No Slates – Votes for each Officer position are held independently.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
        <p:nvSpPr>
          <p:cNvPr id="6" name="TextBox 5"/>
          <p:cNvSpPr txBox="1"/>
          <p:nvPr/>
        </p:nvSpPr>
        <p:spPr>
          <a:xfrm>
            <a:off x="5092597" y="5526233"/>
            <a:ext cx="3594203"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Seconded by ORNL, passed by unanimous acclamation on 5/4/17</a:t>
            </a:r>
          </a:p>
        </p:txBody>
      </p:sp>
    </p:spTree>
    <p:extLst>
      <p:ext uri="{BB962C8B-B14F-4D97-AF65-F5344CB8AC3E}">
        <p14:creationId xmlns:p14="http://schemas.microsoft.com/office/powerpoint/2010/main" val="364853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Voteable – Article 8: Eligibility and Succession</a:t>
            </a:r>
          </a:p>
        </p:txBody>
      </p:sp>
      <p:sp>
        <p:nvSpPr>
          <p:cNvPr id="3" name="Content Placeholder 2"/>
          <p:cNvSpPr>
            <a:spLocks noGrp="1"/>
          </p:cNvSpPr>
          <p:nvPr>
            <p:ph idx="1"/>
          </p:nvPr>
        </p:nvSpPr>
        <p:spPr>
          <a:xfrm>
            <a:off x="457200" y="1601788"/>
            <a:ext cx="8229600" cy="4477465"/>
          </a:xfrm>
        </p:spPr>
        <p:txBody>
          <a:bodyPr>
            <a:normAutofit/>
          </a:bodyPr>
          <a:lstStyle/>
          <a:p>
            <a:pPr marL="0" indent="0">
              <a:buNone/>
            </a:pPr>
            <a:r>
              <a:rPr lang="en-US" sz="1800" dirty="0"/>
              <a:t>Motion - Cray: </a:t>
            </a:r>
          </a:p>
          <a:p>
            <a:pPr marL="0" indent="0">
              <a:buNone/>
            </a:pPr>
            <a:r>
              <a:rPr lang="en-US" sz="1800" dirty="0"/>
              <a:t>Eligibility – Only employees or contractors of Promoter Member organizations are eligible to serve as Officers.  Other classes of members, including At Large Directors, are not eligible to serve as Officers.  </a:t>
            </a:r>
          </a:p>
          <a:p>
            <a:pPr marL="0" indent="0">
              <a:buNone/>
            </a:pPr>
            <a:r>
              <a:rPr lang="en-US" sz="1800" dirty="0"/>
              <a:t>Individual Succession - If an individual serving as an Officer ceases employment with the Promoter Member organization, or if the Board takes action to remove that individual due to loss of Good Standing or for other reasons, the Board shall at its earliest convenience accept nominations and hold an election to fill the remainder of that individual’s term. </a:t>
            </a:r>
          </a:p>
          <a:p>
            <a:pPr marL="0" indent="0">
              <a:buNone/>
            </a:pPr>
            <a:r>
              <a:rPr lang="en-US" sz="1800" dirty="0"/>
              <a:t>Promoter Member Organization Succession - If a Promoter Member organization loses its Good Standing, any Officer employed by, or contracted to, that Promoter Member Company also loses his or her Good Standing. In that case, the Board shall at its earliest convenience accept nominations and hold an election from among the employees or contractors of the remaining Promoter Member organizations to fill the remainder of that individual’s term.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sp>
        <p:nvSpPr>
          <p:cNvPr id="6" name="TextBox 5"/>
          <p:cNvSpPr txBox="1"/>
          <p:nvPr/>
        </p:nvSpPr>
        <p:spPr>
          <a:xfrm>
            <a:off x="6553200" y="5386111"/>
            <a:ext cx="2325239"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passed by vote of 12 yes, 0 no, 0 abstain on 4/20/17</a:t>
            </a:r>
          </a:p>
        </p:txBody>
      </p:sp>
    </p:spTree>
    <p:extLst>
      <p:ext uri="{BB962C8B-B14F-4D97-AF65-F5344CB8AC3E}">
        <p14:creationId xmlns:p14="http://schemas.microsoft.com/office/powerpoint/2010/main" val="2287980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Existing Text – Article 5.9</a:t>
            </a:r>
          </a:p>
        </p:txBody>
      </p:sp>
      <p:sp>
        <p:nvSpPr>
          <p:cNvPr id="3" name="Content Placeholder 2"/>
          <p:cNvSpPr>
            <a:spLocks noGrp="1"/>
          </p:cNvSpPr>
          <p:nvPr>
            <p:ph idx="1"/>
          </p:nvPr>
        </p:nvSpPr>
        <p:spPr>
          <a:xfrm>
            <a:off x="457200" y="1601788"/>
            <a:ext cx="8229600" cy="3318082"/>
          </a:xfrm>
        </p:spPr>
        <p:txBody>
          <a:bodyPr>
            <a:normAutofit/>
          </a:bodyPr>
          <a:lstStyle/>
          <a:p>
            <a:pPr marL="0" indent="0">
              <a:buNone/>
            </a:pPr>
            <a:r>
              <a:rPr lang="en-US" sz="1800" b="1" dirty="0"/>
              <a:t>5.9 Conduct of (Member) Meetings</a:t>
            </a:r>
            <a:r>
              <a:rPr lang="en-US" sz="1800" dirty="0"/>
              <a:t>. </a:t>
            </a:r>
          </a:p>
          <a:p>
            <a:pPr>
              <a:buAutoNum type="alphaUcPeriod"/>
            </a:pPr>
            <a:r>
              <a:rPr lang="en-US" sz="1800" dirty="0"/>
              <a:t>Meetings of Members shall be presided over by the Chair of the Board or, in his or her absence, by another individual serving on the Board or, in the absence of all of these persons, by the person appointed to serve as secretary of the meeting. </a:t>
            </a:r>
          </a:p>
          <a:p>
            <a:pPr>
              <a:buAutoNum type="alphaUcPeriod"/>
            </a:pPr>
            <a:endParaRPr lang="en-US" sz="18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1841672633"/>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33739</TotalTime>
  <Words>2051</Words>
  <Application>Microsoft Office PowerPoint</Application>
  <PresentationFormat>On-screen Show (4:3)</PresentationFormat>
  <Paragraphs>138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ＭＳ Ｐゴシック</vt:lpstr>
      <vt:lpstr>ＭＳ Ｐゴシック</vt:lpstr>
      <vt:lpstr>Arial</vt:lpstr>
      <vt:lpstr>Calibri</vt:lpstr>
      <vt:lpstr>Office Theme</vt:lpstr>
      <vt:lpstr>Bylaws Update Project Corporation Officers</vt:lpstr>
      <vt:lpstr>Background</vt:lpstr>
      <vt:lpstr>Existing text – Article 8</vt:lpstr>
      <vt:lpstr>Voteable – Article 8: Define the Officers</vt:lpstr>
      <vt:lpstr>Voteable – Article 8:Term in Office</vt:lpstr>
      <vt:lpstr>Voteable – Article 8:Term in Office</vt:lpstr>
      <vt:lpstr>Voteable – Article 8: Nominations and Voting</vt:lpstr>
      <vt:lpstr>Voteable – Article 8: Eligibility and Succession</vt:lpstr>
      <vt:lpstr>Existing Text – Article 5.9</vt:lpstr>
      <vt:lpstr>Voteable – Article 5.9: Member Meetings</vt:lpstr>
      <vt:lpstr>Existing Text – Article 7.8</vt:lpstr>
      <vt:lpstr>Voteable – Article 7.8: Conduct of Board Meetings</vt:lpstr>
      <vt:lpstr>Existing Text – Articles 21.5, 21.6</vt:lpstr>
      <vt:lpstr>Voteable – Articles 21.5, 21.6: Liability, Indemnification</vt:lpstr>
      <vt:lpstr>Motion – Adopt the new Officer provisions</vt:lpstr>
      <vt:lpstr>Backup – Results of 3/23/17 Board Action to suspend the groundrules</vt:lpstr>
      <vt:lpstr>Motion – re-open Groundrules discussion</vt:lpstr>
      <vt:lpstr>Motion – Adopt the At Large Member Provisions</vt:lpstr>
      <vt:lpstr>Motion – Adopt the new Officer provisions</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288</cp:revision>
  <cp:lastPrinted>2015-06-14T19:25:18Z</cp:lastPrinted>
  <dcterms:created xsi:type="dcterms:W3CDTF">2013-03-28T19:36:05Z</dcterms:created>
  <dcterms:modified xsi:type="dcterms:W3CDTF">2017-05-04T17:44:38Z</dcterms:modified>
</cp:coreProperties>
</file>