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94" r:id="rId2"/>
    <p:sldId id="305" r:id="rId3"/>
    <p:sldId id="303" r:id="rId4"/>
    <p:sldId id="304" r:id="rId5"/>
    <p:sldId id="298" r:id="rId6"/>
    <p:sldId id="295" r:id="rId7"/>
    <p:sldId id="299" r:id="rId8"/>
    <p:sldId id="300" r:id="rId9"/>
    <p:sldId id="302" r:id="rId10"/>
    <p:sldId id="301" r:id="rId11"/>
    <p:sldId id="296" r:id="rId12"/>
    <p:sldId id="281" r:id="rId13"/>
    <p:sldId id="284" r:id="rId14"/>
    <p:sldId id="283" r:id="rId15"/>
    <p:sldId id="287" r:id="rId16"/>
    <p:sldId id="289" r:id="rId17"/>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89976" autoAdjust="0"/>
  </p:normalViewPr>
  <p:slideViewPr>
    <p:cSldViewPr snapToGrid="0">
      <p:cViewPr varScale="1">
        <p:scale>
          <a:sx n="78" d="100"/>
          <a:sy n="78" d="100"/>
        </p:scale>
        <p:origin x="926" y="62"/>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5/2/2018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5/2/2018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5/2/2018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5/2/2018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5/2/2018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5/2/2018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5/2/2018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5/2/2018</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openfabrics.org/images/membership/ofa_membership_agreement_march_2011.pdf" TargetMode="External"/><Relationship Id="rId2" Type="http://schemas.openxmlformats.org/officeDocument/2006/relationships/hyperlink" Target="https://openfabrics.org/images/membership/ofa_bylaws_march_201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Filling Officer Vacancies</a:t>
            </a:r>
            <a:endParaRPr lang="en-US" sz="3200" dirty="0"/>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July 20, 2017</a:t>
            </a:r>
          </a:p>
          <a:p>
            <a:pPr algn="ctr"/>
            <a:r>
              <a:rPr lang="en-US" sz="1800" dirty="0">
                <a:latin typeface="Arial" pitchFamily="34" charset="0"/>
                <a:cs typeface="Arial" pitchFamily="34" charset="0"/>
              </a:rPr>
              <a:t>Susan Coulter – OFA Chair</a:t>
            </a:r>
          </a:p>
          <a:p>
            <a:pPr algn="ctr"/>
            <a:r>
              <a:rPr lang="en-US" sz="1800" dirty="0">
                <a:latin typeface="Arial" pitchFamily="34" charset="0"/>
                <a:cs typeface="Arial" pitchFamily="34" charset="0"/>
              </a:rPr>
              <a:t>Paul Grun – OFA Vice Chair</a:t>
            </a: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7434" cy="1143000"/>
          </a:xfrm>
        </p:spPr>
        <p:txBody>
          <a:bodyPr/>
          <a:lstStyle/>
          <a:p>
            <a:r>
              <a:rPr lang="en-US" sz="2800" dirty="0"/>
              <a:t>From the 4/20/17 slide set titled </a:t>
            </a:r>
            <a:br>
              <a:rPr lang="en-US" sz="2800" dirty="0"/>
            </a:br>
            <a:r>
              <a:rPr lang="en-US" sz="2400" dirty="0"/>
              <a:t>“Voteable – Article 8: Eligibility and Succession”</a:t>
            </a:r>
            <a:endParaRPr lang="en-US" sz="2800" dirty="0"/>
          </a:p>
        </p:txBody>
      </p:sp>
      <p:sp>
        <p:nvSpPr>
          <p:cNvPr id="3" name="Content Placeholder 2"/>
          <p:cNvSpPr>
            <a:spLocks noGrp="1"/>
          </p:cNvSpPr>
          <p:nvPr>
            <p:ph idx="1"/>
          </p:nvPr>
        </p:nvSpPr>
        <p:spPr>
          <a:xfrm>
            <a:off x="457200" y="1601788"/>
            <a:ext cx="8229600" cy="4477465"/>
          </a:xfrm>
        </p:spPr>
        <p:txBody>
          <a:bodyPr>
            <a:normAutofit/>
          </a:bodyPr>
          <a:lstStyle/>
          <a:p>
            <a:pPr marL="0" indent="0">
              <a:buNone/>
            </a:pPr>
            <a:r>
              <a:rPr lang="en-US" sz="1800" dirty="0"/>
              <a:t>Motion - Cray: </a:t>
            </a:r>
          </a:p>
          <a:p>
            <a:pPr marL="0" indent="0">
              <a:buNone/>
            </a:pPr>
            <a:r>
              <a:rPr lang="en-US" sz="1800" dirty="0"/>
              <a:t>Eligibility – Only employees or contractors of Promoter Member organizations are eligible to serve as Officers.  Other classes of members, including At Large Directors, are not eligible to serve as Officers.  </a:t>
            </a:r>
          </a:p>
          <a:p>
            <a:pPr marL="0" indent="0">
              <a:buNone/>
            </a:pPr>
            <a:r>
              <a:rPr lang="en-US" sz="1800" dirty="0"/>
              <a:t>Individual Succession - If an individual serving as an Officer ceases employment with the Promoter Member organization, or if the Board takes action to remove that individual due to loss of Good Standing or for other reasons, </a:t>
            </a:r>
            <a:r>
              <a:rPr lang="en-US" sz="1800" dirty="0">
                <a:highlight>
                  <a:srgbClr val="FFFF00"/>
                </a:highlight>
              </a:rPr>
              <a:t>the Board shall at its earliest convenience accept nominations and hold an election to fill the remainder of that individual’s term. </a:t>
            </a:r>
          </a:p>
          <a:p>
            <a:pPr marL="0" indent="0">
              <a:buNone/>
            </a:pPr>
            <a:r>
              <a:rPr lang="en-US" sz="1800" dirty="0"/>
              <a:t>Promoter Member Organization Succession - If a Promoter Member organization loses its Good Standing, any Officer employed by, or contracted to, that Promoter Member Company also loses his or her Good Standing. In that case, </a:t>
            </a:r>
            <a:r>
              <a:rPr lang="en-US" sz="1800" dirty="0">
                <a:highlight>
                  <a:srgbClr val="FFFF00"/>
                </a:highlight>
              </a:rPr>
              <a:t>the Board shall at its earliest convenience accept nominations and hold an election from among the employees or contractors of the remaining Promoter Member organizations to fill the remainder of that individual’s term.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2191412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remaining topics to be worked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11</a:t>
            </a:fld>
            <a:endParaRPr lang="en-US"/>
          </a:p>
        </p:txBody>
      </p:sp>
    </p:spTree>
    <p:extLst>
      <p:ext uri="{BB962C8B-B14F-4D97-AF65-F5344CB8AC3E}">
        <p14:creationId xmlns:p14="http://schemas.microsoft.com/office/powerpoint/2010/main" val="328082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Membership</a:t>
            </a:r>
          </a:p>
        </p:txBody>
      </p:sp>
      <p:sp>
        <p:nvSpPr>
          <p:cNvPr id="3" name="Content Placeholder 2"/>
          <p:cNvSpPr>
            <a:spLocks noGrp="1"/>
          </p:cNvSpPr>
          <p:nvPr>
            <p:ph idx="1"/>
          </p:nvPr>
        </p:nvSpPr>
        <p:spPr/>
        <p:txBody>
          <a:bodyPr>
            <a:normAutofit/>
          </a:bodyPr>
          <a:lstStyle/>
          <a:p>
            <a:pPr lvl="1"/>
            <a:r>
              <a:rPr lang="en-US" sz="2000" dirty="0"/>
              <a:t>Currently, there are five classes of members defined</a:t>
            </a:r>
          </a:p>
          <a:p>
            <a:pPr lvl="1"/>
            <a:r>
              <a:rPr lang="en-US" sz="2000" dirty="0"/>
              <a:t>Is that enough?</a:t>
            </a:r>
          </a:p>
          <a:p>
            <a:pPr lvl="2"/>
            <a:r>
              <a:rPr lang="en-US" sz="1800" dirty="0"/>
              <a:t>What about various 3-letter government agencies that find it challenging to join as Promoters, but are nevertheless valued members?</a:t>
            </a:r>
          </a:p>
          <a:p>
            <a:pPr lvl="1"/>
            <a:r>
              <a:rPr lang="en-US" sz="2000" dirty="0"/>
              <a:t>Review the definition of the rights and responsibilities of each class</a:t>
            </a:r>
          </a:p>
          <a:p>
            <a:pPr lvl="1"/>
            <a:r>
              <a:rPr lang="en-US" sz="2000" dirty="0"/>
              <a:t>Annual Member meetings</a:t>
            </a:r>
          </a:p>
          <a:p>
            <a:pPr lvl="2"/>
            <a:r>
              <a:rPr lang="en-US" sz="1800" dirty="0"/>
              <a:t>Article 5 is wholly devoted to Members’ Meeting</a:t>
            </a:r>
          </a:p>
          <a:p>
            <a:pPr lvl="2"/>
            <a:r>
              <a:rPr lang="en-US" sz="1800" dirty="0"/>
              <a:t>But given the diminished role of any member other than a Promoter, can this section be substantially reduced or eliminated?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Tree>
    <p:extLst>
      <p:ext uri="{BB962C8B-B14F-4D97-AF65-F5344CB8AC3E}">
        <p14:creationId xmlns:p14="http://schemas.microsoft.com/office/powerpoint/2010/main" val="2072618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Groups</a:t>
            </a:r>
          </a:p>
        </p:txBody>
      </p:sp>
      <p:sp>
        <p:nvSpPr>
          <p:cNvPr id="3" name="Content Placeholder 2"/>
          <p:cNvSpPr>
            <a:spLocks noGrp="1"/>
          </p:cNvSpPr>
          <p:nvPr>
            <p:ph idx="1"/>
          </p:nvPr>
        </p:nvSpPr>
        <p:spPr/>
        <p:txBody>
          <a:bodyPr>
            <a:normAutofit/>
          </a:bodyPr>
          <a:lstStyle/>
          <a:p>
            <a:pPr lvl="1"/>
            <a:r>
              <a:rPr lang="en-US" sz="2000" dirty="0"/>
              <a:t>Define “public” vs “private” working groups</a:t>
            </a:r>
          </a:p>
          <a:p>
            <a:pPr lvl="2"/>
            <a:r>
              <a:rPr lang="en-US" sz="1800" dirty="0"/>
              <a:t>How open is a “public” group? </a:t>
            </a:r>
          </a:p>
          <a:p>
            <a:pPr lvl="2"/>
            <a:r>
              <a:rPr lang="en-US" sz="1800" dirty="0"/>
              <a:t>How open (or not) is a “private” group?</a:t>
            </a:r>
            <a:endParaRPr lang="en-US" sz="2000" dirty="0"/>
          </a:p>
          <a:p>
            <a:pPr lvl="1"/>
            <a:r>
              <a:rPr lang="en-US" sz="2000" dirty="0"/>
              <a:t>Clarify policies for membership and participation in both types</a:t>
            </a:r>
          </a:p>
          <a:p>
            <a:pPr lvl="1"/>
            <a:r>
              <a:rPr lang="en-US" sz="2000" dirty="0"/>
              <a:t>Establish uniform “policies and procedures” for each type of working group</a:t>
            </a:r>
          </a:p>
          <a:p>
            <a:pPr lvl="2"/>
            <a:r>
              <a:rPr lang="en-US" sz="1600" dirty="0"/>
              <a:t>Quorum rules, voting procedures…</a:t>
            </a:r>
          </a:p>
          <a:p>
            <a:pPr lvl="2"/>
            <a:r>
              <a:rPr lang="en-US" sz="1600" dirty="0"/>
              <a:t>Notice requirements for voting/agendas/</a:t>
            </a:r>
            <a:r>
              <a:rPr lang="en-US" sz="1600" dirty="0" err="1"/>
              <a:t>etc</a:t>
            </a:r>
            <a:r>
              <a:rPr lang="en-US" sz="1600" dirty="0"/>
              <a:t>…</a:t>
            </a:r>
          </a:p>
          <a:p>
            <a:pPr lvl="1"/>
            <a:r>
              <a:rPr lang="en-US" sz="2000" dirty="0"/>
              <a:t>Clarify the procedure for how new working groups are formed and old ones dissolved</a:t>
            </a:r>
          </a:p>
          <a:p>
            <a:pPr lvl="1"/>
            <a:r>
              <a:rPr lang="en-US" sz="2000" dirty="0"/>
              <a:t>Formalize the policy for selecting WG chairs/co-chairs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13</a:t>
            </a:fld>
            <a:endParaRPr lang="en-US"/>
          </a:p>
        </p:txBody>
      </p:sp>
    </p:spTree>
    <p:extLst>
      <p:ext uri="{BB962C8B-B14F-4D97-AF65-F5344CB8AC3E}">
        <p14:creationId xmlns:p14="http://schemas.microsoft.com/office/powerpoint/2010/main" val="1438342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OpenFabrics Software</a:t>
            </a:r>
          </a:p>
        </p:txBody>
      </p:sp>
      <p:sp>
        <p:nvSpPr>
          <p:cNvPr id="3" name="Content Placeholder 2"/>
          <p:cNvSpPr>
            <a:spLocks noGrp="1"/>
          </p:cNvSpPr>
          <p:nvPr>
            <p:ph idx="1"/>
          </p:nvPr>
        </p:nvSpPr>
        <p:spPr/>
        <p:txBody>
          <a:bodyPr>
            <a:normAutofit/>
          </a:bodyPr>
          <a:lstStyle/>
          <a:p>
            <a:pPr lvl="1"/>
            <a:r>
              <a:rPr lang="en-US" sz="2000" dirty="0"/>
              <a:t>What, exactly, comprises “OFS”?</a:t>
            </a:r>
          </a:p>
          <a:p>
            <a:pPr lvl="2"/>
            <a:r>
              <a:rPr lang="en-US" sz="1600" dirty="0"/>
              <a:t>The definition </a:t>
            </a:r>
            <a:r>
              <a:rPr lang="en-US" sz="1600" i="1" dirty="0"/>
              <a:t>seems</a:t>
            </a:r>
            <a:r>
              <a:rPr lang="en-US" sz="1600" dirty="0"/>
              <a:t> clear in the Bylaws, but is software that is developed and contributed to an open source repository, under the aegis of an OFA working group considered part of “OFS”, even if that code is submitted to the repo by a non-member?  What if the repository is not hosted by OFA?</a:t>
            </a:r>
          </a:p>
          <a:p>
            <a:pPr lvl="2"/>
            <a:r>
              <a:rPr lang="en-US" sz="1600" dirty="0"/>
              <a:t>What about upstream submissions to the kernel?</a:t>
            </a:r>
          </a:p>
          <a:p>
            <a:pPr lvl="1"/>
            <a:r>
              <a:rPr lang="en-US" sz="2000" dirty="0"/>
              <a:t>What are the procedures for taking on new software projects?</a:t>
            </a:r>
          </a:p>
          <a:p>
            <a:pPr lvl="1"/>
            <a:r>
              <a:rPr lang="en-US" sz="2000" dirty="0"/>
              <a:t>What, exactly, requires a vote?</a:t>
            </a:r>
          </a:p>
          <a:p>
            <a:pPr lvl="2"/>
            <a:r>
              <a:rPr lang="en-US" sz="1800" dirty="0"/>
              <a:t>What constitutes a ‘major addition’ to OFS?</a:t>
            </a:r>
          </a:p>
          <a:p>
            <a:pPr lvl="2"/>
            <a:r>
              <a:rPr lang="en-US" sz="1800" dirty="0"/>
              <a:t>Are votes required for routine releases?</a:t>
            </a:r>
          </a:p>
          <a:p>
            <a:pPr lvl="2"/>
            <a:r>
              <a:rPr lang="en-US" sz="1800" dirty="0"/>
              <a:t>What form of majority is required for each?</a:t>
            </a:r>
          </a:p>
          <a:p>
            <a:pPr lvl="1"/>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14</a:t>
            </a:fld>
            <a:endParaRPr lang="en-US"/>
          </a:p>
        </p:txBody>
      </p:sp>
    </p:spTree>
    <p:extLst>
      <p:ext uri="{BB962C8B-B14F-4D97-AF65-F5344CB8AC3E}">
        <p14:creationId xmlns:p14="http://schemas.microsoft.com/office/powerpoint/2010/main" val="812614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Topics</a:t>
            </a:r>
          </a:p>
        </p:txBody>
      </p:sp>
      <p:sp>
        <p:nvSpPr>
          <p:cNvPr id="3" name="Content Placeholder 2"/>
          <p:cNvSpPr>
            <a:spLocks noGrp="1"/>
          </p:cNvSpPr>
          <p:nvPr>
            <p:ph idx="1"/>
          </p:nvPr>
        </p:nvSpPr>
        <p:spPr/>
        <p:txBody>
          <a:bodyPr>
            <a:normAutofit/>
          </a:bodyPr>
          <a:lstStyle/>
          <a:p>
            <a:pPr lvl="1"/>
            <a:r>
              <a:rPr lang="en-US" dirty="0"/>
              <a:t>General clean up</a:t>
            </a:r>
          </a:p>
          <a:p>
            <a:pPr lvl="2"/>
            <a:r>
              <a:rPr lang="en-US" dirty="0"/>
              <a:t>“initial period” – there are numerous references to the three year period following the formation of the OFA.  That period is long since expired, and on the advice of counsel it would be good practice to simply excise those sections</a:t>
            </a:r>
          </a:p>
          <a:p>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Tree>
    <p:extLst>
      <p:ext uri="{BB962C8B-B14F-4D97-AF65-F5344CB8AC3E}">
        <p14:creationId xmlns:p14="http://schemas.microsoft.com/office/powerpoint/2010/main" val="1471934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Relevant Documents</a:t>
            </a:r>
          </a:p>
        </p:txBody>
      </p:sp>
      <p:sp>
        <p:nvSpPr>
          <p:cNvPr id="3" name="Content Placeholder 2"/>
          <p:cNvSpPr>
            <a:spLocks noGrp="1"/>
          </p:cNvSpPr>
          <p:nvPr>
            <p:ph idx="1"/>
          </p:nvPr>
        </p:nvSpPr>
        <p:spPr/>
        <p:txBody>
          <a:bodyPr>
            <a:normAutofit/>
          </a:bodyPr>
          <a:lstStyle/>
          <a:p>
            <a:r>
              <a:rPr lang="en-US" sz="2400" dirty="0"/>
              <a:t>OFA Bylaws March, 2011 </a:t>
            </a:r>
            <a:r>
              <a:rPr lang="en-US" sz="2400" dirty="0">
                <a:hlinkClick r:id="rId2"/>
              </a:rPr>
              <a:t>https://openfabrics.org/images/membership/ofa_bylaws_march_2011.pdf</a:t>
            </a:r>
            <a:endParaRPr lang="en-US" sz="2400" dirty="0"/>
          </a:p>
          <a:p>
            <a:r>
              <a:rPr lang="en-US" sz="2400" dirty="0"/>
              <a:t>OFA Membership Agreement March, 2011 </a:t>
            </a:r>
            <a:r>
              <a:rPr lang="en-US" sz="2400" dirty="0">
                <a:hlinkClick r:id="rId3"/>
              </a:rPr>
              <a:t>https://openfabrics.org/images/membership/ofa_membership_agreement_march_2011.pdf</a:t>
            </a:r>
            <a:r>
              <a:rPr lang="en-US" sz="2400" dirty="0"/>
              <a:t> </a:t>
            </a:r>
          </a:p>
          <a:p>
            <a:r>
              <a:rPr lang="en-US" sz="2400" dirty="0"/>
              <a:t>Board Meeting Notes 7-16-15 v2.doc</a:t>
            </a:r>
          </a:p>
          <a:p>
            <a:pPr lvl="1"/>
            <a:r>
              <a:rPr lang="en-US" sz="2000" dirty="0"/>
              <a:t>“Organizational Considerations According to OFA Bylaws.pptx”</a:t>
            </a:r>
          </a:p>
          <a:p>
            <a:r>
              <a:rPr lang="en-US" sz="2400" dirty="0"/>
              <a:t>Board Meeting Notes 3-16-16</a:t>
            </a:r>
          </a:p>
          <a:p>
            <a:endParaRPr lang="en-US" sz="2400" dirty="0"/>
          </a:p>
          <a:p>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16</a:t>
            </a:fld>
            <a:endParaRPr lang="en-US"/>
          </a:p>
        </p:txBody>
      </p:sp>
    </p:spTree>
    <p:extLst>
      <p:ext uri="{BB962C8B-B14F-4D97-AF65-F5344CB8AC3E}">
        <p14:creationId xmlns:p14="http://schemas.microsoft.com/office/powerpoint/2010/main" val="24718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options</a:t>
            </a:r>
          </a:p>
        </p:txBody>
      </p:sp>
      <p:sp>
        <p:nvSpPr>
          <p:cNvPr id="3" name="Content Placeholder 2"/>
          <p:cNvSpPr>
            <a:spLocks noGrp="1"/>
          </p:cNvSpPr>
          <p:nvPr>
            <p:ph idx="1"/>
          </p:nvPr>
        </p:nvSpPr>
        <p:spPr/>
        <p:txBody>
          <a:bodyPr>
            <a:normAutofit/>
          </a:bodyPr>
          <a:lstStyle/>
          <a:p>
            <a:r>
              <a:rPr lang="en-US" sz="2400" dirty="0"/>
              <a:t>Original proposal from LANL.  Subsequent updates by Cray.</a:t>
            </a:r>
          </a:p>
          <a:p>
            <a:r>
              <a:rPr lang="en-US" sz="2400" dirty="0"/>
              <a:t>This was discussed at the June 22 XWG meeting.</a:t>
            </a:r>
          </a:p>
          <a:p>
            <a:r>
              <a:rPr lang="en-US" sz="2400" dirty="0"/>
              <a:t>The original proposal allowed a brief window for nominations.</a:t>
            </a:r>
          </a:p>
          <a:p>
            <a:r>
              <a:rPr lang="en-US" sz="2400" dirty="0"/>
              <a:t>There was rough consensus about an appropriate timeframe.</a:t>
            </a:r>
          </a:p>
          <a:p>
            <a:pPr lvl="1"/>
            <a:r>
              <a:rPr lang="en-US" sz="2000" dirty="0"/>
              <a:t>Option 1 (next slide) reflects that rough consensus</a:t>
            </a:r>
          </a:p>
          <a:p>
            <a:pPr lvl="1"/>
            <a:r>
              <a:rPr lang="en-US" sz="2000" dirty="0"/>
              <a:t>Options 2 &amp; 3 are available if a vote on Option 1 fails.  If Option 1 passes, Options 2 &amp; 3 will be withdrawn.</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9195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Voteable – Filling Officer Vacancies</a:t>
            </a:r>
            <a:br>
              <a:rPr lang="en-US" sz="3600" dirty="0"/>
            </a:br>
            <a:r>
              <a:rPr lang="en-US" sz="3600" dirty="0"/>
              <a:t>Option 1</a:t>
            </a:r>
          </a:p>
        </p:txBody>
      </p:sp>
      <p:sp>
        <p:nvSpPr>
          <p:cNvPr id="3" name="Content Placeholder 2"/>
          <p:cNvSpPr>
            <a:spLocks noGrp="1"/>
          </p:cNvSpPr>
          <p:nvPr>
            <p:ph idx="1"/>
          </p:nvPr>
        </p:nvSpPr>
        <p:spPr/>
        <p:txBody>
          <a:bodyPr>
            <a:normAutofit/>
          </a:bodyPr>
          <a:lstStyle/>
          <a:p>
            <a:pPr marL="0" indent="0">
              <a:buNone/>
            </a:pPr>
            <a:r>
              <a:rPr lang="en-US" sz="2400" dirty="0"/>
              <a:t>Motion – LANL</a:t>
            </a:r>
          </a:p>
          <a:p>
            <a:pPr marL="0" indent="0">
              <a:buNone/>
            </a:pPr>
            <a:r>
              <a:rPr lang="en-US" sz="2400" dirty="0"/>
              <a:t>“For any Officer position which is vacant, or becomes vacant, outside of the regular annual voting cadence, such vacancy can be filled at any regularly scheduled Board Meeting provided that a nomination to fill such a vacancy is published to the appropriate email reflector no later than </a:t>
            </a:r>
            <a:r>
              <a:rPr lang="en-US" sz="2400" dirty="0">
                <a:solidFill>
                  <a:srgbClr val="C00000"/>
                </a:solidFill>
              </a:rPr>
              <a:t>fourteen</a:t>
            </a:r>
            <a:r>
              <a:rPr lang="en-US" sz="2400" dirty="0"/>
              <a:t> calendar days prior to the targeted Board Meeting.  Such a nomination shall serve as the beginning of a nomination period, with such nomination period to close </a:t>
            </a:r>
            <a:r>
              <a:rPr lang="en-US" sz="2400" dirty="0">
                <a:solidFill>
                  <a:srgbClr val="C00000"/>
                </a:solidFill>
              </a:rPr>
              <a:t>72</a:t>
            </a:r>
            <a:r>
              <a:rPr lang="en-US" sz="2400" dirty="0"/>
              <a:t> hours prior to the targeted Board Meeting.  All such nominations shall be captured in the Agenda for the targeted Board Meeting.”</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
        <p:nvSpPr>
          <p:cNvPr id="6" name="TextBox 5"/>
          <p:cNvSpPr txBox="1"/>
          <p:nvPr/>
        </p:nvSpPr>
        <p:spPr>
          <a:xfrm>
            <a:off x="3666028" y="971848"/>
            <a:ext cx="3888658" cy="923330"/>
          </a:xfrm>
          <a:prstGeom prst="rect">
            <a:avLst/>
          </a:prstGeom>
          <a:solidFill>
            <a:schemeClr val="bg1"/>
          </a:solidFill>
          <a:ln>
            <a:solidFill>
              <a:schemeClr val="tx1"/>
            </a:solidFill>
          </a:ln>
        </p:spPr>
        <p:txBody>
          <a:bodyPr wrap="square" rtlCol="0">
            <a:spAutoFit/>
          </a:bodyPr>
          <a:lstStyle/>
          <a:p>
            <a:r>
              <a:rPr lang="en-US" dirty="0"/>
              <a:t>Result:  approved by unanimous acclimation during 7/20 Board meeting</a:t>
            </a:r>
          </a:p>
        </p:txBody>
      </p:sp>
    </p:spTree>
    <p:extLst>
      <p:ext uri="{BB962C8B-B14F-4D97-AF65-F5344CB8AC3E}">
        <p14:creationId xmlns:p14="http://schemas.microsoft.com/office/powerpoint/2010/main" val="104170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Voteable – Filling Officer Vacancies</a:t>
            </a:r>
            <a:br>
              <a:rPr lang="en-US" sz="3600" dirty="0"/>
            </a:br>
            <a:r>
              <a:rPr lang="en-US" sz="3600" dirty="0"/>
              <a:t>Option 2</a:t>
            </a:r>
          </a:p>
        </p:txBody>
      </p:sp>
      <p:sp>
        <p:nvSpPr>
          <p:cNvPr id="3" name="Content Placeholder 2"/>
          <p:cNvSpPr>
            <a:spLocks noGrp="1"/>
          </p:cNvSpPr>
          <p:nvPr>
            <p:ph idx="1"/>
          </p:nvPr>
        </p:nvSpPr>
        <p:spPr/>
        <p:txBody>
          <a:bodyPr>
            <a:normAutofit/>
          </a:bodyPr>
          <a:lstStyle/>
          <a:p>
            <a:pPr marL="0" indent="0">
              <a:buNone/>
            </a:pPr>
            <a:r>
              <a:rPr lang="en-US" sz="2400" dirty="0"/>
              <a:t>Motion – LANL</a:t>
            </a:r>
          </a:p>
          <a:p>
            <a:pPr marL="0" indent="0">
              <a:buNone/>
            </a:pPr>
            <a:r>
              <a:rPr lang="en-US" sz="2400" dirty="0"/>
              <a:t>“For any Officer position which is vacant, or becomes vacant, outside of the regular annual voting cadence, such vacancy can be filled at any regularly scheduled Board Meeting provided that a nomination to fill such a vacancy is published to the appropriate email reflector no later than </a:t>
            </a:r>
            <a:r>
              <a:rPr lang="en-US" sz="2400" dirty="0">
                <a:solidFill>
                  <a:srgbClr val="C00000"/>
                </a:solidFill>
              </a:rPr>
              <a:t>fourteen</a:t>
            </a:r>
            <a:r>
              <a:rPr lang="en-US" sz="2400" dirty="0"/>
              <a:t> calendar days prior to the targeted Board Meeting.  Such a nomination shall serve as the beginning of a nomination period, with such nomination period to close </a:t>
            </a:r>
            <a:r>
              <a:rPr lang="en-US" sz="2400" dirty="0">
                <a:solidFill>
                  <a:srgbClr val="C00000"/>
                </a:solidFill>
              </a:rPr>
              <a:t>168 hours (7 days)</a:t>
            </a:r>
            <a:r>
              <a:rPr lang="en-US" sz="2400" dirty="0"/>
              <a:t> prior to the targeted Board Meeting.  All such nominations shall be captured in the Agenda for the targeted Board Meeting.”</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p:cNvSpPr txBox="1"/>
          <p:nvPr/>
        </p:nvSpPr>
        <p:spPr>
          <a:xfrm>
            <a:off x="3666028" y="971848"/>
            <a:ext cx="3888658" cy="646331"/>
          </a:xfrm>
          <a:prstGeom prst="rect">
            <a:avLst/>
          </a:prstGeom>
          <a:solidFill>
            <a:schemeClr val="bg1"/>
          </a:solidFill>
          <a:ln>
            <a:solidFill>
              <a:schemeClr val="tx1"/>
            </a:solidFill>
          </a:ln>
        </p:spPr>
        <p:txBody>
          <a:bodyPr wrap="square" rtlCol="0">
            <a:spAutoFit/>
          </a:bodyPr>
          <a:lstStyle/>
          <a:p>
            <a:r>
              <a:rPr lang="en-US" dirty="0"/>
              <a:t>Result:  withdrawn since Option 1 was accepted</a:t>
            </a:r>
          </a:p>
        </p:txBody>
      </p:sp>
      <p:cxnSp>
        <p:nvCxnSpPr>
          <p:cNvPr id="7" name="Straight Connector 6"/>
          <p:cNvCxnSpPr/>
          <p:nvPr/>
        </p:nvCxnSpPr>
        <p:spPr>
          <a:xfrm flipV="1">
            <a:off x="78658" y="228600"/>
            <a:ext cx="8809703" cy="618807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4695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Voteable – Filling Officer Vacancies</a:t>
            </a:r>
            <a:br>
              <a:rPr lang="en-US" sz="3600" dirty="0"/>
            </a:br>
            <a:r>
              <a:rPr lang="en-US" sz="3600" dirty="0"/>
              <a:t>Option 3</a:t>
            </a:r>
          </a:p>
        </p:txBody>
      </p:sp>
      <p:sp>
        <p:nvSpPr>
          <p:cNvPr id="3" name="Content Placeholder 2"/>
          <p:cNvSpPr>
            <a:spLocks noGrp="1"/>
          </p:cNvSpPr>
          <p:nvPr>
            <p:ph idx="1"/>
          </p:nvPr>
        </p:nvSpPr>
        <p:spPr/>
        <p:txBody>
          <a:bodyPr>
            <a:normAutofit/>
          </a:bodyPr>
          <a:lstStyle/>
          <a:p>
            <a:pPr marL="0" indent="0">
              <a:buNone/>
            </a:pPr>
            <a:r>
              <a:rPr lang="en-US" sz="2400" dirty="0"/>
              <a:t>Motion – LANL</a:t>
            </a:r>
          </a:p>
          <a:p>
            <a:pPr marL="0" indent="0">
              <a:buNone/>
            </a:pPr>
            <a:r>
              <a:rPr lang="en-US" sz="2400" dirty="0"/>
              <a:t>“For any Officer position which is vacant, or becomes vacant, outside of the regular annual voting cadence, such vacancy can be filled at any regularly scheduled Board Meeting provided that a nomination to fill such a vacancy is published to the appropriate email reflector no later than </a:t>
            </a:r>
            <a:r>
              <a:rPr lang="en-US" sz="2400" dirty="0">
                <a:solidFill>
                  <a:srgbClr val="C00000"/>
                </a:solidFill>
              </a:rPr>
              <a:t>seven</a:t>
            </a:r>
            <a:r>
              <a:rPr lang="en-US" sz="2400" dirty="0"/>
              <a:t> calendar days prior to the targeted Board Meeting.  Such a nomination shall serve as the beginning of a nomination period, with such nomination period to close </a:t>
            </a:r>
            <a:r>
              <a:rPr lang="en-US" sz="2400" dirty="0">
                <a:solidFill>
                  <a:srgbClr val="C00000"/>
                </a:solidFill>
              </a:rPr>
              <a:t>72</a:t>
            </a:r>
            <a:r>
              <a:rPr lang="en-US" sz="2400" dirty="0"/>
              <a:t> hours prior to the targeted Board Meeting.  All such nominations shall be captured in the Agenda for the targeted Board Meeting.”</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
        <p:nvSpPr>
          <p:cNvPr id="6" name="TextBox 5"/>
          <p:cNvSpPr txBox="1"/>
          <p:nvPr/>
        </p:nvSpPr>
        <p:spPr>
          <a:xfrm>
            <a:off x="3666028" y="971848"/>
            <a:ext cx="3888658" cy="646331"/>
          </a:xfrm>
          <a:prstGeom prst="rect">
            <a:avLst/>
          </a:prstGeom>
          <a:solidFill>
            <a:schemeClr val="bg1"/>
          </a:solidFill>
          <a:ln>
            <a:solidFill>
              <a:schemeClr val="tx1"/>
            </a:solidFill>
          </a:ln>
        </p:spPr>
        <p:txBody>
          <a:bodyPr wrap="square" rtlCol="0">
            <a:spAutoFit/>
          </a:bodyPr>
          <a:lstStyle/>
          <a:p>
            <a:r>
              <a:rPr lang="en-US" dirty="0"/>
              <a:t>Result:  withdrawn since Option 1 was accepted</a:t>
            </a:r>
          </a:p>
        </p:txBody>
      </p:sp>
      <p:cxnSp>
        <p:nvCxnSpPr>
          <p:cNvPr id="8" name="Straight Connector 7"/>
          <p:cNvCxnSpPr/>
          <p:nvPr/>
        </p:nvCxnSpPr>
        <p:spPr>
          <a:xfrm flipV="1">
            <a:off x="78658" y="228600"/>
            <a:ext cx="8809703" cy="6188075"/>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242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3" name="TextBox 2"/>
          <p:cNvSpPr txBox="1"/>
          <p:nvPr/>
        </p:nvSpPr>
        <p:spPr>
          <a:xfrm>
            <a:off x="457201" y="1761892"/>
            <a:ext cx="8229599" cy="3970318"/>
          </a:xfrm>
          <a:prstGeom prst="rect">
            <a:avLst/>
          </a:prstGeom>
          <a:noFill/>
        </p:spPr>
        <p:txBody>
          <a:bodyPr wrap="square" rtlCol="0">
            <a:spAutoFit/>
          </a:bodyPr>
          <a:lstStyle/>
          <a:p>
            <a:r>
              <a:rPr lang="en-US" dirty="0">
                <a:solidFill>
                  <a:srgbClr val="6D6E71"/>
                </a:solidFill>
              </a:rPr>
              <a:t>Adopted a series of motions on 4/20/17 and 5/4/17 on Bylaws provisions covering Officers</a:t>
            </a:r>
          </a:p>
          <a:p>
            <a:endParaRPr lang="en-US" dirty="0">
              <a:solidFill>
                <a:srgbClr val="6D6E71"/>
              </a:solidFill>
            </a:endParaRPr>
          </a:p>
          <a:p>
            <a:pPr marL="285750" indent="-285750">
              <a:buFontTx/>
              <a:buChar char="-"/>
            </a:pPr>
            <a:r>
              <a:rPr lang="en-US" dirty="0">
                <a:solidFill>
                  <a:srgbClr val="6D6E71"/>
                </a:solidFill>
              </a:rPr>
              <a:t>Defined four Officers (Chair, Vice Chair, Secretary, Treasurer)</a:t>
            </a:r>
          </a:p>
          <a:p>
            <a:pPr marL="285750" indent="-285750">
              <a:buFontTx/>
              <a:buChar char="-"/>
            </a:pPr>
            <a:r>
              <a:rPr lang="en-US" dirty="0">
                <a:solidFill>
                  <a:srgbClr val="6D6E71"/>
                </a:solidFill>
              </a:rPr>
              <a:t>Defined the term in office, using a yearly staggered schedule</a:t>
            </a:r>
          </a:p>
          <a:p>
            <a:pPr marL="285750" indent="-285750">
              <a:buFontTx/>
              <a:buChar char="-"/>
            </a:pPr>
            <a:r>
              <a:rPr lang="en-US" dirty="0">
                <a:solidFill>
                  <a:srgbClr val="6D6E71"/>
                </a:solidFill>
              </a:rPr>
              <a:t>Defined the process for nominating officer candidates and for voting</a:t>
            </a:r>
          </a:p>
          <a:p>
            <a:pPr marL="285750" indent="-285750">
              <a:buFontTx/>
              <a:buChar char="-"/>
            </a:pPr>
            <a:r>
              <a:rPr lang="en-US" dirty="0">
                <a:solidFill>
                  <a:srgbClr val="6D6E71"/>
                </a:solidFill>
              </a:rPr>
              <a:t>Defined eligibility criteria and succession rules</a:t>
            </a:r>
          </a:p>
          <a:p>
            <a:pPr marL="285750" indent="-285750">
              <a:buFontTx/>
              <a:buChar char="-"/>
            </a:pPr>
            <a:r>
              <a:rPr lang="en-US" dirty="0">
                <a:solidFill>
                  <a:srgbClr val="6D6E71"/>
                </a:solidFill>
              </a:rPr>
              <a:t>Defined the roles of the Officers in conducing Member and Board meetings</a:t>
            </a:r>
          </a:p>
          <a:p>
            <a:pPr marL="285750" indent="-285750">
              <a:buFontTx/>
              <a:buChar char="-"/>
            </a:pPr>
            <a:r>
              <a:rPr lang="en-US" dirty="0">
                <a:solidFill>
                  <a:srgbClr val="6D6E71"/>
                </a:solidFill>
              </a:rPr>
              <a:t>Improved liability and indemnification provisions</a:t>
            </a:r>
          </a:p>
          <a:p>
            <a:pPr marL="285750" indent="-285750">
              <a:buFontTx/>
              <a:buChar char="-"/>
            </a:pPr>
            <a:endParaRPr lang="en-US" dirty="0">
              <a:solidFill>
                <a:srgbClr val="6D6E71"/>
              </a:solidFill>
            </a:endParaRPr>
          </a:p>
          <a:p>
            <a:r>
              <a:rPr lang="en-US" dirty="0">
                <a:solidFill>
                  <a:srgbClr val="6D6E71"/>
                </a:solidFill>
              </a:rPr>
              <a:t>But we didn’t explicitly cover how to handle vacancies that may arise, although we did say that in some cases the Board “</a:t>
            </a:r>
            <a:r>
              <a:rPr lang="en-US" dirty="0"/>
              <a:t>shall at its earliest convenience accept nominations and hold an election to fill the remainder of that individual’s term”</a:t>
            </a:r>
            <a:endParaRPr lang="en-US" dirty="0">
              <a:solidFill>
                <a:srgbClr val="6D6E71"/>
              </a:solidFill>
            </a:endParaRPr>
          </a:p>
        </p:txBody>
      </p:sp>
    </p:spTree>
    <p:extLst>
      <p:ext uri="{BB962C8B-B14F-4D97-AF65-F5344CB8AC3E}">
        <p14:creationId xmlns:p14="http://schemas.microsoft.com/office/powerpoint/2010/main" val="259896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Objectives</a:t>
            </a:r>
          </a:p>
        </p:txBody>
      </p:sp>
      <p:sp>
        <p:nvSpPr>
          <p:cNvPr id="3" name="Content Placeholder 2"/>
          <p:cNvSpPr>
            <a:spLocks noGrp="1"/>
          </p:cNvSpPr>
          <p:nvPr>
            <p:ph idx="1"/>
          </p:nvPr>
        </p:nvSpPr>
        <p:spPr/>
        <p:txBody>
          <a:bodyPr>
            <a:normAutofit/>
          </a:bodyPr>
          <a:lstStyle/>
          <a:p>
            <a:pPr>
              <a:buFontTx/>
              <a:buChar char="-"/>
            </a:pPr>
            <a:r>
              <a:rPr lang="en-US" sz="2400" dirty="0"/>
              <a:t>a ‘nimble, lightweight process’ that doesn’t require months to fill a vacancy</a:t>
            </a:r>
          </a:p>
          <a:p>
            <a:pPr>
              <a:buFontTx/>
              <a:buChar char="-"/>
            </a:pPr>
            <a:r>
              <a:rPr lang="en-US" sz="2400" dirty="0"/>
              <a:t>once a nomination has been received, affords others the opportunity to respond with competing nominations</a:t>
            </a:r>
          </a:p>
          <a:p>
            <a:pPr>
              <a:buFontTx/>
              <a:buChar char="-"/>
            </a:pPr>
            <a:r>
              <a:rPr lang="en-US" sz="2400" dirty="0"/>
              <a:t>provide enough time for promoters to discuss the nominations internally</a:t>
            </a:r>
          </a:p>
          <a:p>
            <a:pPr>
              <a:buFontTx/>
              <a:buChar char="-"/>
            </a:pPr>
            <a:r>
              <a:rPr lang="en-US" sz="2400" dirty="0"/>
              <a:t>sufficient notice before the Board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378112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X, Y</a:t>
            </a:r>
          </a:p>
        </p:txBody>
      </p:sp>
      <p:sp>
        <p:nvSpPr>
          <p:cNvPr id="3" name="Content Placeholder 2"/>
          <p:cNvSpPr>
            <a:spLocks noGrp="1"/>
          </p:cNvSpPr>
          <p:nvPr>
            <p:ph idx="1"/>
          </p:nvPr>
        </p:nvSpPr>
        <p:spPr/>
        <p:txBody>
          <a:bodyPr>
            <a:normAutofit lnSpcReduction="10000"/>
          </a:bodyPr>
          <a:lstStyle/>
          <a:p>
            <a:pPr marL="0" indent="0">
              <a:buNone/>
            </a:pPr>
            <a:r>
              <a:rPr lang="en-US" sz="2000" dirty="0"/>
              <a:t>‘X’ defines the beginning of the nomination window,</a:t>
            </a:r>
          </a:p>
          <a:p>
            <a:pPr marL="0" indent="0">
              <a:buNone/>
            </a:pPr>
            <a:r>
              <a:rPr lang="en-US" sz="2000" dirty="0"/>
              <a:t>‘Y’ defines the close of the nomination window</a:t>
            </a:r>
          </a:p>
          <a:p>
            <a:pPr marL="0" indent="0">
              <a:buNone/>
            </a:pPr>
            <a:endParaRPr lang="en-US" sz="2000" dirty="0"/>
          </a:p>
          <a:p>
            <a:pPr marL="457200" indent="-457200">
              <a:buAutoNum type="arabicPeriod"/>
            </a:pPr>
            <a:r>
              <a:rPr lang="en-US" sz="2000" dirty="0"/>
              <a:t>Original proposal: X = seven calendar days, Y = 72 hours  </a:t>
            </a:r>
          </a:p>
          <a:p>
            <a:pPr marL="857250" lvl="1" indent="-457200"/>
            <a:r>
              <a:rPr lang="en-US" sz="1400" dirty="0"/>
              <a:t>meets the notice requirement (72 hours), but doesn’t provide much time (roughly 1.5 days) for other promoters to identify internal candidates</a:t>
            </a:r>
          </a:p>
          <a:p>
            <a:pPr marL="857250" lvl="1" indent="-457200"/>
            <a:r>
              <a:rPr lang="en-US" sz="1400" dirty="0"/>
              <a:t>Final nominations are only official for 72 hours. Enough time for internal discussion?</a:t>
            </a:r>
          </a:p>
          <a:p>
            <a:pPr marL="457200" indent="-457200">
              <a:buFont typeface="+mj-lt"/>
              <a:buAutoNum type="arabicPeriod"/>
            </a:pPr>
            <a:r>
              <a:rPr lang="en-US" sz="2000" dirty="0"/>
              <a:t>Increase the window: X = 14 calendar days, Y = 72 hours</a:t>
            </a:r>
          </a:p>
          <a:p>
            <a:pPr marL="857250" lvl="1" indent="-457200"/>
            <a:r>
              <a:rPr lang="en-US" sz="1400" dirty="0"/>
              <a:t>Nomination period begins two weeks before the targeted Board meeting and lasts for ~11 calendar days, window closes 72 hours prior to the Board meeting</a:t>
            </a:r>
          </a:p>
          <a:p>
            <a:pPr marL="857250" lvl="1" indent="-457200"/>
            <a:r>
              <a:rPr lang="en-US" sz="1400" dirty="0"/>
              <a:t>Plenty of time for promoters to identify a competing internal candidate</a:t>
            </a:r>
          </a:p>
          <a:p>
            <a:pPr marL="857250" lvl="1" indent="-457200"/>
            <a:r>
              <a:rPr lang="en-US" sz="1400" dirty="0"/>
              <a:t>Final nominations are only official for 72 hours.  Enough time for internal discussion?</a:t>
            </a:r>
          </a:p>
          <a:p>
            <a:pPr marL="457200" indent="-457200">
              <a:buFont typeface="+mj-lt"/>
              <a:buAutoNum type="arabicPeriod"/>
            </a:pPr>
            <a:r>
              <a:rPr lang="en-US" sz="1800" dirty="0"/>
              <a:t>Split the window: X = 14 calendar days, Y = 7 calendar days</a:t>
            </a:r>
          </a:p>
          <a:p>
            <a:pPr lvl="1"/>
            <a:r>
              <a:rPr lang="en-US" sz="1400" dirty="0"/>
              <a:t>Nomination period begins two weeks before the targeted Board meeting</a:t>
            </a:r>
          </a:p>
          <a:p>
            <a:pPr lvl="1"/>
            <a:r>
              <a:rPr lang="en-US" sz="1400" dirty="0"/>
              <a:t>Nomination period closes one week before the targeted Board meeting</a:t>
            </a:r>
          </a:p>
          <a:p>
            <a:pPr lvl="1"/>
            <a:r>
              <a:rPr lang="en-US" sz="1400" dirty="0"/>
              <a:t>Promoters have one week to identify an competing candidate internally</a:t>
            </a:r>
          </a:p>
          <a:p>
            <a:pPr lvl="1"/>
            <a:r>
              <a:rPr lang="en-US" sz="1400" dirty="0"/>
              <a:t>Board members have one week to consider the nominees before voting</a:t>
            </a:r>
          </a:p>
          <a:p>
            <a:pPr marL="857250" lvl="1" indent="-457200"/>
            <a:endParaRPr lang="en-US" sz="18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480353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backup</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2066451015"/>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25679</TotalTime>
  <Words>1344</Words>
  <Application>Microsoft Office PowerPoint</Application>
  <PresentationFormat>On-screen Show (4:3)</PresentationFormat>
  <Paragraphs>128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ＭＳ Ｐゴシック</vt:lpstr>
      <vt:lpstr>Arial</vt:lpstr>
      <vt:lpstr>Calibri</vt:lpstr>
      <vt:lpstr>Office Theme</vt:lpstr>
      <vt:lpstr>Filling Officer Vacancies</vt:lpstr>
      <vt:lpstr>3 options</vt:lpstr>
      <vt:lpstr>Voteable – Filling Officer Vacancies Option 1</vt:lpstr>
      <vt:lpstr>Voteable – Filling Officer Vacancies Option 2</vt:lpstr>
      <vt:lpstr>Voteable – Filling Officer Vacancies Option 3</vt:lpstr>
      <vt:lpstr>Background</vt:lpstr>
      <vt:lpstr>Objectives</vt:lpstr>
      <vt:lpstr>X, Y</vt:lpstr>
      <vt:lpstr>backup</vt:lpstr>
      <vt:lpstr>From the 4/20/17 slide set titled  “Voteable – Article 8: Eligibility and Succession”</vt:lpstr>
      <vt:lpstr>remaining topics to be worked</vt:lpstr>
      <vt:lpstr>General Membership</vt:lpstr>
      <vt:lpstr>Working Groups</vt:lpstr>
      <vt:lpstr>OpenFabrics Software</vt:lpstr>
      <vt:lpstr>Miscellaneous Topics</vt:lpstr>
      <vt:lpstr>Relevant Documents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239</cp:revision>
  <cp:lastPrinted>2015-06-14T19:25:18Z</cp:lastPrinted>
  <dcterms:created xsi:type="dcterms:W3CDTF">2013-03-28T19:36:05Z</dcterms:created>
  <dcterms:modified xsi:type="dcterms:W3CDTF">2018-05-03T16:59:01Z</dcterms:modified>
</cp:coreProperties>
</file>