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handoutMasterIdLst>
    <p:handoutMasterId r:id="rId10"/>
  </p:handoutMasterIdLst>
  <p:sldIdLst>
    <p:sldId id="316" r:id="rId2"/>
    <p:sldId id="514" r:id="rId3"/>
    <p:sldId id="516" r:id="rId4"/>
    <p:sldId id="515" r:id="rId5"/>
    <p:sldId id="477" r:id="rId6"/>
    <p:sldId id="513" r:id="rId7"/>
    <p:sldId id="488" r:id="rId8"/>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129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 id="1" name="Paul Grun" initials="PG" lastIdx="14"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65" autoAdjust="0"/>
    <p:restoredTop sz="95340" autoAdjust="0"/>
  </p:normalViewPr>
  <p:slideViewPr>
    <p:cSldViewPr snapToGrid="0">
      <p:cViewPr varScale="1">
        <p:scale>
          <a:sx n="83" d="100"/>
          <a:sy n="83" d="100"/>
        </p:scale>
        <p:origin x="408" y="58"/>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15346"/>
    </p:cViewPr>
  </p:sorterViewPr>
  <p:notesViewPr>
    <p:cSldViewPr snapToGrid="0">
      <p:cViewPr varScale="1">
        <p:scale>
          <a:sx n="88" d="100"/>
          <a:sy n="88" d="100"/>
        </p:scale>
        <p:origin x="-3822" y="-12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3-26T01:33:06.481" idx="11">
    <p:pos x="4876" y="1414"/>
    <p:text>Move the 'who' to the front.  In its previous location, it appered that only promoting such fabric technologies was for the benefit of the ecosystem.</p:text>
    <p:extLst>
      <p:ext uri="{C676402C-5697-4E1C-873F-D02D1690AC5C}">
        <p15:threadingInfo xmlns:p15="http://schemas.microsoft.com/office/powerpoint/2012/main" timeZoneBias="420"/>
      </p:ext>
    </p:extLst>
  </p:cm>
  <p:cm authorId="1" dt="2018-03-26T01:35:42.507" idx="12">
    <p:pos x="5306" y="1932"/>
    <p:text>Moved '...and supporting...' to a more natural position.</p:text>
    <p:extLst>
      <p:ext uri="{C676402C-5697-4E1C-873F-D02D1690AC5C}">
        <p15:threadingInfo xmlns:p15="http://schemas.microsoft.com/office/powerpoint/2012/main" timeZoneBias="420"/>
      </p:ext>
    </p:extLst>
  </p:cm>
  <p:cm authorId="1" dt="2018-03-26T01:37:30.951" idx="13">
    <p:pos x="3037" y="1588"/>
    <p:text>Split one run-on sentence into two.</p:text>
    <p:extLst>
      <p:ext uri="{C676402C-5697-4E1C-873F-D02D1690AC5C}">
        <p15:threadingInfo xmlns:p15="http://schemas.microsoft.com/office/powerpoint/2012/main" timeZoneBias="420"/>
      </p:ext>
    </p:extLst>
  </p:cm>
  <p:cm authorId="1" dt="2018-03-26T01:38:41.026" idx="14">
    <p:pos x="3020" y="1932"/>
    <p:text>eliminated superfluous modifier ('new and existing')  What else is there?  'old and non-existent'?</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4/5/2018</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4/5/2018</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4/5/2018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#OFADevWorkshop</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4/5/2018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#OFADevWorkshop</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4/5/2018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#OFADevWorkshop</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4/5/2018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#OFADevWorkshop</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4/5/2018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#OFADevWorkshop</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a:t>#OFADevWorkshop</a:t>
            </a: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4/5/2018</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a:t>
            </a:r>
            <a:r>
              <a:rPr lang="en-US" dirty="0" err="1"/>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Mission Statement</a:t>
            </a:r>
            <a:br>
              <a:rPr lang="en-US" dirty="0"/>
            </a:br>
            <a:r>
              <a:rPr lang="en-US" dirty="0"/>
              <a:t>Voteable</a:t>
            </a:r>
          </a:p>
        </p:txBody>
      </p:sp>
      <p:sp>
        <p:nvSpPr>
          <p:cNvPr id="3" name="Subtitle 2"/>
          <p:cNvSpPr>
            <a:spLocks noGrp="1"/>
          </p:cNvSpPr>
          <p:nvPr>
            <p:ph type="subTitle" idx="1"/>
          </p:nvPr>
        </p:nvSpPr>
        <p:spPr>
          <a:xfrm>
            <a:off x="2057400" y="4775200"/>
            <a:ext cx="6629400" cy="1066800"/>
          </a:xfrm>
        </p:spPr>
        <p:txBody>
          <a:bodyPr/>
          <a:lstStyle/>
          <a:p>
            <a:pPr algn="ctr"/>
            <a:r>
              <a:rPr lang="en-US" dirty="0"/>
              <a:t>March 26, 2018</a:t>
            </a:r>
          </a:p>
        </p:txBody>
      </p:sp>
    </p:spTree>
    <p:extLst>
      <p:ext uri="{BB962C8B-B14F-4D97-AF65-F5344CB8AC3E}">
        <p14:creationId xmlns:p14="http://schemas.microsoft.com/office/powerpoint/2010/main" val="1668679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Strawman for 3/22 XWG discussion</a:t>
            </a:r>
          </a:p>
        </p:txBody>
      </p:sp>
      <p:sp>
        <p:nvSpPr>
          <p:cNvPr id="3" name="Footer Placeholder 2"/>
          <p:cNvSpPr>
            <a:spLocks noGrp="1"/>
          </p:cNvSpPr>
          <p:nvPr>
            <p:ph type="ftr" sz="quarter" idx="11"/>
          </p:nvPr>
        </p:nvSpPr>
        <p:spPr/>
        <p:txBody>
          <a:bodyPr/>
          <a:lstStyle/>
          <a:p>
            <a:pPr>
              <a:defRPr/>
            </a:pPr>
            <a:r>
              <a:rPr lang="en-US"/>
              <a:t>#OFADevWorkshop</a:t>
            </a:r>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2</a:t>
            </a:fld>
            <a:endParaRPr lang="en-US"/>
          </a:p>
        </p:txBody>
      </p:sp>
      <p:sp>
        <p:nvSpPr>
          <p:cNvPr id="7" name="TextBox 6"/>
          <p:cNvSpPr txBox="1"/>
          <p:nvPr/>
        </p:nvSpPr>
        <p:spPr>
          <a:xfrm>
            <a:off x="457200" y="5753904"/>
            <a:ext cx="7725320" cy="369332"/>
          </a:xfrm>
          <a:prstGeom prst="rect">
            <a:avLst/>
          </a:prstGeom>
          <a:noFill/>
        </p:spPr>
        <p:txBody>
          <a:bodyPr wrap="none" rtlCol="0">
            <a:spAutoFit/>
          </a:bodyPr>
          <a:lstStyle/>
          <a:p>
            <a:r>
              <a:rPr lang="en-US" dirty="0">
                <a:solidFill>
                  <a:srgbClr val="6D6E71"/>
                </a:solidFill>
              </a:rPr>
              <a:t>“The OFA accelerates the development and adoption of advanced fabrics”</a:t>
            </a:r>
          </a:p>
        </p:txBody>
      </p:sp>
      <p:sp>
        <p:nvSpPr>
          <p:cNvPr id="8" name="Rectangle 7"/>
          <p:cNvSpPr/>
          <p:nvPr/>
        </p:nvSpPr>
        <p:spPr>
          <a:xfrm>
            <a:off x="457200" y="1927591"/>
            <a:ext cx="8229600" cy="1754326"/>
          </a:xfrm>
          <a:prstGeom prst="rect">
            <a:avLst/>
          </a:prstGeom>
        </p:spPr>
        <p:txBody>
          <a:bodyPr wrap="square">
            <a:spAutoFit/>
          </a:bodyPr>
          <a:lstStyle/>
          <a:p>
            <a:r>
              <a:rPr lang="en-US" dirty="0"/>
              <a:t>“The mission of the OpenFabrics Alliance is to accelerate the development and adoption of advanced fabrics by creating opportunities for collaboration among those who develop and deploy such fabrics, incubating, supporting and evolving new and existing vendor independent open source software for fabrics, and promoting such fabric technologies for the benefit of the advanced networks ecosystem.”</a:t>
            </a:r>
          </a:p>
        </p:txBody>
      </p:sp>
    </p:spTree>
    <p:extLst>
      <p:ext uri="{BB962C8B-B14F-4D97-AF65-F5344CB8AC3E}">
        <p14:creationId xmlns:p14="http://schemas.microsoft.com/office/powerpoint/2010/main" val="908620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Strawman for 3/22 XWG discussion</a:t>
            </a:r>
          </a:p>
        </p:txBody>
      </p:sp>
      <p:sp>
        <p:nvSpPr>
          <p:cNvPr id="3" name="Footer Placeholder 2"/>
          <p:cNvSpPr>
            <a:spLocks noGrp="1"/>
          </p:cNvSpPr>
          <p:nvPr>
            <p:ph type="ftr" sz="quarter" idx="11"/>
          </p:nvPr>
        </p:nvSpPr>
        <p:spPr/>
        <p:txBody>
          <a:bodyPr/>
          <a:lstStyle/>
          <a:p>
            <a:pPr>
              <a:defRPr/>
            </a:pPr>
            <a:r>
              <a:rPr lang="en-US"/>
              <a:t>#OFADevWorkshop</a:t>
            </a:r>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3</a:t>
            </a:fld>
            <a:endParaRPr lang="en-US"/>
          </a:p>
        </p:txBody>
      </p:sp>
      <p:sp>
        <p:nvSpPr>
          <p:cNvPr id="7" name="TextBox 6"/>
          <p:cNvSpPr txBox="1"/>
          <p:nvPr/>
        </p:nvSpPr>
        <p:spPr>
          <a:xfrm>
            <a:off x="457200" y="5753904"/>
            <a:ext cx="7725320" cy="369332"/>
          </a:xfrm>
          <a:prstGeom prst="rect">
            <a:avLst/>
          </a:prstGeom>
          <a:noFill/>
        </p:spPr>
        <p:txBody>
          <a:bodyPr wrap="none" rtlCol="0">
            <a:spAutoFit/>
          </a:bodyPr>
          <a:lstStyle/>
          <a:p>
            <a:r>
              <a:rPr lang="en-US" dirty="0">
                <a:solidFill>
                  <a:srgbClr val="6D6E71"/>
                </a:solidFill>
              </a:rPr>
              <a:t>“The OFA accelerates the development and adoption of advanced fabrics”</a:t>
            </a:r>
          </a:p>
        </p:txBody>
      </p:sp>
      <p:sp>
        <p:nvSpPr>
          <p:cNvPr id="8" name="Rectangle 7"/>
          <p:cNvSpPr/>
          <p:nvPr/>
        </p:nvSpPr>
        <p:spPr>
          <a:xfrm>
            <a:off x="457200" y="1927591"/>
            <a:ext cx="8229600" cy="2031325"/>
          </a:xfrm>
          <a:prstGeom prst="rect">
            <a:avLst/>
          </a:prstGeom>
        </p:spPr>
        <p:txBody>
          <a:bodyPr wrap="square">
            <a:spAutoFit/>
          </a:bodyPr>
          <a:lstStyle/>
          <a:p>
            <a:r>
              <a:rPr lang="en-US" dirty="0"/>
              <a:t>“The mission of the OpenFabrics Alliance is to accelerate the development and adoption of advanced fabrics (for the benefit of the advanced networks ecosystem). The mission is accomplished by creating opportunities for collaboration among those who develop and deploy such fabrics, incubating </a:t>
            </a:r>
            <a:r>
              <a:rPr lang="en-US" strike="sngStrike" dirty="0"/>
              <a:t>supporting</a:t>
            </a:r>
            <a:r>
              <a:rPr lang="en-US" dirty="0"/>
              <a:t> and evolving </a:t>
            </a:r>
            <a:r>
              <a:rPr lang="en-US" strike="sngStrike" dirty="0"/>
              <a:t>new and existing </a:t>
            </a:r>
            <a:r>
              <a:rPr lang="en-US" dirty="0"/>
              <a:t>vendor independent open source software for fabrics, and supporting and promoting such fabric technologies </a:t>
            </a:r>
            <a:r>
              <a:rPr lang="en-US" strike="sngStrike" dirty="0"/>
              <a:t>for the benefit of the advanced networks ecosystem.”</a:t>
            </a:r>
          </a:p>
        </p:txBody>
      </p:sp>
    </p:spTree>
    <p:extLst>
      <p:ext uri="{BB962C8B-B14F-4D97-AF65-F5344CB8AC3E}">
        <p14:creationId xmlns:p14="http://schemas.microsoft.com/office/powerpoint/2010/main" val="206055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a:t>
            </a:r>
          </a:p>
        </p:txBody>
      </p:sp>
      <p:sp>
        <p:nvSpPr>
          <p:cNvPr id="3" name="Footer Placeholder 2"/>
          <p:cNvSpPr>
            <a:spLocks noGrp="1"/>
          </p:cNvSpPr>
          <p:nvPr>
            <p:ph type="ftr" sz="quarter" idx="11"/>
          </p:nvPr>
        </p:nvSpPr>
        <p:spPr/>
        <p:txBody>
          <a:bodyPr/>
          <a:lstStyle/>
          <a:p>
            <a:pPr>
              <a:defRPr/>
            </a:pPr>
            <a:r>
              <a:rPr lang="en-US"/>
              <a:t>#OFADevWorkshop</a:t>
            </a:r>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4</a:t>
            </a:fld>
            <a:endParaRPr lang="en-US"/>
          </a:p>
        </p:txBody>
      </p:sp>
      <p:sp>
        <p:nvSpPr>
          <p:cNvPr id="7" name="TextBox 6"/>
          <p:cNvSpPr txBox="1"/>
          <p:nvPr/>
        </p:nvSpPr>
        <p:spPr>
          <a:xfrm>
            <a:off x="540328" y="5393686"/>
            <a:ext cx="8229600" cy="923330"/>
          </a:xfrm>
          <a:prstGeom prst="rect">
            <a:avLst/>
          </a:prstGeom>
          <a:noFill/>
        </p:spPr>
        <p:txBody>
          <a:bodyPr wrap="square" rtlCol="0">
            <a:spAutoFit/>
          </a:bodyPr>
          <a:lstStyle/>
          <a:p>
            <a:r>
              <a:rPr lang="en-US" dirty="0">
                <a:solidFill>
                  <a:srgbClr val="6D6E71"/>
                </a:solidFill>
              </a:rPr>
              <a:t>The following is not part of the motion, but is offered solely as an example of a useful slogan arising from the above </a:t>
            </a:r>
            <a:r>
              <a:rPr lang="en-US">
                <a:solidFill>
                  <a:srgbClr val="6D6E71"/>
                </a:solidFill>
              </a:rPr>
              <a:t>mission statement.</a:t>
            </a:r>
          </a:p>
          <a:p>
            <a:r>
              <a:rPr lang="en-US" dirty="0">
                <a:solidFill>
                  <a:srgbClr val="6D6E71"/>
                </a:solidFill>
              </a:rPr>
              <a:t>“The OFA accelerates the development and adoption of advanced fabrics”</a:t>
            </a:r>
          </a:p>
        </p:txBody>
      </p:sp>
      <p:sp>
        <p:nvSpPr>
          <p:cNvPr id="8" name="Rectangle 7"/>
          <p:cNvSpPr/>
          <p:nvPr/>
        </p:nvSpPr>
        <p:spPr>
          <a:xfrm>
            <a:off x="540328" y="1657864"/>
            <a:ext cx="8229600" cy="3139321"/>
          </a:xfrm>
          <a:prstGeom prst="rect">
            <a:avLst/>
          </a:prstGeom>
        </p:spPr>
        <p:txBody>
          <a:bodyPr wrap="square">
            <a:spAutoFit/>
          </a:bodyPr>
          <a:lstStyle/>
          <a:p>
            <a:r>
              <a:rPr lang="en-US" dirty="0"/>
              <a:t>Cray offers the following motion in advance of the 3/29/18 special Board Meeting:  </a:t>
            </a:r>
          </a:p>
          <a:p>
            <a:endParaRPr lang="en-US" dirty="0"/>
          </a:p>
          <a:p>
            <a:r>
              <a:rPr lang="en-US" dirty="0"/>
              <a:t>The mission statement of the OpenFabrics Alliance shall read as follows:</a:t>
            </a:r>
          </a:p>
          <a:p>
            <a:endParaRPr lang="en-US" dirty="0"/>
          </a:p>
          <a:p>
            <a:r>
              <a:rPr lang="en-US" dirty="0"/>
              <a:t>“The mission of the OpenFabrics Alliance is to accelerate the development and adoption of advanced fabrics for the benefit of the advanced networks ecosystem. The mission is accomplished by; creating opportunities for collaboration among those who develop and deploy such fabrics, incubating and evolving vendor independent open source software for fabrics, and supporting and promoting the use </a:t>
            </a:r>
            <a:r>
              <a:rPr lang="en-US" i="1" dirty="0"/>
              <a:t>of </a:t>
            </a:r>
            <a:r>
              <a:rPr lang="en-US" dirty="0"/>
              <a:t>such fabric technology software.”</a:t>
            </a:r>
          </a:p>
        </p:txBody>
      </p:sp>
    </p:spTree>
    <p:extLst>
      <p:ext uri="{BB962C8B-B14F-4D97-AF65-F5344CB8AC3E}">
        <p14:creationId xmlns:p14="http://schemas.microsoft.com/office/powerpoint/2010/main" val="4256820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Context</a:t>
            </a:r>
          </a:p>
        </p:txBody>
      </p:sp>
      <p:sp>
        <p:nvSpPr>
          <p:cNvPr id="3" name="Content Placeholder 2"/>
          <p:cNvSpPr>
            <a:spLocks noGrp="1"/>
          </p:cNvSpPr>
          <p:nvPr>
            <p:ph idx="1"/>
          </p:nvPr>
        </p:nvSpPr>
        <p:spPr>
          <a:xfrm>
            <a:off x="457200" y="1601788"/>
            <a:ext cx="8229600" cy="3690648"/>
          </a:xfrm>
        </p:spPr>
        <p:txBody>
          <a:bodyPr>
            <a:normAutofit fontScale="92500" lnSpcReduction="10000"/>
          </a:bodyPr>
          <a:lstStyle/>
          <a:p>
            <a:r>
              <a:rPr lang="en-US" sz="2400" dirty="0"/>
              <a:t>Broad agreement existing mission is out of date</a:t>
            </a:r>
          </a:p>
          <a:p>
            <a:r>
              <a:rPr lang="en-US" sz="2400" dirty="0"/>
              <a:t>The “mission exercise” has two goals</a:t>
            </a:r>
          </a:p>
          <a:p>
            <a:pPr marL="914400" lvl="1" indent="-514350">
              <a:buFont typeface="+mj-lt"/>
              <a:buAutoNum type="arabicPeriod"/>
            </a:pPr>
            <a:r>
              <a:rPr lang="en-US" sz="2000" dirty="0"/>
              <a:t>Align the Alliance’s members behind an updated shared vision</a:t>
            </a:r>
          </a:p>
          <a:p>
            <a:pPr marL="914400" lvl="1" indent="-514350">
              <a:buFont typeface="+mj-lt"/>
              <a:buAutoNum type="arabicPeriod"/>
            </a:pPr>
            <a:r>
              <a:rPr lang="en-US" sz="2000" dirty="0"/>
              <a:t>Input into the Bylaws </a:t>
            </a:r>
          </a:p>
          <a:p>
            <a:pPr marL="1314450" lvl="2" indent="-514350"/>
            <a:r>
              <a:rPr lang="en-US" sz="1800" dirty="0"/>
              <a:t>Specifically Article 2 Purposes, Section 2.2 Specific Purposes</a:t>
            </a:r>
          </a:p>
          <a:p>
            <a:pPr marL="514350" indent="-514350"/>
            <a:r>
              <a:rPr lang="en-US" sz="2400" dirty="0"/>
              <a:t>Extensive discussion in XWG meetings</a:t>
            </a:r>
          </a:p>
          <a:p>
            <a:pPr marL="514350" indent="-514350"/>
            <a:r>
              <a:rPr lang="en-US" sz="2400" dirty="0"/>
              <a:t>We are not voting on bylaws text (yet)</a:t>
            </a:r>
          </a:p>
          <a:p>
            <a:pPr marL="914400" lvl="1" indent="-514350"/>
            <a:r>
              <a:rPr lang="en-US" sz="2000" dirty="0"/>
              <a:t>No need to cram so much content into one sentence in the Bylaws.</a:t>
            </a:r>
          </a:p>
          <a:p>
            <a:pPr marL="914400" lvl="1" indent="-514350"/>
            <a:r>
              <a:rPr lang="en-US" sz="2000" dirty="0"/>
              <a:t>But it is expected that appropriate text will flow naturally from the attached </a:t>
            </a:r>
            <a:r>
              <a:rPr lang="en-US" sz="2000" dirty="0" err="1"/>
              <a:t>voteables</a:t>
            </a: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spTree>
    <p:extLst>
      <p:ext uri="{BB962C8B-B14F-4D97-AF65-F5344CB8AC3E}">
        <p14:creationId xmlns:p14="http://schemas.microsoft.com/office/powerpoint/2010/main" val="1130901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Voteable Item</a:t>
            </a:r>
          </a:p>
        </p:txBody>
      </p:sp>
      <p:sp>
        <p:nvSpPr>
          <p:cNvPr id="3" name="Footer Placeholder 2"/>
          <p:cNvSpPr>
            <a:spLocks noGrp="1"/>
          </p:cNvSpPr>
          <p:nvPr>
            <p:ph type="ftr" sz="quarter" idx="11"/>
          </p:nvPr>
        </p:nvSpPr>
        <p:spPr/>
        <p:txBody>
          <a:bodyPr/>
          <a:lstStyle/>
          <a:p>
            <a:pPr>
              <a:defRPr/>
            </a:pPr>
            <a:r>
              <a:rPr lang="en-US"/>
              <a:t>#OFADevWorkshop</a:t>
            </a:r>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6</a:t>
            </a:fld>
            <a:endParaRPr lang="en-US"/>
          </a:p>
        </p:txBody>
      </p:sp>
      <p:sp>
        <p:nvSpPr>
          <p:cNvPr id="7" name="TextBox 6"/>
          <p:cNvSpPr txBox="1"/>
          <p:nvPr/>
        </p:nvSpPr>
        <p:spPr>
          <a:xfrm>
            <a:off x="457200" y="5753904"/>
            <a:ext cx="7968976" cy="369332"/>
          </a:xfrm>
          <a:prstGeom prst="rect">
            <a:avLst/>
          </a:prstGeom>
          <a:noFill/>
        </p:spPr>
        <p:txBody>
          <a:bodyPr wrap="none" rtlCol="0">
            <a:spAutoFit/>
          </a:bodyPr>
          <a:lstStyle/>
          <a:p>
            <a:r>
              <a:rPr lang="en-US" dirty="0">
                <a:solidFill>
                  <a:srgbClr val="6D6E71"/>
                </a:solidFill>
              </a:rPr>
              <a:t>“The OFA accelerates the development and adoption of advanced networks”</a:t>
            </a:r>
          </a:p>
        </p:txBody>
      </p:sp>
      <p:sp>
        <p:nvSpPr>
          <p:cNvPr id="8" name="Rectangle 7"/>
          <p:cNvSpPr/>
          <p:nvPr/>
        </p:nvSpPr>
        <p:spPr>
          <a:xfrm>
            <a:off x="457200" y="2822941"/>
            <a:ext cx="8229600" cy="1754326"/>
          </a:xfrm>
          <a:prstGeom prst="rect">
            <a:avLst/>
          </a:prstGeom>
        </p:spPr>
        <p:txBody>
          <a:bodyPr wrap="square">
            <a:spAutoFit/>
          </a:bodyPr>
          <a:lstStyle/>
          <a:p>
            <a:r>
              <a:rPr lang="en-US" dirty="0"/>
              <a:t>“The mission of the OFA is to accelerate the development and adoption of advanced networks for the benefit of developers and consumers of such networks by incubating new, (vendor independent), software (stacks?) (technologies?) for fabrics, (creating industry standard specifications,) evangelizing existing and emerging technologies, and by evolving and supporting existing software for fabrics.”</a:t>
            </a:r>
          </a:p>
        </p:txBody>
      </p:sp>
      <p:sp>
        <p:nvSpPr>
          <p:cNvPr id="9" name="TextBox 8"/>
          <p:cNvSpPr txBox="1"/>
          <p:nvPr/>
        </p:nvSpPr>
        <p:spPr>
          <a:xfrm>
            <a:off x="457200" y="1976582"/>
            <a:ext cx="7968976" cy="646331"/>
          </a:xfrm>
          <a:prstGeom prst="rect">
            <a:avLst/>
          </a:prstGeom>
          <a:noFill/>
        </p:spPr>
        <p:txBody>
          <a:bodyPr wrap="square" rtlCol="0">
            <a:spAutoFit/>
          </a:bodyPr>
          <a:lstStyle/>
          <a:p>
            <a:r>
              <a:rPr lang="en-US" dirty="0">
                <a:solidFill>
                  <a:srgbClr val="6D6E71"/>
                </a:solidFill>
              </a:rPr>
              <a:t>Cray moves that the following shall be adopted as the OpenFabrics Alliance’s mission statement:</a:t>
            </a:r>
          </a:p>
        </p:txBody>
      </p:sp>
      <p:cxnSp>
        <p:nvCxnSpPr>
          <p:cNvPr id="6" name="Straight Connector 5"/>
          <p:cNvCxnSpPr/>
          <p:nvPr/>
        </p:nvCxnSpPr>
        <p:spPr>
          <a:xfrm flipV="1">
            <a:off x="314036" y="1773382"/>
            <a:ext cx="8026400" cy="4414982"/>
          </a:xfrm>
          <a:prstGeom prst="line">
            <a:avLst/>
          </a:prstGeom>
          <a:ln>
            <a:solidFill>
              <a:srgbClr val="C00000"/>
            </a:solidFill>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4297218" y="4896806"/>
            <a:ext cx="4511964" cy="1200329"/>
          </a:xfrm>
          <a:prstGeom prst="rect">
            <a:avLst/>
          </a:prstGeom>
          <a:solidFill>
            <a:schemeClr val="bg1"/>
          </a:solidFill>
          <a:ln w="19050">
            <a:solidFill>
              <a:srgbClr val="C00000"/>
            </a:solidFill>
          </a:ln>
        </p:spPr>
        <p:txBody>
          <a:bodyPr wrap="square" rtlCol="0">
            <a:spAutoFit/>
          </a:bodyPr>
          <a:lstStyle/>
          <a:p>
            <a:r>
              <a:rPr lang="en-US" dirty="0">
                <a:solidFill>
                  <a:srgbClr val="6D6E71"/>
                </a:solidFill>
              </a:rPr>
              <a:t>Result of 3/15 </a:t>
            </a:r>
            <a:r>
              <a:rPr lang="en-US" dirty="0" err="1">
                <a:solidFill>
                  <a:srgbClr val="6D6E71"/>
                </a:solidFill>
              </a:rPr>
              <a:t>BoD</a:t>
            </a:r>
            <a:r>
              <a:rPr lang="en-US" dirty="0">
                <a:solidFill>
                  <a:srgbClr val="6D6E71"/>
                </a:solidFill>
              </a:rPr>
              <a:t>:  agreement in principle, but several open issues remain to be resolved.  Conclusion is to continue discussion in XWG beginning 3/22.</a:t>
            </a:r>
          </a:p>
        </p:txBody>
      </p:sp>
    </p:spTree>
    <p:extLst>
      <p:ext uri="{BB962C8B-B14F-4D97-AF65-F5344CB8AC3E}">
        <p14:creationId xmlns:p14="http://schemas.microsoft.com/office/powerpoint/2010/main" val="2417594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specific purposes</a:t>
            </a:r>
          </a:p>
        </p:txBody>
      </p:sp>
      <p:sp>
        <p:nvSpPr>
          <p:cNvPr id="3" name="Footer Placeholder 2"/>
          <p:cNvSpPr>
            <a:spLocks noGrp="1"/>
          </p:cNvSpPr>
          <p:nvPr>
            <p:ph type="ftr" sz="quarter" idx="11"/>
          </p:nvPr>
        </p:nvSpPr>
        <p:spPr/>
        <p:txBody>
          <a:bodyPr/>
          <a:lstStyle/>
          <a:p>
            <a:pPr>
              <a:defRPr/>
            </a:pPr>
            <a:r>
              <a:rPr lang="en-US"/>
              <a:t>#OFADevWorkshop</a:t>
            </a:r>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7</a:t>
            </a:fld>
            <a:endParaRPr lang="en-US"/>
          </a:p>
        </p:txBody>
      </p:sp>
      <p:sp>
        <p:nvSpPr>
          <p:cNvPr id="5" name="Rectangle 4"/>
          <p:cNvSpPr/>
          <p:nvPr/>
        </p:nvSpPr>
        <p:spPr>
          <a:xfrm>
            <a:off x="754380" y="2108121"/>
            <a:ext cx="7551420" cy="2308324"/>
          </a:xfrm>
          <a:prstGeom prst="rect">
            <a:avLst/>
          </a:prstGeom>
        </p:spPr>
        <p:txBody>
          <a:bodyPr wrap="square">
            <a:spAutoFit/>
          </a:bodyPr>
          <a:lstStyle/>
          <a:p>
            <a:r>
              <a:rPr lang="en-US" dirty="0"/>
              <a:t>For both existing and emerging fabrics, the OFA:</a:t>
            </a:r>
          </a:p>
          <a:p>
            <a:endParaRPr lang="en-US" dirty="0"/>
          </a:p>
          <a:p>
            <a:pPr marL="342900" indent="-342900">
              <a:buFontTx/>
              <a:buChar char="-"/>
            </a:pPr>
            <a:r>
              <a:rPr lang="en-US" dirty="0"/>
              <a:t>enables the development of fabric software</a:t>
            </a:r>
          </a:p>
          <a:p>
            <a:pPr marL="342900" indent="-342900">
              <a:buFontTx/>
              <a:buChar char="-"/>
            </a:pPr>
            <a:r>
              <a:rPr lang="en-US" dirty="0"/>
              <a:t>provides an infrastructure for collaboration and communication</a:t>
            </a:r>
            <a:endParaRPr lang="en-US" strike="sngStrike" dirty="0"/>
          </a:p>
          <a:p>
            <a:pPr marL="342900" indent="-342900">
              <a:buFontTx/>
              <a:buChar char="-"/>
            </a:pPr>
            <a:r>
              <a:rPr lang="en-US" dirty="0"/>
              <a:t>evangelizes fabric technologies</a:t>
            </a:r>
          </a:p>
          <a:p>
            <a:pPr marL="342900" indent="-342900">
              <a:buFontTx/>
              <a:buChar char="-"/>
            </a:pPr>
            <a:r>
              <a:rPr lang="en-US" dirty="0"/>
              <a:t>provides programs such as training, testing, validation, and education</a:t>
            </a:r>
          </a:p>
          <a:p>
            <a:pPr marL="342900" indent="-342900">
              <a:buFontTx/>
              <a:buChar char="-"/>
            </a:pPr>
            <a:r>
              <a:rPr lang="en-US" dirty="0"/>
              <a:t>proactively engages with related organizations such as SNIA, Linux kernel communities, and others</a:t>
            </a:r>
          </a:p>
        </p:txBody>
      </p:sp>
    </p:spTree>
    <p:extLst>
      <p:ext uri="{BB962C8B-B14F-4D97-AF65-F5344CB8AC3E}">
        <p14:creationId xmlns:p14="http://schemas.microsoft.com/office/powerpoint/2010/main" val="2363743376"/>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77809</TotalTime>
  <Words>592</Words>
  <Application>Microsoft Office PowerPoint</Application>
  <PresentationFormat>On-screen Show (4:3)</PresentationFormat>
  <Paragraphs>51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MS PGothic</vt:lpstr>
      <vt:lpstr>MS PGothic</vt:lpstr>
      <vt:lpstr>Office Theme</vt:lpstr>
      <vt:lpstr>Mission Statement Voteable</vt:lpstr>
      <vt:lpstr>Strawman for 3/22 XWG discussion</vt:lpstr>
      <vt:lpstr>Strawman for 3/22 XWG discussion</vt:lpstr>
      <vt:lpstr>Motion</vt:lpstr>
      <vt:lpstr>Background, Context</vt:lpstr>
      <vt:lpstr>Voteable Item</vt:lpstr>
      <vt:lpstr>Some specific purposes</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keywords>CTPClassification=CTP_PUBLIC:VisualMarkings=</cp:keywords>
  <cp:lastModifiedBy>Paul Grun</cp:lastModifiedBy>
  <cp:revision>588</cp:revision>
  <cp:lastPrinted>2015-06-14T19:25:18Z</cp:lastPrinted>
  <dcterms:created xsi:type="dcterms:W3CDTF">2013-03-28T19:36:05Z</dcterms:created>
  <dcterms:modified xsi:type="dcterms:W3CDTF">2018-04-05T17:16:03Z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c5790dff-2fb5-4717-87ed-734abc62b76d</vt:lpwstr>
  </property>
  <property fmtid="{D5CDD505-2E9C-101B-9397-08002B2CF9AE}" pid="3" name="CTP_TimeStamp">
    <vt:lpwstr>2017-08-15 16:40:58Z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