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3"/>
  </p:notesMasterIdLst>
  <p:handoutMasterIdLst>
    <p:handoutMasterId r:id="rId14"/>
  </p:handoutMasterIdLst>
  <p:sldIdLst>
    <p:sldId id="294" r:id="rId2"/>
    <p:sldId id="305" r:id="rId3"/>
    <p:sldId id="311" r:id="rId4"/>
    <p:sldId id="306" r:id="rId5"/>
    <p:sldId id="307" r:id="rId6"/>
    <p:sldId id="312" r:id="rId7"/>
    <p:sldId id="308" r:id="rId8"/>
    <p:sldId id="309" r:id="rId9"/>
    <p:sldId id="310" r:id="rId10"/>
    <p:sldId id="303" r:id="rId11"/>
    <p:sldId id="304" r:id="rId12"/>
  </p:sldIdLst>
  <p:sldSz cx="9144000" cy="6858000" type="screen4x3"/>
  <p:notesSz cx="68580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12">
          <p15:clr>
            <a:srgbClr val="A4A3A4"/>
          </p15:clr>
        </p15:guide>
        <p15:guide id="2" pos="1296">
          <p15:clr>
            <a:srgbClr val="A4A3A4"/>
          </p15:clr>
        </p15:guide>
      </p15:sldGuideLst>
    </p:ext>
    <p:ext uri="{2D200454-40CA-4A62-9FC3-DE9A4176ACB9}">
      <p15:notesGuideLst xmlns:p15="http://schemas.microsoft.com/office/powerpoint/2012/main">
        <p15:guide id="1" orient="horz" pos="2928"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oward Pritchard" initials="H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5" autoAdjust="0"/>
    <p:restoredTop sz="89976" autoAdjust="0"/>
  </p:normalViewPr>
  <p:slideViewPr>
    <p:cSldViewPr snapToGrid="0">
      <p:cViewPr varScale="1">
        <p:scale>
          <a:sx n="78" d="100"/>
          <a:sy n="78" d="100"/>
        </p:scale>
        <p:origin x="926" y="62"/>
      </p:cViewPr>
      <p:guideLst>
        <p:guide orient="horz" pos="2112"/>
        <p:guide pos="129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88" d="100"/>
          <a:sy n="88" d="100"/>
        </p:scale>
        <p:origin x="-3822" y="-120"/>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5/24/2018</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6482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5/24/2018</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415790"/>
            <a:ext cx="5486400" cy="418338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2971800" cy="46482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2</a:t>
            </a:fld>
            <a:endParaRPr lang="en-US"/>
          </a:p>
        </p:txBody>
      </p:sp>
    </p:spTree>
    <p:extLst>
      <p:ext uri="{BB962C8B-B14F-4D97-AF65-F5344CB8AC3E}">
        <p14:creationId xmlns:p14="http://schemas.microsoft.com/office/powerpoint/2010/main" val="23614113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4</a:t>
            </a:fld>
            <a:endParaRPr lang="en-US"/>
          </a:p>
        </p:txBody>
      </p:sp>
    </p:spTree>
    <p:extLst>
      <p:ext uri="{BB962C8B-B14F-4D97-AF65-F5344CB8AC3E}">
        <p14:creationId xmlns:p14="http://schemas.microsoft.com/office/powerpoint/2010/main" val="354168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10</a:t>
            </a:fld>
            <a:endParaRPr lang="en-US"/>
          </a:p>
        </p:txBody>
      </p:sp>
    </p:spTree>
    <p:extLst>
      <p:ext uri="{BB962C8B-B14F-4D97-AF65-F5344CB8AC3E}">
        <p14:creationId xmlns:p14="http://schemas.microsoft.com/office/powerpoint/2010/main" val="366863637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a:t>Click to edit Master title style</a:t>
            </a:r>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5/24/2018</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#OFADevWorkshop</a:t>
            </a:r>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5/24/2018</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#OFADevWorkshop</a:t>
            </a:r>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5/24/2018</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#OFADevWorkshop</a:t>
            </a:r>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5/24/2018</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#OFADevWorkshop</a:t>
            </a:r>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5/24/2018</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#OFADevWorkshop</a:t>
            </a:r>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a:t>Click to edit Master title style</a:t>
            </a:r>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a:t>#OFADevWorkshop</a:t>
            </a:r>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5/24/2018</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a:t>#</a:t>
            </a:r>
            <a:r>
              <a:rPr lang="en-US" dirty="0" err="1"/>
              <a:t>OFADevWorkshop</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Maintaining Quorum</a:t>
            </a:r>
            <a:br>
              <a:rPr lang="en-US" dirty="0"/>
            </a:br>
            <a:r>
              <a:rPr lang="en-US" sz="2800" dirty="0"/>
              <a:t>Director ‘good standing’</a:t>
            </a:r>
            <a:br>
              <a:rPr lang="en-US" sz="2800" dirty="0"/>
            </a:br>
            <a:r>
              <a:rPr lang="en-US" sz="2800" dirty="0" err="1"/>
              <a:t>Voteables</a:t>
            </a:r>
            <a:r>
              <a:rPr lang="en-US" sz="2800" dirty="0"/>
              <a:t> included</a:t>
            </a:r>
            <a:endParaRPr lang="en-US" sz="3200" dirty="0"/>
          </a:p>
        </p:txBody>
      </p:sp>
      <p:sp>
        <p:nvSpPr>
          <p:cNvPr id="3" name="Subtitle 2"/>
          <p:cNvSpPr>
            <a:spLocks noGrp="1"/>
          </p:cNvSpPr>
          <p:nvPr>
            <p:ph type="subTitle" idx="1"/>
          </p:nvPr>
        </p:nvSpPr>
        <p:spPr>
          <a:xfrm>
            <a:off x="1257300" y="4267200"/>
            <a:ext cx="6629400" cy="1066800"/>
          </a:xfrm>
        </p:spPr>
        <p:txBody>
          <a:bodyPr>
            <a:normAutofit/>
          </a:bodyPr>
          <a:lstStyle/>
          <a:p>
            <a:pPr algn="ctr"/>
            <a:r>
              <a:rPr lang="en-US" sz="1800" dirty="0">
                <a:latin typeface="Arial" pitchFamily="34" charset="0"/>
                <a:cs typeface="Arial" pitchFamily="34" charset="0"/>
              </a:rPr>
              <a:t>May 21, 2018</a:t>
            </a:r>
          </a:p>
          <a:p>
            <a:pPr algn="ctr"/>
            <a:r>
              <a:rPr lang="en-US" sz="1800" dirty="0">
                <a:latin typeface="Arial" pitchFamily="34" charset="0"/>
                <a:cs typeface="Arial" pitchFamily="34" charset="0"/>
              </a:rPr>
              <a:t>Paul Grun</a:t>
            </a:r>
          </a:p>
          <a:p>
            <a:pPr algn="ctr"/>
            <a:r>
              <a:rPr lang="en-US" sz="1800" dirty="0">
                <a:latin typeface="Arial" pitchFamily="34" charset="0"/>
                <a:cs typeface="Arial" pitchFamily="34" charset="0"/>
              </a:rPr>
              <a:t>OFA Vice Chair</a:t>
            </a:r>
          </a:p>
        </p:txBody>
      </p:sp>
    </p:spTree>
    <p:extLst>
      <p:ext uri="{BB962C8B-B14F-4D97-AF65-F5344CB8AC3E}">
        <p14:creationId xmlns:p14="http://schemas.microsoft.com/office/powerpoint/2010/main" val="3864201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Standing</a:t>
            </a:r>
            <a:br>
              <a:rPr lang="en-US" dirty="0"/>
            </a:br>
            <a:r>
              <a:rPr lang="en-US" sz="2800" dirty="0"/>
              <a:t>discussion at 5/17 XWG meeting</a:t>
            </a:r>
            <a:endParaRPr lang="en-US" dirty="0"/>
          </a:p>
        </p:txBody>
      </p:sp>
      <p:sp>
        <p:nvSpPr>
          <p:cNvPr id="3" name="Content Placeholder 2"/>
          <p:cNvSpPr>
            <a:spLocks noGrp="1"/>
          </p:cNvSpPr>
          <p:nvPr>
            <p:ph idx="1"/>
          </p:nvPr>
        </p:nvSpPr>
        <p:spPr/>
        <p:txBody>
          <a:bodyPr>
            <a:noAutofit/>
          </a:bodyPr>
          <a:lstStyle/>
          <a:p>
            <a:pPr lvl="1"/>
            <a:r>
              <a:rPr lang="en-US" sz="1400" dirty="0"/>
              <a:t>Participation Rate: A Director is in Good Standing if he/she has participated in at least three of the previous five dually announced meetings, not including the current meeting</a:t>
            </a:r>
          </a:p>
          <a:p>
            <a:pPr lvl="1"/>
            <a:r>
              <a:rPr lang="en-US" sz="1400" dirty="0"/>
              <a:t>Regaining Good Standing: Once lost, Good Standing is regained at the end of the second consecutive meeting attended by the Director</a:t>
            </a:r>
          </a:p>
          <a:p>
            <a:pPr lvl="1"/>
            <a:r>
              <a:rPr lang="en-US" sz="1400" dirty="0"/>
              <a:t>New Director: A newly appointed Director is in Good Standing</a:t>
            </a:r>
          </a:p>
          <a:p>
            <a:pPr lvl="1"/>
            <a:r>
              <a:rPr lang="en-US" sz="1400" dirty="0"/>
              <a:t>Good Standing: Each Director in Good Standing is counted toward quorum for that meeting and is eligible to vote on any matter before the Board at that meeting</a:t>
            </a:r>
          </a:p>
          <a:p>
            <a:pPr lvl="1"/>
            <a:r>
              <a:rPr lang="en-US" sz="1400" dirty="0"/>
              <a:t>Not in Good Standing: Director who are not in Good Standing are not counted toward quorum and are ineligible to vote </a:t>
            </a:r>
          </a:p>
          <a:p>
            <a:pPr lvl="2"/>
            <a:r>
              <a:rPr lang="en-US" sz="1100" dirty="0"/>
              <a:t>But may participate in other Board activities</a:t>
            </a:r>
          </a:p>
          <a:p>
            <a:pPr lvl="1"/>
            <a:r>
              <a:rPr lang="en-US" sz="1400" dirty="0"/>
              <a:t>Proxy: For any given meeting of the Board, a Director may</a:t>
            </a:r>
            <a:r>
              <a:rPr lang="en-US" sz="1400" strike="sngStrike" dirty="0"/>
              <a:t>, with 24 hours notice</a:t>
            </a:r>
            <a:r>
              <a:rPr lang="en-US" sz="1400" dirty="0"/>
              <a:t>, appoint a proxy to vote in his/her behalf for that meeting only by posting a notice to the </a:t>
            </a:r>
            <a:r>
              <a:rPr lang="en-US" sz="1400" dirty="0" err="1"/>
              <a:t>ofa_board</a:t>
            </a:r>
            <a:r>
              <a:rPr lang="en-US" sz="1400" dirty="0"/>
              <a:t> mailing list.  The proxy shall count towards quorum and shall act in all respects as the Director.  The Proxy counts as participation by the Director</a:t>
            </a:r>
          </a:p>
          <a:p>
            <a:pPr lvl="1"/>
            <a:r>
              <a:rPr lang="en-US" sz="1400" dirty="0"/>
              <a:t>Excused Absence: A Director may take an excused absence by notifying the meeting </a:t>
            </a:r>
            <a:r>
              <a:rPr lang="en-US" sz="1400" strike="sngStrike" dirty="0"/>
              <a:t>chair at least 24 hours prior to a dually noticed meeting</a:t>
            </a:r>
            <a:r>
              <a:rPr lang="en-US" sz="1400" dirty="0"/>
              <a:t>.  An excused Director is not counted toward quorum.  An excused absence shall count as participation by the Director</a:t>
            </a:r>
          </a:p>
          <a:p>
            <a:pPr lvl="1"/>
            <a:endParaRPr lang="en-US" sz="1400" dirty="0"/>
          </a:p>
          <a:p>
            <a:pPr lvl="1"/>
            <a:endParaRPr lang="en-US" sz="1400" dirty="0"/>
          </a:p>
          <a:p>
            <a:pPr marL="0" indent="0">
              <a:buNone/>
            </a:pPr>
            <a:endParaRPr lang="en-US" sz="16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10</a:t>
            </a:fld>
            <a:endParaRPr lang="en-US"/>
          </a:p>
        </p:txBody>
      </p:sp>
    </p:spTree>
    <p:extLst>
      <p:ext uri="{BB962C8B-B14F-4D97-AF65-F5344CB8AC3E}">
        <p14:creationId xmlns:p14="http://schemas.microsoft.com/office/powerpoint/2010/main" val="1915880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Removal</a:t>
            </a:r>
            <a:br>
              <a:rPr lang="en-US" dirty="0"/>
            </a:br>
            <a:r>
              <a:rPr lang="en-US" sz="2800" dirty="0"/>
              <a:t>discussion at 5/17 XWG meeting</a:t>
            </a:r>
            <a:endParaRPr lang="en-US" dirty="0"/>
          </a:p>
        </p:txBody>
      </p:sp>
      <p:sp>
        <p:nvSpPr>
          <p:cNvPr id="3" name="Content Placeholder 2"/>
          <p:cNvSpPr>
            <a:spLocks noGrp="1"/>
          </p:cNvSpPr>
          <p:nvPr>
            <p:ph idx="1"/>
          </p:nvPr>
        </p:nvSpPr>
        <p:spPr/>
        <p:txBody>
          <a:bodyPr>
            <a:normAutofit/>
          </a:bodyPr>
          <a:lstStyle/>
          <a:p>
            <a:pPr lvl="1"/>
            <a:r>
              <a:rPr lang="en-US" sz="1800" dirty="0"/>
              <a:t>Loss of Promoter Status results in removal of that Director from the Board</a:t>
            </a:r>
          </a:p>
          <a:p>
            <a:pPr lvl="1"/>
            <a:r>
              <a:rPr lang="en-US" sz="1800" dirty="0"/>
              <a:t>While Directors are expected to be ‘permanent’, a Promoter Member may appoint a new Director as its Board representative with appropriate notice (</a:t>
            </a:r>
            <a:r>
              <a:rPr lang="en-US" sz="1800" dirty="0" err="1"/>
              <a:t>tbd</a:t>
            </a:r>
            <a:r>
              <a:rPr lang="en-US" sz="1800" dirty="0"/>
              <a:t>)</a:t>
            </a:r>
          </a:p>
          <a:p>
            <a:pPr lvl="1"/>
            <a:r>
              <a:rPr lang="en-US" sz="1800" dirty="0"/>
              <a:t>A Director may be removed for cause.  This requires a unanimous vote (minus the Director under consideration) of all Directors present at a dually noticed Board meeting at which quorum has been achieved.</a:t>
            </a:r>
          </a:p>
          <a:p>
            <a:pPr lvl="1"/>
            <a:r>
              <a:rPr lang="en-US" sz="1800" dirty="0"/>
              <a:t>The Promoter Member shall have the right to appoint a new Director to replace a Director who has been removed for cause</a:t>
            </a:r>
          </a:p>
          <a:p>
            <a:pPr marL="0" indent="0">
              <a:buNone/>
            </a:pPr>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11</a:t>
            </a:fld>
            <a:endParaRPr lang="en-US"/>
          </a:p>
        </p:txBody>
      </p:sp>
    </p:spTree>
    <p:extLst>
      <p:ext uri="{BB962C8B-B14F-4D97-AF65-F5344CB8AC3E}">
        <p14:creationId xmlns:p14="http://schemas.microsoft.com/office/powerpoint/2010/main" val="3407840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Good Standing</a:t>
            </a:r>
          </a:p>
        </p:txBody>
      </p:sp>
      <p:sp>
        <p:nvSpPr>
          <p:cNvPr id="3" name="Content Placeholder 2"/>
          <p:cNvSpPr>
            <a:spLocks noGrp="1"/>
          </p:cNvSpPr>
          <p:nvPr>
            <p:ph idx="1"/>
          </p:nvPr>
        </p:nvSpPr>
        <p:spPr>
          <a:xfrm>
            <a:off x="457200" y="1601788"/>
            <a:ext cx="8229600" cy="2685077"/>
          </a:xfrm>
        </p:spPr>
        <p:txBody>
          <a:bodyPr>
            <a:noAutofit/>
          </a:bodyPr>
          <a:lstStyle/>
          <a:p>
            <a:pPr marL="457200" lvl="1" indent="0">
              <a:buNone/>
            </a:pPr>
            <a:r>
              <a:rPr lang="en-US" sz="1400" u="sng" dirty="0"/>
              <a:t>Cray moves the following:</a:t>
            </a:r>
          </a:p>
          <a:p>
            <a:pPr marL="457200" lvl="1" indent="0">
              <a:buNone/>
            </a:pPr>
            <a:endParaRPr lang="en-US" sz="1400" dirty="0"/>
          </a:p>
          <a:p>
            <a:pPr marL="457200" lvl="1" indent="0">
              <a:buNone/>
            </a:pPr>
            <a:r>
              <a:rPr lang="en-US" sz="1400" dirty="0"/>
              <a:t>A Director shall be considered in good standing if:</a:t>
            </a:r>
          </a:p>
          <a:p>
            <a:pPr marL="457200" lvl="1" indent="0">
              <a:buNone/>
            </a:pPr>
            <a:r>
              <a:rPr lang="en-US" sz="1400" dirty="0"/>
              <a:t>a) He or she has participated in at least three of the previous five duly announced meetings, not including the current meeting, or</a:t>
            </a:r>
          </a:p>
          <a:p>
            <a:pPr marL="457200" lvl="1" indent="0">
              <a:buNone/>
            </a:pPr>
            <a:r>
              <a:rPr lang="en-US" sz="1400" dirty="0"/>
              <a:t>b) He or she represents a new Promoter Member organization </a:t>
            </a:r>
          </a:p>
          <a:p>
            <a:pPr marL="457200" lvl="1" indent="0">
              <a:buNone/>
            </a:pPr>
            <a:endParaRPr lang="en-US" sz="1400" dirty="0"/>
          </a:p>
          <a:p>
            <a:pPr marL="457200" lvl="1" indent="0">
              <a:buNone/>
            </a:pPr>
            <a:r>
              <a:rPr lang="en-US" sz="1400" dirty="0"/>
              <a:t>Once lost, good standing is restored at the end of the second consecutive meeting attended by that Director.  Attendance by proxy or by delegate is not counted toward restoring good standing.</a:t>
            </a:r>
          </a:p>
          <a:p>
            <a:pPr marL="457200" lvl="1" indent="0">
              <a:buNone/>
            </a:pPr>
            <a:endParaRPr lang="en-US" sz="1400" dirty="0"/>
          </a:p>
          <a:p>
            <a:pPr marL="457200" lvl="1" indent="0">
              <a:buNone/>
            </a:pPr>
            <a:r>
              <a:rPr lang="en-US" sz="1400" dirty="0"/>
              <a:t>A Director in good standing shall have the privilege to assign a proxy to vote on his/her behalf and to assign a delegate to represent him/her on any matter that may come before the Board.</a:t>
            </a:r>
          </a:p>
          <a:p>
            <a:pPr marL="457200" lvl="1" indent="0">
              <a:buNone/>
            </a:pPr>
            <a:endParaRPr lang="en-US" sz="1400" dirty="0"/>
          </a:p>
          <a:p>
            <a:pPr marL="0" indent="0">
              <a:buNone/>
            </a:pPr>
            <a:endParaRPr lang="en-US" sz="16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2</a:t>
            </a:fld>
            <a:endParaRPr lang="en-US"/>
          </a:p>
        </p:txBody>
      </p:sp>
      <p:sp>
        <p:nvSpPr>
          <p:cNvPr id="6" name="TextBox 5"/>
          <p:cNvSpPr txBox="1"/>
          <p:nvPr/>
        </p:nvSpPr>
        <p:spPr>
          <a:xfrm>
            <a:off x="5122607" y="1716855"/>
            <a:ext cx="3932903" cy="307777"/>
          </a:xfrm>
          <a:prstGeom prst="rect">
            <a:avLst/>
          </a:prstGeom>
          <a:solidFill>
            <a:schemeClr val="bg1"/>
          </a:solidFill>
          <a:ln>
            <a:solidFill>
              <a:srgbClr val="FF0000"/>
            </a:solidFill>
          </a:ln>
        </p:spPr>
        <p:txBody>
          <a:bodyPr wrap="square" rtlCol="0">
            <a:spAutoFit/>
          </a:bodyPr>
          <a:lstStyle/>
          <a:p>
            <a:r>
              <a:rPr lang="en-US" sz="1400" dirty="0">
                <a:solidFill>
                  <a:srgbClr val="6D6E71"/>
                </a:solidFill>
              </a:rPr>
              <a:t>Result: passed by unanimous vote on 5/24/18</a:t>
            </a:r>
          </a:p>
        </p:txBody>
      </p:sp>
    </p:spTree>
    <p:extLst>
      <p:ext uri="{BB962C8B-B14F-4D97-AF65-F5344CB8AC3E}">
        <p14:creationId xmlns:p14="http://schemas.microsoft.com/office/powerpoint/2010/main" val="2565070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Quorum Requirements</a:t>
            </a:r>
          </a:p>
        </p:txBody>
      </p:sp>
      <p:sp>
        <p:nvSpPr>
          <p:cNvPr id="3" name="Content Placeholder 2"/>
          <p:cNvSpPr>
            <a:spLocks noGrp="1"/>
          </p:cNvSpPr>
          <p:nvPr>
            <p:ph idx="1"/>
          </p:nvPr>
        </p:nvSpPr>
        <p:spPr/>
        <p:txBody>
          <a:bodyPr>
            <a:normAutofit/>
          </a:bodyPr>
          <a:lstStyle/>
          <a:p>
            <a:pPr marL="457200" lvl="1" indent="0">
              <a:buNone/>
            </a:pPr>
            <a:r>
              <a:rPr lang="en-US" sz="1400" u="sng" dirty="0"/>
              <a:t>Cray moves the following:</a:t>
            </a:r>
          </a:p>
          <a:p>
            <a:pPr marL="457200" lvl="1" indent="0">
              <a:buNone/>
            </a:pPr>
            <a:endParaRPr lang="en-US" sz="1400" dirty="0"/>
          </a:p>
          <a:p>
            <a:pPr marL="457200" lvl="1" indent="0">
              <a:buNone/>
            </a:pPr>
            <a:r>
              <a:rPr lang="en-US" sz="1400" dirty="0"/>
              <a:t>For purposes of conducting a Board meeting, a quorum is defined as the minimum number of Directors, (or delegates) present to make the results of the meeting valid.</a:t>
            </a:r>
          </a:p>
          <a:p>
            <a:pPr marL="457200" lvl="1" indent="0">
              <a:buNone/>
            </a:pPr>
            <a:r>
              <a:rPr lang="en-US" sz="1400" dirty="0"/>
              <a:t>A quorum shall consist of a majority of Directors (or his/her delegate) in good standing </a:t>
            </a:r>
            <a:r>
              <a:rPr lang="en-US" sz="1400" strike="sngStrike" dirty="0"/>
              <a:t>present at the meeting</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3</a:t>
            </a:fld>
            <a:endParaRPr lang="en-US"/>
          </a:p>
        </p:txBody>
      </p:sp>
      <p:sp>
        <p:nvSpPr>
          <p:cNvPr id="6" name="TextBox 5"/>
          <p:cNvSpPr txBox="1"/>
          <p:nvPr/>
        </p:nvSpPr>
        <p:spPr>
          <a:xfrm>
            <a:off x="4572000" y="1707023"/>
            <a:ext cx="3932903" cy="307777"/>
          </a:xfrm>
          <a:prstGeom prst="rect">
            <a:avLst/>
          </a:prstGeom>
          <a:solidFill>
            <a:schemeClr val="bg1"/>
          </a:solidFill>
          <a:ln>
            <a:solidFill>
              <a:srgbClr val="FF0000"/>
            </a:solidFill>
          </a:ln>
        </p:spPr>
        <p:txBody>
          <a:bodyPr wrap="square" rtlCol="0">
            <a:spAutoFit/>
          </a:bodyPr>
          <a:lstStyle/>
          <a:p>
            <a:r>
              <a:rPr lang="en-US" sz="1400" dirty="0">
                <a:solidFill>
                  <a:srgbClr val="6D6E71"/>
                </a:solidFill>
              </a:rPr>
              <a:t>Result: passed by unanimous vote on 5/24/18</a:t>
            </a:r>
          </a:p>
        </p:txBody>
      </p:sp>
    </p:spTree>
    <p:extLst>
      <p:ext uri="{BB962C8B-B14F-4D97-AF65-F5344CB8AC3E}">
        <p14:creationId xmlns:p14="http://schemas.microsoft.com/office/powerpoint/2010/main" val="3765891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Quorum and Participation</a:t>
            </a:r>
          </a:p>
        </p:txBody>
      </p:sp>
      <p:sp>
        <p:nvSpPr>
          <p:cNvPr id="3" name="Content Placeholder 2"/>
          <p:cNvSpPr>
            <a:spLocks noGrp="1"/>
          </p:cNvSpPr>
          <p:nvPr>
            <p:ph idx="1"/>
          </p:nvPr>
        </p:nvSpPr>
        <p:spPr/>
        <p:txBody>
          <a:bodyPr>
            <a:noAutofit/>
          </a:bodyPr>
          <a:lstStyle/>
          <a:p>
            <a:pPr marL="457200" lvl="1" indent="0">
              <a:buNone/>
            </a:pPr>
            <a:r>
              <a:rPr lang="en-US" sz="1400" u="sng" dirty="0"/>
              <a:t>Cray moves the following:</a:t>
            </a:r>
          </a:p>
          <a:p>
            <a:pPr marL="457200" lvl="1" indent="0">
              <a:buNone/>
            </a:pPr>
            <a:endParaRPr lang="en-US" sz="1400" dirty="0"/>
          </a:p>
          <a:p>
            <a:pPr marL="457200" lvl="1" indent="0">
              <a:buNone/>
            </a:pPr>
            <a:r>
              <a:rPr lang="en-US" sz="1400" dirty="0"/>
              <a:t>For any given meeting of the Board of Directors, each Director in good standing is counted toward quorum for that meeting and is eligible to vote on any matter before the Board at that meeting.  A Director who is not in good standing is not counted toward quorum for that meeting and is ineligible to vote at that meeting.  He or she may participate in any other Board activities.</a:t>
            </a:r>
          </a:p>
          <a:p>
            <a:pPr marL="457200" lvl="1" indent="0">
              <a:buNone/>
            </a:pPr>
            <a:endParaRPr lang="en-US" sz="1400" dirty="0"/>
          </a:p>
          <a:p>
            <a:pPr marL="457200" lvl="1" indent="0">
              <a:buNone/>
            </a:pPr>
            <a:r>
              <a:rPr lang="en-US" sz="1400" dirty="0"/>
              <a:t>For any one meeting, a Director in good standing may assign his or her vote to a proxy by posting a notice to the appropriate mailing list prior to the start of the meeting.  The proxy need not be a representative of the Promoter Member’s organization. For purposes of quorum and attendance, that Director is not considered present.</a:t>
            </a:r>
            <a:endParaRPr lang="en-US" sz="1100" dirty="0"/>
          </a:p>
          <a:p>
            <a:pPr marL="457200" lvl="1" indent="0">
              <a:buNone/>
            </a:pPr>
            <a:endParaRPr lang="en-US" sz="1400" dirty="0"/>
          </a:p>
          <a:p>
            <a:pPr marL="457200" lvl="1" indent="0">
              <a:buNone/>
            </a:pPr>
            <a:r>
              <a:rPr lang="en-US" sz="1400" dirty="0"/>
              <a:t>For any one meeting, a Director in good standing may assign a delegate to act in that Director’s place in all matters before the Board by posting a notice to the appropriate mailing list prior to the start of the meeting.  A delegate must be a representative of the Director’s Promoter Member organization.  For purposes of quorum and attendance, that Director is considered as present for that meeting.</a:t>
            </a:r>
          </a:p>
          <a:p>
            <a:pPr marL="457200" lvl="1" indent="0">
              <a:buNone/>
            </a:pPr>
            <a:endParaRPr lang="en-US" sz="1400" dirty="0"/>
          </a:p>
          <a:p>
            <a:pPr marL="457200" lvl="1" indent="0">
              <a:buNone/>
            </a:pPr>
            <a:r>
              <a:rPr lang="en-US" sz="1400" dirty="0"/>
              <a:t>A Director may be excused by notifying the meeting chair prior to the start of the meeting.  An excused Director is not counted toward quorum but is counted as present for participation purposes.</a:t>
            </a:r>
          </a:p>
          <a:p>
            <a:pPr marL="457200" lvl="1" indent="0">
              <a:buNone/>
            </a:pPr>
            <a:endParaRPr lang="en-US" sz="1400" dirty="0"/>
          </a:p>
          <a:p>
            <a:pPr marL="457200" lvl="1" indent="0">
              <a:buNone/>
            </a:pPr>
            <a:endParaRPr lang="en-US" sz="1400" dirty="0"/>
          </a:p>
          <a:p>
            <a:pPr lvl="1"/>
            <a:endParaRPr lang="en-US" sz="1400" dirty="0"/>
          </a:p>
          <a:p>
            <a:pPr lvl="1"/>
            <a:endParaRPr lang="en-US" sz="1400" dirty="0"/>
          </a:p>
          <a:p>
            <a:pPr marL="0" indent="0">
              <a:buNone/>
            </a:pPr>
            <a:endParaRPr lang="en-US" sz="16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4</a:t>
            </a:fld>
            <a:endParaRPr lang="en-US"/>
          </a:p>
        </p:txBody>
      </p:sp>
      <p:sp>
        <p:nvSpPr>
          <p:cNvPr id="6" name="TextBox 5"/>
          <p:cNvSpPr txBox="1"/>
          <p:nvPr/>
        </p:nvSpPr>
        <p:spPr>
          <a:xfrm>
            <a:off x="5122607" y="1716855"/>
            <a:ext cx="3932903" cy="307777"/>
          </a:xfrm>
          <a:prstGeom prst="rect">
            <a:avLst/>
          </a:prstGeom>
          <a:solidFill>
            <a:schemeClr val="bg1"/>
          </a:solidFill>
          <a:ln>
            <a:solidFill>
              <a:srgbClr val="FF0000"/>
            </a:solidFill>
          </a:ln>
        </p:spPr>
        <p:txBody>
          <a:bodyPr wrap="square" rtlCol="0">
            <a:spAutoFit/>
          </a:bodyPr>
          <a:lstStyle/>
          <a:p>
            <a:r>
              <a:rPr lang="en-US" sz="1400" dirty="0">
                <a:solidFill>
                  <a:srgbClr val="6D6E71"/>
                </a:solidFill>
              </a:rPr>
              <a:t>Result: passed by unanimous vote on 5/24/18</a:t>
            </a:r>
          </a:p>
        </p:txBody>
      </p:sp>
    </p:spTree>
    <p:extLst>
      <p:ext uri="{BB962C8B-B14F-4D97-AF65-F5344CB8AC3E}">
        <p14:creationId xmlns:p14="http://schemas.microsoft.com/office/powerpoint/2010/main" val="12795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Removal</a:t>
            </a:r>
          </a:p>
        </p:txBody>
      </p:sp>
      <p:sp>
        <p:nvSpPr>
          <p:cNvPr id="3" name="Content Placeholder 2"/>
          <p:cNvSpPr>
            <a:spLocks noGrp="1"/>
          </p:cNvSpPr>
          <p:nvPr>
            <p:ph idx="1"/>
          </p:nvPr>
        </p:nvSpPr>
        <p:spPr/>
        <p:txBody>
          <a:bodyPr>
            <a:normAutofit fontScale="85000" lnSpcReduction="20000"/>
          </a:bodyPr>
          <a:lstStyle/>
          <a:p>
            <a:pPr marL="457200" lvl="1" indent="0">
              <a:buNone/>
            </a:pPr>
            <a:r>
              <a:rPr lang="en-US" sz="1800" u="sng" dirty="0"/>
              <a:t>Cray moves the following:</a:t>
            </a:r>
          </a:p>
          <a:p>
            <a:pPr marL="457200" lvl="1" indent="0">
              <a:buNone/>
            </a:pPr>
            <a:endParaRPr lang="en-US" sz="1800" dirty="0"/>
          </a:p>
          <a:p>
            <a:pPr marL="457200" lvl="1" indent="0">
              <a:buNone/>
            </a:pPr>
            <a:r>
              <a:rPr lang="en-US" sz="1800" dirty="0"/>
              <a:t>Loss of Promoter Status results in removal of that Director from the Board.</a:t>
            </a:r>
          </a:p>
          <a:p>
            <a:pPr marL="457200" lvl="1" indent="0">
              <a:buNone/>
            </a:pPr>
            <a:endParaRPr lang="en-US" sz="1800" dirty="0"/>
          </a:p>
          <a:p>
            <a:pPr marL="457200" lvl="1" indent="0">
              <a:buNone/>
            </a:pPr>
            <a:r>
              <a:rPr lang="en-US" sz="1800" dirty="0"/>
              <a:t>While Directors are expected to be ‘permanent’, a Promoter Member may periodically appoint a new Director as its Board representative by posting a notice to the appropriate mailing list prior to the start of the meeting when the new Director’s appointment begins</a:t>
            </a:r>
          </a:p>
          <a:p>
            <a:pPr marL="457200" lvl="1" indent="0">
              <a:buNone/>
            </a:pPr>
            <a:endParaRPr lang="en-US" sz="1800" dirty="0"/>
          </a:p>
          <a:p>
            <a:pPr marL="457200" lvl="1" indent="0">
              <a:buNone/>
            </a:pPr>
            <a:r>
              <a:rPr lang="en-US" sz="1800" dirty="0"/>
              <a:t>A Director may be removed from the Board for cause by a unanimous vote (minus the Director under consideration) of all Directors in good standing present at a duly noticed Board meeting at which quorum has been achieved.  A Director who has been removed from the Board is ineligible to vote, and may not participate in Board activities.</a:t>
            </a:r>
          </a:p>
          <a:p>
            <a:pPr marL="457200" lvl="1" indent="0">
              <a:buNone/>
            </a:pPr>
            <a:endParaRPr lang="en-US" sz="1800" dirty="0"/>
          </a:p>
          <a:p>
            <a:pPr marL="457200" lvl="1" indent="0">
              <a:buNone/>
            </a:pPr>
            <a:r>
              <a:rPr lang="en-US" sz="1800" dirty="0"/>
              <a:t>Causes for removing a Director from the Board include, but are not limited to,</a:t>
            </a:r>
          </a:p>
          <a:p>
            <a:pPr lvl="2"/>
            <a:r>
              <a:rPr lang="en-US" sz="1400" dirty="0"/>
              <a:t>Excessive absence from active participation in Board meetings and failure to appoint a delegate</a:t>
            </a:r>
          </a:p>
          <a:p>
            <a:pPr lvl="2"/>
            <a:r>
              <a:rPr lang="en-US" sz="1400" dirty="0"/>
              <a:t>Activities that consistently disrupt the operation of the Board or the XWG</a:t>
            </a:r>
          </a:p>
          <a:p>
            <a:pPr lvl="2"/>
            <a:r>
              <a:rPr lang="en-US" sz="1400" dirty="0"/>
              <a:t>Activities that are deemed by the Board to be contrary to the best interests of the Alliance or its members</a:t>
            </a:r>
          </a:p>
          <a:p>
            <a:pPr marL="457200" lvl="1" indent="0">
              <a:buNone/>
            </a:pPr>
            <a:endParaRPr lang="en-US" sz="1800" dirty="0"/>
          </a:p>
          <a:p>
            <a:pPr marL="457200" lvl="1" indent="0">
              <a:buNone/>
            </a:pPr>
            <a:r>
              <a:rPr lang="en-US" sz="1800" dirty="0"/>
              <a:t>The Promoter Member shall have the right to appoint a new Director to replace a Director who has been removed for cause</a:t>
            </a:r>
          </a:p>
          <a:p>
            <a:pPr marL="0" indent="0">
              <a:buNone/>
            </a:pPr>
            <a:endParaRPr lang="en-US" sz="20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5</a:t>
            </a:fld>
            <a:endParaRPr lang="en-US"/>
          </a:p>
        </p:txBody>
      </p:sp>
    </p:spTree>
    <p:extLst>
      <p:ext uri="{BB962C8B-B14F-4D97-AF65-F5344CB8AC3E}">
        <p14:creationId xmlns:p14="http://schemas.microsoft.com/office/powerpoint/2010/main" val="4256053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a:t>Background Discussion</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6</a:t>
            </a:fld>
            <a:endParaRPr lang="en-US"/>
          </a:p>
        </p:txBody>
      </p:sp>
    </p:spTree>
    <p:extLst>
      <p:ext uri="{BB962C8B-B14F-4D97-AF65-F5344CB8AC3E}">
        <p14:creationId xmlns:p14="http://schemas.microsoft.com/office/powerpoint/2010/main" val="35539938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a:bodyPr>
          <a:lstStyle/>
          <a:p>
            <a:r>
              <a:rPr lang="en-US" sz="2000" dirty="0"/>
              <a:t>As of now</a:t>
            </a:r>
          </a:p>
          <a:p>
            <a:pPr lvl="1"/>
            <a:r>
              <a:rPr lang="en-US" sz="1600" dirty="0"/>
              <a:t>7/16/2015</a:t>
            </a:r>
          </a:p>
          <a:p>
            <a:pPr lvl="2"/>
            <a:r>
              <a:rPr lang="en-US" sz="1600" dirty="0"/>
              <a:t>Defined present </a:t>
            </a:r>
            <a:r>
              <a:rPr lang="en-US" sz="1600" dirty="0" err="1"/>
              <a:t>BoD</a:t>
            </a:r>
            <a:r>
              <a:rPr lang="en-US" sz="1600" dirty="0"/>
              <a:t> membership as being the 14 promoters as of 7/1/2015 </a:t>
            </a:r>
          </a:p>
          <a:p>
            <a:pPr lvl="1"/>
            <a:r>
              <a:rPr lang="en-US" sz="1600" dirty="0"/>
              <a:t>12/15/2016</a:t>
            </a:r>
          </a:p>
          <a:p>
            <a:pPr lvl="2"/>
            <a:r>
              <a:rPr lang="en-US" sz="1600" dirty="0"/>
              <a:t>Established </a:t>
            </a:r>
            <a:r>
              <a:rPr lang="en-US" sz="1600" dirty="0" err="1"/>
              <a:t>groundrules</a:t>
            </a:r>
            <a:r>
              <a:rPr lang="en-US" sz="1600" dirty="0"/>
              <a:t> for updating the Bylaws</a:t>
            </a:r>
          </a:p>
          <a:p>
            <a:pPr lvl="2"/>
            <a:r>
              <a:rPr lang="en-US" sz="1600" dirty="0"/>
              <a:t>Amended </a:t>
            </a:r>
            <a:r>
              <a:rPr lang="en-US" sz="1600" dirty="0" err="1"/>
              <a:t>BoD</a:t>
            </a:r>
            <a:r>
              <a:rPr lang="en-US" sz="1600" dirty="0"/>
              <a:t> membership list to include Sandia </a:t>
            </a:r>
          </a:p>
          <a:p>
            <a:pPr lvl="2"/>
            <a:r>
              <a:rPr lang="en-US" sz="1600" dirty="0"/>
              <a:t>See the slide deck V_Bylaws_Update_Project_2016_1216</a:t>
            </a:r>
          </a:p>
          <a:p>
            <a:pPr lvl="1"/>
            <a:r>
              <a:rPr lang="en-US" sz="1600" dirty="0"/>
              <a:t>1/26/17</a:t>
            </a:r>
          </a:p>
          <a:p>
            <a:pPr lvl="2"/>
            <a:r>
              <a:rPr lang="en-US" sz="1600" dirty="0"/>
              <a:t>Established Board Composition, Added At-Large Directors</a:t>
            </a:r>
          </a:p>
          <a:p>
            <a:pPr lvl="2"/>
            <a:r>
              <a:rPr lang="en-US" sz="1600" dirty="0"/>
              <a:t>See the slide deck V_Establish_Board_Composition_2017_0126</a:t>
            </a:r>
            <a:endParaRPr lang="en-US" sz="2000" dirty="0"/>
          </a:p>
          <a:p>
            <a:r>
              <a:rPr lang="en-US" sz="2000" dirty="0"/>
              <a:t>To be done</a:t>
            </a:r>
          </a:p>
          <a:p>
            <a:pPr lvl="1"/>
            <a:r>
              <a:rPr lang="en-US" sz="1600" dirty="0"/>
              <a:t>Provide mechanisms to ensure that quorum requirements can be met </a:t>
            </a:r>
          </a:p>
          <a:p>
            <a:pPr lvl="1"/>
            <a:r>
              <a:rPr lang="en-US" sz="1600" dirty="0"/>
              <a:t>Define participation requirements</a:t>
            </a:r>
          </a:p>
          <a:p>
            <a:pPr lvl="1"/>
            <a:r>
              <a:rPr lang="en-US" sz="1600" dirty="0"/>
              <a:t>Define what happens if participation requirements are not met</a:t>
            </a:r>
          </a:p>
          <a:p>
            <a:pPr lvl="1"/>
            <a:r>
              <a:rPr lang="en-US" sz="1600" dirty="0"/>
              <a:t>Define how to correct a non-participation issue</a:t>
            </a:r>
          </a:p>
          <a:p>
            <a:endParaRPr lang="en-US" sz="2400" dirty="0"/>
          </a:p>
          <a:p>
            <a:pPr lvl="1"/>
            <a:endParaRPr lang="en-US" sz="2000" dirty="0"/>
          </a:p>
          <a:p>
            <a:pPr lvl="2"/>
            <a:endParaRPr lang="en-US" sz="1600" dirty="0"/>
          </a:p>
          <a:p>
            <a:pPr lvl="1"/>
            <a:endParaRPr lang="en-US" sz="1800"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7</a:t>
            </a:fld>
            <a:endParaRPr lang="en-US"/>
          </a:p>
        </p:txBody>
      </p:sp>
    </p:spTree>
    <p:extLst>
      <p:ext uri="{BB962C8B-B14F-4D97-AF65-F5344CB8AC3E}">
        <p14:creationId xmlns:p14="http://schemas.microsoft.com/office/powerpoint/2010/main" val="42223915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normAutofit/>
          </a:bodyPr>
          <a:lstStyle/>
          <a:p>
            <a:r>
              <a:rPr lang="en-US" dirty="0"/>
              <a:t>Ensure that the Board is able to function</a:t>
            </a:r>
          </a:p>
          <a:p>
            <a:pPr lvl="1"/>
            <a:r>
              <a:rPr lang="en-US" dirty="0"/>
              <a:t>Reaching quorum is necessary</a:t>
            </a:r>
          </a:p>
          <a:p>
            <a:r>
              <a:rPr lang="en-US" dirty="0"/>
              <a:t>Keep the Board functioning efficiently</a:t>
            </a:r>
          </a:p>
          <a:p>
            <a:pPr lvl="1"/>
            <a:r>
              <a:rPr lang="en-US" dirty="0"/>
              <a:t>Keep Board members engaged on important topics</a:t>
            </a:r>
          </a:p>
          <a:p>
            <a:pPr lvl="1"/>
            <a:r>
              <a:rPr lang="en-US" dirty="0"/>
              <a:t>Discourage “drop-in” voting</a:t>
            </a:r>
          </a:p>
          <a:p>
            <a:r>
              <a:rPr lang="en-US" dirty="0"/>
              <a:t>Don’t punish busy Directors who are active and engaged but sometimes unavailable</a:t>
            </a:r>
          </a:p>
          <a:p>
            <a:pPr lvl="1"/>
            <a:r>
              <a:rPr lang="en-US" dirty="0"/>
              <a:t>make it hard to get in trouble, and easy to get out of trouble</a:t>
            </a:r>
          </a:p>
          <a:p>
            <a:pPr lvl="1"/>
            <a:r>
              <a:rPr lang="en-US" dirty="0"/>
              <a:t>Provide mechanisms to manage inactive Directors</a:t>
            </a:r>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8</a:t>
            </a:fld>
            <a:endParaRPr lang="en-US"/>
          </a:p>
        </p:txBody>
      </p:sp>
    </p:spTree>
    <p:extLst>
      <p:ext uri="{BB962C8B-B14F-4D97-AF65-F5344CB8AC3E}">
        <p14:creationId xmlns:p14="http://schemas.microsoft.com/office/powerpoint/2010/main" val="1124777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Scope</a:t>
            </a:r>
          </a:p>
        </p:txBody>
      </p:sp>
      <p:sp>
        <p:nvSpPr>
          <p:cNvPr id="3" name="Content Placeholder 2"/>
          <p:cNvSpPr>
            <a:spLocks noGrp="1"/>
          </p:cNvSpPr>
          <p:nvPr>
            <p:ph idx="1"/>
          </p:nvPr>
        </p:nvSpPr>
        <p:spPr/>
        <p:txBody>
          <a:bodyPr>
            <a:normAutofit/>
          </a:bodyPr>
          <a:lstStyle/>
          <a:p>
            <a:r>
              <a:rPr lang="en-US" dirty="0"/>
              <a:t>The following applies only to Board meetings and to voting procedures</a:t>
            </a:r>
          </a:p>
          <a:p>
            <a:pPr lvl="1"/>
            <a:r>
              <a:rPr lang="en-US" dirty="0"/>
              <a:t>It explicitly does not apply to the XWG, which is an unofficial, non-voting body</a:t>
            </a:r>
          </a:p>
          <a:p>
            <a:r>
              <a:rPr lang="en-US" dirty="0"/>
              <a:t>The following slides contain:</a:t>
            </a:r>
          </a:p>
          <a:p>
            <a:pPr lvl="1"/>
            <a:r>
              <a:rPr lang="en-US" dirty="0"/>
              <a:t>provisions for temporary loss of voting privileges, and</a:t>
            </a:r>
          </a:p>
          <a:p>
            <a:pPr lvl="1"/>
            <a:r>
              <a:rPr lang="en-US" dirty="0"/>
              <a:t>provisions for permanent removal of a given Director</a:t>
            </a:r>
          </a:p>
          <a:p>
            <a:pPr marL="0" indent="0">
              <a:buNone/>
            </a:pPr>
            <a:endParaRPr lang="en-US" dirty="0"/>
          </a:p>
        </p:txBody>
      </p:sp>
      <p:sp>
        <p:nvSpPr>
          <p:cNvPr id="4" name="Footer Placeholder 3"/>
          <p:cNvSpPr>
            <a:spLocks noGrp="1"/>
          </p:cNvSpPr>
          <p:nvPr>
            <p:ph type="ftr" sz="quarter" idx="11"/>
          </p:nvPr>
        </p:nvSpPr>
        <p:spPr/>
        <p:txBody>
          <a:bodyPr/>
          <a:lstStyle/>
          <a:p>
            <a:pPr>
              <a:defRPr/>
            </a:pPr>
            <a:r>
              <a:rPr lang="en-US"/>
              <a:t>#OFADevWorkshop</a:t>
            </a:r>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9</a:t>
            </a:fld>
            <a:endParaRPr lang="en-US"/>
          </a:p>
        </p:txBody>
      </p:sp>
    </p:spTree>
    <p:extLst>
      <p:ext uri="{BB962C8B-B14F-4D97-AF65-F5344CB8AC3E}">
        <p14:creationId xmlns:p14="http://schemas.microsoft.com/office/powerpoint/2010/main" val="2425607304"/>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25648</TotalTime>
  <Words>1274</Words>
  <Application>Microsoft Office PowerPoint</Application>
  <PresentationFormat>On-screen Show (4:3)</PresentationFormat>
  <Paragraphs>122</Paragraphs>
  <Slides>11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ＭＳ Ｐゴシック</vt:lpstr>
      <vt:lpstr>ＭＳ Ｐゴシック</vt:lpstr>
      <vt:lpstr>Arial</vt:lpstr>
      <vt:lpstr>Calibri</vt:lpstr>
      <vt:lpstr>Office Theme</vt:lpstr>
      <vt:lpstr>Maintaining Quorum Director ‘good standing’ Voteables included</vt:lpstr>
      <vt:lpstr>Good Standing</vt:lpstr>
      <vt:lpstr>Quorum Requirements</vt:lpstr>
      <vt:lpstr>Quorum and Participation</vt:lpstr>
      <vt:lpstr>Removal</vt:lpstr>
      <vt:lpstr>Background Discussion</vt:lpstr>
      <vt:lpstr>Background</vt:lpstr>
      <vt:lpstr>Objectives</vt:lpstr>
      <vt:lpstr>Scope</vt:lpstr>
      <vt:lpstr>Good Standing discussion at 5/17 XWG meeting</vt:lpstr>
      <vt:lpstr>Removal discussion at 5/17 XWG meeting</vt:lpstr>
    </vt:vector>
  </TitlesOfParts>
  <Company>admin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Paul Grun</cp:lastModifiedBy>
  <cp:revision>257</cp:revision>
  <cp:lastPrinted>2015-06-14T19:25:18Z</cp:lastPrinted>
  <dcterms:created xsi:type="dcterms:W3CDTF">2013-03-28T19:36:05Z</dcterms:created>
  <dcterms:modified xsi:type="dcterms:W3CDTF">2018-05-24T18:05:03Z</dcterms:modified>
</cp:coreProperties>
</file>