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294" r:id="rId2"/>
    <p:sldId id="297" r:id="rId3"/>
    <p:sldId id="317" r:id="rId4"/>
    <p:sldId id="316" r:id="rId5"/>
    <p:sldId id="309" r:id="rId6"/>
    <p:sldId id="319" r:id="rId7"/>
    <p:sldId id="318" r:id="rId8"/>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5405" autoAdjust="0"/>
  </p:normalViewPr>
  <p:slideViewPr>
    <p:cSldViewPr snapToGrid="0">
      <p:cViewPr varScale="1">
        <p:scale>
          <a:sx n="88" d="100"/>
          <a:sy n="88" d="100"/>
        </p:scale>
        <p:origin x="1344" y="53"/>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1/26/2017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1/26/2017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1/26/2017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1/26/2017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1/26/2017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1/26/2017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1/26/2017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1/26/2017</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Bylaws Update Project</a:t>
            </a:r>
            <a:br>
              <a:rPr lang="en-US" dirty="0"/>
            </a:br>
            <a:r>
              <a:rPr lang="en-US" sz="3200" dirty="0"/>
              <a:t>Establish Composition of the Board</a:t>
            </a:r>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November 30, 2016</a:t>
            </a:r>
          </a:p>
          <a:p>
            <a:pPr algn="ctr"/>
            <a:r>
              <a:rPr lang="en-US" sz="1800" dirty="0">
                <a:latin typeface="Arial" pitchFamily="34" charset="0"/>
                <a:cs typeface="Arial" pitchFamily="34" charset="0"/>
              </a:rPr>
              <a:t>Paul Grun</a:t>
            </a:r>
          </a:p>
          <a:p>
            <a:pPr algn="ctr"/>
            <a:r>
              <a:rPr lang="en-US" sz="1800" dirty="0">
                <a:latin typeface="Arial" pitchFamily="34" charset="0"/>
                <a:cs typeface="Arial" pitchFamily="34" charset="0"/>
              </a:rPr>
              <a:t>OFA Vice Chair</a:t>
            </a:r>
          </a:p>
        </p:txBody>
      </p:sp>
    </p:spTree>
    <p:extLst>
      <p:ext uri="{BB962C8B-B14F-4D97-AF65-F5344CB8AC3E}">
        <p14:creationId xmlns:p14="http://schemas.microsoft.com/office/powerpoint/2010/main" val="386420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a:t>A ‘</a:t>
            </a:r>
            <a:r>
              <a:rPr lang="en-US" dirty="0" err="1"/>
              <a:t>bandaid</a:t>
            </a:r>
            <a:r>
              <a:rPr lang="en-US" dirty="0"/>
              <a:t>’ vote was taken in July 2015 establishing the principle that the Board is comprised of a representative of each Promoter member.  But that left many questions unanswered</a:t>
            </a:r>
          </a:p>
          <a:p>
            <a:r>
              <a:rPr lang="en-US" dirty="0"/>
              <a:t>The issue was further discussed on March 16, 2016, but no formal action was taken</a:t>
            </a:r>
          </a:p>
          <a:p>
            <a:r>
              <a:rPr lang="en-US" dirty="0"/>
              <a:t>This proposal is intended to formalize the sense of the March 16 consensus, and to affirm the decision made in July, 2015</a:t>
            </a:r>
          </a:p>
          <a:p>
            <a:pPr lvl="1"/>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594081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Outside Representation</a:t>
            </a:r>
          </a:p>
        </p:txBody>
      </p:sp>
      <p:sp>
        <p:nvSpPr>
          <p:cNvPr id="3" name="Content Placeholder 2"/>
          <p:cNvSpPr>
            <a:spLocks noGrp="1"/>
          </p:cNvSpPr>
          <p:nvPr>
            <p:ph idx="1"/>
          </p:nvPr>
        </p:nvSpPr>
        <p:spPr/>
        <p:txBody>
          <a:bodyPr>
            <a:normAutofit/>
          </a:bodyPr>
          <a:lstStyle/>
          <a:p>
            <a:pPr marL="0" indent="0">
              <a:buNone/>
            </a:pPr>
            <a:r>
              <a:rPr lang="en-US" dirty="0"/>
              <a:t>Motion: The Board of Directors shall include two At-Large Members. </a:t>
            </a:r>
          </a:p>
          <a:p>
            <a:pPr marL="0" indent="0">
              <a:buNone/>
            </a:pPr>
            <a:r>
              <a:rPr lang="en-US" dirty="0"/>
              <a:t>The At-Large Members shall be non-voting.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
        <p:nvSpPr>
          <p:cNvPr id="6" name="TextBox 5"/>
          <p:cNvSpPr txBox="1"/>
          <p:nvPr/>
        </p:nvSpPr>
        <p:spPr>
          <a:xfrm>
            <a:off x="457200" y="3507475"/>
            <a:ext cx="5917389" cy="2308324"/>
          </a:xfrm>
          <a:prstGeom prst="rect">
            <a:avLst/>
          </a:prstGeom>
          <a:noFill/>
        </p:spPr>
        <p:txBody>
          <a:bodyPr wrap="none" rtlCol="0">
            <a:spAutoFit/>
          </a:bodyPr>
          <a:lstStyle/>
          <a:p>
            <a:r>
              <a:rPr lang="en-US" u="sng" dirty="0">
                <a:solidFill>
                  <a:srgbClr val="6D6E71"/>
                </a:solidFill>
              </a:rPr>
              <a:t>Results</a:t>
            </a:r>
          </a:p>
          <a:p>
            <a:r>
              <a:rPr lang="en-US" dirty="0">
                <a:solidFill>
                  <a:srgbClr val="6D6E71"/>
                </a:solidFill>
              </a:rPr>
              <a:t>Discussed and voted at the 12/15/2016 </a:t>
            </a:r>
            <a:r>
              <a:rPr lang="en-US" dirty="0" err="1">
                <a:solidFill>
                  <a:srgbClr val="6D6E71"/>
                </a:solidFill>
              </a:rPr>
              <a:t>BoD</a:t>
            </a:r>
            <a:r>
              <a:rPr lang="en-US" dirty="0">
                <a:solidFill>
                  <a:srgbClr val="6D6E71"/>
                </a:solidFill>
              </a:rPr>
              <a:t> Meeting:  </a:t>
            </a:r>
          </a:p>
          <a:p>
            <a:r>
              <a:rPr lang="en-US" dirty="0">
                <a:solidFill>
                  <a:srgbClr val="6D6E71"/>
                </a:solidFill>
              </a:rPr>
              <a:t>The amended motion was:</a:t>
            </a:r>
          </a:p>
          <a:p>
            <a:r>
              <a:rPr lang="en-US" dirty="0">
                <a:solidFill>
                  <a:srgbClr val="6D6E71"/>
                </a:solidFill>
              </a:rPr>
              <a:t>“The </a:t>
            </a:r>
            <a:r>
              <a:rPr lang="en-US" dirty="0" err="1">
                <a:solidFill>
                  <a:srgbClr val="6D6E71"/>
                </a:solidFill>
              </a:rPr>
              <a:t>BoD</a:t>
            </a:r>
            <a:r>
              <a:rPr lang="en-US" dirty="0">
                <a:solidFill>
                  <a:srgbClr val="6D6E71"/>
                </a:solidFill>
              </a:rPr>
              <a:t> shall include two at-large members.”</a:t>
            </a:r>
          </a:p>
          <a:p>
            <a:r>
              <a:rPr lang="en-US" dirty="0">
                <a:solidFill>
                  <a:srgbClr val="6D6E71"/>
                </a:solidFill>
              </a:rPr>
              <a:t>Friendly amendment (Mellanox): </a:t>
            </a:r>
          </a:p>
          <a:p>
            <a:r>
              <a:rPr lang="en-US" dirty="0">
                <a:solidFill>
                  <a:srgbClr val="6D6E71"/>
                </a:solidFill>
              </a:rPr>
              <a:t>“The two members have no voting rights”</a:t>
            </a:r>
          </a:p>
          <a:p>
            <a:endParaRPr lang="en-US" dirty="0">
              <a:solidFill>
                <a:srgbClr val="6D6E71"/>
              </a:solidFill>
            </a:endParaRPr>
          </a:p>
          <a:p>
            <a:r>
              <a:rPr lang="en-US" dirty="0">
                <a:solidFill>
                  <a:srgbClr val="6D6E71"/>
                </a:solidFill>
              </a:rPr>
              <a:t>The amended motion was adopted with 8 Yes, 1 Abstain</a:t>
            </a:r>
          </a:p>
        </p:txBody>
      </p:sp>
    </p:spTree>
    <p:extLst>
      <p:ext uri="{BB962C8B-B14F-4D97-AF65-F5344CB8AC3E}">
        <p14:creationId xmlns:p14="http://schemas.microsoft.com/office/powerpoint/2010/main" val="3944636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Alternate Motion: Outside Representation</a:t>
            </a:r>
          </a:p>
        </p:txBody>
      </p:sp>
      <p:sp>
        <p:nvSpPr>
          <p:cNvPr id="3" name="Content Placeholder 2"/>
          <p:cNvSpPr>
            <a:spLocks noGrp="1"/>
          </p:cNvSpPr>
          <p:nvPr>
            <p:ph idx="1"/>
          </p:nvPr>
        </p:nvSpPr>
        <p:spPr/>
        <p:txBody>
          <a:bodyPr/>
          <a:lstStyle/>
          <a:p>
            <a:r>
              <a:rPr lang="en-US" dirty="0"/>
              <a:t>Proposal Two: The Board of Directors shall form a non-voting advisory committee.  The mechanism by which the Advisory Committee is formed, including topics such as time in office, eligibility to serve and so forth, are to be determined.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p:cNvSpPr txBox="1"/>
          <p:nvPr/>
        </p:nvSpPr>
        <p:spPr>
          <a:xfrm>
            <a:off x="713095" y="4685754"/>
            <a:ext cx="7560860" cy="646331"/>
          </a:xfrm>
          <a:prstGeom prst="rect">
            <a:avLst/>
          </a:prstGeom>
          <a:noFill/>
          <a:ln>
            <a:solidFill>
              <a:srgbClr val="C00000"/>
            </a:solidFill>
          </a:ln>
        </p:spPr>
        <p:txBody>
          <a:bodyPr wrap="square" rtlCol="0">
            <a:spAutoFit/>
          </a:bodyPr>
          <a:lstStyle/>
          <a:p>
            <a:r>
              <a:rPr lang="en-US" dirty="0">
                <a:solidFill>
                  <a:srgbClr val="6D6E71"/>
                </a:solidFill>
              </a:rPr>
              <a:t>Cray intends to offer this motion ONLY if the previous motion, “Outside Representation” fails.  Otherwise, it will be withdrawn.</a:t>
            </a:r>
          </a:p>
        </p:txBody>
      </p:sp>
      <p:cxnSp>
        <p:nvCxnSpPr>
          <p:cNvPr id="8" name="Straight Connector 7"/>
          <p:cNvCxnSpPr/>
          <p:nvPr/>
        </p:nvCxnSpPr>
        <p:spPr>
          <a:xfrm flipV="1">
            <a:off x="457200" y="1774209"/>
            <a:ext cx="8072651" cy="4217158"/>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201849" y="5770344"/>
            <a:ext cx="7109639" cy="646331"/>
          </a:xfrm>
          <a:prstGeom prst="rect">
            <a:avLst/>
          </a:prstGeom>
          <a:noFill/>
        </p:spPr>
        <p:txBody>
          <a:bodyPr wrap="none" rtlCol="0">
            <a:spAutoFit/>
          </a:bodyPr>
          <a:lstStyle/>
          <a:p>
            <a:r>
              <a:rPr lang="en-US" u="sng" dirty="0">
                <a:solidFill>
                  <a:srgbClr val="6D6E71"/>
                </a:solidFill>
              </a:rPr>
              <a:t>Results: 12/15/2016</a:t>
            </a:r>
          </a:p>
          <a:p>
            <a:r>
              <a:rPr lang="en-US" dirty="0">
                <a:solidFill>
                  <a:srgbClr val="6D6E71"/>
                </a:solidFill>
              </a:rPr>
              <a:t>Motion was withdrawn by Cray after passage of the previous motion</a:t>
            </a:r>
          </a:p>
        </p:txBody>
      </p:sp>
    </p:spTree>
    <p:extLst>
      <p:ext uri="{BB962C8B-B14F-4D97-AF65-F5344CB8AC3E}">
        <p14:creationId xmlns:p14="http://schemas.microsoft.com/office/powerpoint/2010/main" val="3716235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Board Composition</a:t>
            </a:r>
          </a:p>
        </p:txBody>
      </p:sp>
      <p:sp>
        <p:nvSpPr>
          <p:cNvPr id="3" name="Content Placeholder 2"/>
          <p:cNvSpPr>
            <a:spLocks noGrp="1"/>
          </p:cNvSpPr>
          <p:nvPr>
            <p:ph idx="1"/>
          </p:nvPr>
        </p:nvSpPr>
        <p:spPr>
          <a:xfrm>
            <a:off x="313765" y="1601788"/>
            <a:ext cx="8561293" cy="4583859"/>
          </a:xfrm>
        </p:spPr>
        <p:txBody>
          <a:bodyPr>
            <a:noAutofit/>
          </a:bodyPr>
          <a:lstStyle/>
          <a:p>
            <a:pPr marL="0" indent="0">
              <a:buNone/>
            </a:pPr>
            <a:r>
              <a:rPr lang="en-US" sz="1800" dirty="0"/>
              <a:t>Motion: The Board shall consist of Promoter Directors and two At-Large Directors. Each Promoter Company shall have the right to appoint one Director. The At-Large Directors to be elected as set forth below. The number of Directors shall not exceed the number of Promoters plus two.</a:t>
            </a:r>
          </a:p>
          <a:p>
            <a:r>
              <a:rPr lang="en-US" sz="1800" dirty="0"/>
              <a:t>Promoter Directors</a:t>
            </a:r>
          </a:p>
          <a:p>
            <a:pPr lvl="1"/>
            <a:r>
              <a:rPr lang="en-US" sz="1400" dirty="0"/>
              <a:t>An individual can represent only one Promoter</a:t>
            </a:r>
          </a:p>
          <a:p>
            <a:pPr lvl="1"/>
            <a:r>
              <a:rPr lang="en-US" sz="1400" dirty="0"/>
              <a:t>Each Promoter may appoint only one Director</a:t>
            </a:r>
            <a:endParaRPr lang="en-US" sz="1800" dirty="0"/>
          </a:p>
          <a:p>
            <a:r>
              <a:rPr lang="en-US" sz="1800" dirty="0"/>
              <a:t>At-Large Directors</a:t>
            </a:r>
          </a:p>
          <a:p>
            <a:pPr lvl="1"/>
            <a:r>
              <a:rPr lang="en-US" sz="1400" dirty="0"/>
              <a:t>Two At-Large Directors shall be nominated and elected by the general membership at its annual meeting. Details of the nomination and election process to be decided by the Board prior to the annual meeting.</a:t>
            </a:r>
          </a:p>
          <a:p>
            <a:pPr lvl="1"/>
            <a:r>
              <a:rPr lang="en-US" sz="1400" dirty="0"/>
              <a:t>There is no requirement that a candidate for At-Large Director be an OFA member, however, once elected, an At-Large Director is provided with an Individual Membership, at no cost, for the period of his term.</a:t>
            </a:r>
          </a:p>
          <a:p>
            <a:pPr lvl="1"/>
            <a:r>
              <a:rPr lang="en-US" sz="1400" dirty="0"/>
              <a:t>An At-Large Director cannot represent, or be affiliated with, a Promoter member</a:t>
            </a:r>
          </a:p>
          <a:p>
            <a:pPr lvl="1"/>
            <a:r>
              <a:rPr lang="en-US" sz="1400" dirty="0"/>
              <a:t>At-Large Directors serve beginning as of the date of the election and ending at the date of the succeeding election.</a:t>
            </a:r>
          </a:p>
          <a:p>
            <a:pPr lvl="1"/>
            <a:r>
              <a:rPr lang="en-US" sz="1400" dirty="0"/>
              <a:t>An At-Large </a:t>
            </a:r>
            <a:r>
              <a:rPr lang="en-US" sz="1400"/>
              <a:t>Director shall </a:t>
            </a:r>
            <a:r>
              <a:rPr lang="en-US" sz="1400" dirty="0"/>
              <a:t>have the same voting rights as a Promoter Director during the period of his term, and shall count towards quorum for the purposes of conducting Board business.</a:t>
            </a:r>
          </a:p>
          <a:p>
            <a:pPr lvl="1"/>
            <a:endParaRPr lang="en-US" sz="1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cxnSp>
        <p:nvCxnSpPr>
          <p:cNvPr id="7" name="Straight Connector 6"/>
          <p:cNvCxnSpPr/>
          <p:nvPr/>
        </p:nvCxnSpPr>
        <p:spPr>
          <a:xfrm flipV="1">
            <a:off x="457200" y="1774209"/>
            <a:ext cx="8072651" cy="4217158"/>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218971" y="2795353"/>
            <a:ext cx="4303058" cy="1200329"/>
          </a:xfrm>
          <a:prstGeom prst="rect">
            <a:avLst/>
          </a:prstGeom>
          <a:solidFill>
            <a:schemeClr val="bg1"/>
          </a:solidFill>
          <a:ln>
            <a:solidFill>
              <a:srgbClr val="C00000"/>
            </a:solidFill>
          </a:ln>
        </p:spPr>
        <p:txBody>
          <a:bodyPr wrap="square" rtlCol="0">
            <a:spAutoFit/>
          </a:bodyPr>
          <a:lstStyle/>
          <a:p>
            <a:r>
              <a:rPr lang="en-US" dirty="0">
                <a:solidFill>
                  <a:srgbClr val="6D6E71"/>
                </a:solidFill>
              </a:rPr>
              <a:t>Results: 12/15/16</a:t>
            </a:r>
          </a:p>
          <a:p>
            <a:r>
              <a:rPr lang="en-US" dirty="0">
                <a:solidFill>
                  <a:srgbClr val="6D6E71"/>
                </a:solidFill>
              </a:rPr>
              <a:t>Discussed, agreed in principle, but not voted.  Updates required to include non-voting A-L members. See next slide</a:t>
            </a:r>
          </a:p>
        </p:txBody>
      </p:sp>
    </p:spTree>
    <p:extLst>
      <p:ext uri="{BB962C8B-B14F-4D97-AF65-F5344CB8AC3E}">
        <p14:creationId xmlns:p14="http://schemas.microsoft.com/office/powerpoint/2010/main" val="314674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Board Composition – updated 1/25/16</a:t>
            </a:r>
          </a:p>
        </p:txBody>
      </p:sp>
      <p:sp>
        <p:nvSpPr>
          <p:cNvPr id="3" name="Content Placeholder 2"/>
          <p:cNvSpPr>
            <a:spLocks noGrp="1"/>
          </p:cNvSpPr>
          <p:nvPr>
            <p:ph idx="1"/>
          </p:nvPr>
        </p:nvSpPr>
        <p:spPr>
          <a:xfrm>
            <a:off x="313765" y="1601788"/>
            <a:ext cx="8561293" cy="5256212"/>
          </a:xfrm>
        </p:spPr>
        <p:txBody>
          <a:bodyPr>
            <a:noAutofit/>
          </a:bodyPr>
          <a:lstStyle/>
          <a:p>
            <a:pPr marL="0" indent="0">
              <a:buNone/>
            </a:pPr>
            <a:r>
              <a:rPr lang="en-US" sz="1800" dirty="0"/>
              <a:t>Motion: The Board shall consist of Promoter Directors and two At-Large Directors. Each Promoter Company shall have the right to appoint one Director. The At-Large Directors to be elected as set forth below. The number of Directors shall not exceed the number of Promoters plus two.</a:t>
            </a:r>
          </a:p>
          <a:p>
            <a:r>
              <a:rPr lang="en-US" sz="1800" dirty="0"/>
              <a:t>Promoter Directors</a:t>
            </a:r>
          </a:p>
          <a:p>
            <a:pPr lvl="1"/>
            <a:r>
              <a:rPr lang="en-US" sz="1400" dirty="0"/>
              <a:t>An individual can represent only one Promoter</a:t>
            </a:r>
          </a:p>
          <a:p>
            <a:pPr lvl="1"/>
            <a:r>
              <a:rPr lang="en-US" sz="1400" dirty="0"/>
              <a:t>Each Promoter may appoint only one Director</a:t>
            </a:r>
            <a:endParaRPr lang="en-US" sz="1800" dirty="0"/>
          </a:p>
          <a:p>
            <a:r>
              <a:rPr lang="en-US" sz="1800" dirty="0"/>
              <a:t>At-Large Directors</a:t>
            </a:r>
          </a:p>
          <a:p>
            <a:pPr lvl="1"/>
            <a:r>
              <a:rPr lang="en-US" sz="1400" dirty="0"/>
              <a:t>Two At-Large Directors shall be nominated and elected by the general membership at its annual meeting. Details of the nomination and election process to be decided by the Board prior to the annual meeting.</a:t>
            </a:r>
          </a:p>
          <a:p>
            <a:pPr lvl="1"/>
            <a:r>
              <a:rPr lang="en-US" sz="1400" dirty="0"/>
              <a:t>There is no requirement that a candidate for At-Large Director be an OFA member, however, once elected, an At-Large Director is provided with an Individual Membership, at no cost, for the period of his or her term.</a:t>
            </a:r>
          </a:p>
          <a:p>
            <a:pPr lvl="1"/>
            <a:r>
              <a:rPr lang="en-US" sz="1400" dirty="0"/>
              <a:t>An At-Large Director cannot represent, or be affiliated with, a Promoter member</a:t>
            </a:r>
          </a:p>
          <a:p>
            <a:pPr lvl="1"/>
            <a:r>
              <a:rPr lang="en-US" sz="1400" dirty="0"/>
              <a:t>At-Large Directors serve beginning as of the date of the election and ending at the date of the succeeding election.</a:t>
            </a:r>
          </a:p>
          <a:p>
            <a:pPr lvl="1"/>
            <a:r>
              <a:rPr lang="en-US" sz="1400" dirty="0">
                <a:solidFill>
                  <a:srgbClr val="FF0000"/>
                </a:solidFill>
              </a:rPr>
              <a:t>An At-Large Director shall have no voting rights, and participation shall not count towards quorum for the purposes of conducting Board business.</a:t>
            </a:r>
          </a:p>
          <a:p>
            <a:pPr lvl="1"/>
            <a:endParaRPr lang="en-US" sz="1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6" name="TextBox 5"/>
          <p:cNvSpPr txBox="1"/>
          <p:nvPr/>
        </p:nvSpPr>
        <p:spPr>
          <a:xfrm>
            <a:off x="4908434" y="2621181"/>
            <a:ext cx="4035269" cy="646331"/>
          </a:xfrm>
          <a:prstGeom prst="rect">
            <a:avLst/>
          </a:prstGeom>
          <a:solidFill>
            <a:schemeClr val="bg1"/>
          </a:solidFill>
          <a:ln>
            <a:solidFill>
              <a:srgbClr val="C00000"/>
            </a:solidFill>
          </a:ln>
        </p:spPr>
        <p:txBody>
          <a:bodyPr wrap="square" rtlCol="0">
            <a:spAutoFit/>
          </a:bodyPr>
          <a:lstStyle/>
          <a:p>
            <a:r>
              <a:rPr lang="en-US" dirty="0">
                <a:solidFill>
                  <a:srgbClr val="6D6E71"/>
                </a:solidFill>
              </a:rPr>
              <a:t>Results: 01/26/17</a:t>
            </a:r>
          </a:p>
          <a:p>
            <a:r>
              <a:rPr lang="en-US" dirty="0">
                <a:solidFill>
                  <a:srgbClr val="6D6E71"/>
                </a:solidFill>
              </a:rPr>
              <a:t>Moved and approved by role call vote</a:t>
            </a:r>
          </a:p>
        </p:txBody>
      </p:sp>
    </p:spTree>
    <p:extLst>
      <p:ext uri="{BB962C8B-B14F-4D97-AF65-F5344CB8AC3E}">
        <p14:creationId xmlns:p14="http://schemas.microsoft.com/office/powerpoint/2010/main" val="2592334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Alternate Motion: Board Composition</a:t>
            </a:r>
          </a:p>
        </p:txBody>
      </p:sp>
      <p:sp>
        <p:nvSpPr>
          <p:cNvPr id="3" name="Content Placeholder 2"/>
          <p:cNvSpPr>
            <a:spLocks noGrp="1"/>
          </p:cNvSpPr>
          <p:nvPr>
            <p:ph idx="1"/>
          </p:nvPr>
        </p:nvSpPr>
        <p:spPr>
          <a:xfrm>
            <a:off x="313765" y="1601788"/>
            <a:ext cx="8561293" cy="4583859"/>
          </a:xfrm>
        </p:spPr>
        <p:txBody>
          <a:bodyPr>
            <a:noAutofit/>
          </a:bodyPr>
          <a:lstStyle/>
          <a:p>
            <a:pPr marL="0" indent="0">
              <a:buNone/>
            </a:pPr>
            <a:r>
              <a:rPr lang="en-US" sz="1800" dirty="0"/>
              <a:t>Motion: The Board shall consist of Directors. Each Promoter Company shall have the right to appoint one Director. The number of Directors shall not exceed the number of Promoters.</a:t>
            </a:r>
          </a:p>
          <a:p>
            <a:r>
              <a:rPr lang="en-US" sz="1800" dirty="0"/>
              <a:t>Promoter Directors</a:t>
            </a:r>
          </a:p>
          <a:p>
            <a:pPr lvl="1"/>
            <a:r>
              <a:rPr lang="en-US" sz="1400" dirty="0"/>
              <a:t>An individual can represent only one Promoter</a:t>
            </a:r>
          </a:p>
          <a:p>
            <a:pPr lvl="1"/>
            <a:r>
              <a:rPr lang="en-US" sz="1400" dirty="0"/>
              <a:t>Each Promoter may appoint only one Director</a:t>
            </a:r>
            <a:endParaRPr lang="en-US" sz="1800" dirty="0"/>
          </a:p>
          <a:p>
            <a:pPr marL="0" indent="0">
              <a:buNone/>
            </a:pPr>
            <a:endParaRPr lang="en-US" sz="18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
        <p:nvSpPr>
          <p:cNvPr id="6" name="TextBox 5"/>
          <p:cNvSpPr txBox="1"/>
          <p:nvPr/>
        </p:nvSpPr>
        <p:spPr>
          <a:xfrm>
            <a:off x="750628" y="5076966"/>
            <a:ext cx="7560860" cy="646331"/>
          </a:xfrm>
          <a:prstGeom prst="rect">
            <a:avLst/>
          </a:prstGeom>
          <a:noFill/>
          <a:ln>
            <a:solidFill>
              <a:srgbClr val="C00000"/>
            </a:solidFill>
          </a:ln>
        </p:spPr>
        <p:txBody>
          <a:bodyPr wrap="square" rtlCol="0">
            <a:spAutoFit/>
          </a:bodyPr>
          <a:lstStyle/>
          <a:p>
            <a:r>
              <a:rPr lang="en-US" dirty="0">
                <a:solidFill>
                  <a:srgbClr val="6D6E71"/>
                </a:solidFill>
              </a:rPr>
              <a:t>Cray intends to offer this motion ONLY if the previous motion, “Board Composition” fails.  Otherwise, it will be withdrawn.</a:t>
            </a:r>
          </a:p>
        </p:txBody>
      </p:sp>
    </p:spTree>
    <p:extLst>
      <p:ext uri="{BB962C8B-B14F-4D97-AF65-F5344CB8AC3E}">
        <p14:creationId xmlns:p14="http://schemas.microsoft.com/office/powerpoint/2010/main" val="710978460"/>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24851</TotalTime>
  <Words>809</Words>
  <Application>Microsoft Office PowerPoint</Application>
  <PresentationFormat>On-screen Show (4:3)</PresentationFormat>
  <Paragraphs>68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MS PGothic</vt:lpstr>
      <vt:lpstr>MS PGothic</vt:lpstr>
      <vt:lpstr>Arial</vt:lpstr>
      <vt:lpstr>Calibri</vt:lpstr>
      <vt:lpstr>Office Theme</vt:lpstr>
      <vt:lpstr>Bylaws Update Project Establish Composition of the Board</vt:lpstr>
      <vt:lpstr>Background</vt:lpstr>
      <vt:lpstr>Motion: Outside Representation</vt:lpstr>
      <vt:lpstr>Alternate Motion: Outside Representation</vt:lpstr>
      <vt:lpstr>Motion: Board Composition</vt:lpstr>
      <vt:lpstr>Motion: Board Composition – updated 1/25/16</vt:lpstr>
      <vt:lpstr>Alternate Motion: Board Composition</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250</cp:revision>
  <cp:lastPrinted>2015-06-14T19:25:18Z</cp:lastPrinted>
  <dcterms:created xsi:type="dcterms:W3CDTF">2013-03-28T19:36:05Z</dcterms:created>
  <dcterms:modified xsi:type="dcterms:W3CDTF">2017-01-26T19:00:19Z</dcterms:modified>
</cp:coreProperties>
</file>