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294" r:id="rId2"/>
    <p:sldId id="297" r:id="rId3"/>
    <p:sldId id="295" r:id="rId4"/>
    <p:sldId id="308" r:id="rId5"/>
    <p:sldId id="305" r:id="rId6"/>
    <p:sldId id="306" r:id="rId7"/>
    <p:sldId id="307" r:id="rId8"/>
    <p:sldId id="304" r:id="rId9"/>
    <p:sldId id="302" r:id="rId10"/>
    <p:sldId id="309" r:id="rId11"/>
    <p:sldId id="256" r:id="rId12"/>
    <p:sldId id="278" r:id="rId13"/>
    <p:sldId id="292" r:id="rId14"/>
    <p:sldId id="286" r:id="rId15"/>
    <p:sldId id="291" r:id="rId16"/>
    <p:sldId id="279" r:id="rId17"/>
    <p:sldId id="293" r:id="rId18"/>
    <p:sldId id="282" r:id="rId19"/>
    <p:sldId id="280" r:id="rId20"/>
    <p:sldId id="281" r:id="rId21"/>
    <p:sldId id="284" r:id="rId22"/>
    <p:sldId id="283" r:id="rId23"/>
    <p:sldId id="287" r:id="rId24"/>
    <p:sldId id="288" r:id="rId25"/>
    <p:sldId id="289" r:id="rId26"/>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89976" autoAdjust="0"/>
  </p:normalViewPr>
  <p:slideViewPr>
    <p:cSldViewPr snapToGrid="0">
      <p:cViewPr varScale="1">
        <p:scale>
          <a:sx n="66" d="100"/>
          <a:sy n="66" d="100"/>
        </p:scale>
        <p:origin x="653" y="53"/>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1/25/2017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1/25/2017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11</a:t>
            </a:fld>
            <a:endParaRPr lang="en-US"/>
          </a:p>
        </p:txBody>
      </p:sp>
    </p:spTree>
    <p:extLst>
      <p:ext uri="{BB962C8B-B14F-4D97-AF65-F5344CB8AC3E}">
        <p14:creationId xmlns:p14="http://schemas.microsoft.com/office/powerpoint/2010/main" val="193459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16</a:t>
            </a:fld>
            <a:endParaRPr lang="en-US"/>
          </a:p>
        </p:txBody>
      </p:sp>
    </p:spTree>
    <p:extLst>
      <p:ext uri="{BB962C8B-B14F-4D97-AF65-F5344CB8AC3E}">
        <p14:creationId xmlns:p14="http://schemas.microsoft.com/office/powerpoint/2010/main" val="384733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17</a:t>
            </a:fld>
            <a:endParaRPr lang="en-US"/>
          </a:p>
        </p:txBody>
      </p:sp>
    </p:spTree>
    <p:extLst>
      <p:ext uri="{BB962C8B-B14F-4D97-AF65-F5344CB8AC3E}">
        <p14:creationId xmlns:p14="http://schemas.microsoft.com/office/powerpoint/2010/main" val="33667867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1/25/2017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1/25/2017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1/25/2017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1/25/2017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1/25/2017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1/25/2017</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openfabrics.org/images/membership/ofa_membership_agreement_march_2011.pdf" TargetMode="External"/><Relationship Id="rId2" Type="http://schemas.openxmlformats.org/officeDocument/2006/relationships/hyperlink" Target="https://openfabrics.org/images/membership/ofa_bylaws_march_201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Bylaws Update Process</a:t>
            </a:r>
            <a:br>
              <a:rPr lang="en-US" dirty="0"/>
            </a:br>
            <a:r>
              <a:rPr lang="en-US" sz="3200" dirty="0" err="1"/>
              <a:t>Groundrules</a:t>
            </a:r>
            <a:r>
              <a:rPr lang="en-US" sz="3200" dirty="0"/>
              <a:t> – includes </a:t>
            </a:r>
            <a:r>
              <a:rPr lang="en-US" sz="3200" dirty="0" err="1"/>
              <a:t>voteables</a:t>
            </a:r>
            <a:endParaRPr lang="en-US" sz="3200" dirty="0"/>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September 27, 2016</a:t>
            </a:r>
          </a:p>
          <a:p>
            <a:pPr algn="ctr"/>
            <a:r>
              <a:rPr lang="en-US" sz="1800" dirty="0">
                <a:latin typeface="Arial" pitchFamily="34" charset="0"/>
                <a:cs typeface="Arial" pitchFamily="34" charset="0"/>
              </a:rPr>
              <a:t>Paul Grun</a:t>
            </a:r>
          </a:p>
          <a:p>
            <a:pPr algn="ctr"/>
            <a:r>
              <a:rPr lang="en-US" sz="1800" dirty="0">
                <a:latin typeface="Arial" pitchFamily="34" charset="0"/>
                <a:cs typeface="Arial" pitchFamily="34" charset="0"/>
              </a:rPr>
              <a:t>OFA Vice Chair</a:t>
            </a: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Process for Amending the OFA’s Bylaws</a:t>
            </a:r>
            <a:br>
              <a:rPr lang="en-US" sz="2400" dirty="0"/>
            </a:br>
            <a:r>
              <a:rPr lang="en-US" sz="2400" dirty="0"/>
              <a:t>2 of 2</a:t>
            </a:r>
          </a:p>
        </p:txBody>
      </p:sp>
      <p:sp>
        <p:nvSpPr>
          <p:cNvPr id="3" name="Content Placeholder 2"/>
          <p:cNvSpPr>
            <a:spLocks noGrp="1"/>
          </p:cNvSpPr>
          <p:nvPr>
            <p:ph idx="1"/>
          </p:nvPr>
        </p:nvSpPr>
        <p:spPr>
          <a:xfrm>
            <a:off x="457200" y="1601788"/>
            <a:ext cx="8345156" cy="4646612"/>
          </a:xfrm>
        </p:spPr>
        <p:txBody>
          <a:bodyPr>
            <a:normAutofit fontScale="92500" lnSpcReduction="20000"/>
          </a:bodyPr>
          <a:lstStyle/>
          <a:p>
            <a:pPr lvl="1"/>
            <a:r>
              <a:rPr lang="en-US" dirty="0"/>
              <a:t>At the meeting of the Board, for any motion that has met the 72 hour rule, the process for debating the motion shall be:</a:t>
            </a:r>
          </a:p>
          <a:p>
            <a:pPr lvl="2"/>
            <a:r>
              <a:rPr lang="en-US" dirty="0"/>
              <a:t>The chair calls for a reading of the motion</a:t>
            </a:r>
          </a:p>
          <a:p>
            <a:pPr lvl="2"/>
            <a:r>
              <a:rPr lang="en-US" dirty="0"/>
              <a:t>The chair asks for a second. Lacking a second, the motion is defeated</a:t>
            </a:r>
          </a:p>
          <a:p>
            <a:pPr lvl="2"/>
            <a:r>
              <a:rPr lang="en-US" dirty="0"/>
              <a:t>The chair asks for discussion</a:t>
            </a:r>
          </a:p>
          <a:p>
            <a:pPr lvl="2"/>
            <a:r>
              <a:rPr lang="en-US" dirty="0"/>
              <a:t>Discussion may result in one or more amendments.  Any offered amendments must be accepted by both the motioner and the second</a:t>
            </a:r>
          </a:p>
          <a:p>
            <a:pPr lvl="2"/>
            <a:r>
              <a:rPr lang="en-US" dirty="0"/>
              <a:t>The chair calls the question, asks for a reading of the final motion, and a vote is taken</a:t>
            </a:r>
          </a:p>
          <a:p>
            <a:pPr lvl="2"/>
            <a:r>
              <a:rPr lang="en-US" dirty="0"/>
              <a:t>At its discretion, the chair may call for a role call, or may ask if there exist any no votes or abstentions.  Lacking any, the motion passes by unanimous acclamation.  In the presence of any no votes or abstentions, a role call vote is taken.</a:t>
            </a:r>
          </a:p>
          <a:p>
            <a:r>
              <a:rPr lang="en-US" dirty="0"/>
              <a:t>This motion requires a simple majority of the </a:t>
            </a:r>
            <a:r>
              <a:rPr lang="en-US" dirty="0" err="1"/>
              <a:t>BoD</a:t>
            </a: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
        <p:nvSpPr>
          <p:cNvPr id="6" name="TextBox 5"/>
          <p:cNvSpPr txBox="1"/>
          <p:nvPr/>
        </p:nvSpPr>
        <p:spPr>
          <a:xfrm>
            <a:off x="752356" y="2897592"/>
            <a:ext cx="7477244" cy="1754326"/>
          </a:xfrm>
          <a:prstGeom prst="rect">
            <a:avLst/>
          </a:prstGeom>
          <a:solidFill>
            <a:schemeClr val="bg1"/>
          </a:solidFill>
          <a:ln>
            <a:solidFill>
              <a:srgbClr val="C00000"/>
            </a:solidFill>
          </a:ln>
        </p:spPr>
        <p:txBody>
          <a:bodyPr wrap="square" rtlCol="0">
            <a:spAutoFit/>
          </a:bodyPr>
          <a:lstStyle/>
          <a:p>
            <a:r>
              <a:rPr lang="en-US" dirty="0">
                <a:solidFill>
                  <a:srgbClr val="6D6E71"/>
                </a:solidFill>
              </a:rPr>
              <a:t>Results: 12/15/16</a:t>
            </a:r>
          </a:p>
          <a:p>
            <a:r>
              <a:rPr lang="en-US" dirty="0">
                <a:solidFill>
                  <a:srgbClr val="6D6E71"/>
                </a:solidFill>
              </a:rPr>
              <a:t>Discussed and voted at the 12/15/2016 meeting.  </a:t>
            </a:r>
          </a:p>
          <a:p>
            <a:r>
              <a:rPr lang="en-US" dirty="0">
                <a:solidFill>
                  <a:srgbClr val="6D6E71"/>
                </a:solidFill>
              </a:rPr>
              <a:t>Friendly amendment: subject to legal review by OFA counsel</a:t>
            </a:r>
          </a:p>
          <a:p>
            <a:r>
              <a:rPr lang="en-US" dirty="0">
                <a:solidFill>
                  <a:srgbClr val="6D6E71"/>
                </a:solidFill>
              </a:rPr>
              <a:t>Friendly amendment: The </a:t>
            </a:r>
            <a:r>
              <a:rPr lang="en-US" dirty="0" err="1">
                <a:solidFill>
                  <a:srgbClr val="6D6E71"/>
                </a:solidFill>
              </a:rPr>
              <a:t>BoD</a:t>
            </a:r>
            <a:r>
              <a:rPr lang="en-US" dirty="0">
                <a:solidFill>
                  <a:srgbClr val="6D6E71"/>
                </a:solidFill>
              </a:rPr>
              <a:t> vote to adopt the final draft shall be by majority vote.</a:t>
            </a:r>
          </a:p>
          <a:p>
            <a:r>
              <a:rPr lang="en-US" dirty="0">
                <a:solidFill>
                  <a:srgbClr val="6D6E71"/>
                </a:solidFill>
              </a:rPr>
              <a:t>Motion passed by unanimous acclamation.</a:t>
            </a:r>
          </a:p>
        </p:txBody>
      </p:sp>
    </p:spTree>
    <p:extLst>
      <p:ext uri="{BB962C8B-B14F-4D97-AF65-F5344CB8AC3E}">
        <p14:creationId xmlns:p14="http://schemas.microsoft.com/office/powerpoint/2010/main" val="552609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a:latin typeface="Arial" pitchFamily="34" charset="0"/>
                <a:cs typeface="Arial" pitchFamily="34" charset="0"/>
              </a:rPr>
              <a:t>OFA Bylaws Review</a:t>
            </a:r>
          </a:p>
        </p:txBody>
      </p:sp>
      <p:sp>
        <p:nvSpPr>
          <p:cNvPr id="3075" name="Subtitle 2"/>
          <p:cNvSpPr>
            <a:spLocks noGrp="1"/>
          </p:cNvSpPr>
          <p:nvPr>
            <p:ph type="subTitle" idx="1"/>
          </p:nvPr>
        </p:nvSpPr>
        <p:spPr>
          <a:xfrm>
            <a:off x="650449" y="4201211"/>
            <a:ext cx="8158899" cy="1521163"/>
          </a:xfrm>
        </p:spPr>
        <p:txBody>
          <a:bodyPr>
            <a:normAutofit fontScale="62500" lnSpcReduction="20000"/>
          </a:bodyPr>
          <a:lstStyle/>
          <a:p>
            <a:pPr algn="ctr"/>
            <a:r>
              <a:rPr lang="en-US" dirty="0">
                <a:latin typeface="Arial" pitchFamily="34" charset="0"/>
                <a:cs typeface="Arial" pitchFamily="34" charset="0"/>
              </a:rPr>
              <a:t>September 15, 2016</a:t>
            </a:r>
          </a:p>
          <a:p>
            <a:pPr algn="ctr"/>
            <a:r>
              <a:rPr lang="en-US" dirty="0">
                <a:latin typeface="Arial" pitchFamily="34" charset="0"/>
                <a:cs typeface="Arial" pitchFamily="34" charset="0"/>
              </a:rPr>
              <a:t>Paul Grun</a:t>
            </a:r>
          </a:p>
          <a:p>
            <a:pPr algn="ctr"/>
            <a:r>
              <a:rPr lang="en-US" dirty="0">
                <a:latin typeface="Arial" pitchFamily="34" charset="0"/>
                <a:cs typeface="Arial" pitchFamily="34" charset="0"/>
              </a:rPr>
              <a:t>OFA Vice Chair</a:t>
            </a:r>
          </a:p>
          <a:p>
            <a:pPr algn="ctr"/>
            <a:r>
              <a:rPr lang="en-US" dirty="0">
                <a:latin typeface="Arial" pitchFamily="34" charset="0"/>
                <a:cs typeface="Arial" pitchFamily="34" charset="0"/>
              </a:rPr>
              <a:t>Jim Ryan</a:t>
            </a:r>
          </a:p>
          <a:p>
            <a:pPr algn="ctr"/>
            <a:r>
              <a:rPr lang="en-US" dirty="0">
                <a:latin typeface="Arial" pitchFamily="34" charset="0"/>
                <a:cs typeface="Arial" pitchFamily="34" charset="0"/>
              </a:rPr>
              <a:t>OFA Executive Director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Objective</a:t>
            </a:r>
          </a:p>
        </p:txBody>
      </p:sp>
      <p:sp>
        <p:nvSpPr>
          <p:cNvPr id="3" name="Content Placeholder 2"/>
          <p:cNvSpPr>
            <a:spLocks noGrp="1"/>
          </p:cNvSpPr>
          <p:nvPr>
            <p:ph idx="1"/>
          </p:nvPr>
        </p:nvSpPr>
        <p:spPr/>
        <p:txBody>
          <a:bodyPr>
            <a:normAutofit fontScale="77500" lnSpcReduction="20000"/>
          </a:bodyPr>
          <a:lstStyle/>
          <a:p>
            <a:r>
              <a:rPr lang="en-US" dirty="0"/>
              <a:t>Widespread agreement that the current Bylaws are not serving our needs well</a:t>
            </a:r>
          </a:p>
          <a:p>
            <a:pPr lvl="1"/>
            <a:r>
              <a:rPr lang="en-US" dirty="0"/>
              <a:t>Conflicts in some areas</a:t>
            </a:r>
          </a:p>
          <a:p>
            <a:pPr lvl="1"/>
            <a:r>
              <a:rPr lang="en-US" dirty="0"/>
              <a:t>Lack of clarity in some places</a:t>
            </a:r>
          </a:p>
          <a:p>
            <a:pPr lvl="1"/>
            <a:r>
              <a:rPr lang="en-US" dirty="0"/>
              <a:t>Simply out of date in some respects due to normal organizational growth over the years</a:t>
            </a:r>
          </a:p>
          <a:p>
            <a:r>
              <a:rPr lang="en-US" dirty="0"/>
              <a:t>Objective (for this slide deck)</a:t>
            </a:r>
          </a:p>
          <a:p>
            <a:pPr lvl="1"/>
            <a:r>
              <a:rPr lang="en-US" dirty="0"/>
              <a:t>Frame a broader discussion among the Board about how to update the Bylaws as needed</a:t>
            </a:r>
          </a:p>
          <a:p>
            <a:pPr lvl="1"/>
            <a:r>
              <a:rPr lang="en-US" dirty="0"/>
              <a:t>Recommend a process for moving forward</a:t>
            </a:r>
          </a:p>
          <a:p>
            <a:r>
              <a:rPr lang="en-US" dirty="0"/>
              <a:t>Non-objective (for today)</a:t>
            </a:r>
          </a:p>
          <a:p>
            <a:pPr lvl="1"/>
            <a:r>
              <a:rPr lang="en-US" dirty="0"/>
              <a:t>Recommend specific changes to the Bylaws</a:t>
            </a:r>
          </a:p>
          <a:p>
            <a:r>
              <a:rPr lang="en-US" dirty="0"/>
              <a:t>Desired outcome</a:t>
            </a:r>
          </a:p>
          <a:p>
            <a:pPr lvl="1"/>
            <a:r>
              <a:rPr lang="en-US" dirty="0"/>
              <a:t>Identify a process to recommend and adopt updates to the text</a:t>
            </a:r>
          </a:p>
          <a:p>
            <a:pPr lvl="1"/>
            <a:r>
              <a:rPr lang="en-US" dirty="0"/>
              <a:t>Establish milestones for moving forward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Tree>
    <p:extLst>
      <p:ext uri="{BB962C8B-B14F-4D97-AF65-F5344CB8AC3E}">
        <p14:creationId xmlns:p14="http://schemas.microsoft.com/office/powerpoint/2010/main" val="1126902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Caution, alligators at work</a:t>
            </a:r>
          </a:p>
        </p:txBody>
      </p:sp>
      <p:sp>
        <p:nvSpPr>
          <p:cNvPr id="3" name="Content Placeholder 2"/>
          <p:cNvSpPr>
            <a:spLocks noGrp="1"/>
          </p:cNvSpPr>
          <p:nvPr>
            <p:ph idx="1"/>
          </p:nvPr>
        </p:nvSpPr>
        <p:spPr/>
        <p:txBody>
          <a:bodyPr/>
          <a:lstStyle/>
          <a:p>
            <a:r>
              <a:rPr lang="en-US" dirty="0"/>
              <a:t>The objective is to arrive at a process for moving toward an update of the Bylaws</a:t>
            </a:r>
          </a:p>
          <a:p>
            <a:r>
              <a:rPr lang="en-US" dirty="0"/>
              <a:t>The following slides categorize the issues needing attention into several large buckets</a:t>
            </a:r>
          </a:p>
          <a:p>
            <a:r>
              <a:rPr lang="en-US" dirty="0"/>
              <a:t>Please resist the urge to litigate any particular item or any particular bucket</a:t>
            </a:r>
          </a:p>
          <a:p>
            <a:pPr lvl="1"/>
            <a:r>
              <a:rPr lang="en-US" dirty="0"/>
              <a:t>If disagreements on whether any particular item is ‘an issue’ or not, let’s note the question and move on</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13</a:t>
            </a:fld>
            <a:endParaRPr lang="en-US"/>
          </a:p>
        </p:txBody>
      </p:sp>
    </p:spTree>
    <p:extLst>
      <p:ext uri="{BB962C8B-B14F-4D97-AF65-F5344CB8AC3E}">
        <p14:creationId xmlns:p14="http://schemas.microsoft.com/office/powerpoint/2010/main" val="3186389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Authority to Make Changes</a:t>
            </a:r>
          </a:p>
        </p:txBody>
      </p:sp>
      <p:sp>
        <p:nvSpPr>
          <p:cNvPr id="3" name="Content Placeholder 2"/>
          <p:cNvSpPr>
            <a:spLocks noGrp="1"/>
          </p:cNvSpPr>
          <p:nvPr>
            <p:ph idx="1"/>
          </p:nvPr>
        </p:nvSpPr>
        <p:spPr/>
        <p:txBody>
          <a:bodyPr/>
          <a:lstStyle/>
          <a:p>
            <a:r>
              <a:rPr lang="en-US" dirty="0"/>
              <a:t>Per John Mitchell, the Board has the authority to amend the Bylaws upon the affirmative vote of a majority of the Board.  </a:t>
            </a:r>
          </a:p>
          <a:p>
            <a:pPr lvl="1"/>
            <a:r>
              <a:rPr lang="en-US" dirty="0"/>
              <a:t>See email from John Mitchell, “Re: Draft review of OFA documents” dated 3/9/2016 &amp; 3/10/16</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14</a:t>
            </a:fld>
            <a:endParaRPr lang="en-US"/>
          </a:p>
        </p:txBody>
      </p:sp>
      <p:sp>
        <p:nvSpPr>
          <p:cNvPr id="6" name="TextBox 5"/>
          <p:cNvSpPr txBox="1"/>
          <p:nvPr/>
        </p:nvSpPr>
        <p:spPr>
          <a:xfrm>
            <a:off x="1713846" y="5610225"/>
            <a:ext cx="5716308" cy="369332"/>
          </a:xfrm>
          <a:prstGeom prst="rect">
            <a:avLst/>
          </a:prstGeom>
          <a:noFill/>
        </p:spPr>
        <p:txBody>
          <a:bodyPr wrap="none" rtlCol="0">
            <a:spAutoFit/>
          </a:bodyPr>
          <a:lstStyle/>
          <a:p>
            <a:r>
              <a:rPr lang="en-US" dirty="0">
                <a:solidFill>
                  <a:srgbClr val="6D6E71"/>
                </a:solidFill>
              </a:rPr>
              <a:t>Yes, the Board has the authority to change the Bylaws</a:t>
            </a:r>
          </a:p>
        </p:txBody>
      </p:sp>
    </p:spTree>
    <p:extLst>
      <p:ext uri="{BB962C8B-B14F-4D97-AF65-F5344CB8AC3E}">
        <p14:creationId xmlns:p14="http://schemas.microsoft.com/office/powerpoint/2010/main" val="3104689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Major Areas</a:t>
            </a:r>
          </a:p>
        </p:txBody>
      </p:sp>
      <p:sp>
        <p:nvSpPr>
          <p:cNvPr id="3" name="Content Placeholder 2"/>
          <p:cNvSpPr>
            <a:spLocks noGrp="1"/>
          </p:cNvSpPr>
          <p:nvPr>
            <p:ph idx="1"/>
          </p:nvPr>
        </p:nvSpPr>
        <p:spPr/>
        <p:txBody>
          <a:bodyPr/>
          <a:lstStyle/>
          <a:p>
            <a:r>
              <a:rPr lang="en-US" dirty="0"/>
              <a:t>Board of Directors</a:t>
            </a:r>
          </a:p>
          <a:p>
            <a:r>
              <a:rPr lang="en-US" dirty="0"/>
              <a:t>Officers</a:t>
            </a:r>
          </a:p>
          <a:p>
            <a:r>
              <a:rPr lang="en-US" dirty="0"/>
              <a:t>Executive Working Group</a:t>
            </a:r>
          </a:p>
          <a:p>
            <a:r>
              <a:rPr lang="en-US" dirty="0"/>
              <a:t>Membership</a:t>
            </a:r>
          </a:p>
          <a:p>
            <a:r>
              <a:rPr lang="en-US" dirty="0"/>
              <a:t>Working Groups</a:t>
            </a:r>
          </a:p>
          <a:p>
            <a:r>
              <a:rPr lang="en-US" dirty="0"/>
              <a:t>OpenFabrics Software</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
        <p:nvSpPr>
          <p:cNvPr id="6" name="TextBox 5"/>
          <p:cNvSpPr txBox="1"/>
          <p:nvPr/>
        </p:nvSpPr>
        <p:spPr>
          <a:xfrm>
            <a:off x="2851016" y="5715000"/>
            <a:ext cx="3441968" cy="369332"/>
          </a:xfrm>
          <a:prstGeom prst="rect">
            <a:avLst/>
          </a:prstGeom>
          <a:noFill/>
        </p:spPr>
        <p:txBody>
          <a:bodyPr wrap="none" rtlCol="0">
            <a:spAutoFit/>
          </a:bodyPr>
          <a:lstStyle/>
          <a:p>
            <a:r>
              <a:rPr lang="en-US" dirty="0">
                <a:solidFill>
                  <a:srgbClr val="6D6E71"/>
                </a:solidFill>
              </a:rPr>
              <a:t>More or less in order of urgency</a:t>
            </a:r>
          </a:p>
        </p:txBody>
      </p:sp>
    </p:spTree>
    <p:extLst>
      <p:ext uri="{BB962C8B-B14F-4D97-AF65-F5344CB8AC3E}">
        <p14:creationId xmlns:p14="http://schemas.microsoft.com/office/powerpoint/2010/main" val="506776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Board of Directors</a:t>
            </a:r>
          </a:p>
        </p:txBody>
      </p:sp>
      <p:sp>
        <p:nvSpPr>
          <p:cNvPr id="3" name="Content Placeholder 2"/>
          <p:cNvSpPr>
            <a:spLocks noGrp="1"/>
          </p:cNvSpPr>
          <p:nvPr>
            <p:ph idx="1"/>
          </p:nvPr>
        </p:nvSpPr>
        <p:spPr/>
        <p:txBody>
          <a:bodyPr>
            <a:normAutofit fontScale="85000" lnSpcReduction="10000"/>
          </a:bodyPr>
          <a:lstStyle/>
          <a:p>
            <a:pPr lvl="1"/>
            <a:r>
              <a:rPr lang="en-US" dirty="0"/>
              <a:t>Who is qualified to serve as a Director</a:t>
            </a:r>
          </a:p>
          <a:p>
            <a:pPr lvl="2"/>
            <a:r>
              <a:rPr lang="en-US" dirty="0"/>
              <a:t>Promoters only?</a:t>
            </a:r>
          </a:p>
          <a:p>
            <a:pPr lvl="2"/>
            <a:r>
              <a:rPr lang="en-US" dirty="0"/>
              <a:t>Other groups, e.g. ORNL, Academic Institutions, </a:t>
            </a:r>
            <a:r>
              <a:rPr lang="en-US" dirty="0" err="1"/>
              <a:t>etc</a:t>
            </a:r>
            <a:r>
              <a:rPr lang="en-US" dirty="0"/>
              <a:t>?</a:t>
            </a:r>
          </a:p>
          <a:p>
            <a:pPr lvl="1"/>
            <a:r>
              <a:rPr lang="en-US" dirty="0"/>
              <a:t>By whom are Directors selected</a:t>
            </a:r>
          </a:p>
          <a:p>
            <a:pPr lvl="2"/>
            <a:r>
              <a:rPr lang="en-US" dirty="0"/>
              <a:t>A ‘self-perpetuating’ board, or one chosen by members?</a:t>
            </a:r>
          </a:p>
          <a:p>
            <a:pPr lvl="1"/>
            <a:r>
              <a:rPr lang="en-US" dirty="0"/>
              <a:t>How many Directors</a:t>
            </a:r>
          </a:p>
          <a:p>
            <a:pPr lvl="1"/>
            <a:r>
              <a:rPr lang="en-US" dirty="0"/>
              <a:t>Participation requirements (active, inactive, voting, non-voting)</a:t>
            </a:r>
          </a:p>
          <a:p>
            <a:pPr lvl="1"/>
            <a:r>
              <a:rPr lang="en-US" dirty="0"/>
              <a:t>Removal/reinstatement/replacement of a Director</a:t>
            </a:r>
          </a:p>
          <a:p>
            <a:pPr lvl="1"/>
            <a:r>
              <a:rPr lang="en-US" dirty="0"/>
              <a:t>Policies and procedures for conducting Board business</a:t>
            </a:r>
          </a:p>
          <a:p>
            <a:pPr lvl="2"/>
            <a:r>
              <a:rPr lang="en-US" dirty="0"/>
              <a:t>Some of it is defined in the bylaws, some of it (properly) is not, but still needs to be defined somewhere</a:t>
            </a:r>
          </a:p>
          <a:p>
            <a:pPr lvl="2"/>
            <a:r>
              <a:rPr lang="en-US" dirty="0"/>
              <a:t>Notice requirements for meetings, agenda topics, voting</a:t>
            </a:r>
          </a:p>
          <a:p>
            <a:pPr lvl="1"/>
            <a:r>
              <a:rPr lang="en-US" dirty="0"/>
              <a:t>‘Statutory’ requirements for an annual meeting of the </a:t>
            </a:r>
            <a:r>
              <a:rPr lang="en-US" dirty="0" err="1"/>
              <a:t>BoD</a:t>
            </a:r>
            <a:r>
              <a:rPr lang="en-US" dirty="0"/>
              <a:t>?  </a:t>
            </a:r>
          </a:p>
          <a:p>
            <a:pPr lvl="2"/>
            <a:r>
              <a:rPr lang="en-US" dirty="0"/>
              <a:t>Currently, there are only requirements for an annual members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16</a:t>
            </a:fld>
            <a:endParaRPr lang="en-US"/>
          </a:p>
        </p:txBody>
      </p:sp>
    </p:spTree>
    <p:extLst>
      <p:ext uri="{BB962C8B-B14F-4D97-AF65-F5344CB8AC3E}">
        <p14:creationId xmlns:p14="http://schemas.microsoft.com/office/powerpoint/2010/main" val="650774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Board of Directors</a:t>
            </a:r>
          </a:p>
        </p:txBody>
      </p:sp>
      <p:sp>
        <p:nvSpPr>
          <p:cNvPr id="3" name="Content Placeholder 2"/>
          <p:cNvSpPr>
            <a:spLocks noGrp="1"/>
          </p:cNvSpPr>
          <p:nvPr>
            <p:ph idx="1"/>
          </p:nvPr>
        </p:nvSpPr>
        <p:spPr/>
        <p:txBody>
          <a:bodyPr>
            <a:normAutofit/>
          </a:bodyPr>
          <a:lstStyle/>
          <a:p>
            <a:r>
              <a:rPr lang="en-US" sz="2000" dirty="0"/>
              <a:t>Current situation governed by a vote taken on July 16, 2015</a:t>
            </a:r>
          </a:p>
          <a:p>
            <a:pPr lvl="1"/>
            <a:r>
              <a:rPr lang="en-US" sz="1800" dirty="0"/>
              <a:t>Motion (Gilad): The Board of Directors shall be comprised of one representative of each promoter company, based on the list of promoters companies on July 1, 2015.  Motion passed 6-2-1</a:t>
            </a:r>
          </a:p>
          <a:p>
            <a:pPr lvl="1"/>
            <a:r>
              <a:rPr lang="en-US" sz="1800" dirty="0"/>
              <a:t>This was intended to fill an urgent need, with the understanding that further work would be needed</a:t>
            </a:r>
          </a:p>
          <a:p>
            <a:r>
              <a:rPr lang="en-US" sz="2200" dirty="0"/>
              <a:t>Further bolstered at the Board meeting on 3/17/16</a:t>
            </a:r>
          </a:p>
          <a:p>
            <a:pPr lvl="1"/>
            <a:r>
              <a:rPr lang="en-US" sz="1800" dirty="0"/>
              <a:t>Consensus view that the Board is composed of Promoters, with rough outlines for defining voting vs non-voting status</a:t>
            </a:r>
          </a:p>
          <a:p>
            <a:pPr lvl="1"/>
            <a:r>
              <a:rPr lang="en-US" sz="1800" dirty="0"/>
              <a:t>Broad agreement on the outlines, but needs to be codified</a:t>
            </a:r>
          </a:p>
          <a:p>
            <a:r>
              <a:rPr lang="en-US" sz="2200" dirty="0"/>
              <a:t>Now is the time to codify this in the Bylaws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17</a:t>
            </a:fld>
            <a:endParaRPr lang="en-US"/>
          </a:p>
        </p:txBody>
      </p:sp>
    </p:spTree>
    <p:extLst>
      <p:ext uri="{BB962C8B-B14F-4D97-AF65-F5344CB8AC3E}">
        <p14:creationId xmlns:p14="http://schemas.microsoft.com/office/powerpoint/2010/main" val="1289286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Officers</a:t>
            </a:r>
          </a:p>
        </p:txBody>
      </p:sp>
      <p:sp>
        <p:nvSpPr>
          <p:cNvPr id="3" name="Content Placeholder 2"/>
          <p:cNvSpPr>
            <a:spLocks noGrp="1"/>
          </p:cNvSpPr>
          <p:nvPr>
            <p:ph idx="1"/>
          </p:nvPr>
        </p:nvSpPr>
        <p:spPr/>
        <p:txBody>
          <a:bodyPr>
            <a:normAutofit lnSpcReduction="10000"/>
          </a:bodyPr>
          <a:lstStyle/>
          <a:p>
            <a:pPr lvl="1"/>
            <a:r>
              <a:rPr lang="en-US" sz="2000" dirty="0"/>
              <a:t>How many, and what roles?</a:t>
            </a:r>
          </a:p>
          <a:p>
            <a:pPr lvl="2"/>
            <a:r>
              <a:rPr lang="en-US" sz="1800" dirty="0"/>
              <a:t>Currently, we have Chair, Vice Chair, Treasurer</a:t>
            </a:r>
          </a:p>
          <a:p>
            <a:pPr lvl="2"/>
            <a:r>
              <a:rPr lang="en-US" sz="1800" dirty="0"/>
              <a:t>Bylaws are vague on what is required, describing only ‘may’</a:t>
            </a:r>
          </a:p>
          <a:p>
            <a:pPr lvl="2"/>
            <a:r>
              <a:rPr lang="en-US" sz="1800" dirty="0"/>
              <a:t>Yet the Bylaws say that the Secretary of the Corporation shall act as secretary for all meetings of the Board</a:t>
            </a:r>
          </a:p>
          <a:p>
            <a:pPr lvl="2"/>
            <a:r>
              <a:rPr lang="en-US" sz="1800" dirty="0"/>
              <a:t>CA law requires at least a Chair, Treasurer and Secretary </a:t>
            </a:r>
          </a:p>
          <a:p>
            <a:pPr lvl="2"/>
            <a:r>
              <a:rPr lang="en-US" sz="1800" dirty="0"/>
              <a:t>NO legal </a:t>
            </a:r>
            <a:r>
              <a:rPr lang="en-US" sz="1800" dirty="0" err="1"/>
              <a:t>reqmt</a:t>
            </a:r>
            <a:r>
              <a:rPr lang="en-US" sz="1800" dirty="0"/>
              <a:t> that the person taking minutes is the Secretary of the Corporation</a:t>
            </a:r>
          </a:p>
          <a:p>
            <a:pPr lvl="1"/>
            <a:r>
              <a:rPr lang="en-US" sz="2000" dirty="0"/>
              <a:t>How selected?</a:t>
            </a:r>
          </a:p>
          <a:p>
            <a:pPr lvl="2"/>
            <a:r>
              <a:rPr lang="en-US" sz="1800" dirty="0"/>
              <a:t>Current Bylaws say only that the Board may appoint officers at any time</a:t>
            </a:r>
          </a:p>
          <a:p>
            <a:pPr lvl="1"/>
            <a:r>
              <a:rPr lang="en-US" sz="2000" dirty="0"/>
              <a:t>Qualifications to serve as an Officer</a:t>
            </a:r>
          </a:p>
          <a:p>
            <a:pPr lvl="2"/>
            <a:r>
              <a:rPr lang="en-US" sz="1800" dirty="0"/>
              <a:t>Promoter?  Board member? Member?  Non-member?  Membership level?</a:t>
            </a:r>
          </a:p>
          <a:p>
            <a:pPr lvl="1"/>
            <a:r>
              <a:rPr lang="en-US" sz="2000" dirty="0"/>
              <a:t>Roles and Responsibilities</a:t>
            </a:r>
          </a:p>
          <a:p>
            <a:pPr marL="457200" lvl="1"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18</a:t>
            </a:fld>
            <a:endParaRPr lang="en-US"/>
          </a:p>
        </p:txBody>
      </p:sp>
    </p:spTree>
    <p:extLst>
      <p:ext uri="{BB962C8B-B14F-4D97-AF65-F5344CB8AC3E}">
        <p14:creationId xmlns:p14="http://schemas.microsoft.com/office/powerpoint/2010/main" val="3098676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Working Group</a:t>
            </a:r>
          </a:p>
        </p:txBody>
      </p:sp>
      <p:sp>
        <p:nvSpPr>
          <p:cNvPr id="3" name="Content Placeholder 2"/>
          <p:cNvSpPr>
            <a:spLocks noGrp="1"/>
          </p:cNvSpPr>
          <p:nvPr>
            <p:ph idx="1"/>
          </p:nvPr>
        </p:nvSpPr>
        <p:spPr/>
        <p:txBody>
          <a:bodyPr>
            <a:normAutofit fontScale="85000" lnSpcReduction="10000"/>
          </a:bodyPr>
          <a:lstStyle/>
          <a:p>
            <a:pPr lvl="1"/>
            <a:r>
              <a:rPr lang="en-US" dirty="0"/>
              <a:t>Allowed by the Bylaws, but do we still need it? </a:t>
            </a:r>
          </a:p>
          <a:p>
            <a:pPr lvl="2"/>
            <a:r>
              <a:rPr lang="en-US" dirty="0"/>
              <a:t>Historically (and consistent with the Bylaws)</a:t>
            </a:r>
          </a:p>
          <a:p>
            <a:pPr lvl="3"/>
            <a:r>
              <a:rPr lang="en-US" dirty="0"/>
              <a:t>A small group of self-selected individuals managed the day-to-day affairs of the OFA, with important issues going to the Board for voting/approval</a:t>
            </a:r>
          </a:p>
          <a:p>
            <a:pPr lvl="3"/>
            <a:r>
              <a:rPr lang="en-US" dirty="0"/>
              <a:t>Acted as a kind of filter for the Board, defining and focusing issues</a:t>
            </a:r>
          </a:p>
          <a:p>
            <a:pPr lvl="3"/>
            <a:r>
              <a:rPr lang="en-US" dirty="0"/>
              <a:t>But rarely (never?) exercised its power to operate on behalf of the Board</a:t>
            </a:r>
          </a:p>
          <a:p>
            <a:pPr lvl="2"/>
            <a:r>
              <a:rPr lang="en-US" dirty="0"/>
              <a:t>Should we re-think it in light of the role it is currently filling </a:t>
            </a:r>
          </a:p>
          <a:p>
            <a:pPr lvl="1"/>
            <a:r>
              <a:rPr lang="en-US" dirty="0"/>
              <a:t>Roles and Responsibilities</a:t>
            </a:r>
          </a:p>
          <a:p>
            <a:pPr lvl="2"/>
            <a:r>
              <a:rPr lang="en-US" dirty="0"/>
              <a:t>Does it operate in lieu of, or as an adjunct to, the </a:t>
            </a:r>
            <a:r>
              <a:rPr lang="en-US" dirty="0" err="1"/>
              <a:t>BoD</a:t>
            </a:r>
            <a:r>
              <a:rPr lang="en-US" dirty="0"/>
              <a:t>?</a:t>
            </a:r>
          </a:p>
          <a:p>
            <a:pPr lvl="1"/>
            <a:r>
              <a:rPr lang="en-US" dirty="0"/>
              <a:t>How many members, and who is qualified?</a:t>
            </a:r>
          </a:p>
          <a:p>
            <a:pPr lvl="1"/>
            <a:r>
              <a:rPr lang="en-US" dirty="0"/>
              <a:t>How are members selected?</a:t>
            </a:r>
          </a:p>
          <a:p>
            <a:pPr lvl="1"/>
            <a:r>
              <a:rPr lang="en-US" dirty="0"/>
              <a:t>Participation, quorum and voting rules not defined</a:t>
            </a:r>
          </a:p>
          <a:p>
            <a:pPr lvl="1"/>
            <a:r>
              <a:rPr lang="en-US" dirty="0"/>
              <a:t>Classes of “membership” (active, inactive, voting, non-voting…)</a:t>
            </a:r>
          </a:p>
          <a:p>
            <a:pPr lvl="1"/>
            <a:r>
              <a:rPr lang="en-US" dirty="0"/>
              <a:t>Continuity of members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19</a:t>
            </a:fld>
            <a:endParaRPr lang="en-US"/>
          </a:p>
        </p:txBody>
      </p:sp>
    </p:spTree>
    <p:extLst>
      <p:ext uri="{BB962C8B-B14F-4D97-AF65-F5344CB8AC3E}">
        <p14:creationId xmlns:p14="http://schemas.microsoft.com/office/powerpoint/2010/main" val="2366144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Updating the Bylaws promises to be a lively (and possibly contentious) discussion</a:t>
            </a:r>
          </a:p>
          <a:p>
            <a:r>
              <a:rPr lang="en-US" dirty="0"/>
              <a:t>The purposes for defining a process are:</a:t>
            </a:r>
          </a:p>
          <a:p>
            <a:pPr lvl="1"/>
            <a:r>
              <a:rPr lang="en-US" dirty="0"/>
              <a:t>Keep the discussion productive and constructive</a:t>
            </a:r>
          </a:p>
          <a:p>
            <a:pPr lvl="1"/>
            <a:r>
              <a:rPr lang="en-US" dirty="0"/>
              <a:t>Give the Chair the tools to keep the process moving</a:t>
            </a:r>
          </a:p>
          <a:p>
            <a:pPr lvl="1"/>
            <a:r>
              <a:rPr lang="en-US" dirty="0"/>
              <a:t>Ensure that the results are beyond reproach</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594081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Membership</a:t>
            </a:r>
          </a:p>
        </p:txBody>
      </p:sp>
      <p:sp>
        <p:nvSpPr>
          <p:cNvPr id="3" name="Content Placeholder 2"/>
          <p:cNvSpPr>
            <a:spLocks noGrp="1"/>
          </p:cNvSpPr>
          <p:nvPr>
            <p:ph idx="1"/>
          </p:nvPr>
        </p:nvSpPr>
        <p:spPr/>
        <p:txBody>
          <a:bodyPr>
            <a:normAutofit/>
          </a:bodyPr>
          <a:lstStyle/>
          <a:p>
            <a:pPr lvl="1"/>
            <a:r>
              <a:rPr lang="en-US" sz="2000" dirty="0"/>
              <a:t>Currently, there are five classes of members defined</a:t>
            </a:r>
          </a:p>
          <a:p>
            <a:pPr lvl="1"/>
            <a:r>
              <a:rPr lang="en-US" sz="2000" dirty="0"/>
              <a:t>Is that enough?</a:t>
            </a:r>
          </a:p>
          <a:p>
            <a:pPr lvl="2"/>
            <a:r>
              <a:rPr lang="en-US" sz="1800" dirty="0"/>
              <a:t>What about various 3-letter government agencies that find it challenging to join as Promoters, but are nevertheless valued members?</a:t>
            </a:r>
          </a:p>
          <a:p>
            <a:pPr lvl="1"/>
            <a:r>
              <a:rPr lang="en-US" sz="2000" dirty="0"/>
              <a:t>Review the definition of the rights and responsibilities of each class</a:t>
            </a:r>
          </a:p>
          <a:p>
            <a:pPr lvl="1"/>
            <a:r>
              <a:rPr lang="en-US" sz="2000" dirty="0"/>
              <a:t>Annual Member meetings</a:t>
            </a:r>
          </a:p>
          <a:p>
            <a:pPr lvl="2"/>
            <a:r>
              <a:rPr lang="en-US" sz="1800" dirty="0"/>
              <a:t>Article 5 is wholly devoted to Members’ Meeting</a:t>
            </a:r>
          </a:p>
          <a:p>
            <a:pPr lvl="2"/>
            <a:r>
              <a:rPr lang="en-US" sz="1800" dirty="0"/>
              <a:t>But given the diminished role of any member other than a Promoter, can this section be substantially reduced or eliminated?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20</a:t>
            </a:fld>
            <a:endParaRPr lang="en-US"/>
          </a:p>
        </p:txBody>
      </p:sp>
    </p:spTree>
    <p:extLst>
      <p:ext uri="{BB962C8B-B14F-4D97-AF65-F5344CB8AC3E}">
        <p14:creationId xmlns:p14="http://schemas.microsoft.com/office/powerpoint/2010/main" val="2072618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Groups</a:t>
            </a:r>
          </a:p>
        </p:txBody>
      </p:sp>
      <p:sp>
        <p:nvSpPr>
          <p:cNvPr id="3" name="Content Placeholder 2"/>
          <p:cNvSpPr>
            <a:spLocks noGrp="1"/>
          </p:cNvSpPr>
          <p:nvPr>
            <p:ph idx="1"/>
          </p:nvPr>
        </p:nvSpPr>
        <p:spPr/>
        <p:txBody>
          <a:bodyPr>
            <a:normAutofit/>
          </a:bodyPr>
          <a:lstStyle/>
          <a:p>
            <a:pPr lvl="1"/>
            <a:r>
              <a:rPr lang="en-US" sz="2000" dirty="0"/>
              <a:t>Define “public” vs “private” working groups</a:t>
            </a:r>
          </a:p>
          <a:p>
            <a:pPr lvl="2"/>
            <a:r>
              <a:rPr lang="en-US" sz="1800" dirty="0"/>
              <a:t>How open is a “public” group? </a:t>
            </a:r>
          </a:p>
          <a:p>
            <a:pPr lvl="2"/>
            <a:r>
              <a:rPr lang="en-US" sz="1800" dirty="0"/>
              <a:t>How open (or not) is a “private” group?</a:t>
            </a:r>
            <a:endParaRPr lang="en-US" sz="2000" dirty="0"/>
          </a:p>
          <a:p>
            <a:pPr lvl="1"/>
            <a:r>
              <a:rPr lang="en-US" sz="2000" dirty="0"/>
              <a:t>Clarify policies for membership and participation in both types</a:t>
            </a:r>
          </a:p>
          <a:p>
            <a:pPr lvl="1"/>
            <a:r>
              <a:rPr lang="en-US" sz="2000" dirty="0"/>
              <a:t>Establish uniform “policies and procedures” for each type of working group</a:t>
            </a:r>
          </a:p>
          <a:p>
            <a:pPr lvl="2"/>
            <a:r>
              <a:rPr lang="en-US" sz="1600" dirty="0"/>
              <a:t>Quorum rules, voting procedures…</a:t>
            </a:r>
          </a:p>
          <a:p>
            <a:pPr lvl="2"/>
            <a:r>
              <a:rPr lang="en-US" sz="1600" dirty="0"/>
              <a:t>Notice requirements for voting/agendas/</a:t>
            </a:r>
            <a:r>
              <a:rPr lang="en-US" sz="1600" dirty="0" err="1"/>
              <a:t>etc</a:t>
            </a:r>
            <a:r>
              <a:rPr lang="en-US" sz="1600" dirty="0"/>
              <a:t>…</a:t>
            </a:r>
          </a:p>
          <a:p>
            <a:pPr lvl="1"/>
            <a:r>
              <a:rPr lang="en-US" sz="2000" dirty="0"/>
              <a:t>Clarify the procedure for how new working groups are formed and old ones dissolved</a:t>
            </a:r>
          </a:p>
          <a:p>
            <a:pPr lvl="1"/>
            <a:r>
              <a:rPr lang="en-US" sz="2000" dirty="0"/>
              <a:t>Formalize the policy for selecting WG chairs/co-chairs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21</a:t>
            </a:fld>
            <a:endParaRPr lang="en-US"/>
          </a:p>
        </p:txBody>
      </p:sp>
    </p:spTree>
    <p:extLst>
      <p:ext uri="{BB962C8B-B14F-4D97-AF65-F5344CB8AC3E}">
        <p14:creationId xmlns:p14="http://schemas.microsoft.com/office/powerpoint/2010/main" val="1438342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OpenFabrics Software</a:t>
            </a:r>
          </a:p>
        </p:txBody>
      </p:sp>
      <p:sp>
        <p:nvSpPr>
          <p:cNvPr id="3" name="Content Placeholder 2"/>
          <p:cNvSpPr>
            <a:spLocks noGrp="1"/>
          </p:cNvSpPr>
          <p:nvPr>
            <p:ph idx="1"/>
          </p:nvPr>
        </p:nvSpPr>
        <p:spPr/>
        <p:txBody>
          <a:bodyPr>
            <a:normAutofit/>
          </a:bodyPr>
          <a:lstStyle/>
          <a:p>
            <a:pPr lvl="1"/>
            <a:r>
              <a:rPr lang="en-US" sz="2000" dirty="0"/>
              <a:t>What, exactly, comprises “OFS”?</a:t>
            </a:r>
          </a:p>
          <a:p>
            <a:pPr lvl="2"/>
            <a:r>
              <a:rPr lang="en-US" sz="1600" dirty="0"/>
              <a:t>The definition </a:t>
            </a:r>
            <a:r>
              <a:rPr lang="en-US" sz="1600" i="1" dirty="0"/>
              <a:t>seems</a:t>
            </a:r>
            <a:r>
              <a:rPr lang="en-US" sz="1600" dirty="0"/>
              <a:t> clear in the Bylaws, but is software that is developed and contributed to an open source repository, under the aegis of an OFA working group considered part of “OFS”, even if that code is submitted to the repo by a non-member?  What if the repository is not hosted by OFA?</a:t>
            </a:r>
          </a:p>
          <a:p>
            <a:pPr lvl="2"/>
            <a:r>
              <a:rPr lang="en-US" sz="1600" dirty="0"/>
              <a:t>What about upstream submissions to the kernel?</a:t>
            </a:r>
          </a:p>
          <a:p>
            <a:pPr lvl="1"/>
            <a:r>
              <a:rPr lang="en-US" sz="2000" dirty="0"/>
              <a:t>What are the procedures for taking on new software projects?</a:t>
            </a:r>
          </a:p>
          <a:p>
            <a:pPr lvl="1"/>
            <a:r>
              <a:rPr lang="en-US" sz="2000" dirty="0"/>
              <a:t>What, exactly, requires a vote?</a:t>
            </a:r>
          </a:p>
          <a:p>
            <a:pPr lvl="2"/>
            <a:r>
              <a:rPr lang="en-US" sz="1800" dirty="0"/>
              <a:t>What constitutes a ‘major addition’ to OFS?</a:t>
            </a:r>
          </a:p>
          <a:p>
            <a:pPr lvl="2"/>
            <a:r>
              <a:rPr lang="en-US" sz="1800" dirty="0"/>
              <a:t>Are votes required for routine releases?</a:t>
            </a:r>
          </a:p>
          <a:p>
            <a:pPr lvl="2"/>
            <a:r>
              <a:rPr lang="en-US" sz="1800" dirty="0"/>
              <a:t>What form of majority is required for each?</a:t>
            </a:r>
          </a:p>
          <a:p>
            <a:pPr lvl="1"/>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22</a:t>
            </a:fld>
            <a:endParaRPr lang="en-US"/>
          </a:p>
        </p:txBody>
      </p:sp>
    </p:spTree>
    <p:extLst>
      <p:ext uri="{BB962C8B-B14F-4D97-AF65-F5344CB8AC3E}">
        <p14:creationId xmlns:p14="http://schemas.microsoft.com/office/powerpoint/2010/main" val="812614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Topics</a:t>
            </a:r>
          </a:p>
        </p:txBody>
      </p:sp>
      <p:sp>
        <p:nvSpPr>
          <p:cNvPr id="3" name="Content Placeholder 2"/>
          <p:cNvSpPr>
            <a:spLocks noGrp="1"/>
          </p:cNvSpPr>
          <p:nvPr>
            <p:ph idx="1"/>
          </p:nvPr>
        </p:nvSpPr>
        <p:spPr/>
        <p:txBody>
          <a:bodyPr>
            <a:normAutofit/>
          </a:bodyPr>
          <a:lstStyle/>
          <a:p>
            <a:pPr lvl="1"/>
            <a:r>
              <a:rPr lang="en-US" dirty="0"/>
              <a:t>General clean up</a:t>
            </a:r>
          </a:p>
          <a:p>
            <a:pPr lvl="2"/>
            <a:r>
              <a:rPr lang="en-US" dirty="0"/>
              <a:t>“initial period” – there are numerous references to the three year period following the formation of the OFA.  That period is long since expired, and on the advice of counsel it would be good practice to simply excise those sections</a:t>
            </a:r>
          </a:p>
          <a:p>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23</a:t>
            </a:fld>
            <a:endParaRPr lang="en-US"/>
          </a:p>
        </p:txBody>
      </p:sp>
    </p:spTree>
    <p:extLst>
      <p:ext uri="{BB962C8B-B14F-4D97-AF65-F5344CB8AC3E}">
        <p14:creationId xmlns:p14="http://schemas.microsoft.com/office/powerpoint/2010/main" val="1471934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priority</a:t>
            </a:r>
          </a:p>
        </p:txBody>
      </p:sp>
      <p:sp>
        <p:nvSpPr>
          <p:cNvPr id="3" name="Content Placeholder 2"/>
          <p:cNvSpPr>
            <a:spLocks noGrp="1"/>
          </p:cNvSpPr>
          <p:nvPr>
            <p:ph idx="1"/>
          </p:nvPr>
        </p:nvSpPr>
        <p:spPr/>
        <p:txBody>
          <a:bodyPr/>
          <a:lstStyle/>
          <a:p>
            <a:pPr marL="914400" lvl="1" indent="-514350">
              <a:buFont typeface="+mj-lt"/>
              <a:buAutoNum type="arabicPeriod"/>
            </a:pPr>
            <a:r>
              <a:rPr lang="en-US" dirty="0"/>
              <a:t>Re-state and ratify the </a:t>
            </a:r>
            <a:r>
              <a:rPr lang="en-US" dirty="0" err="1"/>
              <a:t>BoD’s</a:t>
            </a:r>
            <a:r>
              <a:rPr lang="en-US" dirty="0"/>
              <a:t> consensus from March 2016 describing Board membership criteria</a:t>
            </a:r>
          </a:p>
          <a:p>
            <a:pPr marL="1314450" lvl="2" indent="-514350">
              <a:buFont typeface="+mj-lt"/>
              <a:buAutoNum type="arabicPeriod"/>
            </a:pPr>
            <a:r>
              <a:rPr lang="en-US" dirty="0"/>
              <a:t>including a discussion of participation requirements, removal, reinstatement, </a:t>
            </a:r>
            <a:r>
              <a:rPr lang="en-US" dirty="0" err="1"/>
              <a:t>etc</a:t>
            </a:r>
            <a:endParaRPr lang="en-US" dirty="0"/>
          </a:p>
          <a:p>
            <a:pPr marL="914400" lvl="1" indent="-514350">
              <a:buFont typeface="+mj-lt"/>
              <a:buAutoNum type="arabicPeriod"/>
            </a:pPr>
            <a:r>
              <a:rPr lang="en-US" dirty="0"/>
              <a:t>Amend Article 6 “Board” and Article 7 “Board Meetings” accordingly</a:t>
            </a:r>
          </a:p>
          <a:p>
            <a:pPr marL="914400" lvl="1" indent="-514350">
              <a:buFont typeface="+mj-lt"/>
              <a:buAutoNum type="arabicPeriod"/>
            </a:pPr>
            <a:r>
              <a:rPr lang="en-US" dirty="0"/>
              <a:t>Amend Article 8 – “Officers”</a:t>
            </a:r>
          </a:p>
          <a:p>
            <a:pPr marL="914400" lvl="1" indent="-514350">
              <a:buFont typeface="+mj-lt"/>
              <a:buAutoNum type="arabicPeriod"/>
            </a:pPr>
            <a:r>
              <a:rPr lang="en-US" dirty="0"/>
              <a:t>Amend Article 9 – “Executive Committee”</a:t>
            </a:r>
          </a:p>
          <a:p>
            <a:pPr marL="914400" lvl="1" indent="-514350">
              <a:buFont typeface="+mj-lt"/>
              <a:buAutoNum type="arabicPeriod"/>
            </a:pPr>
            <a:r>
              <a:rPr lang="en-US" dirty="0"/>
              <a:t>Define OFS</a:t>
            </a:r>
          </a:p>
          <a:p>
            <a:pPr marL="914400" lvl="1" indent="-514350">
              <a:buFont typeface="+mj-lt"/>
              <a:buAutoNum type="arabicPeriod"/>
            </a:pPr>
            <a:r>
              <a:rPr lang="en-US" dirty="0"/>
              <a:t>Working Groups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24</a:t>
            </a:fld>
            <a:endParaRPr lang="en-US"/>
          </a:p>
        </p:txBody>
      </p:sp>
    </p:spTree>
    <p:extLst>
      <p:ext uri="{BB962C8B-B14F-4D97-AF65-F5344CB8AC3E}">
        <p14:creationId xmlns:p14="http://schemas.microsoft.com/office/powerpoint/2010/main" val="3404563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Relevant Documents</a:t>
            </a:r>
          </a:p>
        </p:txBody>
      </p:sp>
      <p:sp>
        <p:nvSpPr>
          <p:cNvPr id="3" name="Content Placeholder 2"/>
          <p:cNvSpPr>
            <a:spLocks noGrp="1"/>
          </p:cNvSpPr>
          <p:nvPr>
            <p:ph idx="1"/>
          </p:nvPr>
        </p:nvSpPr>
        <p:spPr/>
        <p:txBody>
          <a:bodyPr>
            <a:normAutofit/>
          </a:bodyPr>
          <a:lstStyle/>
          <a:p>
            <a:r>
              <a:rPr lang="en-US" sz="2400" dirty="0"/>
              <a:t>OFA Bylaws March, 2011 </a:t>
            </a:r>
            <a:r>
              <a:rPr lang="en-US" sz="2400" dirty="0">
                <a:hlinkClick r:id="rId2"/>
              </a:rPr>
              <a:t>https://openfabrics.org/images/membership/ofa_bylaws_march_2011.pdf</a:t>
            </a:r>
            <a:endParaRPr lang="en-US" sz="2400" dirty="0"/>
          </a:p>
          <a:p>
            <a:r>
              <a:rPr lang="en-US" sz="2400" dirty="0"/>
              <a:t>OFA Membership Agreement March, 2011 </a:t>
            </a:r>
            <a:r>
              <a:rPr lang="en-US" sz="2400" dirty="0">
                <a:hlinkClick r:id="rId3"/>
              </a:rPr>
              <a:t>https://openfabrics.org/images/membership/ofa_membership_agreement_march_2011.pdf</a:t>
            </a:r>
            <a:r>
              <a:rPr lang="en-US" sz="2400" dirty="0"/>
              <a:t> </a:t>
            </a:r>
          </a:p>
          <a:p>
            <a:r>
              <a:rPr lang="en-US" sz="2400" dirty="0"/>
              <a:t>Board Meeting Notes 7-16-15 v2.doc</a:t>
            </a:r>
          </a:p>
          <a:p>
            <a:pPr lvl="1"/>
            <a:r>
              <a:rPr lang="en-US" sz="2000" dirty="0"/>
              <a:t>“Organizational Considerations According to OFA Bylaws.pptx”</a:t>
            </a:r>
          </a:p>
          <a:p>
            <a:r>
              <a:rPr lang="en-US" sz="2400" dirty="0"/>
              <a:t>Board Meeting Notes 3-16-16</a:t>
            </a:r>
          </a:p>
          <a:p>
            <a:endParaRPr lang="en-US" sz="2400" dirty="0"/>
          </a:p>
          <a:p>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25</a:t>
            </a:fld>
            <a:endParaRPr lang="en-US"/>
          </a:p>
        </p:txBody>
      </p:sp>
    </p:spTree>
    <p:extLst>
      <p:ext uri="{BB962C8B-B14F-4D97-AF65-F5344CB8AC3E}">
        <p14:creationId xmlns:p14="http://schemas.microsoft.com/office/powerpoint/2010/main" val="247187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 Proposed Process to Amend the Bylaws</a:t>
            </a:r>
          </a:p>
        </p:txBody>
      </p:sp>
      <p:sp>
        <p:nvSpPr>
          <p:cNvPr id="3" name="Content Placeholder 2"/>
          <p:cNvSpPr>
            <a:spLocks noGrp="1"/>
          </p:cNvSpPr>
          <p:nvPr>
            <p:ph idx="1"/>
          </p:nvPr>
        </p:nvSpPr>
        <p:spPr/>
        <p:txBody>
          <a:bodyPr>
            <a:normAutofit lnSpcReduction="10000"/>
          </a:bodyPr>
          <a:lstStyle/>
          <a:p>
            <a:r>
              <a:rPr lang="en-US" dirty="0"/>
              <a:t>A series of proposals for amending the Bylaws are discussed and refined in the XWG</a:t>
            </a:r>
          </a:p>
          <a:p>
            <a:pPr lvl="1"/>
            <a:r>
              <a:rPr lang="en-US" dirty="0"/>
              <a:t>Focus on the substance first, wordsmithing later</a:t>
            </a:r>
          </a:p>
          <a:p>
            <a:r>
              <a:rPr lang="en-US" dirty="0"/>
              <a:t>Each proposed amendment in the form of a written motion (Voteable) is ratified by vote of the </a:t>
            </a:r>
            <a:r>
              <a:rPr lang="en-US" dirty="0" err="1"/>
              <a:t>BoD</a:t>
            </a:r>
            <a:endParaRPr lang="en-US" dirty="0"/>
          </a:p>
          <a:p>
            <a:r>
              <a:rPr lang="en-US" dirty="0"/>
              <a:t>Draft of amended Bylaws is circulated to Promoters for 30 day review</a:t>
            </a:r>
          </a:p>
          <a:p>
            <a:r>
              <a:rPr lang="en-US" dirty="0"/>
              <a:t>Comments are incorporated by the </a:t>
            </a:r>
            <a:r>
              <a:rPr lang="en-US" dirty="0" err="1"/>
              <a:t>BoD</a:t>
            </a:r>
            <a:endParaRPr lang="en-US" dirty="0"/>
          </a:p>
          <a:p>
            <a:r>
              <a:rPr lang="en-US" dirty="0"/>
              <a:t>Final draft is adopted by the </a:t>
            </a:r>
            <a:r>
              <a:rPr lang="en-US" dirty="0" err="1"/>
              <a:t>BoD</a:t>
            </a:r>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159098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Expected Process Flow</a:t>
            </a:r>
          </a:p>
        </p:txBody>
      </p:sp>
      <p:sp>
        <p:nvSpPr>
          <p:cNvPr id="3" name="Content Placeholder 2"/>
          <p:cNvSpPr>
            <a:spLocks noGrp="1"/>
          </p:cNvSpPr>
          <p:nvPr>
            <p:ph idx="1"/>
          </p:nvPr>
        </p:nvSpPr>
        <p:spPr/>
        <p:txBody>
          <a:bodyPr>
            <a:normAutofit fontScale="92500" lnSpcReduction="10000"/>
          </a:bodyPr>
          <a:lstStyle/>
          <a:p>
            <a:r>
              <a:rPr lang="en-US" dirty="0"/>
              <a:t>Substance first…</a:t>
            </a:r>
          </a:p>
          <a:p>
            <a:pPr lvl="1"/>
            <a:r>
              <a:rPr lang="en-US" dirty="0"/>
              <a:t>For any given topic, the XWG should first agree on the broad principle</a:t>
            </a:r>
          </a:p>
          <a:p>
            <a:pPr lvl="1"/>
            <a:r>
              <a:rPr lang="en-US" dirty="0"/>
              <a:t>The principle should be captured as a Voteable item, in the form of a motion, for action by the Board of Directors</a:t>
            </a:r>
          </a:p>
          <a:p>
            <a:r>
              <a:rPr lang="en-US" dirty="0"/>
              <a:t>…Wordsmithing later</a:t>
            </a:r>
          </a:p>
          <a:p>
            <a:pPr lvl="1"/>
            <a:r>
              <a:rPr lang="en-US" dirty="0"/>
              <a:t>Once agreement is reached on the principle, a written draft of the proposed amended language can be submitted.</a:t>
            </a:r>
          </a:p>
          <a:p>
            <a:pPr lvl="1"/>
            <a:r>
              <a:rPr lang="en-US" dirty="0"/>
              <a:t>This also takes the form of a motion</a:t>
            </a:r>
          </a:p>
          <a:p>
            <a:r>
              <a:rPr lang="en-US" dirty="0"/>
              <a:t>Once this process has been completed for all open items, the Board is expected to vote on the entirety of the resulting text</a:t>
            </a:r>
          </a:p>
          <a:p>
            <a:pPr marL="0" indent="0">
              <a:buNone/>
            </a:pPr>
            <a:endParaRPr lang="en-US" dirty="0"/>
          </a:p>
          <a:p>
            <a:pPr marL="0" indent="0">
              <a:buNone/>
            </a:pPr>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Tree>
    <p:extLst>
      <p:ext uri="{BB962C8B-B14F-4D97-AF65-F5344CB8AC3E}">
        <p14:creationId xmlns:p14="http://schemas.microsoft.com/office/powerpoint/2010/main" val="362527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BoD</a:t>
            </a:r>
            <a:r>
              <a:rPr lang="en-US" dirty="0"/>
              <a:t> Membership</a:t>
            </a:r>
          </a:p>
        </p:txBody>
      </p:sp>
      <p:sp>
        <p:nvSpPr>
          <p:cNvPr id="3" name="Content Placeholder 2"/>
          <p:cNvSpPr>
            <a:spLocks noGrp="1"/>
          </p:cNvSpPr>
          <p:nvPr>
            <p:ph idx="1"/>
          </p:nvPr>
        </p:nvSpPr>
        <p:spPr/>
        <p:txBody>
          <a:bodyPr>
            <a:normAutofit/>
          </a:bodyPr>
          <a:lstStyle/>
          <a:p>
            <a:r>
              <a:rPr lang="en-US" dirty="0"/>
              <a:t>By vote taken on 7/16/2015</a:t>
            </a:r>
          </a:p>
          <a:p>
            <a:pPr lvl="1"/>
            <a:r>
              <a:rPr lang="en-US" sz="2200" dirty="0"/>
              <a:t>Motion (Gilad): The Board of Directors shall be comprised of one representative of each promoter company, based on the list of promoters companies on July 1, 2015</a:t>
            </a:r>
          </a:p>
          <a:p>
            <a:pPr lvl="1"/>
            <a:r>
              <a:rPr lang="en-US" sz="2200" dirty="0"/>
              <a:t>As of July 1, 2015:</a:t>
            </a:r>
          </a:p>
          <a:p>
            <a:pPr lvl="2"/>
            <a:r>
              <a:rPr lang="en-US" sz="1800" dirty="0"/>
              <a:t>Cray, Emulex (Broadcom), Huawei Technologies, HPE, IBM, Intel, Jump Operations LLC, Lawrence Livermore, Los Alamos National Lab, </a:t>
            </a:r>
            <a:r>
              <a:rPr lang="en-US" sz="1800" dirty="0" err="1"/>
              <a:t>Mellanox</a:t>
            </a:r>
            <a:r>
              <a:rPr lang="en-US" sz="1800" dirty="0"/>
              <a:t>, NetApp, Oak Ridge National Lab, Oracle, Unisys</a:t>
            </a:r>
          </a:p>
          <a:p>
            <a:pPr lvl="2"/>
            <a:endParaRPr lang="en-US" sz="18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Tree>
    <p:extLst>
      <p:ext uri="{BB962C8B-B14F-4D97-AF65-F5344CB8AC3E}">
        <p14:creationId xmlns:p14="http://schemas.microsoft.com/office/powerpoint/2010/main" val="179385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 Current Voting Rules</a:t>
            </a:r>
          </a:p>
        </p:txBody>
      </p:sp>
      <p:sp>
        <p:nvSpPr>
          <p:cNvPr id="3" name="Content Placeholder 2"/>
          <p:cNvSpPr>
            <a:spLocks noGrp="1"/>
          </p:cNvSpPr>
          <p:nvPr>
            <p:ph idx="1"/>
          </p:nvPr>
        </p:nvSpPr>
        <p:spPr/>
        <p:txBody>
          <a:bodyPr>
            <a:noAutofit/>
          </a:bodyPr>
          <a:lstStyle/>
          <a:p>
            <a:pPr marL="0" indent="0">
              <a:buNone/>
            </a:pPr>
            <a:r>
              <a:rPr lang="en-US" sz="1800" dirty="0"/>
              <a:t>For purposes of amending the Bylaws, the following pertain</a:t>
            </a:r>
          </a:p>
          <a:p>
            <a:r>
              <a:rPr lang="en-US" sz="1800" dirty="0"/>
              <a:t>Voting eligibility</a:t>
            </a:r>
          </a:p>
          <a:p>
            <a:pPr lvl="1"/>
            <a:r>
              <a:rPr lang="en-US" sz="1400" dirty="0"/>
              <a:t>All Promoter members as of 7/1/2105 shall be eligible to vote</a:t>
            </a:r>
          </a:p>
          <a:p>
            <a:r>
              <a:rPr lang="en-US" sz="1800" dirty="0"/>
              <a:t>Eligibility</a:t>
            </a:r>
          </a:p>
          <a:p>
            <a:pPr lvl="1"/>
            <a:r>
              <a:rPr lang="en-US" sz="1600" dirty="0"/>
              <a:t>Eligibility to vote and voting suspension shall be governed by Section 6.5 &amp; 6.6</a:t>
            </a:r>
          </a:p>
          <a:p>
            <a:pPr lvl="2"/>
            <a:r>
              <a:rPr lang="en-US" sz="1200" dirty="0"/>
              <a:t>75% participation rule</a:t>
            </a:r>
          </a:p>
          <a:p>
            <a:pPr lvl="2"/>
            <a:r>
              <a:rPr lang="en-US" sz="1200" dirty="0"/>
              <a:t>Three consecutive meetings rule</a:t>
            </a:r>
          </a:p>
          <a:p>
            <a:pPr lvl="2"/>
            <a:r>
              <a:rPr lang="en-US" sz="1200" dirty="0"/>
              <a:t>Suspensions, effect of suspension – the quorum rule</a:t>
            </a:r>
          </a:p>
          <a:p>
            <a:pPr lvl="1"/>
            <a:r>
              <a:rPr lang="en-US" sz="1600" dirty="0"/>
              <a:t>Excused absences</a:t>
            </a:r>
          </a:p>
          <a:p>
            <a:pPr lvl="2"/>
            <a:r>
              <a:rPr lang="en-US" sz="1200" dirty="0"/>
              <a:t>The Bylaws imply, but do not state, that a Director can be excused for cause.</a:t>
            </a:r>
          </a:p>
          <a:p>
            <a:r>
              <a:rPr lang="en-US" sz="1800" dirty="0"/>
              <a:t>Quorum</a:t>
            </a:r>
          </a:p>
          <a:p>
            <a:pPr lvl="1"/>
            <a:r>
              <a:rPr lang="en-US" sz="1600" dirty="0"/>
              <a:t>Achieving quorum for official action shall be governed by Section 7.5</a:t>
            </a:r>
          </a:p>
          <a:p>
            <a:pPr lvl="2"/>
            <a:r>
              <a:rPr lang="en-US" sz="1200" dirty="0"/>
              <a:t>A quorum consists of a majority of the Directors as defined by the vote on 6/16/2015</a:t>
            </a:r>
          </a:p>
          <a:p>
            <a:r>
              <a:rPr lang="en-US" sz="1800" dirty="0"/>
              <a:t>Actions requiring two-thirds vote</a:t>
            </a:r>
          </a:p>
          <a:p>
            <a:pPr lvl="1"/>
            <a:r>
              <a:rPr lang="en-US" sz="1600" dirty="0"/>
              <a:t>Actions requiring a two-thirds vote shall be as defined in Section 7.7</a:t>
            </a:r>
          </a:p>
          <a:p>
            <a:pPr marL="914400" lvl="2" indent="0">
              <a:buNone/>
            </a:pPr>
            <a:endParaRPr lang="en-US" sz="12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Tree>
    <p:extLst>
      <p:ext uri="{BB962C8B-B14F-4D97-AF65-F5344CB8AC3E}">
        <p14:creationId xmlns:p14="http://schemas.microsoft.com/office/powerpoint/2010/main" val="2395384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Handy reference guide</a:t>
            </a:r>
          </a:p>
        </p:txBody>
      </p:sp>
      <p:sp>
        <p:nvSpPr>
          <p:cNvPr id="3" name="Content Placeholder 2"/>
          <p:cNvSpPr>
            <a:spLocks noGrp="1"/>
          </p:cNvSpPr>
          <p:nvPr>
            <p:ph idx="1"/>
          </p:nvPr>
        </p:nvSpPr>
        <p:spPr/>
        <p:txBody>
          <a:bodyPr>
            <a:normAutofit fontScale="85000" lnSpcReduction="20000"/>
          </a:bodyPr>
          <a:lstStyle/>
          <a:p>
            <a:r>
              <a:rPr lang="en-US" sz="1600" b="1" dirty="0"/>
              <a:t>6.5 Attendance</a:t>
            </a:r>
            <a:r>
              <a:rPr lang="en-US" sz="1600" dirty="0"/>
              <a:t>. Directors are expected to attend, in person or by telephone, at least seventy-five percent (75%) of all duly noticed Board meetings and not to miss three (3) consecutive meetings. If a Director does not meet this requirement, that Director is subject to removal as provided in Section 6.7. </a:t>
            </a:r>
          </a:p>
          <a:p>
            <a:r>
              <a:rPr lang="en-US" sz="1600" b="1" dirty="0"/>
              <a:t>6.6 Suspension</a:t>
            </a:r>
            <a:r>
              <a:rPr lang="en-US" sz="1600" dirty="0"/>
              <a:t>. The Board, by majority vote, may suspend a Director who has consecutively missed the previous three duly noticed Board meetings without being excused. A suspended Director is not considered in determining a quorum, and a suspended Director may not vote. A Director may be removed from suspended status and reinstated on the Board by majority vote of the remaining Directors. </a:t>
            </a:r>
          </a:p>
          <a:p>
            <a:r>
              <a:rPr lang="en-US" sz="1600" b="1" dirty="0"/>
              <a:t>7.5 Quorum for Meetings</a:t>
            </a:r>
            <a:r>
              <a:rPr lang="en-US" sz="1600" dirty="0"/>
              <a:t>. A quorum shall consist of a majority of the number of Directors actually serving as a Director. (If a Member eligible to appoint a Director has not done so, that vacancy will not be considered in determining a quorum.) </a:t>
            </a:r>
          </a:p>
          <a:p>
            <a:r>
              <a:rPr lang="en-US" sz="1600" b="1" dirty="0"/>
              <a:t>7.7 Actions Requiring Two-Thirds Votes</a:t>
            </a:r>
            <a:r>
              <a:rPr lang="en-US" sz="1600" dirty="0"/>
              <a:t>. The affirmative vote of two-thirds of Directors then in office shall be required to establish or materially change the charter of a working group; or to approve a proposed OpenFabrics software stack (e.g., </a:t>
            </a:r>
            <a:r>
              <a:rPr lang="en-US" sz="1600" dirty="0" err="1"/>
              <a:t>WinOF</a:t>
            </a:r>
            <a:r>
              <a:rPr lang="en-US" sz="1600" dirty="0"/>
              <a:t>), or any revision or substantial part thereof (e.g., iWARP support addition), for consideration for approval by the Members; or to materially change: (a) the purpose of the Corporation (Article 2), (b) the provisions relating to the Board of Directors (Article 6 and Article 7), (c) the termination and withdrawal provisions (Article 15), (d) the intellectual property provisions (Article 16), (e) the confidentiality provisions (Article 17), (f) the freedom of action provisions (Article 19), and/or (g) the provisions of Articles 21.1, 21.2, 21.3, 21.4, 21.5, 21.6 and/or 21.9 of these Bylaws; or file or consent to the filing of any petition, either voluntary or involuntary, to take advantage of any applicable insolvency, bankruptcy, liquidation or reorganization statute, or make an assignment for the benefit of creditors; or merge or consolidate with or into another entity; or directly or indirectly sell all or substantially all of the assets of the Corporation.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316812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a:t>Voteables</a:t>
            </a:r>
            <a:r>
              <a:rPr lang="en-US" sz="2400" dirty="0"/>
              <a:t> to amend the list of </a:t>
            </a:r>
            <a:r>
              <a:rPr lang="en-US" sz="2400" dirty="0" err="1"/>
              <a:t>BoD</a:t>
            </a:r>
            <a:r>
              <a:rPr lang="en-US" sz="2400" dirty="0"/>
              <a:t> members</a:t>
            </a:r>
          </a:p>
        </p:txBody>
      </p:sp>
      <p:sp>
        <p:nvSpPr>
          <p:cNvPr id="3" name="Content Placeholder 2"/>
          <p:cNvSpPr>
            <a:spLocks noGrp="1"/>
          </p:cNvSpPr>
          <p:nvPr>
            <p:ph idx="1"/>
          </p:nvPr>
        </p:nvSpPr>
        <p:spPr/>
        <p:txBody>
          <a:bodyPr/>
          <a:lstStyle/>
          <a:p>
            <a:r>
              <a:rPr lang="en-US"/>
              <a:t>Motion </a:t>
            </a:r>
            <a:r>
              <a:rPr lang="en-US" dirty="0"/>
              <a:t>(Cray) – pursuant to Sec 6.8, add Sandia as a Director. Pursuant to Sec 7.7 this motion requires a 2/3 majority vote of the Board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
        <p:nvSpPr>
          <p:cNvPr id="6" name="TextBox 5"/>
          <p:cNvSpPr txBox="1"/>
          <p:nvPr/>
        </p:nvSpPr>
        <p:spPr>
          <a:xfrm>
            <a:off x="1656388" y="4543131"/>
            <a:ext cx="5496765" cy="923330"/>
          </a:xfrm>
          <a:prstGeom prst="rect">
            <a:avLst/>
          </a:prstGeom>
          <a:solidFill>
            <a:schemeClr val="bg1"/>
          </a:solidFill>
          <a:ln>
            <a:solidFill>
              <a:srgbClr val="C00000"/>
            </a:solidFill>
          </a:ln>
        </p:spPr>
        <p:txBody>
          <a:bodyPr wrap="square" rtlCol="0">
            <a:spAutoFit/>
          </a:bodyPr>
          <a:lstStyle/>
          <a:p>
            <a:r>
              <a:rPr lang="en-US" dirty="0">
                <a:solidFill>
                  <a:srgbClr val="6D6E71"/>
                </a:solidFill>
              </a:rPr>
              <a:t>Results: 12/15/16</a:t>
            </a:r>
          </a:p>
          <a:p>
            <a:r>
              <a:rPr lang="en-US" dirty="0">
                <a:solidFill>
                  <a:srgbClr val="6D6E71"/>
                </a:solidFill>
              </a:rPr>
              <a:t>Discussed and voted at the 12/15/2016 meeting.  Motion passed by unanimous acclamation.</a:t>
            </a:r>
          </a:p>
        </p:txBody>
      </p:sp>
    </p:spTree>
    <p:extLst>
      <p:ext uri="{BB962C8B-B14F-4D97-AF65-F5344CB8AC3E}">
        <p14:creationId xmlns:p14="http://schemas.microsoft.com/office/powerpoint/2010/main" val="2866079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Process for Amending the OFA’s Bylaws</a:t>
            </a:r>
            <a:br>
              <a:rPr lang="en-US" sz="2400" dirty="0"/>
            </a:br>
            <a:r>
              <a:rPr lang="en-US" sz="2400" dirty="0"/>
              <a:t>1 of 2</a:t>
            </a:r>
          </a:p>
        </p:txBody>
      </p:sp>
      <p:sp>
        <p:nvSpPr>
          <p:cNvPr id="3" name="Content Placeholder 2"/>
          <p:cNvSpPr>
            <a:spLocks noGrp="1"/>
          </p:cNvSpPr>
          <p:nvPr>
            <p:ph idx="1"/>
          </p:nvPr>
        </p:nvSpPr>
        <p:spPr>
          <a:xfrm>
            <a:off x="457200" y="1601788"/>
            <a:ext cx="8345156" cy="4646612"/>
          </a:xfrm>
        </p:spPr>
        <p:txBody>
          <a:bodyPr>
            <a:normAutofit fontScale="70000" lnSpcReduction="20000"/>
          </a:bodyPr>
          <a:lstStyle/>
          <a:p>
            <a:r>
              <a:rPr lang="en-US" dirty="0"/>
              <a:t>Motion - The following shall be the process to be used for amending the Alliance’s Bylaws:</a:t>
            </a:r>
          </a:p>
          <a:p>
            <a:pPr lvl="1"/>
            <a:r>
              <a:rPr lang="en-US" dirty="0"/>
              <a:t>Proposed amendments shall be first discussed by the XWG </a:t>
            </a:r>
          </a:p>
          <a:p>
            <a:pPr lvl="1"/>
            <a:r>
              <a:rPr lang="en-US" dirty="0"/>
              <a:t>Each proposed amendment is ratified by a majority vote of the </a:t>
            </a:r>
            <a:r>
              <a:rPr lang="en-US" dirty="0" err="1"/>
              <a:t>BoD</a:t>
            </a:r>
            <a:endParaRPr lang="en-US" dirty="0"/>
          </a:p>
          <a:p>
            <a:pPr lvl="2"/>
            <a:r>
              <a:rPr lang="en-US" dirty="0"/>
              <a:t>Before any action can be taken on a proposal, it must have been posted to the </a:t>
            </a:r>
            <a:r>
              <a:rPr lang="en-US" dirty="0" err="1"/>
              <a:t>ofa_board</a:t>
            </a:r>
            <a:r>
              <a:rPr lang="en-US" dirty="0"/>
              <a:t> mailing list no later than 72 hours prior to the meeting where action is requested</a:t>
            </a:r>
          </a:p>
          <a:p>
            <a:pPr lvl="2"/>
            <a:r>
              <a:rPr lang="en-US" dirty="0"/>
              <a:t>The 72 hour rule can be waived by unanimous agreement of all those participating in the meeting.  Any votes taken on such proposals are considered conditional for a 24 hour period following the close of the meeting, allowing those who did not participate in the meeting to raise an objection.  If no objections are raised, the action is considered final and the topic is closed.</a:t>
            </a:r>
          </a:p>
          <a:p>
            <a:pPr lvl="2"/>
            <a:r>
              <a:rPr lang="en-US" dirty="0"/>
              <a:t>Once closed, a 2/3 vote of the full Board is required to re-open a previously voted topic</a:t>
            </a:r>
          </a:p>
          <a:p>
            <a:pPr lvl="1"/>
            <a:r>
              <a:rPr lang="en-US" dirty="0"/>
              <a:t>When all proposed amendments have been acted on by the </a:t>
            </a:r>
            <a:r>
              <a:rPr lang="en-US" dirty="0" err="1"/>
              <a:t>BoD</a:t>
            </a:r>
            <a:r>
              <a:rPr lang="en-US" dirty="0"/>
              <a:t>, the resulting Draft Amended Bylaws shall be circulated to Promoters for a thirty day review</a:t>
            </a:r>
          </a:p>
          <a:p>
            <a:pPr lvl="1"/>
            <a:r>
              <a:rPr lang="en-US" dirty="0"/>
              <a:t>Comments, if any, are incorporated by the </a:t>
            </a:r>
            <a:r>
              <a:rPr lang="en-US" dirty="0" err="1"/>
              <a:t>BoD</a:t>
            </a:r>
            <a:r>
              <a:rPr lang="en-US" dirty="0"/>
              <a:t> to create a Final Draft</a:t>
            </a:r>
          </a:p>
          <a:p>
            <a:pPr lvl="1"/>
            <a:r>
              <a:rPr lang="en-US" dirty="0"/>
              <a:t>The Final Draft is reviewed by OFA Counsel.  Comments, if any, from counsel are considered by the </a:t>
            </a:r>
            <a:r>
              <a:rPr lang="en-US" dirty="0" err="1"/>
              <a:t>BoD</a:t>
            </a:r>
            <a:r>
              <a:rPr lang="en-US" dirty="0"/>
              <a:t>.  This may result in a new thirty day Promoter review.</a:t>
            </a:r>
          </a:p>
          <a:p>
            <a:pPr lvl="1"/>
            <a:r>
              <a:rPr lang="en-US" dirty="0" err="1"/>
              <a:t>BoD</a:t>
            </a:r>
            <a:r>
              <a:rPr lang="en-US" dirty="0"/>
              <a:t> vote is taken to adopt the Final Draft</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2018399659"/>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24355</TotalTime>
  <Words>2708</Words>
  <Application>Microsoft Office PowerPoint</Application>
  <PresentationFormat>On-screen Show (4:3)</PresentationFormat>
  <Paragraphs>258</Paragraphs>
  <Slides>25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MS PGothic</vt:lpstr>
      <vt:lpstr>MS PGothic</vt:lpstr>
      <vt:lpstr>Arial</vt:lpstr>
      <vt:lpstr>Calibri</vt:lpstr>
      <vt:lpstr>Office Theme</vt:lpstr>
      <vt:lpstr>Bylaws Update Process Groundrules – includes voteables</vt:lpstr>
      <vt:lpstr>Background</vt:lpstr>
      <vt:lpstr>Overview - Proposed Process to Amend the Bylaws</vt:lpstr>
      <vt:lpstr>Expected Process Flow</vt:lpstr>
      <vt:lpstr>BoD Membership</vt:lpstr>
      <vt:lpstr>Review - Current Voting Rules</vt:lpstr>
      <vt:lpstr>Handy reference guide</vt:lpstr>
      <vt:lpstr>Voteables to amend the list of BoD members</vt:lpstr>
      <vt:lpstr>Voteable - Process for Amending the OFA’s Bylaws 1 of 2</vt:lpstr>
      <vt:lpstr>Voteable - Process for Amending the OFA’s Bylaws 2 of 2</vt:lpstr>
      <vt:lpstr>OFA Bylaws Review</vt:lpstr>
      <vt:lpstr>Background, Objective</vt:lpstr>
      <vt:lpstr>Caution, alligators at work</vt:lpstr>
      <vt:lpstr>Authority to Make Changes</vt:lpstr>
      <vt:lpstr>Six Major Areas</vt:lpstr>
      <vt:lpstr>Board of Directors</vt:lpstr>
      <vt:lpstr>Board of Directors</vt:lpstr>
      <vt:lpstr>Officers</vt:lpstr>
      <vt:lpstr>Executive Working Group</vt:lpstr>
      <vt:lpstr>General Membership</vt:lpstr>
      <vt:lpstr>Working Groups</vt:lpstr>
      <vt:lpstr>OpenFabrics Software</vt:lpstr>
      <vt:lpstr>Miscellaneous Topics</vt:lpstr>
      <vt:lpstr>Recommended priority</vt:lpstr>
      <vt:lpstr>Relevant Documents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225</cp:revision>
  <cp:lastPrinted>2015-06-14T19:25:18Z</cp:lastPrinted>
  <dcterms:created xsi:type="dcterms:W3CDTF">2013-03-28T19:36:05Z</dcterms:created>
  <dcterms:modified xsi:type="dcterms:W3CDTF">2017-01-25T22:40:04Z</dcterms:modified>
</cp:coreProperties>
</file>