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345" r:id="rId3"/>
    <p:sldId id="349" r:id="rId4"/>
    <p:sldId id="350" r:id="rId5"/>
    <p:sldId id="351" r:id="rId6"/>
    <p:sldId id="262" r:id="rId7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2">
          <p15:clr>
            <a:srgbClr val="A4A3A4"/>
          </p15:clr>
        </p15:guide>
        <p15:guide id="2" pos="12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195"/>
    <a:srgbClr val="E55302"/>
    <a:srgbClr val="6D6E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52" autoAdjust="0"/>
    <p:restoredTop sz="83143" autoAdjust="0"/>
  </p:normalViewPr>
  <p:slideViewPr>
    <p:cSldViewPr snapToGrid="0">
      <p:cViewPr varScale="1">
        <p:scale>
          <a:sx n="89" d="100"/>
          <a:sy n="89" d="100"/>
        </p:scale>
        <p:origin x="1020" y="90"/>
      </p:cViewPr>
      <p:guideLst>
        <p:guide orient="horz" pos="2112"/>
        <p:guide pos="129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0" d="100"/>
        <a:sy n="1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55524409-AA6D-49FE-A0C8-CA282E6A6A91}" type="datetime1">
              <a:rPr lang="en-US"/>
              <a:pPr>
                <a:defRPr/>
              </a:pPr>
              <a:t>8/21/2020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B33CCFEF-DA26-423D-BE49-67E67BA010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7545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DDD60918-725D-44C2-AD5E-9DFE3E31F5F9}" type="datetime1">
              <a:rPr lang="en-US"/>
              <a:pPr>
                <a:defRPr/>
              </a:pPr>
              <a:t>8/21/2020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BA8C316C-1847-4B6F-ABDB-A71BD91CBF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2275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8C316C-1847-4B6F-ABDB-A71BD91CBF9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9956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8C316C-1847-4B6F-ABDB-A71BD91CBF9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259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  <a:ea typeface="ＭＳ Ｐゴシック" pitchFamily="4" charset="-128"/>
            </a:endParaRPr>
          </a:p>
        </p:txBody>
      </p:sp>
      <p:pic>
        <p:nvPicPr>
          <p:cNvPr id="5" name="Picture 10" descr="ribbon_ppt_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88"/>
          <a:stretch>
            <a:fillRect/>
          </a:stretch>
        </p:blipFill>
        <p:spPr bwMode="auto">
          <a:xfrm>
            <a:off x="0" y="0"/>
            <a:ext cx="9144000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OpenFabric_Alliance_Logo_ppt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3241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2667000"/>
            <a:ext cx="6629400" cy="1546225"/>
          </a:xfrm>
        </p:spPr>
        <p:txBody>
          <a:bodyPr/>
          <a:lstStyle>
            <a:lvl1pPr algn="l">
              <a:defRPr>
                <a:solidFill>
                  <a:srgbClr val="005195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267200"/>
            <a:ext cx="6629400" cy="1066800"/>
          </a:xfrm>
        </p:spPr>
        <p:txBody>
          <a:bodyPr/>
          <a:lstStyle>
            <a:lvl1pPr marL="0" indent="0" algn="l">
              <a:buNone/>
              <a:defRPr>
                <a:solidFill>
                  <a:srgbClr val="6D6E7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921295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D2F87-45F0-469B-9E6A-02ABE28F30A6}" type="datetime1">
              <a:rPr lang="en-US" smtClean="0"/>
              <a:pPr>
                <a:defRPr/>
              </a:pPr>
              <a:t>8/21/2020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9411F-985C-4C31-9366-848682A48B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394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DE77E0-2B9A-477C-8614-8107AC108362}" type="datetime1">
              <a:rPr lang="en-US" smtClean="0"/>
              <a:pPr>
                <a:defRPr/>
              </a:pPr>
              <a:t>8/21/2020</a:t>
            </a:fld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AF3D4E-2216-48EB-BA95-E881464384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427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FECBD-0854-4558-8128-56022CA12F25}" type="datetime1">
              <a:rPr lang="en-US" smtClean="0"/>
              <a:pPr>
                <a:defRPr/>
              </a:pPr>
              <a:t>8/21/2020</a:t>
            </a:fld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66A82-48DF-4DE4-B1EE-CA941DA511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751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7E2CFA-6F6E-4AA4-BF45-4885A711FEAB}" type="datetime1">
              <a:rPr lang="en-US" smtClean="0"/>
              <a:pPr>
                <a:defRPr/>
              </a:pPr>
              <a:t>8/21/2020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13EDDD-BBBD-49BF-8DB8-2A7972CE89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680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852195-B412-454A-99E2-039A434A0AAE}" type="datetime1">
              <a:rPr lang="en-US" smtClean="0"/>
              <a:pPr>
                <a:defRPr/>
              </a:pPr>
              <a:t>8/21/2020</a:t>
            </a:fld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0492E-C288-45D3-BAC0-3385B67DD9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1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  <a:ea typeface="ＭＳ Ｐゴシック" pitchFamily="4" charset="-128"/>
            </a:endParaRPr>
          </a:p>
        </p:txBody>
      </p:sp>
      <p:pic>
        <p:nvPicPr>
          <p:cNvPr id="5" name="Picture 10" descr="ribbon_ppt_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88"/>
          <a:stretch>
            <a:fillRect/>
          </a:stretch>
        </p:blipFill>
        <p:spPr bwMode="auto">
          <a:xfrm>
            <a:off x="0" y="0"/>
            <a:ext cx="9144000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OpenFabric_Alliance_Logo_ppt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9342" y="4148421"/>
            <a:ext cx="2281506" cy="22815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667000"/>
            <a:ext cx="8229600" cy="1546225"/>
          </a:xfrm>
        </p:spPr>
        <p:txBody>
          <a:bodyPr/>
          <a:lstStyle>
            <a:lvl1pPr algn="ctr">
              <a:defRPr sz="3600">
                <a:solidFill>
                  <a:srgbClr val="005195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97514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ribbon_small_rgb.jpg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71600"/>
            <a:ext cx="9144000" cy="15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1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  <a:ea typeface="ＭＳ Ｐゴシック" pitchFamily="4" charset="-128"/>
            </a:endParaRPr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1788"/>
            <a:ext cx="8229600" cy="464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912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Arial" charset="0"/>
                <a:ea typeface="ＭＳ Ｐゴシック" pitchFamily="4" charset="-128"/>
                <a:cs typeface="Arial" charset="0"/>
              </a:defRPr>
            </a:lvl1pPr>
          </a:lstStyle>
          <a:p>
            <a:pPr>
              <a:defRPr/>
            </a:pPr>
            <a:fld id="{69E7D043-3D71-4B64-8BFF-57BD2433C0BB}" type="datetime1">
              <a:rPr lang="en-US" smtClean="0"/>
              <a:pPr>
                <a:defRPr/>
              </a:pPr>
              <a:t>8/21/2020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16675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latin typeface="Arial" charset="0"/>
                <a:ea typeface="ＭＳ Ｐゴシック" pitchFamily="4" charset="-128"/>
                <a:cs typeface="Arial" charset="0"/>
              </a:defRPr>
            </a:lvl1pPr>
          </a:lstStyle>
          <a:p>
            <a:pPr>
              <a:defRPr/>
            </a:pPr>
            <a:r>
              <a:rPr lang="en-US" dirty="0"/>
              <a:t>ISC 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FFFF"/>
                </a:solidFill>
                <a:latin typeface="Arial" charset="0"/>
                <a:ea typeface="ＭＳ Ｐゴシック" pitchFamily="4" charset="-128"/>
                <a:cs typeface="Arial" charset="0"/>
              </a:defRPr>
            </a:lvl1pPr>
          </a:lstStyle>
          <a:p>
            <a:pPr>
              <a:defRPr/>
            </a:pPr>
            <a:fld id="{F7B81D13-1DB3-4B73-9678-C023053317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3" name="Picture 6" descr="OpenFabric_Alliance_Logo_ppt.jp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28600"/>
            <a:ext cx="11049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" name="Straight Connector 20"/>
          <p:cNvCxnSpPr/>
          <p:nvPr userDrawn="1"/>
        </p:nvCxnSpPr>
        <p:spPr>
          <a:xfrm>
            <a:off x="0" y="1447800"/>
            <a:ext cx="9144000" cy="1588"/>
          </a:xfrm>
          <a:prstGeom prst="line">
            <a:avLst/>
          </a:prstGeom>
          <a:ln w="12700" cap="flat" cmpd="sng" algn="ctr">
            <a:solidFill>
              <a:srgbClr val="E5530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21" r:id="rId7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000" kern="1200">
          <a:solidFill>
            <a:srgbClr val="005195"/>
          </a:solidFill>
          <a:latin typeface="Arial"/>
          <a:ea typeface="MS PGothic" pitchFamily="34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4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ern="1200">
          <a:solidFill>
            <a:schemeClr val="tx1"/>
          </a:solidFill>
          <a:latin typeface="Arial"/>
          <a:ea typeface="MS PGothic" pitchFamily="34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ern="1200">
          <a:solidFill>
            <a:schemeClr val="tx1"/>
          </a:solidFill>
          <a:latin typeface="Arial"/>
          <a:ea typeface="MS PGothic" pitchFamily="34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ownloads.openfabrics.org/WorkGroups/board/bylaws_and_policy/2020_bylaws/OFA%20Bylaws%20DRAFT%2005AUG2020.doc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ownloads.openfabrics.org/WorkGroups/board/bylaws_and_policy/2020_ipr_policy/OFA%20Intellectual%20Property%20Rights%20Policy%20v0.98.3.doc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OFA_Boardplus@openfabrics.or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2057400" y="2667000"/>
            <a:ext cx="6629400" cy="1896611"/>
          </a:xfrm>
        </p:spPr>
        <p:txBody>
          <a:bodyPr/>
          <a:lstStyle/>
          <a:p>
            <a:pPr eaLnBrk="1" hangingPunct="1"/>
            <a:r>
              <a:rPr lang="en-US" sz="3600" dirty="0">
                <a:latin typeface="Arial" pitchFamily="34" charset="0"/>
                <a:cs typeface="Arial" pitchFamily="34" charset="0"/>
              </a:rPr>
              <a:t>Motion to Begin a Member Review of the Draft Bylaws and Draft IPR Policy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2069123" y="4677508"/>
            <a:ext cx="6629400" cy="10668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400" dirty="0">
                <a:solidFill>
                  <a:srgbClr val="005195"/>
                </a:solidFill>
                <a:latin typeface="Arial" pitchFamily="34" charset="0"/>
                <a:cs typeface="Arial" pitchFamily="34" charset="0"/>
              </a:rPr>
              <a:t>August 17, 2020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: IBM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Begin a one-month membership review of the </a:t>
            </a:r>
            <a:r>
              <a:rPr lang="en-US" sz="2400" dirty="0">
                <a:hlinkClick r:id="rId3"/>
              </a:rPr>
              <a:t>draft OFA Bylaws</a:t>
            </a:r>
            <a:r>
              <a:rPr lang="en-US" sz="2400" dirty="0"/>
              <a:t>.  </a:t>
            </a:r>
          </a:p>
          <a:p>
            <a:pPr marL="0" indent="0">
              <a:buNone/>
            </a:pPr>
            <a:r>
              <a:rPr lang="en-US" sz="2400" dirty="0"/>
              <a:t>Filename: OFA_Bylaws_DRAFT_05AUG2020.docx</a:t>
            </a:r>
          </a:p>
          <a:p>
            <a:pPr marL="0" indent="0">
              <a:buNone/>
            </a:pPr>
            <a:r>
              <a:rPr lang="en-US" sz="2400" dirty="0"/>
              <a:t>The review is open to all current OFA Member Organizations:</a:t>
            </a:r>
          </a:p>
          <a:p>
            <a:r>
              <a:rPr lang="en-US" sz="2400" dirty="0"/>
              <a:t>Promoter Members</a:t>
            </a:r>
          </a:p>
          <a:p>
            <a:r>
              <a:rPr lang="en-US" sz="2400" dirty="0"/>
              <a:t>Adopter Members</a:t>
            </a:r>
          </a:p>
          <a:p>
            <a:r>
              <a:rPr lang="en-US" sz="2400" dirty="0"/>
              <a:t>Supporter Members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C9411F-985C-4C31-9366-848682A48BD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626B7DD-2E90-4FB0-B3C1-EC99234D3C51}"/>
              </a:ext>
            </a:extLst>
          </p:cNvPr>
          <p:cNvSpPr txBox="1"/>
          <p:nvPr/>
        </p:nvSpPr>
        <p:spPr>
          <a:xfrm>
            <a:off x="4506863" y="4075701"/>
            <a:ext cx="4092673" cy="203132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6D6E71"/>
                </a:solidFill>
              </a:rPr>
              <a:t>Results of vote held on 8/20/2020:  Passed by unanimous vote of all Directors present.</a:t>
            </a:r>
          </a:p>
          <a:p>
            <a:r>
              <a:rPr lang="en-US" dirty="0">
                <a:solidFill>
                  <a:srgbClr val="6D6E71"/>
                </a:solidFill>
              </a:rPr>
              <a:t>7 Directors present,</a:t>
            </a:r>
          </a:p>
          <a:p>
            <a:r>
              <a:rPr lang="en-US" dirty="0">
                <a:solidFill>
                  <a:srgbClr val="6D6E71"/>
                </a:solidFill>
              </a:rPr>
              <a:t>7 yes votes</a:t>
            </a:r>
          </a:p>
          <a:p>
            <a:r>
              <a:rPr lang="en-US" dirty="0">
                <a:solidFill>
                  <a:srgbClr val="6D6E71"/>
                </a:solidFill>
              </a:rPr>
              <a:t>0 no votes</a:t>
            </a:r>
          </a:p>
          <a:p>
            <a:r>
              <a:rPr lang="en-US" dirty="0">
                <a:solidFill>
                  <a:srgbClr val="6D6E71"/>
                </a:solidFill>
              </a:rPr>
              <a:t>0 abstentions</a:t>
            </a:r>
          </a:p>
        </p:txBody>
      </p:sp>
    </p:spTree>
    <p:extLst>
      <p:ext uri="{BB962C8B-B14F-4D97-AF65-F5344CB8AC3E}">
        <p14:creationId xmlns:p14="http://schemas.microsoft.com/office/powerpoint/2010/main" val="394483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: IBM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Begin a one-month membership review of the </a:t>
            </a:r>
            <a:r>
              <a:rPr lang="en-US" sz="2400" dirty="0">
                <a:hlinkClick r:id="rId3"/>
              </a:rPr>
              <a:t>draft IPR Policy</a:t>
            </a:r>
            <a:r>
              <a:rPr lang="en-US" sz="2400" dirty="0"/>
              <a:t>.  </a:t>
            </a:r>
          </a:p>
          <a:p>
            <a:pPr marL="0" indent="0">
              <a:buNone/>
            </a:pPr>
            <a:r>
              <a:rPr lang="en-US" sz="2400" dirty="0"/>
              <a:t>Filename: </a:t>
            </a:r>
            <a:r>
              <a:rPr lang="en-US" sz="2000" dirty="0"/>
              <a:t>OFA_Intellectual_Property_Rights_Policy_v098.3.docx</a:t>
            </a:r>
          </a:p>
          <a:p>
            <a:pPr marL="0" indent="0">
              <a:buNone/>
            </a:pPr>
            <a:r>
              <a:rPr lang="en-US" sz="2400" dirty="0"/>
              <a:t>The review is open to all current OFA Member Organizations:</a:t>
            </a:r>
          </a:p>
          <a:p>
            <a:r>
              <a:rPr lang="en-US" sz="2400" dirty="0"/>
              <a:t>Promoter Members</a:t>
            </a:r>
          </a:p>
          <a:p>
            <a:r>
              <a:rPr lang="en-US" sz="2400" dirty="0"/>
              <a:t>Adopter Members</a:t>
            </a:r>
          </a:p>
          <a:p>
            <a:r>
              <a:rPr lang="en-US" sz="2400" dirty="0"/>
              <a:t>Supporter Members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C9411F-985C-4C31-9366-848682A48BD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75C618-4059-40B9-819C-FF764C073B58}"/>
              </a:ext>
            </a:extLst>
          </p:cNvPr>
          <p:cNvSpPr txBox="1"/>
          <p:nvPr/>
        </p:nvSpPr>
        <p:spPr>
          <a:xfrm>
            <a:off x="4506863" y="4075701"/>
            <a:ext cx="4092673" cy="203132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6D6E71"/>
                </a:solidFill>
              </a:rPr>
              <a:t>Results of vote held on 8/20/2020:  Passed by unanimous vote of all Directors present.</a:t>
            </a:r>
          </a:p>
          <a:p>
            <a:r>
              <a:rPr lang="en-US" dirty="0">
                <a:solidFill>
                  <a:srgbClr val="6D6E71"/>
                </a:solidFill>
              </a:rPr>
              <a:t>7 Directors present,</a:t>
            </a:r>
          </a:p>
          <a:p>
            <a:r>
              <a:rPr lang="en-US" dirty="0">
                <a:solidFill>
                  <a:srgbClr val="6D6E71"/>
                </a:solidFill>
              </a:rPr>
              <a:t>7 yes votes</a:t>
            </a:r>
          </a:p>
          <a:p>
            <a:r>
              <a:rPr lang="en-US" dirty="0">
                <a:solidFill>
                  <a:srgbClr val="6D6E71"/>
                </a:solidFill>
              </a:rPr>
              <a:t>0 no votes</a:t>
            </a:r>
          </a:p>
          <a:p>
            <a:r>
              <a:rPr lang="en-US" dirty="0">
                <a:solidFill>
                  <a:srgbClr val="6D6E71"/>
                </a:solidFill>
              </a:rPr>
              <a:t>0 abstentions</a:t>
            </a:r>
          </a:p>
        </p:txBody>
      </p:sp>
    </p:spTree>
    <p:extLst>
      <p:ext uri="{BB962C8B-B14F-4D97-AF65-F5344CB8AC3E}">
        <p14:creationId xmlns:p14="http://schemas.microsoft.com/office/powerpoint/2010/main" val="3688959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9B74C-9782-4EA9-B376-BAA5588DD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Planned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EE3E98-C6A2-4D86-887F-A3C0829AA0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8/20/2020 – Member review begins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9/17/2020 – Member review ends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10/8/2020 – Final draft presented to XWG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10/15/2020 – Final vote to adopt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9F9831-15EC-4037-9E38-DA5B80F69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C9411F-985C-4C31-9366-848682A48BD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9628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32CF7D-BB80-49EF-A779-C4CCD4174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Comment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885750-2043-4966-A7E9-6E4F0B893B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Comments may be returned in the form of: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dirty="0"/>
              <a:t>Written comments contained in a separate WORD document, or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dirty="0"/>
              <a:t>As comments to the draft itself</a:t>
            </a:r>
          </a:p>
          <a:p>
            <a:pPr marL="1314450" lvl="2" indent="-457200">
              <a:buFont typeface="+mj-lt"/>
              <a:buAutoNum type="alphaLcPeriod"/>
            </a:pPr>
            <a:r>
              <a:rPr lang="en-US" dirty="0"/>
              <a:t>Rename the file to add your company’s name as a suffix to the filename</a:t>
            </a:r>
          </a:p>
          <a:p>
            <a:pPr marL="1771650" lvl="3" indent="-457200">
              <a:buFont typeface="+mj-lt"/>
              <a:buAutoNum type="alphaLcPeriod"/>
            </a:pPr>
            <a:r>
              <a:rPr lang="en-US" dirty="0"/>
              <a:t>E.g. OFA_Bylaws_DRAFT_05AUG_2020_companyname.docx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dirty="0"/>
              <a:t>Post the resulting file to the OFA </a:t>
            </a:r>
            <a:r>
              <a:rPr lang="en-US" dirty="0" err="1"/>
              <a:t>Boardplus</a:t>
            </a:r>
            <a:r>
              <a:rPr lang="en-US" dirty="0"/>
              <a:t> mailing list:</a:t>
            </a:r>
          </a:p>
          <a:p>
            <a:pPr marL="857250" lvl="2" indent="0">
              <a:buNone/>
            </a:pPr>
            <a:r>
              <a:rPr lang="en-US" dirty="0">
                <a:hlinkClick r:id="rId2"/>
              </a:rPr>
              <a:t>OFA_Boardplus@openfabrics.org</a:t>
            </a:r>
            <a:endParaRPr lang="en-US" dirty="0"/>
          </a:p>
          <a:p>
            <a:pPr marL="514350" indent="-457200"/>
            <a:r>
              <a:rPr lang="en-US" dirty="0"/>
              <a:t>Each member company or organization should combine its comments into a single response</a:t>
            </a:r>
          </a:p>
          <a:p>
            <a:pPr marL="914400" lvl="1" indent="-457200"/>
            <a:r>
              <a:rPr lang="en-US" dirty="0"/>
              <a:t>Please do not send an email with a list of comments</a:t>
            </a:r>
          </a:p>
          <a:p>
            <a:pPr marL="514350" indent="-457200"/>
            <a:r>
              <a:rPr lang="en-US" dirty="0"/>
              <a:t>All comments are public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CD0FB3-F038-4FBA-B0D6-A51985F37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C9411F-985C-4C31-9366-848682A48BD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45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Thank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3731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005195"/>
      </a:dk2>
      <a:lt2>
        <a:srgbClr val="EEECE1"/>
      </a:lt2>
      <a:accent1>
        <a:srgbClr val="3C6FBD"/>
      </a:accent1>
      <a:accent2>
        <a:srgbClr val="E55302"/>
      </a:accent2>
      <a:accent3>
        <a:srgbClr val="78B9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6D6E7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35173</TotalTime>
  <Words>300</Words>
  <Application>Microsoft Office PowerPoint</Application>
  <PresentationFormat>On-screen Show (4:3)</PresentationFormat>
  <Paragraphs>49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Motion to Begin a Member Review of the Draft Bylaws and Draft IPR Policy</vt:lpstr>
      <vt:lpstr>Motion : IBM</vt:lpstr>
      <vt:lpstr>Motion : IBM</vt:lpstr>
      <vt:lpstr>Planned Process</vt:lpstr>
      <vt:lpstr>How to Comment</vt:lpstr>
      <vt:lpstr>Thank You</vt:lpstr>
    </vt:vector>
  </TitlesOfParts>
  <Company>admin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Bill@Mellanox.com</dc:creator>
  <cp:lastModifiedBy>Paul Grun</cp:lastModifiedBy>
  <cp:revision>240</cp:revision>
  <dcterms:created xsi:type="dcterms:W3CDTF">2013-03-28T19:36:05Z</dcterms:created>
  <dcterms:modified xsi:type="dcterms:W3CDTF">2020-08-21T20:53:26Z</dcterms:modified>
</cp:coreProperties>
</file>