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7" r:id="rId3"/>
    <p:sldId id="303" r:id="rId4"/>
    <p:sldId id="298" r:id="rId5"/>
    <p:sldId id="302" r:id="rId6"/>
    <p:sldId id="304" r:id="rId7"/>
    <p:sldId id="305" r:id="rId8"/>
    <p:sldId id="30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0" autoAdjust="0"/>
    <p:restoredTop sz="95494" autoAdjust="0"/>
  </p:normalViewPr>
  <p:slideViewPr>
    <p:cSldViewPr snapToGrid="0" showGuides="1">
      <p:cViewPr varScale="1">
        <p:scale>
          <a:sx n="78" d="100"/>
          <a:sy n="78" d="100"/>
        </p:scale>
        <p:origin x="82" y="182"/>
      </p:cViewPr>
      <p:guideLst>
        <p:guide orient="horz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362075-EEBC-AF40-89D8-0FCA4CB955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EC167-88EE-1B4E-A1A0-A32E8888C7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14FF-74BE-4F4C-82B1-5C154B712CF9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BBF9-8915-104A-B97D-6F8FAB9568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9B68D-FE41-FE4F-BD83-F8FA6BF57A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8456C-E99C-4849-BF27-47CCD57C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1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3762102"/>
            <a:ext cx="9906000" cy="1023298"/>
          </a:xfrm>
        </p:spPr>
        <p:txBody>
          <a:bodyPr anchor="ctr">
            <a:noAutofit/>
          </a:bodyPr>
          <a:lstStyle/>
          <a:p>
            <a:r>
              <a:rPr lang="en-US" sz="4400" dirty="0"/>
              <a:t>OFA 2019 budget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237334"/>
            <a:ext cx="12192000" cy="554937"/>
          </a:xfrm>
        </p:spPr>
        <p:txBody>
          <a:bodyPr/>
          <a:lstStyle/>
          <a:p>
            <a:r>
              <a:rPr lang="en-US" dirty="0"/>
              <a:t>Jim Ryan, OFA Acting Treasurer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October 13, 2018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677806"/>
            <a:ext cx="12192000" cy="448832"/>
          </a:xfrm>
        </p:spPr>
        <p:txBody>
          <a:bodyPr/>
          <a:lstStyle/>
          <a:p>
            <a:endParaRPr lang="en-US" dirty="0">
              <a:solidFill>
                <a:srgbClr val="399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4155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have a preliminary budget for 2019, based on</a:t>
            </a:r>
          </a:p>
          <a:p>
            <a:pPr lvl="1"/>
            <a:r>
              <a:rPr lang="en-US" dirty="0"/>
              <a:t>Expected membership and no changes in membership dues</a:t>
            </a:r>
          </a:p>
          <a:p>
            <a:pPr lvl="1"/>
            <a:r>
              <a:rPr lang="en-US" dirty="0"/>
              <a:t>Cost-recovery for interop/logo program participation fees</a:t>
            </a:r>
          </a:p>
          <a:p>
            <a:pPr lvl="1"/>
            <a:r>
              <a:rPr lang="en-US" dirty="0"/>
              <a:t>Budgeted cost for the ED</a:t>
            </a:r>
          </a:p>
          <a:p>
            <a:pPr lvl="1"/>
            <a:r>
              <a:rPr lang="en-US" dirty="0"/>
              <a:t>Current contractual cost for marketing support</a:t>
            </a:r>
          </a:p>
          <a:p>
            <a:pPr lvl="1"/>
            <a:r>
              <a:rPr lang="en-US" dirty="0"/>
              <a:t>Forecast Workshop income and expense</a:t>
            </a:r>
          </a:p>
          <a:p>
            <a:pPr lvl="1"/>
            <a:r>
              <a:rPr lang="en-US" dirty="0"/>
              <a:t>Eliminating OFA Industry Support at $10,000</a:t>
            </a:r>
          </a:p>
          <a:p>
            <a:pPr lvl="1"/>
            <a:r>
              <a:rPr lang="en-US" dirty="0"/>
              <a:t>An increase in revenue resulting from new member recruiting is possible but there’s no way of knowing how likely it is, because recruiting:</a:t>
            </a:r>
          </a:p>
          <a:p>
            <a:pPr lvl="2"/>
            <a:r>
              <a:rPr lang="en-US" dirty="0"/>
              <a:t>Can’t begin until new Bylaws are in place</a:t>
            </a:r>
          </a:p>
          <a:p>
            <a:pPr lvl="2"/>
            <a:r>
              <a:rPr lang="en-US" dirty="0"/>
              <a:t>Has never been a successful program</a:t>
            </a:r>
          </a:p>
          <a:p>
            <a:pPr lvl="1"/>
            <a:r>
              <a:rPr lang="en-US" b="1" i="1" dirty="0"/>
              <a:t>Budget indicates a worst case scenario loss of $45,718</a:t>
            </a:r>
            <a:endParaRPr lang="en-US" dirty="0"/>
          </a:p>
          <a:p>
            <a:r>
              <a:rPr lang="en-US" dirty="0"/>
              <a:t>One of the biggest discretionary areas we have is ED expense budgeted for $75K</a:t>
            </a:r>
          </a:p>
          <a:p>
            <a:r>
              <a:rPr lang="en-US" dirty="0"/>
              <a:t>The only other significant discretionary area is marketing, $69K</a:t>
            </a:r>
          </a:p>
        </p:txBody>
      </p:sp>
    </p:spTree>
    <p:extLst>
      <p:ext uri="{BB962C8B-B14F-4D97-AF65-F5344CB8AC3E}">
        <p14:creationId xmlns:p14="http://schemas.microsoft.com/office/powerpoint/2010/main" val="16313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693F-22A6-9E43-9B30-AA95665F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opens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B8B7-E662-C543-B5B0-3B7E759E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appears LANL will not sponsor again – loss of $10K from WS revenue</a:t>
            </a:r>
          </a:p>
          <a:p>
            <a:r>
              <a:rPr lang="en-US" dirty="0"/>
              <a:t>LANL membership renewal is at risk – loss of $10K of membership dues</a:t>
            </a:r>
          </a:p>
          <a:p>
            <a:r>
              <a:rPr lang="en-US" dirty="0"/>
              <a:t>Likelihood of Intel sponsorship is currently unknown -- $7.5K at risk, assume lost at this point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DBA4E5-5C2D-9A41-97B9-D7A5EB9C3B75}"/>
              </a:ext>
            </a:extLst>
          </p:cNvPr>
          <p:cNvSpPr/>
          <p:nvPr/>
        </p:nvSpPr>
        <p:spPr>
          <a:xfrm>
            <a:off x="4380087" y="4459114"/>
            <a:ext cx="3081867" cy="1862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For budgeting purposes we’re assuming the worst</a:t>
            </a:r>
          </a:p>
        </p:txBody>
      </p:sp>
    </p:spTree>
    <p:extLst>
      <p:ext uri="{BB962C8B-B14F-4D97-AF65-F5344CB8AC3E}">
        <p14:creationId xmlns:p14="http://schemas.microsoft.com/office/powerpoint/2010/main" val="356970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loss reduction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81672"/>
          </a:xfrm>
        </p:spPr>
        <p:txBody>
          <a:bodyPr>
            <a:normAutofit/>
          </a:bodyPr>
          <a:lstStyle/>
          <a:p>
            <a:r>
              <a:rPr lang="en-US" dirty="0"/>
              <a:t>Reduce the ED budget by 25%, saving $18,750</a:t>
            </a:r>
          </a:p>
          <a:p>
            <a:pPr lvl="1"/>
            <a:r>
              <a:rPr lang="en-US" dirty="0"/>
              <a:t>This reduction is reasonable, actual billing has been at about this level</a:t>
            </a:r>
          </a:p>
          <a:p>
            <a:pPr lvl="1"/>
            <a:r>
              <a:rPr lang="en-US" dirty="0"/>
              <a:t>There is an existing provision to increase the budget by prior agreement if there are unexpected needs</a:t>
            </a:r>
          </a:p>
          <a:p>
            <a:r>
              <a:rPr lang="en-US" dirty="0"/>
              <a:t>Further cuts in the ED budget could be made, but this will reduce the contribution value of the position</a:t>
            </a:r>
          </a:p>
          <a:p>
            <a:r>
              <a:rPr lang="en-US" dirty="0"/>
              <a:t>Eliminate a discretionary account of $10,000 for “OFA Industry Support”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74A116-E788-9349-9159-BD2F8FE46B64}"/>
              </a:ext>
            </a:extLst>
          </p:cNvPr>
          <p:cNvSpPr/>
          <p:nvPr/>
        </p:nvSpPr>
        <p:spPr>
          <a:xfrm>
            <a:off x="4380087" y="4459114"/>
            <a:ext cx="3081867" cy="1862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This reduces the projected loss to $16,968</a:t>
            </a:r>
          </a:p>
        </p:txBody>
      </p:sp>
    </p:spTree>
    <p:extLst>
      <p:ext uri="{BB962C8B-B14F-4D97-AF65-F5344CB8AC3E}">
        <p14:creationId xmlns:p14="http://schemas.microsoft.com/office/powerpoint/2010/main" val="67788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2019 budgeting purposes, we’re going to assume there’s no reliable source of additional revenue from recruiting</a:t>
            </a:r>
          </a:p>
          <a:p>
            <a:r>
              <a:rPr lang="en-US" i="1" dirty="0"/>
              <a:t>If</a:t>
            </a:r>
            <a:r>
              <a:rPr lang="en-US" dirty="0"/>
              <a:t> there were to be an increase in membership dues (</a:t>
            </a:r>
            <a:r>
              <a:rPr lang="en-US" i="1" dirty="0"/>
              <a:t>not</a:t>
            </a:r>
            <a:r>
              <a:rPr lang="en-US" dirty="0"/>
              <a:t> recommended here) – we wouldn’t see any benefit till 2020</a:t>
            </a:r>
          </a:p>
          <a:p>
            <a:r>
              <a:rPr lang="en-US" dirty="0"/>
              <a:t>So far we’ve avoided investigating the potential for reducing marketing support, currently $69K</a:t>
            </a:r>
          </a:p>
          <a:p>
            <a:pPr lvl="1"/>
            <a:r>
              <a:rPr lang="en-US" dirty="0"/>
              <a:t>We have no idea what, if anything, can be done here</a:t>
            </a:r>
          </a:p>
          <a:p>
            <a:pPr lvl="1"/>
            <a:r>
              <a:rPr lang="en-US" dirty="0"/>
              <a:t>We face the sad prospect whatever we cut is added to Divya’s burden</a:t>
            </a:r>
          </a:p>
          <a:p>
            <a:r>
              <a:rPr lang="en-US" dirty="0"/>
              <a:t>The Board faces a fundamental decision: </a:t>
            </a:r>
          </a:p>
          <a:p>
            <a:pPr lvl="1"/>
            <a:r>
              <a:rPr lang="en-US" dirty="0"/>
              <a:t>Whether to accept another loss in 2019, eating into our reserves, or</a:t>
            </a:r>
          </a:p>
          <a:p>
            <a:pPr lvl="1"/>
            <a:r>
              <a:rPr lang="en-US" dirty="0"/>
              <a:t>Find every savings possible to avoid consciously planning for a loss</a:t>
            </a:r>
          </a:p>
        </p:txBody>
      </p:sp>
    </p:spTree>
    <p:extLst>
      <p:ext uri="{BB962C8B-B14F-4D97-AF65-F5344CB8AC3E}">
        <p14:creationId xmlns:p14="http://schemas.microsoft.com/office/powerpoint/2010/main" val="197447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54BB-EEE8-3144-847C-574A8E6C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A89D5-06B9-4544-8B59-39B28BBEE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of the most recent financial report, our accumulated reserve is $295,228. </a:t>
            </a:r>
          </a:p>
          <a:p>
            <a:pPr lvl="1"/>
            <a:r>
              <a:rPr lang="en-US" dirty="0"/>
              <a:t>Reduction in reserves has been $28,044 through the end of September</a:t>
            </a:r>
          </a:p>
          <a:p>
            <a:pPr lvl="1"/>
            <a:r>
              <a:rPr lang="en-US" dirty="0"/>
              <a:t>It’s not likely to be reduced much in the latter part of this year</a:t>
            </a:r>
          </a:p>
          <a:p>
            <a:r>
              <a:rPr lang="en-US" dirty="0"/>
              <a:t>We have 2 committed reserves:</a:t>
            </a:r>
          </a:p>
          <a:p>
            <a:pPr lvl="1"/>
            <a:r>
              <a:rPr lang="en-US" dirty="0"/>
              <a:t>Workshop: $20K</a:t>
            </a:r>
          </a:p>
          <a:p>
            <a:pPr lvl="1"/>
            <a:r>
              <a:rPr lang="en-US" dirty="0"/>
              <a:t>Operating Reserves: $140K</a:t>
            </a:r>
          </a:p>
          <a:p>
            <a:r>
              <a:rPr lang="en-US" dirty="0"/>
              <a:t>Clearly we have the potential to apply known reserves to this possible shortfall</a:t>
            </a:r>
          </a:p>
        </p:txBody>
      </p:sp>
    </p:spTree>
    <p:extLst>
      <p:ext uri="{BB962C8B-B14F-4D97-AF65-F5344CB8AC3E}">
        <p14:creationId xmlns:p14="http://schemas.microsoft.com/office/powerpoint/2010/main" val="209649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54BB-EEE8-3144-847C-574A8E6C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A89D5-06B9-4544-8B59-39B28BBEE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conservative recommendation is to find cuts to avoid a loss in 2019. </a:t>
            </a:r>
          </a:p>
          <a:p>
            <a:r>
              <a:rPr lang="en-US" dirty="0"/>
              <a:t>However:</a:t>
            </a:r>
          </a:p>
          <a:p>
            <a:pPr lvl="1"/>
            <a:r>
              <a:rPr lang="en-US" dirty="0"/>
              <a:t>The potential shortfall is relatively small compared to our accumulated reserves</a:t>
            </a:r>
          </a:p>
          <a:p>
            <a:pPr lvl="1"/>
            <a:r>
              <a:rPr lang="en-US" dirty="0"/>
              <a:t>Same is true for our actual reduction in reserves for 2018</a:t>
            </a:r>
          </a:p>
          <a:p>
            <a:pPr lvl="1"/>
            <a:r>
              <a:rPr lang="en-US" dirty="0"/>
              <a:t>There appears to be an opinion, not clear if consensus, the OFA is going through a multi-year renewal/rebuilding process starting in 2018 and likely not completed until 2021</a:t>
            </a:r>
          </a:p>
          <a:p>
            <a:r>
              <a:rPr lang="en-US" dirty="0"/>
              <a:t>Based on all this the recommendation is to accept the loss and draw down further on reserves</a:t>
            </a:r>
          </a:p>
        </p:txBody>
      </p:sp>
    </p:spTree>
    <p:extLst>
      <p:ext uri="{BB962C8B-B14F-4D97-AF65-F5344CB8AC3E}">
        <p14:creationId xmlns:p14="http://schemas.microsoft.com/office/powerpoint/2010/main" val="244953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Voteable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Cray offers the following motions:</a:t>
            </a:r>
          </a:p>
          <a:p>
            <a:pPr marL="514350" indent="-514350">
              <a:buAutoNum type="arabicPeriod"/>
            </a:pPr>
            <a:r>
              <a:rPr lang="en-US" dirty="0"/>
              <a:t>Reduce the amount budgeted for Executive Director services from $75,000 to $56,250</a:t>
            </a:r>
          </a:p>
          <a:p>
            <a:pPr marL="514350" indent="-514350">
              <a:buAutoNum type="arabicPeriod"/>
            </a:pPr>
            <a:r>
              <a:rPr lang="en-US" dirty="0"/>
              <a:t>Eliminate the Maintainer Discretionary Support line item, saving $10,000</a:t>
            </a:r>
          </a:p>
          <a:p>
            <a:pPr marL="514350" indent="-514350">
              <a:buAutoNum type="arabicPeriod"/>
            </a:pPr>
            <a:r>
              <a:rPr lang="en-US" dirty="0"/>
              <a:t>Adopt the budget as shown on worksheet “2019 proposed” of the spreadsheet “2019 draft budget 10-16-2018a.xlsx”, as amended to include the Maintainer Discretionary Support line item.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7066" y="5181600"/>
            <a:ext cx="4965334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results as of the 10/18/2018 Board Meeting:</a:t>
            </a:r>
          </a:p>
          <a:p>
            <a:r>
              <a:rPr lang="en-US" dirty="0"/>
              <a:t>Motion 1: approved</a:t>
            </a:r>
          </a:p>
          <a:p>
            <a:r>
              <a:rPr lang="en-US" dirty="0"/>
              <a:t>Motion 2: rejected</a:t>
            </a:r>
          </a:p>
          <a:p>
            <a:r>
              <a:rPr lang="en-US" dirty="0"/>
              <a:t>Motion 3: Approved as amended in the above text.</a:t>
            </a:r>
          </a:p>
        </p:txBody>
      </p:sp>
    </p:spTree>
    <p:extLst>
      <p:ext uri="{BB962C8B-B14F-4D97-AF65-F5344CB8AC3E}">
        <p14:creationId xmlns:p14="http://schemas.microsoft.com/office/powerpoint/2010/main" val="233872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10992</TotalTime>
  <Words>649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Office Theme</vt:lpstr>
      <vt:lpstr>OFA 2019 budget</vt:lpstr>
      <vt:lpstr>Overview</vt:lpstr>
      <vt:lpstr>Current opens</vt:lpstr>
      <vt:lpstr>Budget loss reduction proposal</vt:lpstr>
      <vt:lpstr>conclusion</vt:lpstr>
      <vt:lpstr>Conclusion (cont’d)</vt:lpstr>
      <vt:lpstr>recommendation</vt:lpstr>
      <vt:lpstr>Voteable Items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CTPClassification=CTP_PUBLIC:VisualMarkings=, CTPClassification=CTP_NT</cp:keywords>
  <cp:lastModifiedBy>Paul Grun</cp:lastModifiedBy>
  <cp:revision>628</cp:revision>
  <cp:lastPrinted>2018-10-16T16:07:09Z</cp:lastPrinted>
  <dcterms:created xsi:type="dcterms:W3CDTF">2016-02-08T22:33:42Z</dcterms:created>
  <dcterms:modified xsi:type="dcterms:W3CDTF">2018-10-18T18:00:09Z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f3875ef7-ca1a-4cab-8f23-7ab2d4716ae1</vt:lpwstr>
  </property>
  <property fmtid="{D5CDD505-2E9C-101B-9397-08002B2CF9AE}" pid="3" name="CTP_TimeStamp">
    <vt:lpwstr>2018-09-11 23:13:23Z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