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6" r:id="rId2"/>
    <p:sldId id="267" r:id="rId3"/>
    <p:sldId id="269" r:id="rId4"/>
    <p:sldId id="274" r:id="rId5"/>
    <p:sldId id="291" r:id="rId6"/>
    <p:sldId id="290" r:id="rId7"/>
    <p:sldId id="275" r:id="rId8"/>
    <p:sldId id="280" r:id="rId9"/>
    <p:sldId id="296" r:id="rId10"/>
    <p:sldId id="292" r:id="rId11"/>
    <p:sldId id="288" r:id="rId12"/>
    <p:sldId id="293" r:id="rId13"/>
    <p:sldId id="284" r:id="rId14"/>
    <p:sldId id="295" r:id="rId15"/>
    <p:sldId id="294" r:id="rId16"/>
    <p:sldId id="281" r:id="rId17"/>
    <p:sldId id="297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 varScale="1">
        <p:scale>
          <a:sx n="66" d="100"/>
          <a:sy n="66" d="100"/>
        </p:scale>
        <p:origin x="-1248" y="-1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ome\Architecture\EDR%20Generation\Topologies\BuiltToScale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#1 Traditional CPU chips</c:v>
          </c:tx>
          <c:marker>
            <c:symbol val="none"/>
          </c:marker>
          <c:cat>
            <c:numRef>
              <c:f>'[BuiltToScale3.xlsx]Cluster Growth'!$Q$10:$Q$16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'[BuiltToScale3.xlsx]Cluster Growth'!$R$10:$R$16</c:f>
              <c:numCache>
                <c:formatCode>General</c:formatCode>
                <c:ptCount val="7"/>
                <c:pt idx="0">
                  <c:v>64150</c:v>
                </c:pt>
                <c:pt idx="1">
                  <c:v>64150</c:v>
                </c:pt>
                <c:pt idx="2">
                  <c:v>85533</c:v>
                </c:pt>
                <c:pt idx="3">
                  <c:v>128300</c:v>
                </c:pt>
                <c:pt idx="4">
                  <c:v>205280</c:v>
                </c:pt>
                <c:pt idx="5">
                  <c:v>342133</c:v>
                </c:pt>
                <c:pt idx="6">
                  <c:v>586514</c:v>
                </c:pt>
              </c:numCache>
            </c:numRef>
          </c:val>
          <c:smooth val="0"/>
        </c:ser>
        <c:ser>
          <c:idx val="1"/>
          <c:order val="1"/>
          <c:tx>
            <c:v>#10 Traditional CPUs</c:v>
          </c:tx>
          <c:marker>
            <c:symbol val="none"/>
          </c:marker>
          <c:cat>
            <c:numRef>
              <c:f>'[BuiltToScale3.xlsx]Cluster Growth'!$Q$10:$Q$16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'[BuiltToScale3.xlsx]Cluster Growth'!$S$10:$S$16</c:f>
              <c:numCache>
                <c:formatCode>#,##0</c:formatCode>
                <c:ptCount val="7"/>
                <c:pt idx="0">
                  <c:v>20415</c:v>
                </c:pt>
                <c:pt idx="1">
                  <c:v>20415</c:v>
                </c:pt>
                <c:pt idx="2" formatCode="General">
                  <c:v>27220</c:v>
                </c:pt>
                <c:pt idx="3" formatCode="General">
                  <c:v>40830</c:v>
                </c:pt>
                <c:pt idx="4" formatCode="General">
                  <c:v>65328</c:v>
                </c:pt>
                <c:pt idx="5" formatCode="General">
                  <c:v>108880</c:v>
                </c:pt>
                <c:pt idx="6" formatCode="General">
                  <c:v>186651</c:v>
                </c:pt>
              </c:numCache>
            </c:numRef>
          </c:val>
          <c:smooth val="0"/>
        </c:ser>
        <c:ser>
          <c:idx val="2"/>
          <c:order val="2"/>
          <c:tx>
            <c:v>#1 Many Core CPUs</c:v>
          </c:tx>
          <c:marker>
            <c:symbol val="none"/>
          </c:marker>
          <c:cat>
            <c:numRef>
              <c:f>'[BuiltToScale3.xlsx]Cluster Growth'!$Q$10:$Q$16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'[BuiltToScale3.xlsx]Cluster Growth'!$T$10:$T$16</c:f>
              <c:numCache>
                <c:formatCode>General</c:formatCode>
                <c:ptCount val="7"/>
                <c:pt idx="0">
                  <c:v>12830</c:v>
                </c:pt>
                <c:pt idx="1">
                  <c:v>19245</c:v>
                </c:pt>
                <c:pt idx="2">
                  <c:v>19245</c:v>
                </c:pt>
                <c:pt idx="3">
                  <c:v>25660</c:v>
                </c:pt>
                <c:pt idx="4">
                  <c:v>38490</c:v>
                </c:pt>
                <c:pt idx="5">
                  <c:v>61584</c:v>
                </c:pt>
                <c:pt idx="6">
                  <c:v>102640</c:v>
                </c:pt>
              </c:numCache>
            </c:numRef>
          </c:val>
          <c:smooth val="0"/>
        </c:ser>
        <c:ser>
          <c:idx val="3"/>
          <c:order val="3"/>
          <c:tx>
            <c:v>#10 Many Core CPUs</c:v>
          </c:tx>
          <c:marker>
            <c:symbol val="none"/>
          </c:marker>
          <c:val>
            <c:numRef>
              <c:f>'[BuiltToScale3.xlsx]Cluster Growth'!$U$10:$U$16</c:f>
              <c:numCache>
                <c:formatCode>General</c:formatCode>
                <c:ptCount val="7"/>
                <c:pt idx="0">
                  <c:v>4083</c:v>
                </c:pt>
                <c:pt idx="1">
                  <c:v>6125</c:v>
                </c:pt>
                <c:pt idx="2">
                  <c:v>6125</c:v>
                </c:pt>
                <c:pt idx="3">
                  <c:v>8166</c:v>
                </c:pt>
                <c:pt idx="4">
                  <c:v>12249</c:v>
                </c:pt>
                <c:pt idx="5">
                  <c:v>19598</c:v>
                </c:pt>
                <c:pt idx="6">
                  <c:v>32664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268224"/>
        <c:axId val="56273728"/>
      </c:lineChart>
      <c:catAx>
        <c:axId val="9726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6273728"/>
        <c:crosses val="autoZero"/>
        <c:auto val="1"/>
        <c:lblAlgn val="ctr"/>
        <c:lblOffset val="100"/>
        <c:noMultiLvlLbl val="0"/>
      </c:catAx>
      <c:valAx>
        <c:axId val="5627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268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0551628-F095-44B3-95AC-ECC9351EF125}" type="slidenum">
              <a:rPr lang="en-US" smtClean="0">
                <a:latin typeface="Calibri" pitchFamily="34" charset="0"/>
              </a:rPr>
              <a:pPr eaLnBrk="1" hangingPunct="1"/>
              <a:t>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16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943F486-A292-4CCB-A9E2-A1F225748D11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1F147-36DB-40C5-BD02-A9A1BF29DC6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1F147-36DB-40C5-BD02-A9A1BF29DC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1F147-36DB-40C5-BD02-A9A1BF29DC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1F147-36DB-40C5-BD02-A9A1BF29DC6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FE0766F-A777-48F6-8E81-CCD6618895B5}" type="slidenum">
              <a:rPr lang="en-US" smtClean="0">
                <a:latin typeface="Calibri" pitchFamily="34" charset="0"/>
              </a:rPr>
              <a:pPr eaLnBrk="1" hangingPunct="1"/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1F147-36DB-40C5-BD02-A9A1BF29DC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Management Scalability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2057400" y="5297488"/>
            <a:ext cx="6629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>
                <a:solidFill>
                  <a:srgbClr val="6D6E71"/>
                </a:solidFill>
                <a:latin typeface="Calibri" pitchFamily="34" charset="0"/>
              </a:rPr>
              <a:t>Author: Todd Rimmer</a:t>
            </a:r>
          </a:p>
          <a:p>
            <a:pPr eaLnBrk="1" hangingPunct="1"/>
            <a:r>
              <a:rPr lang="en-US" dirty="0">
                <a:solidFill>
                  <a:srgbClr val="6D6E71"/>
                </a:solidFill>
                <a:latin typeface="Calibri" pitchFamily="34" charset="0"/>
              </a:rPr>
              <a:t>Date: </a:t>
            </a:r>
            <a:r>
              <a:rPr lang="en-US" dirty="0" smtClean="0">
                <a:solidFill>
                  <a:srgbClr val="6D6E71"/>
                </a:solidFill>
                <a:latin typeface="Calibri" pitchFamily="34" charset="0"/>
              </a:rPr>
              <a:t>April 2014</a:t>
            </a:r>
            <a:endParaRPr lang="en-US" dirty="0">
              <a:solidFill>
                <a:srgbClr val="6D6E71"/>
              </a:solidFill>
              <a:latin typeface="Calibri" pitchFamily="34" charset="0"/>
            </a:endParaRPr>
          </a:p>
        </p:txBody>
      </p:sp>
      <p:sp>
        <p:nvSpPr>
          <p:cNvPr id="6" name="Date Placeholder 5"/>
          <p:cNvSpPr txBox="1">
            <a:spLocks/>
          </p:cNvSpPr>
          <p:nvPr/>
        </p:nvSpPr>
        <p:spPr bwMode="auto">
          <a:xfrm>
            <a:off x="5943600" y="65690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/>
            <a:endParaRPr lang="en-US" dirty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Mgmt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Security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/>
          </a:bodyPr>
          <a:lstStyle/>
          <a:p>
            <a:r>
              <a:rPr lang="en-US" dirty="0" err="1" smtClean="0"/>
              <a:t>Umad</a:t>
            </a:r>
            <a:r>
              <a:rPr lang="en-US" dirty="0" smtClean="0"/>
              <a:t> security issues</a:t>
            </a:r>
          </a:p>
          <a:p>
            <a:pPr lvl="1"/>
            <a:r>
              <a:rPr lang="en-US" dirty="0" smtClean="0"/>
              <a:t>Requires root access by default</a:t>
            </a:r>
          </a:p>
          <a:p>
            <a:pPr lvl="1"/>
            <a:r>
              <a:rPr lang="en-US" dirty="0" smtClean="0"/>
              <a:t>Use of </a:t>
            </a:r>
            <a:r>
              <a:rPr lang="en-US" dirty="0" err="1" smtClean="0"/>
              <a:t>umad</a:t>
            </a:r>
            <a:r>
              <a:rPr lang="en-US" dirty="0" smtClean="0"/>
              <a:t> by applications forces opening security</a:t>
            </a:r>
          </a:p>
          <a:p>
            <a:pPr lvl="1"/>
            <a:r>
              <a:rPr lang="en-US" dirty="0" err="1" smtClean="0"/>
              <a:t>Umad</a:t>
            </a:r>
            <a:r>
              <a:rPr lang="en-US" dirty="0" smtClean="0"/>
              <a:t> is too easy a vehicle to attack server or cluster</a:t>
            </a:r>
          </a:p>
          <a:p>
            <a:r>
              <a:rPr lang="en-US" dirty="0" smtClean="0"/>
              <a:t>First steps</a:t>
            </a:r>
          </a:p>
          <a:p>
            <a:pPr lvl="1"/>
            <a:r>
              <a:rPr lang="en-US" dirty="0" smtClean="0"/>
              <a:t>Rapidly move applications away from using </a:t>
            </a:r>
            <a:r>
              <a:rPr lang="en-US" dirty="0" err="1" smtClean="0"/>
              <a:t>umad</a:t>
            </a:r>
            <a:endParaRPr lang="en-US" dirty="0" smtClean="0"/>
          </a:p>
          <a:p>
            <a:pPr lvl="1"/>
            <a:r>
              <a:rPr lang="en-US" dirty="0" smtClean="0"/>
              <a:t>Simplify API, remove apps hand building packets</a:t>
            </a:r>
          </a:p>
          <a:p>
            <a:pPr lvl="2"/>
            <a:r>
              <a:rPr lang="en-US" dirty="0" smtClean="0"/>
              <a:t>Multicast membership, Notices,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Remove need for SM and diagnostics to be root</a:t>
            </a:r>
          </a:p>
          <a:p>
            <a:pPr lvl="2"/>
            <a:r>
              <a:rPr lang="en-US" dirty="0" smtClean="0"/>
              <a:t>Need </a:t>
            </a:r>
            <a:r>
              <a:rPr lang="en-US" dirty="0"/>
              <a:t>ability for secured </a:t>
            </a:r>
            <a:r>
              <a:rPr lang="en-US" dirty="0" err="1"/>
              <a:t>umad</a:t>
            </a:r>
            <a:r>
              <a:rPr lang="en-US" dirty="0"/>
              <a:t> </a:t>
            </a:r>
            <a:r>
              <a:rPr lang="en-US" dirty="0" smtClean="0"/>
              <a:t>use</a:t>
            </a:r>
            <a:endParaRPr lang="en-US" dirty="0"/>
          </a:p>
          <a:p>
            <a:pPr lvl="2"/>
            <a:endParaRPr lang="en-US" dirty="0" smtClean="0"/>
          </a:p>
          <a:p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10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pic>
        <p:nvPicPr>
          <p:cNvPr id="3075" name="Picture 3" descr="C:\Users\tmrimmer\AppData\Local\Microsoft\Windows\Temporary Internet Files\Content.IE5\UCIHEAQX\MC90032063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159" y="1451904"/>
            <a:ext cx="764438" cy="90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999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Partitioning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Proper Operation will be necessary for HPC Cloud</a:t>
            </a:r>
          </a:p>
          <a:p>
            <a:r>
              <a:rPr lang="en-US" dirty="0" smtClean="0"/>
              <a:t>Don’t assume full membership in default partition</a:t>
            </a:r>
          </a:p>
          <a:p>
            <a:pPr lvl="1"/>
            <a:r>
              <a:rPr lang="en-US" dirty="0" smtClean="0"/>
              <a:t>Carefully reading of IBTA 1.2.1 reveals:</a:t>
            </a:r>
          </a:p>
          <a:p>
            <a:pPr lvl="1"/>
            <a:r>
              <a:rPr lang="en-US" dirty="0" smtClean="0"/>
              <a:t>Default partition is just a power on default, not a guarantee</a:t>
            </a:r>
          </a:p>
          <a:p>
            <a:pPr lvl="1"/>
            <a:r>
              <a:rPr lang="en-US" dirty="0" smtClean="0"/>
              <a:t>If it was a guarantee, IBTA partitioning would be useless </a:t>
            </a:r>
          </a:p>
          <a:p>
            <a:pPr lvl="2"/>
            <a:r>
              <a:rPr lang="en-US" dirty="0" smtClean="0"/>
              <a:t>everyone could use 0xffff to talk to anyone</a:t>
            </a:r>
          </a:p>
          <a:p>
            <a:pPr lvl="1"/>
            <a:r>
              <a:rPr lang="en-US" dirty="0" smtClean="0"/>
              <a:t>Only guarantee is membership in 0x7fff to permit SA query</a:t>
            </a:r>
          </a:p>
          <a:p>
            <a:r>
              <a:rPr lang="en-US" dirty="0" smtClean="0"/>
              <a:t>Fix </a:t>
            </a:r>
            <a:r>
              <a:rPr lang="en-US" dirty="0" err="1" smtClean="0"/>
              <a:t>P_Key</a:t>
            </a:r>
            <a:r>
              <a:rPr lang="en-US" dirty="0" smtClean="0"/>
              <a:t> assumptions in SA queries, </a:t>
            </a:r>
            <a:r>
              <a:rPr lang="en-US" dirty="0" err="1" smtClean="0"/>
              <a:t>ibacm</a:t>
            </a:r>
            <a:r>
              <a:rPr lang="en-US" dirty="0" smtClean="0"/>
              <a:t>, tools,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Proper use of </a:t>
            </a:r>
            <a:r>
              <a:rPr lang="en-US" dirty="0" err="1" smtClean="0"/>
              <a:t>PathRecord</a:t>
            </a:r>
            <a:r>
              <a:rPr lang="en-US" dirty="0" smtClean="0"/>
              <a:t> query will solve most of this</a:t>
            </a:r>
          </a:p>
          <a:p>
            <a:pPr lvl="1"/>
            <a:r>
              <a:rPr lang="en-US" dirty="0" smtClean="0"/>
              <a:t>Search local </a:t>
            </a:r>
            <a:r>
              <a:rPr lang="en-US" dirty="0" err="1" smtClean="0"/>
              <a:t>P_Key</a:t>
            </a:r>
            <a:r>
              <a:rPr lang="en-US" dirty="0" smtClean="0"/>
              <a:t> table to decide if 0x7fff or 0xffff present</a:t>
            </a:r>
          </a:p>
          <a:p>
            <a:r>
              <a:rPr lang="en-US" dirty="0" err="1" smtClean="0"/>
              <a:t>IPoIB</a:t>
            </a:r>
            <a:r>
              <a:rPr lang="en-US" dirty="0" smtClean="0"/>
              <a:t> react to </a:t>
            </a:r>
            <a:r>
              <a:rPr lang="en-US" dirty="0" err="1" smtClean="0"/>
              <a:t>P_Key</a:t>
            </a:r>
            <a:r>
              <a:rPr lang="en-US" dirty="0" smtClean="0"/>
              <a:t> table changes during Port Initialize</a:t>
            </a:r>
          </a:p>
          <a:p>
            <a:pPr lvl="1"/>
            <a:r>
              <a:rPr lang="en-US" dirty="0" smtClean="0"/>
              <a:t>especially entry 0</a:t>
            </a:r>
          </a:p>
          <a:p>
            <a:r>
              <a:rPr lang="en-US" dirty="0" err="1" smtClean="0"/>
              <a:t>PKey</a:t>
            </a:r>
            <a:r>
              <a:rPr lang="en-US" dirty="0" smtClean="0"/>
              <a:t> indexes can change between boot and </a:t>
            </a:r>
            <a:r>
              <a:rPr lang="en-US" dirty="0"/>
              <a:t>p</a:t>
            </a:r>
            <a:r>
              <a:rPr lang="en-US" dirty="0" smtClean="0"/>
              <a:t>ort Active</a:t>
            </a:r>
          </a:p>
          <a:p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11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7862206" y="1902281"/>
            <a:ext cx="587829" cy="50618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Part A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251370" y="1902281"/>
            <a:ext cx="587829" cy="506186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B050"/>
                </a:solidFill>
              </a:rPr>
              <a:t>Part B</a:t>
            </a:r>
            <a:endParaRPr lang="en-US" sz="105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30934" y="2617997"/>
            <a:ext cx="587829" cy="506186"/>
          </a:xfrm>
          <a:prstGeom prst="ellipse">
            <a:avLst/>
          </a:prstGeom>
          <a:noFill/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70C0"/>
                </a:solidFill>
              </a:rPr>
              <a:t>Part C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715250" y="1738993"/>
            <a:ext cx="1281793" cy="154305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0x7fff Part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5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Multicast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Multicast in IBTA</a:t>
            </a:r>
          </a:p>
          <a:p>
            <a:pPr lvl="1"/>
            <a:r>
              <a:rPr lang="en-US" dirty="0" smtClean="0"/>
              <a:t>Each node can join/leave a group only once</a:t>
            </a:r>
          </a:p>
          <a:p>
            <a:pPr lvl="1"/>
            <a:r>
              <a:rPr lang="en-US" dirty="0" smtClean="0"/>
              <a:t>Multicast join/leave are for whole node</a:t>
            </a:r>
          </a:p>
          <a:p>
            <a:r>
              <a:rPr lang="en-US" dirty="0" smtClean="0"/>
              <a:t>Multicast use goes beyond just </a:t>
            </a:r>
            <a:r>
              <a:rPr lang="en-US" dirty="0" err="1" smtClean="0"/>
              <a:t>IPoIB</a:t>
            </a:r>
            <a:endParaRPr lang="en-US" dirty="0" smtClean="0"/>
          </a:p>
          <a:p>
            <a:pPr lvl="1"/>
            <a:r>
              <a:rPr lang="en-US" dirty="0" err="1" smtClean="0"/>
              <a:t>ibacm</a:t>
            </a:r>
            <a:r>
              <a:rPr lang="en-US" dirty="0" smtClean="0"/>
              <a:t>, MPI collectives, kernel bypass for FSI</a:t>
            </a:r>
          </a:p>
          <a:p>
            <a:pPr lvl="1"/>
            <a:r>
              <a:rPr lang="en-US" dirty="0"/>
              <a:t>RDMA CM has some APIs, needs to coordinate </a:t>
            </a:r>
            <a:r>
              <a:rPr lang="en-US" dirty="0" smtClean="0"/>
              <a:t>w/kernel</a:t>
            </a:r>
          </a:p>
          <a:p>
            <a:r>
              <a:rPr lang="en-US" dirty="0" smtClean="0"/>
              <a:t>Need API w/kernel </a:t>
            </a:r>
            <a:r>
              <a:rPr lang="en-US" dirty="0" err="1" smtClean="0"/>
              <a:t>muxing</a:t>
            </a:r>
            <a:r>
              <a:rPr lang="en-US" dirty="0" smtClean="0"/>
              <a:t> of multicast membership</a:t>
            </a:r>
          </a:p>
          <a:p>
            <a:pPr lvl="1"/>
            <a:r>
              <a:rPr lang="en-US" dirty="0" smtClean="0"/>
              <a:t>IBTA compliant node level interactions with SM/SA</a:t>
            </a:r>
          </a:p>
          <a:p>
            <a:pPr lvl="1"/>
            <a:r>
              <a:rPr lang="en-US" dirty="0"/>
              <a:t>Allow multiple processes, kernel and user to join a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Automated cleanup when processes die</a:t>
            </a:r>
          </a:p>
          <a:p>
            <a:pPr lvl="1"/>
            <a:r>
              <a:rPr lang="en-US" dirty="0" smtClean="0"/>
              <a:t>Also removes another need for </a:t>
            </a:r>
            <a:r>
              <a:rPr lang="en-US" dirty="0" err="1" smtClean="0"/>
              <a:t>umad</a:t>
            </a:r>
            <a:r>
              <a:rPr lang="en-US" dirty="0" smtClean="0"/>
              <a:t> access by apps</a:t>
            </a:r>
          </a:p>
          <a:p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12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52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Notices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of Notices by applications is scalability issue</a:t>
            </a:r>
          </a:p>
          <a:p>
            <a:pPr lvl="1"/>
            <a:r>
              <a:rPr lang="en-US" dirty="0" smtClean="0"/>
              <a:t>Can force O(N) messages from SM on each event</a:t>
            </a:r>
          </a:p>
          <a:p>
            <a:pPr lvl="1"/>
            <a:r>
              <a:rPr lang="en-US" dirty="0" smtClean="0"/>
              <a:t>Example: turn off 100 nodes in 10K fabric -&gt; 1M notices</a:t>
            </a:r>
          </a:p>
          <a:p>
            <a:pPr lvl="1"/>
            <a:r>
              <a:rPr lang="en-US" dirty="0" smtClean="0"/>
              <a:t>Example: turn off 50K nodes in 100K fabric -&gt; 2.5B notices</a:t>
            </a:r>
          </a:p>
          <a:p>
            <a:r>
              <a:rPr lang="en-US" dirty="0" smtClean="0"/>
              <a:t>At host need Notice </a:t>
            </a:r>
            <a:r>
              <a:rPr lang="en-US" dirty="0" err="1" smtClean="0"/>
              <a:t>muxing</a:t>
            </a:r>
            <a:endParaRPr lang="en-US" dirty="0" smtClean="0"/>
          </a:p>
          <a:p>
            <a:pPr lvl="1"/>
            <a:r>
              <a:rPr lang="en-US" dirty="0" smtClean="0"/>
              <a:t>Each node register/receive/deregister only once</a:t>
            </a:r>
          </a:p>
          <a:p>
            <a:pPr lvl="1"/>
            <a:r>
              <a:rPr lang="en-US" dirty="0" smtClean="0"/>
              <a:t>Need kernel </a:t>
            </a:r>
            <a:r>
              <a:rPr lang="en-US" dirty="0" err="1" smtClean="0"/>
              <a:t>muxing</a:t>
            </a:r>
            <a:r>
              <a:rPr lang="en-US" dirty="0" smtClean="0"/>
              <a:t> of notice registration</a:t>
            </a:r>
          </a:p>
          <a:p>
            <a:pPr lvl="1"/>
            <a:r>
              <a:rPr lang="en-US" dirty="0" smtClean="0"/>
              <a:t>Need kernel </a:t>
            </a:r>
            <a:r>
              <a:rPr lang="en-US" dirty="0" err="1" smtClean="0"/>
              <a:t>muxing</a:t>
            </a:r>
            <a:r>
              <a:rPr lang="en-US" dirty="0" smtClean="0"/>
              <a:t> of notice delivery/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1"/>
            <a:r>
              <a:rPr lang="en-US" dirty="0" smtClean="0"/>
              <a:t>Need cleanup when processes die</a:t>
            </a:r>
          </a:p>
          <a:p>
            <a:pPr lvl="1"/>
            <a:r>
              <a:rPr lang="en-US" dirty="0"/>
              <a:t>Also removes another need to </a:t>
            </a:r>
            <a:r>
              <a:rPr lang="en-US" dirty="0" err="1"/>
              <a:t>umad</a:t>
            </a:r>
            <a:r>
              <a:rPr lang="en-US" dirty="0"/>
              <a:t> access by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Should we restrict or disable use of notices?</a:t>
            </a:r>
            <a:endParaRPr lang="en-US" dirty="0"/>
          </a:p>
          <a:p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13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82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 Interaction Scalability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Centralization of PR, Multicast and Notices is 1</a:t>
            </a:r>
            <a:r>
              <a:rPr lang="en-US" sz="2400" baseline="30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step</a:t>
            </a:r>
          </a:p>
          <a:p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This then permits tuning of SA interactions based on scale</a:t>
            </a:r>
          </a:p>
          <a:p>
            <a:endParaRPr lang="en-US" sz="24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 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Response 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Timeout/Retry Handling</a:t>
            </a:r>
            <a:endParaRPr lang="en-US" sz="2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Clients today use </a:t>
            </a:r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fixed timeouts</a:t>
            </a:r>
          </a:p>
          <a:p>
            <a:pPr lvl="1"/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Timeouts chosen </a:t>
            </a:r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priori </a:t>
            </a:r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without knowledge of SA nor fabric load</a:t>
            </a:r>
          </a:p>
          <a:p>
            <a:r>
              <a:rPr lang="en-US" sz="2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Need centralized </a:t>
            </a:r>
            <a:r>
              <a:rPr lang="en-US" sz="22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config</a:t>
            </a:r>
            <a:r>
              <a:rPr lang="en-US" sz="2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of 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timeouts and retry settings</a:t>
            </a:r>
          </a:p>
          <a:p>
            <a:pPr lvl="1"/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 opposed to per application </a:t>
            </a:r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constants</a:t>
            </a:r>
          </a:p>
          <a:p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Retries should 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perform non-linear </a:t>
            </a:r>
            <a:r>
              <a:rPr lang="en-US" sz="20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backoff</a:t>
            </a: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 Busy Response Handling</a:t>
            </a:r>
          </a:p>
          <a:p>
            <a:pPr lvl="1"/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Present OFA code does immediate retry</a:t>
            </a:r>
          </a:p>
          <a:p>
            <a:pPr lvl="1"/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Prevents SA from using BUSY to pace its workload</a:t>
            </a:r>
          </a:p>
          <a:p>
            <a:pPr lvl="1"/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 forced to discard</a:t>
            </a:r>
          </a:p>
          <a:p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BUSY should cause client </a:t>
            </a:r>
            <a:r>
              <a:rPr lang="en-US" sz="24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backoff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before attempting retry</a:t>
            </a:r>
          </a:p>
          <a:p>
            <a:pPr lvl="1"/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Non-linear </a:t>
            </a:r>
            <a:r>
              <a:rPr lang="en-US" sz="18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backoff</a:t>
            </a:r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also </a:t>
            </a:r>
            <a:r>
              <a:rPr lang="en-US" sz="1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recommended</a:t>
            </a:r>
            <a:endParaRPr lang="en-US" sz="18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2"/>
            <a:endParaRPr lang="en-US" sz="12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2"/>
            <a:endParaRPr lang="en-US" sz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14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92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Next Steps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/>
          </a:bodyPr>
          <a:lstStyle/>
          <a:p>
            <a:r>
              <a:rPr lang="en-US" dirty="0" smtClean="0"/>
              <a:t>Lets all collaborate to solve these challenges</a:t>
            </a:r>
          </a:p>
          <a:p>
            <a:r>
              <a:rPr lang="en-US" dirty="0" smtClean="0"/>
              <a:t>Your participation in discussion is encouraged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15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629" y="5130284"/>
            <a:ext cx="90813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Lets be committed to solving these long standing issues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96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Summary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C</a:t>
            </a:r>
            <a:r>
              <a:rPr lang="en-US" dirty="0" smtClean="0"/>
              <a:t>luster </a:t>
            </a:r>
            <a:r>
              <a:rPr lang="en-US" dirty="0"/>
              <a:t>sizes will grow year over year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OFA has some long standing scalability issues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Solutions are possible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Lets all commit to making it happen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16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35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86750" cy="39290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Projected HPC Scalability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Requirements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Key Challenges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Path Record</a:t>
            </a:r>
          </a:p>
          <a:p>
            <a:pPr lvl="1"/>
            <a:r>
              <a:rPr lang="en-US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IPoIB</a:t>
            </a:r>
            <a:endParaRPr 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Mgmt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Security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Partitioning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Multicast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Notices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 interaction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Call to Action</a:t>
            </a:r>
          </a:p>
          <a:p>
            <a:pPr>
              <a:buFont typeface="Arial" pitchFamily="34" charset="0"/>
              <a:buNone/>
            </a:pPr>
            <a:endParaRPr 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2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16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Projected HPC Scalability Requirements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21086" y="1676400"/>
            <a:ext cx="34698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 smtClean="0"/>
              <a:t>Perf</a:t>
            </a:r>
            <a:r>
              <a:rPr lang="en-US" sz="2400" dirty="0" smtClean="0"/>
              <a:t> increase 2x/year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Rapidly increasing node counts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HPC and Cloud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Due to slower pace of interconnect speed growth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need multi-rail clusters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HCA counts will grow even faster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967757"/>
              </p:ext>
            </p:extLst>
          </p:nvPr>
        </p:nvGraphicFramePr>
        <p:xfrm>
          <a:off x="253093" y="1755320"/>
          <a:ext cx="5102678" cy="43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3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10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err="1" smtClean="0"/>
              <a:t>Mgmt</a:t>
            </a:r>
            <a:r>
              <a:rPr lang="en-US" dirty="0" smtClean="0"/>
              <a:t> Scalability Bottlenecks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1788"/>
            <a:ext cx="8229600" cy="4951412"/>
          </a:xfrm>
        </p:spPr>
        <p:txBody>
          <a:bodyPr>
            <a:normAutofit/>
          </a:bodyPr>
          <a:lstStyle/>
          <a:p>
            <a:r>
              <a:rPr lang="en-US" dirty="0" err="1" smtClean="0"/>
              <a:t>PathRecord</a:t>
            </a:r>
            <a:r>
              <a:rPr lang="en-US" dirty="0" smtClean="0"/>
              <a:t> Query</a:t>
            </a:r>
          </a:p>
          <a:p>
            <a:r>
              <a:rPr lang="en-US" dirty="0" err="1" smtClean="0"/>
              <a:t>IPoIB</a:t>
            </a:r>
            <a:r>
              <a:rPr lang="en-US" dirty="0" smtClean="0"/>
              <a:t> ARP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4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68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PathRecord</a:t>
            </a:r>
            <a:r>
              <a:rPr lang="en-US" dirty="0" smtClean="0"/>
              <a:t> Query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55" y="1592832"/>
            <a:ext cx="8229600" cy="4951412"/>
          </a:xfrm>
        </p:spPr>
        <p:txBody>
          <a:bodyPr>
            <a:normAutofit/>
          </a:bodyPr>
          <a:lstStyle/>
          <a:p>
            <a:r>
              <a:rPr lang="en-US" dirty="0" smtClean="0"/>
              <a:t>User apps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rdma</a:t>
            </a:r>
            <a:r>
              <a:rPr lang="en-US" dirty="0" smtClean="0"/>
              <a:t> CM</a:t>
            </a:r>
          </a:p>
          <a:p>
            <a:pPr lvl="2"/>
            <a:r>
              <a:rPr lang="en-US" dirty="0" err="1" smtClean="0"/>
              <a:t>ibacm</a:t>
            </a:r>
            <a:r>
              <a:rPr lang="en-US" dirty="0" smtClean="0"/>
              <a:t> optional cache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libumad</a:t>
            </a:r>
            <a:r>
              <a:rPr lang="en-US" dirty="0" smtClean="0"/>
              <a:t> and hand craft</a:t>
            </a:r>
          </a:p>
          <a:p>
            <a:pPr lvl="1"/>
            <a:r>
              <a:rPr lang="en-US" dirty="0" smtClean="0"/>
              <a:t>Use UD QPs</a:t>
            </a:r>
          </a:p>
          <a:p>
            <a:pPr lvl="1"/>
            <a:r>
              <a:rPr lang="en-US" dirty="0" smtClean="0"/>
              <a:t>Hand build PR (MPIs)</a:t>
            </a:r>
          </a:p>
          <a:p>
            <a:pPr lvl="1"/>
            <a:r>
              <a:rPr lang="en-US" dirty="0" smtClean="0"/>
              <a:t>Other (via </a:t>
            </a:r>
            <a:r>
              <a:rPr lang="en-US" dirty="0" err="1" smtClean="0"/>
              <a:t>IPoIB</a:t>
            </a:r>
            <a:r>
              <a:rPr lang="en-US" dirty="0"/>
              <a:t> </a:t>
            </a:r>
            <a:r>
              <a:rPr lang="en-US" dirty="0" smtClean="0"/>
              <a:t>…)</a:t>
            </a:r>
          </a:p>
          <a:p>
            <a:r>
              <a:rPr lang="en-US" dirty="0"/>
              <a:t>	Kernel ULPs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ib_sa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5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2768881"/>
            <a:ext cx="5086327" cy="367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urved Connector 6"/>
          <p:cNvCxnSpPr/>
          <p:nvPr/>
        </p:nvCxnSpPr>
        <p:spPr>
          <a:xfrm rot="5400000">
            <a:off x="3621206" y="4021160"/>
            <a:ext cx="3368442" cy="1172940"/>
          </a:xfrm>
          <a:prstGeom prst="curvedConnector3">
            <a:avLst>
              <a:gd name="adj1" fmla="val 24793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4298794" y="4429423"/>
            <a:ext cx="3436570" cy="424543"/>
          </a:xfrm>
          <a:prstGeom prst="curvedConnector3">
            <a:avLst>
              <a:gd name="adj1" fmla="val 11276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834748" y="2898324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855034" y="4373338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797884" y="4644075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718957" y="5271410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72201" y="2898324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859239" y="3654890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99469" y="2947310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85169" y="3695702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485169" y="4690342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576207" y="5114885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969578" y="2854783"/>
            <a:ext cx="223158" cy="1823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898522" y="4996774"/>
            <a:ext cx="3380064" cy="1240740"/>
          </a:xfrm>
          <a:custGeom>
            <a:avLst/>
            <a:gdLst>
              <a:gd name="connsiteX0" fmla="*/ 3380064 w 3380064"/>
              <a:gd name="connsiteY0" fmla="*/ 220205 h 1240740"/>
              <a:gd name="connsiteX1" fmla="*/ 547057 w 3380064"/>
              <a:gd name="connsiteY1" fmla="*/ 73247 h 1240740"/>
              <a:gd name="connsiteX2" fmla="*/ 49 w 3380064"/>
              <a:gd name="connsiteY2" fmla="*/ 1240740 h 124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0064" h="1240740">
                <a:moveTo>
                  <a:pt x="3380064" y="220205"/>
                </a:moveTo>
                <a:cubicBezTo>
                  <a:pt x="2245228" y="61681"/>
                  <a:pt x="1110393" y="-96842"/>
                  <a:pt x="547057" y="73247"/>
                </a:cubicBezTo>
                <a:cubicBezTo>
                  <a:pt x="-16279" y="243336"/>
                  <a:pt x="49" y="1240740"/>
                  <a:pt x="49" y="124074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167007" y="5173438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391149" y="5037370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080906" y="5282299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298621" y="3012621"/>
            <a:ext cx="1338943" cy="3257550"/>
          </a:xfrm>
          <a:custGeom>
            <a:avLst/>
            <a:gdLst>
              <a:gd name="connsiteX0" fmla="*/ 1338943 w 1338943"/>
              <a:gd name="connsiteY0" fmla="*/ 0 h 3257550"/>
              <a:gd name="connsiteX1" fmla="*/ 1249136 w 1338943"/>
              <a:gd name="connsiteY1" fmla="*/ 800100 h 3257550"/>
              <a:gd name="connsiteX2" fmla="*/ 1200150 w 1338943"/>
              <a:gd name="connsiteY2" fmla="*/ 1779815 h 3257550"/>
              <a:gd name="connsiteX3" fmla="*/ 326572 w 1338943"/>
              <a:gd name="connsiteY3" fmla="*/ 2163536 h 3257550"/>
              <a:gd name="connsiteX4" fmla="*/ 0 w 1338943"/>
              <a:gd name="connsiteY4" fmla="*/ 3257550 h 325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943" h="3257550">
                <a:moveTo>
                  <a:pt x="1338943" y="0"/>
                </a:moveTo>
                <a:cubicBezTo>
                  <a:pt x="1305605" y="251732"/>
                  <a:pt x="1272268" y="503464"/>
                  <a:pt x="1249136" y="800100"/>
                </a:cubicBezTo>
                <a:cubicBezTo>
                  <a:pt x="1226004" y="1096736"/>
                  <a:pt x="1353911" y="1552576"/>
                  <a:pt x="1200150" y="1779815"/>
                </a:cubicBezTo>
                <a:cubicBezTo>
                  <a:pt x="1046389" y="2007054"/>
                  <a:pt x="526597" y="1917247"/>
                  <a:pt x="326572" y="2163536"/>
                </a:cubicBezTo>
                <a:cubicBezTo>
                  <a:pt x="126547" y="2409825"/>
                  <a:pt x="55789" y="3073854"/>
                  <a:pt x="0" y="325755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461907" y="5291784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896532" y="2996293"/>
            <a:ext cx="1189223" cy="3298371"/>
          </a:xfrm>
          <a:custGeom>
            <a:avLst/>
            <a:gdLst>
              <a:gd name="connsiteX0" fmla="*/ 945139 w 1189223"/>
              <a:gd name="connsiteY0" fmla="*/ 0 h 3298371"/>
              <a:gd name="connsiteX1" fmla="*/ 732868 w 1189223"/>
              <a:gd name="connsiteY1" fmla="*/ 987878 h 3298371"/>
              <a:gd name="connsiteX2" fmla="*/ 1173739 w 1189223"/>
              <a:gd name="connsiteY2" fmla="*/ 1126671 h 3298371"/>
              <a:gd name="connsiteX3" fmla="*/ 71561 w 1189223"/>
              <a:gd name="connsiteY3" fmla="*/ 1428750 h 3298371"/>
              <a:gd name="connsiteX4" fmla="*/ 104218 w 1189223"/>
              <a:gd name="connsiteY4" fmla="*/ 3298371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223" h="3298371">
                <a:moveTo>
                  <a:pt x="945139" y="0"/>
                </a:moveTo>
                <a:cubicBezTo>
                  <a:pt x="819953" y="400050"/>
                  <a:pt x="694768" y="800100"/>
                  <a:pt x="732868" y="987878"/>
                </a:cubicBezTo>
                <a:cubicBezTo>
                  <a:pt x="770968" y="1175656"/>
                  <a:pt x="1283957" y="1053192"/>
                  <a:pt x="1173739" y="1126671"/>
                </a:cubicBezTo>
                <a:cubicBezTo>
                  <a:pt x="1063521" y="1200150"/>
                  <a:pt x="249814" y="1066800"/>
                  <a:pt x="71561" y="1428750"/>
                </a:cubicBezTo>
                <a:cubicBezTo>
                  <a:pt x="-106693" y="1790700"/>
                  <a:pt x="104218" y="3298371"/>
                  <a:pt x="104218" y="3298371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795406" y="2947313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580414" y="3804563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013120" y="4068538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910138" y="4373338"/>
            <a:ext cx="114300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Curved Connector 59"/>
          <p:cNvCxnSpPr>
            <a:endCxn id="50" idx="7"/>
          </p:cNvCxnSpPr>
          <p:nvPr/>
        </p:nvCxnSpPr>
        <p:spPr>
          <a:xfrm rot="10800000" flipV="1">
            <a:off x="5488710" y="4874078"/>
            <a:ext cx="1704026" cy="177639"/>
          </a:xfrm>
          <a:prstGeom prst="curvedConnector2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endCxn id="50" idx="1"/>
          </p:cNvCxnSpPr>
          <p:nvPr/>
        </p:nvCxnSpPr>
        <p:spPr>
          <a:xfrm rot="10800000" flipV="1">
            <a:off x="5407888" y="4742046"/>
            <a:ext cx="2193062" cy="309671"/>
          </a:xfrm>
          <a:prstGeom prst="curvedConnector2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2" name="TextBox 3071"/>
          <p:cNvSpPr txBox="1"/>
          <p:nvPr/>
        </p:nvSpPr>
        <p:spPr>
          <a:xfrm>
            <a:off x="3984199" y="1975764"/>
            <a:ext cx="4996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 single place to put PR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288794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7" grpId="0" animBg="1"/>
      <p:bldP spid="44" grpId="0" animBg="1"/>
      <p:bldP spid="49" grpId="0" animBg="1"/>
      <p:bldP spid="50" grpId="0" animBg="1"/>
      <p:bldP spid="51" grpId="0" animBg="1"/>
      <p:bldP spid="48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30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PathRecord</a:t>
            </a:r>
            <a:r>
              <a:rPr lang="en-US" dirty="0" smtClean="0"/>
              <a:t> Query Scalability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2707" y="1601788"/>
            <a:ext cx="8229600" cy="4951412"/>
          </a:xfrm>
        </p:spPr>
        <p:txBody>
          <a:bodyPr>
            <a:normAutofit/>
          </a:bodyPr>
          <a:lstStyle/>
          <a:p>
            <a:r>
              <a:rPr lang="en-US" dirty="0" smtClean="0"/>
              <a:t>Need to 1</a:t>
            </a:r>
            <a:r>
              <a:rPr lang="en-US" baseline="30000" dirty="0" smtClean="0"/>
              <a:t>st</a:t>
            </a:r>
            <a:r>
              <a:rPr lang="en-US" dirty="0" smtClean="0"/>
              <a:t> standardize a user space API</a:t>
            </a:r>
          </a:p>
          <a:p>
            <a:pPr lvl="1"/>
            <a:r>
              <a:rPr lang="en-US" dirty="0" err="1" smtClean="0"/>
              <a:t>Libfabrics</a:t>
            </a:r>
            <a:r>
              <a:rPr lang="en-US" dirty="0" smtClean="0"/>
              <a:t> (OFI WG) and RDMA CM are logical choices</a:t>
            </a:r>
          </a:p>
          <a:p>
            <a:r>
              <a:rPr lang="en-US" dirty="0" smtClean="0"/>
              <a:t>Use API in all ULPs, benchmarks, demos, tools, diagnostics, etc.</a:t>
            </a:r>
          </a:p>
          <a:p>
            <a:pPr lvl="1"/>
            <a:r>
              <a:rPr lang="en-US" dirty="0" smtClean="0"/>
              <a:t>Both kernel and user space</a:t>
            </a:r>
          </a:p>
          <a:p>
            <a:pPr lvl="1"/>
            <a:r>
              <a:rPr lang="en-US" dirty="0"/>
              <a:t>So everyone benefits from scalability </a:t>
            </a:r>
            <a:r>
              <a:rPr lang="en-US" dirty="0" smtClean="0"/>
              <a:t>improvements</a:t>
            </a:r>
          </a:p>
          <a:p>
            <a:r>
              <a:rPr lang="en-US" dirty="0"/>
              <a:t>D</a:t>
            </a:r>
            <a:r>
              <a:rPr lang="en-US" dirty="0" smtClean="0"/>
              <a:t>ecouple API from </a:t>
            </a:r>
            <a:r>
              <a:rPr lang="en-US" dirty="0" err="1" smtClean="0"/>
              <a:t>IPoIB</a:t>
            </a:r>
            <a:endParaRPr lang="en-US" dirty="0" smtClean="0"/>
          </a:p>
          <a:p>
            <a:pPr lvl="1"/>
            <a:r>
              <a:rPr lang="en-US" dirty="0" smtClean="0"/>
              <a:t>Multi rail clusters may not want </a:t>
            </a:r>
            <a:r>
              <a:rPr lang="en-US" dirty="0" err="1" smtClean="0"/>
              <a:t>IPoIB</a:t>
            </a:r>
            <a:r>
              <a:rPr lang="en-US" dirty="0" smtClean="0"/>
              <a:t> on all rails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6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4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PathRecord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2707" y="1601788"/>
            <a:ext cx="8229600" cy="4951412"/>
          </a:xfrm>
        </p:spPr>
        <p:txBody>
          <a:bodyPr>
            <a:normAutofit/>
          </a:bodyPr>
          <a:lstStyle/>
          <a:p>
            <a:r>
              <a:rPr lang="en-US" dirty="0"/>
              <a:t>Need a plugin architecture behind the API</a:t>
            </a:r>
          </a:p>
          <a:p>
            <a:r>
              <a:rPr lang="en-US" dirty="0" smtClean="0"/>
              <a:t>Need a variety of plugins</a:t>
            </a:r>
          </a:p>
          <a:p>
            <a:pPr lvl="1"/>
            <a:r>
              <a:rPr lang="en-US" dirty="0" smtClean="0"/>
              <a:t>Small clusters can do direct </a:t>
            </a:r>
            <a:r>
              <a:rPr lang="en-US" dirty="0" err="1" smtClean="0"/>
              <a:t>PathRecord</a:t>
            </a:r>
            <a:r>
              <a:rPr lang="en-US" dirty="0" smtClean="0"/>
              <a:t> query</a:t>
            </a:r>
          </a:p>
          <a:p>
            <a:pPr lvl="1"/>
            <a:r>
              <a:rPr lang="en-US" dirty="0" smtClean="0"/>
              <a:t>Modest clusters can do </a:t>
            </a:r>
            <a:r>
              <a:rPr lang="en-US" dirty="0" err="1" smtClean="0"/>
              <a:t>PathRecord</a:t>
            </a:r>
            <a:r>
              <a:rPr lang="en-US" dirty="0" smtClean="0"/>
              <a:t> caching</a:t>
            </a:r>
          </a:p>
          <a:p>
            <a:pPr lvl="1"/>
            <a:r>
              <a:rPr lang="en-US" dirty="0" smtClean="0"/>
              <a:t>Large clusters need </a:t>
            </a:r>
            <a:r>
              <a:rPr lang="en-US" dirty="0" err="1" smtClean="0"/>
              <a:t>PathRecord</a:t>
            </a:r>
            <a:r>
              <a:rPr lang="en-US" dirty="0" smtClean="0"/>
              <a:t> replicas or </a:t>
            </a:r>
            <a:r>
              <a:rPr lang="en-US" dirty="0" err="1" smtClean="0"/>
              <a:t>ibssa</a:t>
            </a:r>
            <a:endParaRPr lang="en-US" dirty="0" smtClean="0"/>
          </a:p>
          <a:p>
            <a:pPr lvl="1"/>
            <a:r>
              <a:rPr lang="en-US" dirty="0" smtClean="0"/>
              <a:t>Huge clusters need algorithmic approaches</a:t>
            </a:r>
          </a:p>
          <a:p>
            <a:pPr lvl="2"/>
            <a:r>
              <a:rPr lang="en-US" dirty="0" smtClean="0"/>
              <a:t>Topology dependent optimizations</a:t>
            </a:r>
          </a:p>
          <a:p>
            <a:pPr lvl="1"/>
            <a:r>
              <a:rPr lang="en-US" dirty="0" smtClean="0"/>
              <a:t>Permit </a:t>
            </a:r>
            <a:r>
              <a:rPr lang="en-US" dirty="0"/>
              <a:t>research and experimentation</a:t>
            </a:r>
          </a:p>
          <a:p>
            <a:r>
              <a:rPr lang="en-US" dirty="0" smtClean="0"/>
              <a:t>Start with direct, </a:t>
            </a:r>
            <a:r>
              <a:rPr lang="en-US" dirty="0" err="1" smtClean="0"/>
              <a:t>ibssa</a:t>
            </a:r>
            <a:r>
              <a:rPr lang="en-US" dirty="0" smtClean="0"/>
              <a:t> and cached plugin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7</a:t>
            </a:fld>
            <a:endParaRPr lang="en-US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5070" y="5856898"/>
            <a:ext cx="6417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One size does not fit everyone</a:t>
            </a:r>
          </a:p>
        </p:txBody>
      </p:sp>
    </p:spTree>
    <p:extLst>
      <p:ext uri="{BB962C8B-B14F-4D97-AF65-F5344CB8AC3E}">
        <p14:creationId xmlns:p14="http://schemas.microsoft.com/office/powerpoint/2010/main" val="3418070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IPoIB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ARP Scalability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481138"/>
            <a:ext cx="8286750" cy="4735512"/>
          </a:xfrm>
        </p:spPr>
        <p:txBody>
          <a:bodyPr>
            <a:normAutofit/>
          </a:bodyPr>
          <a:lstStyle/>
          <a:p>
            <a:r>
              <a:rPr lang="en-US" dirty="0"/>
              <a:t>Need a multi-tiered </a:t>
            </a:r>
            <a:r>
              <a:rPr lang="en-US" dirty="0" smtClean="0"/>
              <a:t>approach in </a:t>
            </a:r>
            <a:r>
              <a:rPr lang="en-US" dirty="0" err="1" smtClean="0"/>
              <a:t>IPoIB</a:t>
            </a:r>
            <a:endParaRPr lang="en-US" dirty="0"/>
          </a:p>
          <a:p>
            <a:pPr lvl="1"/>
            <a:r>
              <a:rPr lang="en-US" dirty="0" smtClean="0"/>
              <a:t>Modest </a:t>
            </a:r>
            <a:r>
              <a:rPr lang="en-US" dirty="0"/>
              <a:t>clusters can do </a:t>
            </a:r>
            <a:r>
              <a:rPr lang="en-US" dirty="0" smtClean="0"/>
              <a:t>standard ARP/broadcast</a:t>
            </a:r>
          </a:p>
          <a:p>
            <a:pPr lvl="2"/>
            <a:r>
              <a:rPr lang="en-US" dirty="0" smtClean="0"/>
              <a:t>Perhaps with long ARP timeouts (hours, days)</a:t>
            </a:r>
            <a:endParaRPr lang="en-US" dirty="0"/>
          </a:p>
          <a:p>
            <a:pPr lvl="1"/>
            <a:r>
              <a:rPr lang="en-US" dirty="0"/>
              <a:t>Large clusters need </a:t>
            </a:r>
            <a:r>
              <a:rPr lang="en-US" dirty="0" smtClean="0"/>
              <a:t>pre-loaded ARP tables</a:t>
            </a:r>
            <a:endParaRPr lang="en-US" dirty="0"/>
          </a:p>
          <a:p>
            <a:pPr lvl="1"/>
            <a:r>
              <a:rPr lang="en-US" dirty="0"/>
              <a:t>Huge clusters need algorithmic approaches</a:t>
            </a:r>
          </a:p>
          <a:p>
            <a:pPr lvl="2"/>
            <a:r>
              <a:rPr lang="en-US" dirty="0"/>
              <a:t>Topology dependent</a:t>
            </a:r>
          </a:p>
          <a:p>
            <a:r>
              <a:rPr lang="en-US" dirty="0"/>
              <a:t>Need to 1</a:t>
            </a:r>
            <a:r>
              <a:rPr lang="en-US" baseline="30000" dirty="0"/>
              <a:t>st</a:t>
            </a:r>
            <a:r>
              <a:rPr lang="en-US" dirty="0"/>
              <a:t> standardize a plug-in API</a:t>
            </a:r>
          </a:p>
          <a:p>
            <a:r>
              <a:rPr lang="en-US" dirty="0" smtClean="0"/>
              <a:t>API needs to tie into </a:t>
            </a:r>
            <a:r>
              <a:rPr lang="en-US" dirty="0" err="1" smtClean="0"/>
              <a:t>PathRecord</a:t>
            </a:r>
            <a:r>
              <a:rPr lang="en-US" dirty="0" smtClean="0"/>
              <a:t> Plug-In</a:t>
            </a:r>
            <a:endParaRPr lang="en-US" dirty="0"/>
          </a:p>
          <a:p>
            <a:r>
              <a:rPr lang="en-US" dirty="0"/>
              <a:t>Implement </a:t>
            </a:r>
            <a:r>
              <a:rPr lang="en-US" dirty="0" err="1" smtClean="0"/>
              <a:t>std</a:t>
            </a:r>
            <a:r>
              <a:rPr lang="en-US" dirty="0" smtClean="0"/>
              <a:t> ARP and pre-loaded plugins 1st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8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53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Mgmt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1788"/>
            <a:ext cx="8229600" cy="4951412"/>
          </a:xfrm>
        </p:spPr>
        <p:txBody>
          <a:bodyPr>
            <a:normAutofit/>
          </a:bodyPr>
          <a:lstStyle/>
          <a:p>
            <a:r>
              <a:rPr lang="en-US" dirty="0" err="1" smtClean="0"/>
              <a:t>Umad</a:t>
            </a:r>
            <a:r>
              <a:rPr lang="en-US" dirty="0" smtClean="0"/>
              <a:t> security</a:t>
            </a:r>
          </a:p>
          <a:p>
            <a:r>
              <a:rPr lang="en-US" dirty="0" smtClean="0"/>
              <a:t>Partitioning</a:t>
            </a:r>
          </a:p>
          <a:p>
            <a:r>
              <a:rPr lang="en-US" dirty="0" smtClean="0"/>
              <a:t>Multicast</a:t>
            </a:r>
          </a:p>
          <a:p>
            <a:r>
              <a:rPr lang="en-US" dirty="0" smtClean="0"/>
              <a:t>Notices</a:t>
            </a:r>
          </a:p>
          <a:p>
            <a:r>
              <a:rPr lang="en-US" dirty="0" smtClean="0"/>
              <a:t>SA interaction pacing</a:t>
            </a:r>
          </a:p>
          <a:p>
            <a:endParaRPr lang="en-US" dirty="0" smtClean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B51CC6-F194-41D4-915D-95254DC6FAF0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eaLnBrk="1" hangingPunct="1"/>
              <a:t>9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180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9120</TotalTime>
  <Words>953</Words>
  <Application>Microsoft Office PowerPoint</Application>
  <PresentationFormat>On-screen Show (4:3)</PresentationFormat>
  <Paragraphs>202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Management Scalability</vt:lpstr>
      <vt:lpstr>Agenda</vt:lpstr>
      <vt:lpstr>Projected HPC Scalability Requirements </vt:lpstr>
      <vt:lpstr>Key Mgmt Scalability Bottlenecks</vt:lpstr>
      <vt:lpstr>PathRecord Query Today</vt:lpstr>
      <vt:lpstr>PathRecord Query Scalability</vt:lpstr>
      <vt:lpstr>PathRecord Query</vt:lpstr>
      <vt:lpstr>IPoIB ARP Scalability</vt:lpstr>
      <vt:lpstr>Other Mgmt Issues</vt:lpstr>
      <vt:lpstr>Mgmt Security</vt:lpstr>
      <vt:lpstr>Partitioning</vt:lpstr>
      <vt:lpstr>Multicast</vt:lpstr>
      <vt:lpstr>Notices</vt:lpstr>
      <vt:lpstr>SA Interaction Scalability</vt:lpstr>
      <vt:lpstr>Next Steps</vt:lpstr>
      <vt:lpstr>Summary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Bill Lee</cp:lastModifiedBy>
  <cp:revision>110</cp:revision>
  <dcterms:created xsi:type="dcterms:W3CDTF">2014-03-17T13:46:32Z</dcterms:created>
  <dcterms:modified xsi:type="dcterms:W3CDTF">2014-04-02T17:51:14Z</dcterms:modified>
</cp:coreProperties>
</file>