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64" r:id="rId3"/>
    <p:sldId id="310" r:id="rId4"/>
    <p:sldId id="265" r:id="rId5"/>
    <p:sldId id="286" r:id="rId6"/>
    <p:sldId id="307" r:id="rId7"/>
    <p:sldId id="287" r:id="rId8"/>
    <p:sldId id="285" r:id="rId9"/>
    <p:sldId id="309" r:id="rId10"/>
    <p:sldId id="292" r:id="rId11"/>
    <p:sldId id="293" r:id="rId12"/>
    <p:sldId id="294" r:id="rId13"/>
    <p:sldId id="308" r:id="rId14"/>
    <p:sldId id="295" r:id="rId15"/>
    <p:sldId id="296" r:id="rId16"/>
    <p:sldId id="297" r:id="rId17"/>
    <p:sldId id="298" r:id="rId18"/>
    <p:sldId id="300" r:id="rId19"/>
    <p:sldId id="301" r:id="rId20"/>
    <p:sldId id="299" r:id="rId21"/>
    <p:sldId id="302" r:id="rId22"/>
    <p:sldId id="303" r:id="rId23"/>
    <p:sldId id="304" r:id="rId24"/>
    <p:sldId id="305" r:id="rId25"/>
    <p:sldId id="306" r:id="rId26"/>
    <p:sldId id="262" r:id="rId2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35" autoAdjust="0"/>
    <p:restoredTop sz="94973" autoAdjust="0"/>
  </p:normalViewPr>
  <p:slideViewPr>
    <p:cSldViewPr snapToGrid="0">
      <p:cViewPr>
        <p:scale>
          <a:sx n="91" d="100"/>
          <a:sy n="91" d="100"/>
        </p:scale>
        <p:origin x="-390" y="-198"/>
      </p:cViewPr>
      <p:guideLst>
        <p:guide orient="horz" pos="2112"/>
        <p:guide pos="1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55524409-AA6D-49FE-A0C8-CA282E6A6A91}" type="datetime1">
              <a:rPr lang="en-US"/>
              <a:pPr>
                <a:defRPr/>
              </a:pPr>
              <a:t>4/2/2014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33CCFEF-DA26-423D-BE49-67E67BA0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5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DDD60918-725D-44C2-AD5E-9DFE3E31F5F9}" type="datetime1">
              <a:rPr lang="en-US"/>
              <a:pPr>
                <a:defRPr/>
              </a:pPr>
              <a:t>4/2/2014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A8C316C-1847-4B6F-ABDB-A71BD91CB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27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183087" y="3811049"/>
            <a:ext cx="1538825" cy="1432236"/>
            <a:chOff x="5075853" y="3477159"/>
            <a:chExt cx="3077649" cy="2864472"/>
          </a:xfrm>
        </p:grpSpPr>
        <p:pic>
          <p:nvPicPr>
            <p:cNvPr id="8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10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2129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9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2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5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8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56"/>
          <a:stretch/>
        </p:blipFill>
        <p:spPr bwMode="auto">
          <a:xfrm>
            <a:off x="1560352" y="3928884"/>
            <a:ext cx="2281808" cy="2120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89380"/>
            <a:ext cx="8229600" cy="1049323"/>
          </a:xfrm>
        </p:spPr>
        <p:txBody>
          <a:bodyPr/>
          <a:lstStyle>
            <a:lvl1pPr algn="ctr">
              <a:defRPr sz="360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5054894" y="4004545"/>
            <a:ext cx="2180000" cy="2029002"/>
            <a:chOff x="5075853" y="3477159"/>
            <a:chExt cx="3077649" cy="2864472"/>
          </a:xfrm>
        </p:grpSpPr>
        <p:pic>
          <p:nvPicPr>
            <p:cNvPr id="7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9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 userDrawn="1"/>
        </p:nvSpPr>
        <p:spPr>
          <a:xfrm>
            <a:off x="3428653" y="6414571"/>
            <a:ext cx="2334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cs typeface="Arial" pitchFamily="34" charset="0"/>
              </a:rPr>
              <a:t>#OFADevWorkshop</a:t>
            </a:r>
            <a:endParaRPr lang="en-US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51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42451" y="6492875"/>
            <a:ext cx="8273709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659328" y="6492875"/>
            <a:ext cx="1086463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21" r:id="rId7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Update on</a:t>
            </a:r>
            <a:br>
              <a:rPr lang="en-US" dirty="0"/>
            </a:br>
            <a:r>
              <a:rPr lang="en-US" dirty="0"/>
              <a:t>Scalable SA Project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057400" y="5503514"/>
            <a:ext cx="6629400" cy="686540"/>
          </a:xfrm>
        </p:spPr>
        <p:txBody>
          <a:bodyPr/>
          <a:lstStyle/>
          <a:p>
            <a:pPr eaLnBrk="1" hangingPunct="1"/>
            <a:r>
              <a:rPr lang="en-US" dirty="0">
                <a:latin typeface="Arial" pitchFamily="34" charset="0"/>
                <a:cs typeface="Arial" pitchFamily="34" charset="0"/>
              </a:rPr>
              <a:t>#OFADevWorkshop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ubtitle 2"/>
          <p:cNvSpPr>
            <a:spLocks noGrp="1"/>
          </p:cNvSpPr>
          <p:nvPr/>
        </p:nvSpPr>
        <p:spPr bwMode="auto">
          <a:xfrm>
            <a:off x="2133560" y="4321020"/>
            <a:ext cx="5023987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rgbClr val="6D6E71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/>
                <a:ea typeface="ＭＳ Ｐゴシック" pitchFamily="4" charset="-128"/>
                <a:cs typeface="Arial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ＭＳ Ｐゴシック" pitchFamily="4" charset="-128"/>
                <a:cs typeface="Arial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Arial"/>
                <a:ea typeface="ＭＳ Ｐゴシック" pitchFamily="4" charset="-128"/>
                <a:cs typeface="Arial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Arial"/>
                <a:ea typeface="ＭＳ Ｐゴシック" pitchFamily="4" charset="-128"/>
                <a:cs typeface="Arial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Hal Rosenstock</a:t>
            </a:r>
            <a:br>
              <a:rPr lang="en-US" dirty="0" smtClean="0"/>
            </a:br>
            <a:r>
              <a:rPr lang="en-US" smtClean="0"/>
              <a:t>Mellanox Technologies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 Layer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687846" y="2710418"/>
            <a:ext cx="679854" cy="9314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26572" y="2707754"/>
            <a:ext cx="679854" cy="9314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SM’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768092" y="3084745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48729" y="3982100"/>
            <a:ext cx="519363" cy="495300"/>
          </a:xfrm>
          <a:prstGeom prst="ellips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729366" y="4896500"/>
            <a:ext cx="519363" cy="495300"/>
          </a:xfrm>
          <a:prstGeom prst="ellips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320293" y="588710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768092" y="4896500"/>
            <a:ext cx="519363" cy="495300"/>
          </a:xfrm>
          <a:prstGeom prst="ellips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87455" y="3982100"/>
            <a:ext cx="519363" cy="495300"/>
          </a:xfrm>
          <a:prstGeom prst="ellips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806818" y="3084745"/>
            <a:ext cx="519363" cy="495300"/>
          </a:xfrm>
          <a:prstGeom prst="ellipse">
            <a:avLst/>
          </a:prstGeom>
          <a:solidFill>
            <a:schemeClr val="accent1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072893" y="588710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01856" y="588710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364907" y="588710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929893" y="588710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449256" y="588710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592256" y="588710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735256" y="588710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>
            <a:stCxn id="8" idx="3"/>
            <a:endCxn id="9" idx="0"/>
          </p:cNvCxnSpPr>
          <p:nvPr/>
        </p:nvCxnSpPr>
        <p:spPr>
          <a:xfrm flipH="1">
            <a:off x="3508411" y="3507510"/>
            <a:ext cx="335740" cy="47459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8" idx="5"/>
            <a:endCxn id="13" idx="0"/>
          </p:cNvCxnSpPr>
          <p:nvPr/>
        </p:nvCxnSpPr>
        <p:spPr>
          <a:xfrm>
            <a:off x="4211396" y="3507510"/>
            <a:ext cx="335741" cy="47459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8" idx="6"/>
            <a:endCxn id="14" idx="2"/>
          </p:cNvCxnSpPr>
          <p:nvPr/>
        </p:nvCxnSpPr>
        <p:spPr>
          <a:xfrm>
            <a:off x="4287455" y="3332395"/>
            <a:ext cx="519363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9" idx="3"/>
            <a:endCxn id="10" idx="0"/>
          </p:cNvCxnSpPr>
          <p:nvPr/>
        </p:nvCxnSpPr>
        <p:spPr>
          <a:xfrm flipH="1">
            <a:off x="2989048" y="4404865"/>
            <a:ext cx="335740" cy="4916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9" idx="5"/>
            <a:endCxn id="12" idx="0"/>
          </p:cNvCxnSpPr>
          <p:nvPr/>
        </p:nvCxnSpPr>
        <p:spPr>
          <a:xfrm>
            <a:off x="3692033" y="4404865"/>
            <a:ext cx="335741" cy="4916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0" idx="3"/>
            <a:endCxn id="11" idx="0"/>
          </p:cNvCxnSpPr>
          <p:nvPr/>
        </p:nvCxnSpPr>
        <p:spPr>
          <a:xfrm flipH="1">
            <a:off x="2579975" y="5319265"/>
            <a:ext cx="225450" cy="5678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0" idx="5"/>
            <a:endCxn id="18" idx="0"/>
          </p:cNvCxnSpPr>
          <p:nvPr/>
        </p:nvCxnSpPr>
        <p:spPr>
          <a:xfrm>
            <a:off x="3172670" y="5319265"/>
            <a:ext cx="16905" cy="5678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2" idx="3"/>
            <a:endCxn id="19" idx="0"/>
          </p:cNvCxnSpPr>
          <p:nvPr/>
        </p:nvCxnSpPr>
        <p:spPr>
          <a:xfrm flipH="1">
            <a:off x="3708938" y="5319265"/>
            <a:ext cx="135213" cy="5678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2" idx="5"/>
            <a:endCxn id="15" idx="0"/>
          </p:cNvCxnSpPr>
          <p:nvPr/>
        </p:nvCxnSpPr>
        <p:spPr>
          <a:xfrm>
            <a:off x="4211396" y="5319265"/>
            <a:ext cx="121179" cy="5678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3" idx="4"/>
            <a:endCxn id="20" idx="0"/>
          </p:cNvCxnSpPr>
          <p:nvPr/>
        </p:nvCxnSpPr>
        <p:spPr>
          <a:xfrm>
            <a:off x="4547137" y="4477400"/>
            <a:ext cx="304801" cy="14097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3" idx="5"/>
            <a:endCxn id="16" idx="0"/>
          </p:cNvCxnSpPr>
          <p:nvPr/>
        </p:nvCxnSpPr>
        <p:spPr>
          <a:xfrm>
            <a:off x="4730759" y="4404865"/>
            <a:ext cx="730779" cy="14822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4" idx="4"/>
            <a:endCxn id="21" idx="0"/>
          </p:cNvCxnSpPr>
          <p:nvPr/>
        </p:nvCxnSpPr>
        <p:spPr>
          <a:xfrm>
            <a:off x="5066500" y="3580045"/>
            <a:ext cx="928438" cy="230705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4" idx="5"/>
            <a:endCxn id="17" idx="0"/>
          </p:cNvCxnSpPr>
          <p:nvPr/>
        </p:nvCxnSpPr>
        <p:spPr>
          <a:xfrm>
            <a:off x="5250122" y="3507510"/>
            <a:ext cx="1374467" cy="237959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6193780" y="3262536"/>
            <a:ext cx="2671690" cy="1633964"/>
            <a:chOff x="0" y="970131"/>
            <a:chExt cx="8229600" cy="2585700"/>
          </a:xfrm>
          <a:solidFill>
            <a:schemeClr val="accent3"/>
          </a:solidFill>
        </p:grpSpPr>
        <p:sp>
          <p:nvSpPr>
            <p:cNvPr id="36" name="Rounded Rectangle 35"/>
            <p:cNvSpPr/>
            <p:nvPr/>
          </p:nvSpPr>
          <p:spPr>
            <a:xfrm>
              <a:off x="0" y="970131"/>
              <a:ext cx="8229600" cy="2585700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Rounded Rectangle 4"/>
            <p:cNvSpPr/>
            <p:nvPr/>
          </p:nvSpPr>
          <p:spPr>
            <a:xfrm>
              <a:off x="126223" y="1096354"/>
              <a:ext cx="7977154" cy="233325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defTabSz="1600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/>
                <a:t>Transaction log</a:t>
              </a:r>
              <a:br>
                <a:rPr lang="en-US" sz="2800" kern="1200" dirty="0" smtClean="0"/>
              </a:br>
              <a:r>
                <a:rPr lang="en-US" sz="2800" kern="1200" dirty="0" smtClean="0"/>
                <a:t>- incremental</a:t>
              </a:r>
              <a:br>
                <a:rPr lang="en-US" sz="2800" kern="1200" dirty="0" smtClean="0"/>
              </a:br>
              <a:r>
                <a:rPr lang="en-US" sz="2800" kern="1200" dirty="0" smtClean="0"/>
                <a:t>   updates</a:t>
              </a:r>
              <a:br>
                <a:rPr lang="en-US" sz="2800" kern="1200" dirty="0" smtClean="0"/>
              </a:br>
              <a:r>
                <a:rPr lang="en-US" sz="2800" kern="1200" dirty="0" smtClean="0"/>
                <a:t>- lockless</a:t>
              </a:r>
              <a:endParaRPr lang="en-US" sz="2400" kern="12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522447" y="1581800"/>
            <a:ext cx="2049378" cy="977889"/>
            <a:chOff x="0" y="970131"/>
            <a:chExt cx="8229600" cy="2585700"/>
          </a:xfrm>
          <a:solidFill>
            <a:schemeClr val="accent3"/>
          </a:solidFill>
        </p:grpSpPr>
        <p:sp>
          <p:nvSpPr>
            <p:cNvPr id="39" name="Rounded Rectangle 38"/>
            <p:cNvSpPr/>
            <p:nvPr/>
          </p:nvSpPr>
          <p:spPr>
            <a:xfrm>
              <a:off x="0" y="970131"/>
              <a:ext cx="8229600" cy="2585700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Rounded Rectangle 4"/>
            <p:cNvSpPr/>
            <p:nvPr/>
          </p:nvSpPr>
          <p:spPr>
            <a:xfrm>
              <a:off x="126223" y="1096354"/>
              <a:ext cx="7977154" cy="233325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/>
                <a:t>Data agnostic</a:t>
              </a:r>
              <a:endParaRPr lang="en-US" sz="2400" kern="12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78670" y="1886600"/>
            <a:ext cx="3081385" cy="2499290"/>
            <a:chOff x="0" y="970131"/>
            <a:chExt cx="8229600" cy="2585700"/>
          </a:xfrm>
        </p:grpSpPr>
        <p:sp>
          <p:nvSpPr>
            <p:cNvPr id="42" name="Rounded Rectangle 41"/>
            <p:cNvSpPr/>
            <p:nvPr/>
          </p:nvSpPr>
          <p:spPr>
            <a:xfrm>
              <a:off x="0" y="970131"/>
              <a:ext cx="8229600" cy="2585700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Rounded Rectangle 4"/>
            <p:cNvSpPr/>
            <p:nvPr/>
          </p:nvSpPr>
          <p:spPr>
            <a:xfrm>
              <a:off x="126223" y="1096354"/>
              <a:ext cx="7977154" cy="233325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defTabSz="1600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/>
                <a:t>Distributes SSA DB</a:t>
              </a:r>
              <a:br>
                <a:rPr lang="en-US" sz="2800" kern="1200" dirty="0" smtClean="0"/>
              </a:br>
              <a:r>
                <a:rPr lang="en-US" sz="2800" kern="1200" dirty="0" smtClean="0"/>
                <a:t>- </a:t>
              </a:r>
              <a:r>
                <a:rPr lang="en-US" sz="2800" dirty="0" smtClean="0"/>
                <a:t>relational data</a:t>
              </a:r>
              <a:br>
                <a:rPr lang="en-US" sz="2800" dirty="0" smtClean="0"/>
              </a:br>
              <a:r>
                <a:rPr lang="en-US" sz="2800" dirty="0" smtClean="0"/>
                <a:t>   model</a:t>
              </a:r>
              <a:br>
                <a:rPr lang="en-US" sz="2800" dirty="0" smtClean="0"/>
              </a:br>
              <a:r>
                <a:rPr lang="en-US" sz="2800" dirty="0" smtClean="0"/>
                <a:t>- data versioning</a:t>
              </a:r>
              <a:br>
                <a:rPr lang="en-US" sz="2800" dirty="0" smtClean="0"/>
              </a:br>
              <a:r>
                <a:rPr lang="en-US" sz="2800" dirty="0" smtClean="0"/>
                <a:t>   (epoch value)</a:t>
              </a:r>
              <a:endParaRPr lang="en-US" sz="2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9972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Layer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509176" y="2741948"/>
            <a:ext cx="679854" cy="9314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47902" y="2739284"/>
            <a:ext cx="679854" cy="9314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SM’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589422" y="3116275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070059" y="401363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550696" y="4928030"/>
            <a:ext cx="519363" cy="495300"/>
          </a:xfrm>
          <a:prstGeom prst="ellips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141623" y="591863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589422" y="4928030"/>
            <a:ext cx="519363" cy="495300"/>
          </a:xfrm>
          <a:prstGeom prst="ellips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108785" y="4013630"/>
            <a:ext cx="519363" cy="495300"/>
          </a:xfrm>
          <a:prstGeom prst="ellips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628148" y="3116275"/>
            <a:ext cx="519363" cy="495300"/>
          </a:xfrm>
          <a:prstGeom prst="ellipse">
            <a:avLst/>
          </a:prstGeom>
          <a:solidFill>
            <a:schemeClr val="accent1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94223" y="591863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023186" y="591863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186237" y="591863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751223" y="591863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270586" y="591863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413586" y="591863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556586" y="591863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stCxn id="7" idx="3"/>
            <a:endCxn id="8" idx="0"/>
          </p:cNvCxnSpPr>
          <p:nvPr/>
        </p:nvCxnSpPr>
        <p:spPr>
          <a:xfrm flipH="1">
            <a:off x="3329741" y="3539040"/>
            <a:ext cx="335740" cy="47459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7" idx="5"/>
            <a:endCxn id="12" idx="0"/>
          </p:cNvCxnSpPr>
          <p:nvPr/>
        </p:nvCxnSpPr>
        <p:spPr>
          <a:xfrm>
            <a:off x="4032726" y="3539040"/>
            <a:ext cx="335741" cy="47459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6"/>
            <a:endCxn id="13" idx="2"/>
          </p:cNvCxnSpPr>
          <p:nvPr/>
        </p:nvCxnSpPr>
        <p:spPr>
          <a:xfrm>
            <a:off x="4108785" y="3363925"/>
            <a:ext cx="519363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8" idx="3"/>
            <a:endCxn id="9" idx="0"/>
          </p:cNvCxnSpPr>
          <p:nvPr/>
        </p:nvCxnSpPr>
        <p:spPr>
          <a:xfrm flipH="1">
            <a:off x="2810378" y="4436395"/>
            <a:ext cx="335740" cy="4916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5"/>
            <a:endCxn id="11" idx="0"/>
          </p:cNvCxnSpPr>
          <p:nvPr/>
        </p:nvCxnSpPr>
        <p:spPr>
          <a:xfrm>
            <a:off x="3513363" y="4436395"/>
            <a:ext cx="335741" cy="4916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9" idx="3"/>
            <a:endCxn id="10" idx="0"/>
          </p:cNvCxnSpPr>
          <p:nvPr/>
        </p:nvCxnSpPr>
        <p:spPr>
          <a:xfrm flipH="1">
            <a:off x="2401305" y="5350795"/>
            <a:ext cx="225450" cy="5678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9" idx="5"/>
            <a:endCxn id="17" idx="0"/>
          </p:cNvCxnSpPr>
          <p:nvPr/>
        </p:nvCxnSpPr>
        <p:spPr>
          <a:xfrm>
            <a:off x="2994000" y="5350795"/>
            <a:ext cx="16905" cy="5678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3"/>
            <a:endCxn id="18" idx="0"/>
          </p:cNvCxnSpPr>
          <p:nvPr/>
        </p:nvCxnSpPr>
        <p:spPr>
          <a:xfrm flipH="1">
            <a:off x="3530268" y="5350795"/>
            <a:ext cx="135213" cy="5678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1" idx="5"/>
            <a:endCxn id="14" idx="0"/>
          </p:cNvCxnSpPr>
          <p:nvPr/>
        </p:nvCxnSpPr>
        <p:spPr>
          <a:xfrm>
            <a:off x="4032726" y="5350795"/>
            <a:ext cx="121179" cy="5678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2" idx="4"/>
            <a:endCxn id="19" idx="0"/>
          </p:cNvCxnSpPr>
          <p:nvPr/>
        </p:nvCxnSpPr>
        <p:spPr>
          <a:xfrm>
            <a:off x="4368467" y="4508930"/>
            <a:ext cx="304801" cy="14097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2" idx="5"/>
            <a:endCxn id="15" idx="0"/>
          </p:cNvCxnSpPr>
          <p:nvPr/>
        </p:nvCxnSpPr>
        <p:spPr>
          <a:xfrm>
            <a:off x="4552089" y="4436395"/>
            <a:ext cx="730779" cy="14822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3" idx="4"/>
            <a:endCxn id="20" idx="0"/>
          </p:cNvCxnSpPr>
          <p:nvPr/>
        </p:nvCxnSpPr>
        <p:spPr>
          <a:xfrm>
            <a:off x="4887830" y="3611575"/>
            <a:ext cx="928438" cy="230705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3" idx="5"/>
            <a:endCxn id="16" idx="0"/>
          </p:cNvCxnSpPr>
          <p:nvPr/>
        </p:nvCxnSpPr>
        <p:spPr>
          <a:xfrm>
            <a:off x="5071452" y="3539040"/>
            <a:ext cx="1374467" cy="237959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6096000" y="2908730"/>
            <a:ext cx="2671690" cy="2129264"/>
            <a:chOff x="0" y="970131"/>
            <a:chExt cx="8229600" cy="2585700"/>
          </a:xfrm>
          <a:solidFill>
            <a:schemeClr val="accent3"/>
          </a:solidFill>
        </p:grpSpPr>
        <p:sp>
          <p:nvSpPr>
            <p:cNvPr id="35" name="Rounded Rectangle 34"/>
            <p:cNvSpPr/>
            <p:nvPr/>
          </p:nvSpPr>
          <p:spPr>
            <a:xfrm>
              <a:off x="0" y="970131"/>
              <a:ext cx="8229600" cy="2585700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Rounded Rectangle 4"/>
            <p:cNvSpPr/>
            <p:nvPr/>
          </p:nvSpPr>
          <p:spPr>
            <a:xfrm>
              <a:off x="126223" y="1096354"/>
              <a:ext cx="7977154" cy="233325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defTabSz="1600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/>
                <a:t>Epoch value</a:t>
              </a:r>
              <a:br>
                <a:rPr lang="en-US" sz="2800" kern="1200" dirty="0" smtClean="0"/>
              </a:br>
              <a:r>
                <a:rPr lang="en-US" sz="2800" kern="1200" dirty="0" smtClean="0"/>
                <a:t>- lightweight</a:t>
              </a:r>
              <a:br>
                <a:rPr lang="en-US" sz="2800" kern="1200" dirty="0" smtClean="0"/>
              </a:br>
              <a:r>
                <a:rPr lang="en-US" sz="2800" kern="1200" dirty="0" smtClean="0"/>
                <a:t>   notification</a:t>
              </a:r>
              <a:br>
                <a:rPr lang="en-US" sz="2800" kern="1200" dirty="0" smtClean="0"/>
              </a:br>
              <a:r>
                <a:rPr lang="en-US" sz="2800" kern="1200" dirty="0" smtClean="0"/>
                <a:t>- minimal job</a:t>
              </a:r>
              <a:br>
                <a:rPr lang="en-US" sz="2800" kern="1200" dirty="0" smtClean="0"/>
              </a:br>
              <a:r>
                <a:rPr lang="en-US" sz="2800" kern="1200" dirty="0" smtClean="0"/>
                <a:t>   impact</a:t>
              </a:r>
              <a:endParaRPr lang="en-US" sz="2400" kern="1200" dirty="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3343777" y="1613330"/>
            <a:ext cx="2049378" cy="977889"/>
            <a:chOff x="0" y="970131"/>
            <a:chExt cx="8229600" cy="2585700"/>
          </a:xfrm>
          <a:solidFill>
            <a:schemeClr val="accent3"/>
          </a:solidFill>
        </p:grpSpPr>
        <p:sp>
          <p:nvSpPr>
            <p:cNvPr id="38" name="Rounded Rectangle 37"/>
            <p:cNvSpPr/>
            <p:nvPr/>
          </p:nvSpPr>
          <p:spPr>
            <a:xfrm>
              <a:off x="0" y="970131"/>
              <a:ext cx="8229600" cy="2585700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Rounded Rectangle 4"/>
            <p:cNvSpPr/>
            <p:nvPr/>
          </p:nvSpPr>
          <p:spPr>
            <a:xfrm>
              <a:off x="126223" y="1096354"/>
              <a:ext cx="7977154" cy="233325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/>
                <a:t>Data aware</a:t>
              </a:r>
              <a:endParaRPr lang="en-US" sz="2400" kern="1200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257237" y="2591668"/>
            <a:ext cx="2485963" cy="2222062"/>
            <a:chOff x="0" y="881461"/>
            <a:chExt cx="8229600" cy="2585700"/>
          </a:xfrm>
        </p:grpSpPr>
        <p:sp>
          <p:nvSpPr>
            <p:cNvPr id="41" name="Rounded Rectangle 40"/>
            <p:cNvSpPr/>
            <p:nvPr/>
          </p:nvSpPr>
          <p:spPr>
            <a:xfrm>
              <a:off x="0" y="881461"/>
              <a:ext cx="8229600" cy="2585700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Rounded Rectangle 4"/>
            <p:cNvSpPr/>
            <p:nvPr/>
          </p:nvSpPr>
          <p:spPr>
            <a:xfrm>
              <a:off x="126223" y="1007683"/>
              <a:ext cx="7977153" cy="233325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defTabSz="1600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/>
                <a:t>Formats data</a:t>
              </a:r>
              <a:br>
                <a:rPr lang="en-US" sz="2800" kern="1200" dirty="0" smtClean="0"/>
              </a:br>
              <a:r>
                <a:rPr lang="en-US" sz="2800" kern="1200" dirty="0" smtClean="0"/>
                <a:t>- select SA</a:t>
              </a:r>
              <a:br>
                <a:rPr lang="en-US" sz="2800" kern="1200" dirty="0" smtClean="0"/>
              </a:br>
              <a:r>
                <a:rPr lang="en-US" sz="2800" kern="1200" dirty="0" smtClean="0"/>
                <a:t>   queries</a:t>
              </a:r>
              <a:br>
                <a:rPr lang="en-US" sz="2800" kern="1200" dirty="0" smtClean="0"/>
              </a:br>
              <a:r>
                <a:rPr lang="en-US" sz="2800" kern="1200" dirty="0" smtClean="0"/>
                <a:t>- higher-level</a:t>
              </a:r>
              <a:br>
                <a:rPr lang="en-US" sz="2800" kern="1200" dirty="0" smtClean="0"/>
              </a:br>
              <a:r>
                <a:rPr lang="en-US" sz="2800" kern="1200" dirty="0" smtClean="0"/>
                <a:t>   queries</a:t>
              </a:r>
              <a:endParaRPr lang="en-US" sz="2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7538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Layer Notes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Calculates SMDB into PRDB on per consumer basis</a:t>
            </a:r>
          </a:p>
          <a:p>
            <a:pPr lvl="1"/>
            <a:r>
              <a:rPr lang="en-US" dirty="0"/>
              <a:t>Multicore/CPU computation</a:t>
            </a:r>
          </a:p>
          <a:p>
            <a:r>
              <a:rPr lang="en-US" dirty="0" smtClean="0"/>
              <a:t>Only updates </a:t>
            </a:r>
            <a:r>
              <a:rPr lang="en-US" dirty="0"/>
              <a:t>epoch if PRDB for that consumer has </a:t>
            </a:r>
            <a:r>
              <a:rPr lang="en-US" dirty="0" smtClean="0"/>
              <a:t>changed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40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Access Layer Measurements/Future Improvement(s)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Half world (HW) PR calculations for 10K node simulated subnet</a:t>
            </a:r>
          </a:p>
          <a:p>
            <a:r>
              <a:rPr lang="en-US" dirty="0"/>
              <a:t>Using GUID buckets/core approach, parallelizing HW PR </a:t>
            </a:r>
            <a:r>
              <a:rPr lang="en-US" dirty="0" smtClean="0"/>
              <a:t>calculation </a:t>
            </a:r>
            <a:r>
              <a:rPr lang="en-US" dirty="0"/>
              <a:t>works ~16 times faster on 16 core CPU</a:t>
            </a:r>
          </a:p>
          <a:p>
            <a:pPr lvl="1"/>
            <a:r>
              <a:rPr lang="en-US" sz="2000" dirty="0"/>
              <a:t>Single threaded takes 8 min 30 sec for all nodes</a:t>
            </a:r>
          </a:p>
          <a:p>
            <a:pPr lvl="1"/>
            <a:r>
              <a:rPr lang="en-US" sz="2000" dirty="0"/>
              <a:t>Multi threaded (thread per core) takes 33 seconds</a:t>
            </a:r>
          </a:p>
          <a:p>
            <a:pPr lvl="1"/>
            <a:r>
              <a:rPr lang="en-US" sz="2000" dirty="0"/>
              <a:t>Parallelization will be less than linear with CPU cores</a:t>
            </a:r>
          </a:p>
          <a:p>
            <a:r>
              <a:rPr lang="en-US" dirty="0"/>
              <a:t>Future Improvement(s)</a:t>
            </a:r>
          </a:p>
          <a:p>
            <a:pPr lvl="1"/>
            <a:r>
              <a:rPr lang="en-US" sz="2000" dirty="0"/>
              <a:t>One HW path record per leaf switch used for all the hosts that are attached to the same leaf </a:t>
            </a:r>
            <a:r>
              <a:rPr lang="en-US" sz="2000" dirty="0" smtClean="0"/>
              <a:t>switch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224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 Nodes (Consumer/ACM)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61726" y="2773478"/>
            <a:ext cx="679854" cy="9314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00452" y="2770814"/>
            <a:ext cx="679854" cy="9314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SM’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641972" y="3147805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122609" y="404516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603246" y="495956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194173" y="5950160"/>
            <a:ext cx="519363" cy="495300"/>
          </a:xfrm>
          <a:prstGeom prst="ellips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641972" y="495956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161335" y="404516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680698" y="3147805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946773" y="5950160"/>
            <a:ext cx="519363" cy="495300"/>
          </a:xfrm>
          <a:prstGeom prst="ellips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075736" y="5950160"/>
            <a:ext cx="519363" cy="495300"/>
          </a:xfrm>
          <a:prstGeom prst="ellips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238787" y="5950160"/>
            <a:ext cx="519363" cy="495300"/>
          </a:xfrm>
          <a:prstGeom prst="ellips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803773" y="5950160"/>
            <a:ext cx="519363" cy="495300"/>
          </a:xfrm>
          <a:prstGeom prst="ellips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323136" y="5950160"/>
            <a:ext cx="519363" cy="495300"/>
          </a:xfrm>
          <a:prstGeom prst="ellips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466136" y="5950160"/>
            <a:ext cx="519363" cy="495300"/>
          </a:xfrm>
          <a:prstGeom prst="ellips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609136" y="5950160"/>
            <a:ext cx="519363" cy="495300"/>
          </a:xfrm>
          <a:prstGeom prst="ellips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9" idx="3"/>
            <a:endCxn id="10" idx="0"/>
          </p:cNvCxnSpPr>
          <p:nvPr/>
        </p:nvCxnSpPr>
        <p:spPr>
          <a:xfrm flipH="1">
            <a:off x="3382291" y="3570570"/>
            <a:ext cx="335740" cy="47459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9" idx="5"/>
            <a:endCxn id="14" idx="0"/>
          </p:cNvCxnSpPr>
          <p:nvPr/>
        </p:nvCxnSpPr>
        <p:spPr>
          <a:xfrm>
            <a:off x="4085276" y="3570570"/>
            <a:ext cx="335741" cy="47459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9" idx="6"/>
            <a:endCxn id="15" idx="2"/>
          </p:cNvCxnSpPr>
          <p:nvPr/>
        </p:nvCxnSpPr>
        <p:spPr>
          <a:xfrm>
            <a:off x="4161335" y="3395455"/>
            <a:ext cx="519363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0" idx="3"/>
            <a:endCxn id="11" idx="0"/>
          </p:cNvCxnSpPr>
          <p:nvPr/>
        </p:nvCxnSpPr>
        <p:spPr>
          <a:xfrm flipH="1">
            <a:off x="2862928" y="4467925"/>
            <a:ext cx="335740" cy="4916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0" idx="5"/>
            <a:endCxn id="13" idx="0"/>
          </p:cNvCxnSpPr>
          <p:nvPr/>
        </p:nvCxnSpPr>
        <p:spPr>
          <a:xfrm>
            <a:off x="3565913" y="4467925"/>
            <a:ext cx="335741" cy="4916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3"/>
            <a:endCxn id="12" idx="0"/>
          </p:cNvCxnSpPr>
          <p:nvPr/>
        </p:nvCxnSpPr>
        <p:spPr>
          <a:xfrm flipH="1">
            <a:off x="2453855" y="5382325"/>
            <a:ext cx="225450" cy="5678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1" idx="5"/>
            <a:endCxn id="19" idx="0"/>
          </p:cNvCxnSpPr>
          <p:nvPr/>
        </p:nvCxnSpPr>
        <p:spPr>
          <a:xfrm>
            <a:off x="3046550" y="5382325"/>
            <a:ext cx="16905" cy="5678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3" idx="3"/>
            <a:endCxn id="20" idx="0"/>
          </p:cNvCxnSpPr>
          <p:nvPr/>
        </p:nvCxnSpPr>
        <p:spPr>
          <a:xfrm flipH="1">
            <a:off x="3582818" y="5382325"/>
            <a:ext cx="135213" cy="5678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3" idx="5"/>
            <a:endCxn id="16" idx="0"/>
          </p:cNvCxnSpPr>
          <p:nvPr/>
        </p:nvCxnSpPr>
        <p:spPr>
          <a:xfrm>
            <a:off x="4085276" y="5382325"/>
            <a:ext cx="121179" cy="5678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4" idx="4"/>
            <a:endCxn id="21" idx="0"/>
          </p:cNvCxnSpPr>
          <p:nvPr/>
        </p:nvCxnSpPr>
        <p:spPr>
          <a:xfrm>
            <a:off x="4421017" y="4540460"/>
            <a:ext cx="304801" cy="14097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4" idx="5"/>
            <a:endCxn id="17" idx="0"/>
          </p:cNvCxnSpPr>
          <p:nvPr/>
        </p:nvCxnSpPr>
        <p:spPr>
          <a:xfrm>
            <a:off x="4604639" y="4467925"/>
            <a:ext cx="730779" cy="14822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5" idx="4"/>
            <a:endCxn id="22" idx="0"/>
          </p:cNvCxnSpPr>
          <p:nvPr/>
        </p:nvCxnSpPr>
        <p:spPr>
          <a:xfrm>
            <a:off x="4940380" y="3643105"/>
            <a:ext cx="928438" cy="230705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5" idx="5"/>
            <a:endCxn id="18" idx="0"/>
          </p:cNvCxnSpPr>
          <p:nvPr/>
        </p:nvCxnSpPr>
        <p:spPr>
          <a:xfrm>
            <a:off x="5124002" y="3570570"/>
            <a:ext cx="1374467" cy="237959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5940328" y="3077201"/>
            <a:ext cx="2951422" cy="1390724"/>
            <a:chOff x="0" y="970131"/>
            <a:chExt cx="8229600" cy="2585700"/>
          </a:xfrm>
          <a:solidFill>
            <a:schemeClr val="accent3"/>
          </a:solidFill>
        </p:grpSpPr>
        <p:sp>
          <p:nvSpPr>
            <p:cNvPr id="37" name="Rounded Rectangle 36"/>
            <p:cNvSpPr/>
            <p:nvPr/>
          </p:nvSpPr>
          <p:spPr>
            <a:xfrm>
              <a:off x="0" y="970131"/>
              <a:ext cx="8229600" cy="2585700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ounded Rectangle 4"/>
            <p:cNvSpPr/>
            <p:nvPr/>
          </p:nvSpPr>
          <p:spPr>
            <a:xfrm>
              <a:off x="126223" y="1096354"/>
              <a:ext cx="7977154" cy="233325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defTabSz="1600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/>
                <a:t>Localized cache</a:t>
              </a:r>
              <a:br>
                <a:rPr lang="en-US" sz="2800" kern="1200" dirty="0" smtClean="0"/>
              </a:br>
              <a:r>
                <a:rPr lang="en-US" sz="2800" kern="1200" dirty="0" smtClean="0"/>
                <a:t>- compares epoch</a:t>
              </a:r>
              <a:br>
                <a:rPr lang="en-US" sz="2800" kern="1200" dirty="0" smtClean="0"/>
              </a:br>
              <a:r>
                <a:rPr lang="en-US" sz="2800" kern="1200" dirty="0" smtClean="0"/>
                <a:t>- pull updates</a:t>
              </a:r>
              <a:endParaRPr lang="en-US" sz="2400" kern="1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2490950" y="1531527"/>
            <a:ext cx="3810001" cy="1027733"/>
            <a:chOff x="0" y="970131"/>
            <a:chExt cx="8229600" cy="2585700"/>
          </a:xfrm>
          <a:solidFill>
            <a:schemeClr val="accent3"/>
          </a:solidFill>
        </p:grpSpPr>
        <p:sp>
          <p:nvSpPr>
            <p:cNvPr id="40" name="Rounded Rectangle 39"/>
            <p:cNvSpPr/>
            <p:nvPr/>
          </p:nvSpPr>
          <p:spPr>
            <a:xfrm>
              <a:off x="0" y="970131"/>
              <a:ext cx="8229600" cy="2585700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Rounded Rectangle 4"/>
            <p:cNvSpPr/>
            <p:nvPr/>
          </p:nvSpPr>
          <p:spPr>
            <a:xfrm>
              <a:off x="126223" y="1096354"/>
              <a:ext cx="7977154" cy="233325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defTabSz="1600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/>
                <a:t>Integrated with IB ACM</a:t>
              </a:r>
              <a:br>
                <a:rPr lang="en-US" sz="2800" kern="1200" dirty="0" smtClean="0"/>
              </a:br>
              <a:r>
                <a:rPr lang="en-US" sz="2800" kern="1200" dirty="0" smtClean="0"/>
                <a:t>- via librdmacm</a:t>
              </a:r>
              <a:endParaRPr lang="en-US" sz="2400" kern="12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204950" y="3077201"/>
            <a:ext cx="2888881" cy="1385144"/>
            <a:chOff x="0" y="970131"/>
            <a:chExt cx="8229600" cy="2585700"/>
          </a:xfrm>
        </p:grpSpPr>
        <p:sp>
          <p:nvSpPr>
            <p:cNvPr id="43" name="Rounded Rectangle 42"/>
            <p:cNvSpPr/>
            <p:nvPr/>
          </p:nvSpPr>
          <p:spPr>
            <a:xfrm>
              <a:off x="0" y="970131"/>
              <a:ext cx="8229600" cy="2585700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Rounded Rectangle 4"/>
            <p:cNvSpPr/>
            <p:nvPr/>
          </p:nvSpPr>
          <p:spPr>
            <a:xfrm>
              <a:off x="126223" y="1096354"/>
              <a:ext cx="7977154" cy="233325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defTabSz="1600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/>
                <a:t>Publish local data</a:t>
              </a:r>
              <a:br>
                <a:rPr lang="en-US" sz="2800" kern="1200" dirty="0" smtClean="0"/>
              </a:br>
              <a:r>
                <a:rPr lang="en-US" sz="2800" kern="1200" dirty="0" smtClean="0"/>
                <a:t>- hostname</a:t>
              </a:r>
              <a:br>
                <a:rPr lang="en-US" sz="2800" kern="1200" dirty="0" smtClean="0"/>
              </a:br>
              <a:r>
                <a:rPr lang="en-US" sz="2800" kern="1200" dirty="0" smtClean="0"/>
                <a:t>- IP addresses</a:t>
              </a:r>
              <a:endParaRPr lang="en-US" sz="2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714864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ACM Notes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ACM pulls PRDB at daemon startup and when application is resolving routes/paths</a:t>
            </a:r>
          </a:p>
          <a:p>
            <a:pPr lvl="1"/>
            <a:r>
              <a:rPr lang="en-US" dirty="0"/>
              <a:t>Minimize OS jitter during running job</a:t>
            </a:r>
          </a:p>
          <a:p>
            <a:r>
              <a:rPr lang="en-US" dirty="0"/>
              <a:t>ACM is moving to plugin architecture</a:t>
            </a:r>
          </a:p>
          <a:p>
            <a:pPr lvl="1"/>
            <a:r>
              <a:rPr lang="en-US" dirty="0"/>
              <a:t>ACM version 1 (multicast backend)</a:t>
            </a:r>
          </a:p>
          <a:p>
            <a:pPr lvl="1"/>
            <a:r>
              <a:rPr lang="en-US" dirty="0"/>
              <a:t>SSA backend</a:t>
            </a:r>
          </a:p>
          <a:p>
            <a:r>
              <a:rPr lang="en-US" dirty="0"/>
              <a:t>Other ACM improvements being pursued</a:t>
            </a:r>
          </a:p>
          <a:p>
            <a:pPr lvl="1"/>
            <a:r>
              <a:rPr lang="en-US" dirty="0"/>
              <a:t>More efficient cache structure</a:t>
            </a:r>
          </a:p>
          <a:p>
            <a:pPr lvl="1"/>
            <a:r>
              <a:rPr lang="en-US" dirty="0"/>
              <a:t>Single underlying </a:t>
            </a:r>
            <a:r>
              <a:rPr lang="en-US" dirty="0" err="1"/>
              <a:t>PathRecord</a:t>
            </a:r>
            <a:r>
              <a:rPr lang="en-US" dirty="0"/>
              <a:t> </a:t>
            </a:r>
            <a:r>
              <a:rPr lang="en-US" dirty="0" smtClean="0"/>
              <a:t>cache ?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613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Combined Node/Layer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Core and access</a:t>
            </a:r>
          </a:p>
          <a:p>
            <a:r>
              <a:rPr lang="en-US" dirty="0"/>
              <a:t>Distribution and </a:t>
            </a:r>
            <a:r>
              <a:rPr lang="en-US" dirty="0" smtClean="0"/>
              <a:t>access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696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77336" y="2741948"/>
            <a:ext cx="679854" cy="9314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16062" y="2739284"/>
            <a:ext cx="679854" cy="9314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SM’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757582" y="3116275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238219" y="401363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718856" y="492803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309783" y="591863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757582" y="492803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276945" y="401363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796308" y="3116275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062383" y="591863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191346" y="591863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354397" y="591863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919383" y="591863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438746" y="591863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581746" y="591863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724746" y="591863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9" idx="3"/>
            <a:endCxn id="10" idx="0"/>
          </p:cNvCxnSpPr>
          <p:nvPr/>
        </p:nvCxnSpPr>
        <p:spPr>
          <a:xfrm flipH="1">
            <a:off x="3497901" y="3539040"/>
            <a:ext cx="335740" cy="47459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9" idx="5"/>
            <a:endCxn id="14" idx="0"/>
          </p:cNvCxnSpPr>
          <p:nvPr/>
        </p:nvCxnSpPr>
        <p:spPr>
          <a:xfrm>
            <a:off x="4200886" y="3539040"/>
            <a:ext cx="335741" cy="47459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9" idx="6"/>
            <a:endCxn id="15" idx="2"/>
          </p:cNvCxnSpPr>
          <p:nvPr/>
        </p:nvCxnSpPr>
        <p:spPr>
          <a:xfrm>
            <a:off x="4276945" y="3363925"/>
            <a:ext cx="519363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0" idx="3"/>
            <a:endCxn id="11" idx="0"/>
          </p:cNvCxnSpPr>
          <p:nvPr/>
        </p:nvCxnSpPr>
        <p:spPr>
          <a:xfrm flipH="1">
            <a:off x="2978538" y="4436395"/>
            <a:ext cx="335740" cy="4916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0" idx="5"/>
            <a:endCxn id="13" idx="0"/>
          </p:cNvCxnSpPr>
          <p:nvPr/>
        </p:nvCxnSpPr>
        <p:spPr>
          <a:xfrm>
            <a:off x="3681523" y="4436395"/>
            <a:ext cx="335741" cy="4916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3"/>
            <a:endCxn id="12" idx="0"/>
          </p:cNvCxnSpPr>
          <p:nvPr/>
        </p:nvCxnSpPr>
        <p:spPr>
          <a:xfrm flipH="1">
            <a:off x="2569465" y="5350795"/>
            <a:ext cx="225450" cy="5678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1" idx="5"/>
            <a:endCxn id="19" idx="0"/>
          </p:cNvCxnSpPr>
          <p:nvPr/>
        </p:nvCxnSpPr>
        <p:spPr>
          <a:xfrm>
            <a:off x="3162160" y="5350795"/>
            <a:ext cx="16905" cy="5678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3" idx="3"/>
            <a:endCxn id="20" idx="0"/>
          </p:cNvCxnSpPr>
          <p:nvPr/>
        </p:nvCxnSpPr>
        <p:spPr>
          <a:xfrm flipH="1">
            <a:off x="3698428" y="5350795"/>
            <a:ext cx="135213" cy="5678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3" idx="5"/>
            <a:endCxn id="16" idx="0"/>
          </p:cNvCxnSpPr>
          <p:nvPr/>
        </p:nvCxnSpPr>
        <p:spPr>
          <a:xfrm>
            <a:off x="4200886" y="5350795"/>
            <a:ext cx="121179" cy="5678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4" idx="4"/>
            <a:endCxn id="21" idx="0"/>
          </p:cNvCxnSpPr>
          <p:nvPr/>
        </p:nvCxnSpPr>
        <p:spPr>
          <a:xfrm>
            <a:off x="4536627" y="4508930"/>
            <a:ext cx="304801" cy="14097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4" idx="5"/>
            <a:endCxn id="17" idx="0"/>
          </p:cNvCxnSpPr>
          <p:nvPr/>
        </p:nvCxnSpPr>
        <p:spPr>
          <a:xfrm>
            <a:off x="4720249" y="4436395"/>
            <a:ext cx="730779" cy="14822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5" idx="4"/>
            <a:endCxn id="22" idx="0"/>
          </p:cNvCxnSpPr>
          <p:nvPr/>
        </p:nvCxnSpPr>
        <p:spPr>
          <a:xfrm>
            <a:off x="5055990" y="3611575"/>
            <a:ext cx="928438" cy="230705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5" idx="5"/>
            <a:endCxn id="18" idx="0"/>
          </p:cNvCxnSpPr>
          <p:nvPr/>
        </p:nvCxnSpPr>
        <p:spPr>
          <a:xfrm>
            <a:off x="5239612" y="3539040"/>
            <a:ext cx="1374467" cy="237959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6208338" y="3061148"/>
            <a:ext cx="2646622" cy="1375248"/>
            <a:chOff x="0" y="970131"/>
            <a:chExt cx="8229600" cy="2585700"/>
          </a:xfrm>
          <a:solidFill>
            <a:schemeClr val="accent3"/>
          </a:solidFill>
        </p:grpSpPr>
        <p:sp>
          <p:nvSpPr>
            <p:cNvPr id="37" name="Rounded Rectangle 36"/>
            <p:cNvSpPr/>
            <p:nvPr/>
          </p:nvSpPr>
          <p:spPr>
            <a:xfrm>
              <a:off x="0" y="970131"/>
              <a:ext cx="8229600" cy="2585700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ounded Rectangle 4"/>
            <p:cNvSpPr/>
            <p:nvPr/>
          </p:nvSpPr>
          <p:spPr>
            <a:xfrm>
              <a:off x="126223" y="1096354"/>
              <a:ext cx="7977154" cy="233325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defTabSz="1600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/>
                <a:t>Local databases</a:t>
              </a:r>
              <a:br>
                <a:rPr lang="en-US" sz="2800" kern="1200" dirty="0" smtClean="0"/>
              </a:br>
              <a:r>
                <a:rPr lang="en-US" sz="2800" kern="1200" dirty="0" smtClean="0"/>
                <a:t>- log files for </a:t>
              </a:r>
              <a:br>
                <a:rPr lang="en-US" sz="2800" kern="1200" dirty="0" smtClean="0"/>
              </a:br>
              <a:r>
                <a:rPr lang="en-US" sz="2800" kern="1200" dirty="0" smtClean="0"/>
                <a:t>   consistency</a:t>
              </a:r>
              <a:endParaRPr lang="en-US" sz="2400" kern="1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139960" y="1576197"/>
            <a:ext cx="2789355" cy="1027733"/>
            <a:chOff x="0" y="970131"/>
            <a:chExt cx="8229600" cy="2585700"/>
          </a:xfrm>
          <a:solidFill>
            <a:schemeClr val="accent3"/>
          </a:solidFill>
        </p:grpSpPr>
        <p:sp>
          <p:nvSpPr>
            <p:cNvPr id="40" name="Rounded Rectangle 39"/>
            <p:cNvSpPr/>
            <p:nvPr/>
          </p:nvSpPr>
          <p:spPr>
            <a:xfrm>
              <a:off x="0" y="970131"/>
              <a:ext cx="8229600" cy="2585700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Rounded Rectangle 4"/>
            <p:cNvSpPr/>
            <p:nvPr/>
          </p:nvSpPr>
          <p:spPr>
            <a:xfrm>
              <a:off x="126223" y="1096354"/>
              <a:ext cx="7977154" cy="233325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dirty="0" smtClean="0"/>
                <a:t>Primary and backup parents</a:t>
              </a:r>
              <a:endParaRPr lang="en-US" sz="2400" kern="12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20560" y="3137331"/>
            <a:ext cx="2675023" cy="1300926"/>
            <a:chOff x="0" y="970131"/>
            <a:chExt cx="8229600" cy="2585700"/>
          </a:xfrm>
        </p:grpSpPr>
        <p:sp>
          <p:nvSpPr>
            <p:cNvPr id="43" name="Rounded Rectangle 42"/>
            <p:cNvSpPr/>
            <p:nvPr/>
          </p:nvSpPr>
          <p:spPr>
            <a:xfrm>
              <a:off x="0" y="970131"/>
              <a:ext cx="8229600" cy="2585700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Rounded Rectangle 4"/>
            <p:cNvSpPr/>
            <p:nvPr/>
          </p:nvSpPr>
          <p:spPr>
            <a:xfrm>
              <a:off x="126223" y="1096354"/>
              <a:ext cx="7977154" cy="233325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defTabSz="1600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/>
                <a:t>Error reporting</a:t>
              </a:r>
              <a:br>
                <a:rPr lang="en-US" sz="2800" kern="1200" dirty="0" smtClean="0"/>
              </a:br>
              <a:r>
                <a:rPr lang="en-US" sz="2800" kern="1200" dirty="0" smtClean="0"/>
                <a:t>- parent notifies</a:t>
              </a:r>
              <a:br>
                <a:rPr lang="en-US" sz="2800" kern="1200" dirty="0" smtClean="0"/>
              </a:br>
              <a:r>
                <a:rPr lang="en-US" sz="2800" kern="1200" dirty="0" smtClean="0"/>
                <a:t>   core of error</a:t>
              </a:r>
              <a:endParaRPr lang="en-US" sz="2400" kern="1200" dirty="0"/>
            </a:p>
          </p:txBody>
        </p:sp>
      </p:grpSp>
      <p:cxnSp>
        <p:nvCxnSpPr>
          <p:cNvPr id="45" name="Straight Connector 44"/>
          <p:cNvCxnSpPr>
            <a:stCxn id="10" idx="7"/>
            <a:endCxn id="15" idx="3"/>
          </p:cNvCxnSpPr>
          <p:nvPr/>
        </p:nvCxnSpPr>
        <p:spPr>
          <a:xfrm flipV="1">
            <a:off x="3681523" y="3539040"/>
            <a:ext cx="1190844" cy="547125"/>
          </a:xfrm>
          <a:prstGeom prst="line">
            <a:avLst/>
          </a:prstGeom>
          <a:ln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4" idx="7"/>
            <a:endCxn id="15" idx="4"/>
          </p:cNvCxnSpPr>
          <p:nvPr/>
        </p:nvCxnSpPr>
        <p:spPr>
          <a:xfrm flipV="1">
            <a:off x="4720249" y="3611575"/>
            <a:ext cx="335741" cy="474590"/>
          </a:xfrm>
          <a:prstGeom prst="line">
            <a:avLst/>
          </a:prstGeom>
          <a:ln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1" idx="7"/>
            <a:endCxn id="14" idx="3"/>
          </p:cNvCxnSpPr>
          <p:nvPr/>
        </p:nvCxnSpPr>
        <p:spPr>
          <a:xfrm flipV="1">
            <a:off x="3162160" y="4436395"/>
            <a:ext cx="1190844" cy="564170"/>
          </a:xfrm>
          <a:prstGeom prst="line">
            <a:avLst/>
          </a:prstGeom>
          <a:ln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13" idx="7"/>
            <a:endCxn id="14" idx="4"/>
          </p:cNvCxnSpPr>
          <p:nvPr/>
        </p:nvCxnSpPr>
        <p:spPr>
          <a:xfrm flipV="1">
            <a:off x="4200886" y="4508930"/>
            <a:ext cx="335741" cy="491635"/>
          </a:xfrm>
          <a:prstGeom prst="line">
            <a:avLst/>
          </a:prstGeom>
          <a:ln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2" idx="7"/>
            <a:endCxn id="13" idx="2"/>
          </p:cNvCxnSpPr>
          <p:nvPr/>
        </p:nvCxnSpPr>
        <p:spPr>
          <a:xfrm flipV="1">
            <a:off x="2753087" y="5175680"/>
            <a:ext cx="1004495" cy="815485"/>
          </a:xfrm>
          <a:prstGeom prst="line">
            <a:avLst/>
          </a:prstGeom>
          <a:ln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19" idx="7"/>
            <a:endCxn id="13" idx="3"/>
          </p:cNvCxnSpPr>
          <p:nvPr/>
        </p:nvCxnSpPr>
        <p:spPr>
          <a:xfrm flipV="1">
            <a:off x="3362687" y="5350795"/>
            <a:ext cx="470954" cy="640370"/>
          </a:xfrm>
          <a:prstGeom prst="line">
            <a:avLst/>
          </a:prstGeom>
          <a:ln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20" idx="1"/>
            <a:endCxn id="11" idx="4"/>
          </p:cNvCxnSpPr>
          <p:nvPr/>
        </p:nvCxnSpPr>
        <p:spPr>
          <a:xfrm flipH="1" flipV="1">
            <a:off x="2978538" y="5423330"/>
            <a:ext cx="536267" cy="567835"/>
          </a:xfrm>
          <a:prstGeom prst="line">
            <a:avLst/>
          </a:prstGeom>
          <a:ln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6" idx="1"/>
            <a:endCxn id="11" idx="5"/>
          </p:cNvCxnSpPr>
          <p:nvPr/>
        </p:nvCxnSpPr>
        <p:spPr>
          <a:xfrm flipH="1" flipV="1">
            <a:off x="3162160" y="5350795"/>
            <a:ext cx="976282" cy="640370"/>
          </a:xfrm>
          <a:prstGeom prst="line">
            <a:avLst/>
          </a:prstGeom>
          <a:ln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1" idx="1"/>
            <a:endCxn id="13" idx="4"/>
          </p:cNvCxnSpPr>
          <p:nvPr/>
        </p:nvCxnSpPr>
        <p:spPr>
          <a:xfrm flipH="1" flipV="1">
            <a:off x="4017264" y="5423330"/>
            <a:ext cx="640541" cy="567835"/>
          </a:xfrm>
          <a:prstGeom prst="line">
            <a:avLst/>
          </a:prstGeom>
          <a:ln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18" idx="1"/>
            <a:endCxn id="14" idx="6"/>
          </p:cNvCxnSpPr>
          <p:nvPr/>
        </p:nvCxnSpPr>
        <p:spPr>
          <a:xfrm flipH="1" flipV="1">
            <a:off x="4796308" y="4261280"/>
            <a:ext cx="1634148" cy="1729885"/>
          </a:xfrm>
          <a:prstGeom prst="line">
            <a:avLst/>
          </a:prstGeom>
          <a:ln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22" idx="1"/>
            <a:endCxn id="14" idx="5"/>
          </p:cNvCxnSpPr>
          <p:nvPr/>
        </p:nvCxnSpPr>
        <p:spPr>
          <a:xfrm flipH="1" flipV="1">
            <a:off x="4720249" y="4436395"/>
            <a:ext cx="1080556" cy="1554770"/>
          </a:xfrm>
          <a:prstGeom prst="line">
            <a:avLst/>
          </a:prstGeom>
          <a:ln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7" idx="1"/>
            <a:endCxn id="13" idx="5"/>
          </p:cNvCxnSpPr>
          <p:nvPr/>
        </p:nvCxnSpPr>
        <p:spPr>
          <a:xfrm flipH="1" flipV="1">
            <a:off x="4200886" y="5350795"/>
            <a:ext cx="1066519" cy="640370"/>
          </a:xfrm>
          <a:prstGeom prst="line">
            <a:avLst/>
          </a:prstGeom>
          <a:ln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9375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Requirements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AF_IB capable kernel</a:t>
            </a:r>
          </a:p>
          <a:p>
            <a:pPr lvl="1"/>
            <a:r>
              <a:rPr lang="en-US" dirty="0"/>
              <a:t>3.11 and beyond</a:t>
            </a:r>
          </a:p>
          <a:p>
            <a:r>
              <a:rPr lang="en-US" dirty="0" err="1"/>
              <a:t>librdmacm</a:t>
            </a:r>
            <a:r>
              <a:rPr lang="en-US" dirty="0"/>
              <a:t> with AF_IB and </a:t>
            </a:r>
            <a:r>
              <a:rPr lang="en-US" dirty="0" err="1"/>
              <a:t>keepalive</a:t>
            </a:r>
            <a:r>
              <a:rPr lang="en-US" dirty="0"/>
              <a:t> support</a:t>
            </a:r>
          </a:p>
          <a:p>
            <a:pPr lvl="1"/>
            <a:r>
              <a:rPr lang="en-US" dirty="0"/>
              <a:t>Beyond 1.0.18 release</a:t>
            </a:r>
          </a:p>
          <a:p>
            <a:r>
              <a:rPr lang="en-US" dirty="0" err="1"/>
              <a:t>libibverbs</a:t>
            </a:r>
            <a:endParaRPr lang="en-US" dirty="0"/>
          </a:p>
          <a:p>
            <a:r>
              <a:rPr lang="en-US" dirty="0" err="1"/>
              <a:t>libibumad</a:t>
            </a:r>
            <a:endParaRPr lang="en-US" dirty="0"/>
          </a:p>
          <a:p>
            <a:pPr lvl="1"/>
            <a:r>
              <a:rPr lang="en-US" dirty="0"/>
              <a:t>Beyond 1.3.9 release</a:t>
            </a:r>
          </a:p>
          <a:p>
            <a:r>
              <a:rPr lang="en-US" dirty="0" err="1"/>
              <a:t>OpenSM</a:t>
            </a:r>
            <a:endParaRPr lang="en-US" dirty="0"/>
          </a:p>
          <a:p>
            <a:pPr lvl="1"/>
            <a:r>
              <a:rPr lang="en-US" dirty="0"/>
              <a:t>3.3.17 release or </a:t>
            </a:r>
            <a:r>
              <a:rPr lang="en-US" dirty="0" smtClean="0"/>
              <a:t>beyond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5985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OpenMPI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RDMA CM AF_IB connector contributed to master branch recently</a:t>
            </a:r>
          </a:p>
          <a:p>
            <a:pPr lvl="1"/>
            <a:r>
              <a:rPr lang="en-US" dirty="0"/>
              <a:t>Thanks to Vasily Filipov @ Mellanox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  <a:p>
            <a:pPr lvl="1"/>
            <a:r>
              <a:rPr lang="en-US" dirty="0"/>
              <a:t>Need to work out release details</a:t>
            </a:r>
          </a:p>
          <a:p>
            <a:pPr lvl="2"/>
            <a:r>
              <a:rPr lang="en-US" dirty="0"/>
              <a:t>Not in 1.7 or 1.6 </a:t>
            </a:r>
            <a:r>
              <a:rPr lang="en-US" dirty="0" smtClean="0"/>
              <a:t>releases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80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Problem And The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64848"/>
            <a:ext cx="8229600" cy="464661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SA queried for every connection</a:t>
            </a:r>
          </a:p>
          <a:p>
            <a:r>
              <a:rPr lang="en-US" dirty="0"/>
              <a:t>Communication between all nodes creates an n</a:t>
            </a:r>
            <a:r>
              <a:rPr lang="en-US" baseline="30000" dirty="0"/>
              <a:t>2  </a:t>
            </a:r>
            <a:r>
              <a:rPr lang="en-US" dirty="0"/>
              <a:t>load on the SA</a:t>
            </a:r>
          </a:p>
          <a:p>
            <a:pPr marL="742950" lvl="2" indent="-342900"/>
            <a:r>
              <a:rPr lang="en-US" dirty="0"/>
              <a:t>In </a:t>
            </a:r>
            <a:r>
              <a:rPr lang="en-US" dirty="0" err="1"/>
              <a:t>InfiniBand</a:t>
            </a:r>
            <a:r>
              <a:rPr lang="en-US" dirty="0"/>
              <a:t> architecture (IBA), SA is a centralized entity</a:t>
            </a:r>
          </a:p>
          <a:p>
            <a:r>
              <a:rPr lang="en-US" dirty="0"/>
              <a:t>Other n</a:t>
            </a:r>
            <a:r>
              <a:rPr lang="en-US" baseline="30000" dirty="0"/>
              <a:t>2 </a:t>
            </a:r>
            <a:r>
              <a:rPr lang="en-US" dirty="0"/>
              <a:t>scalability </a:t>
            </a:r>
            <a:r>
              <a:rPr lang="en-US" dirty="0" smtClean="0"/>
              <a:t>issues</a:t>
            </a:r>
          </a:p>
          <a:p>
            <a:pPr lvl="1"/>
            <a:r>
              <a:rPr lang="en-US" dirty="0"/>
              <a:t>Name to address (DNS)</a:t>
            </a:r>
          </a:p>
          <a:p>
            <a:pPr lvl="2"/>
            <a:r>
              <a:rPr lang="en-US" dirty="0"/>
              <a:t>Mainly solved by a hosts file</a:t>
            </a:r>
          </a:p>
          <a:p>
            <a:pPr lvl="1"/>
            <a:r>
              <a:rPr lang="en-US" dirty="0"/>
              <a:t>IP address translation</a:t>
            </a:r>
          </a:p>
          <a:p>
            <a:pPr lvl="2"/>
            <a:r>
              <a:rPr lang="en-US" dirty="0"/>
              <a:t>Relies on ARPs</a:t>
            </a:r>
          </a:p>
          <a:p>
            <a:r>
              <a:rPr lang="en-US" dirty="0" smtClean="0"/>
              <a:t>Solution: Scalable SA (SSA)</a:t>
            </a:r>
          </a:p>
          <a:p>
            <a:pPr lvl="1"/>
            <a:r>
              <a:rPr lang="en-US" dirty="0" smtClean="0"/>
              <a:t>Turns a centralized problem into a distributed one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266667" y="1034674"/>
            <a:ext cx="2505566" cy="689751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n^2 SA load</a:t>
            </a:r>
            <a:endParaRPr lang="en-US" sz="28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8988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Deployment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20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66700" y="2610342"/>
            <a:ext cx="1143000" cy="491030"/>
            <a:chOff x="0" y="970131"/>
            <a:chExt cx="8229600" cy="2585700"/>
          </a:xfrm>
        </p:grpSpPr>
        <p:sp>
          <p:nvSpPr>
            <p:cNvPr id="6" name="Rounded Rectangle 5"/>
            <p:cNvSpPr/>
            <p:nvPr/>
          </p:nvSpPr>
          <p:spPr>
            <a:xfrm>
              <a:off x="0" y="970131"/>
              <a:ext cx="8229600" cy="25857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126223" y="1096354"/>
              <a:ext cx="7977154" cy="23332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/>
                <a:t>SM</a:t>
              </a:r>
              <a:endParaRPr lang="en-US" sz="2400" kern="12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133600" y="2652712"/>
            <a:ext cx="1143000" cy="491030"/>
            <a:chOff x="0" y="970131"/>
            <a:chExt cx="8229600" cy="2585700"/>
          </a:xfrm>
        </p:grpSpPr>
        <p:sp>
          <p:nvSpPr>
            <p:cNvPr id="9" name="Rounded Rectangle 8"/>
            <p:cNvSpPr/>
            <p:nvPr/>
          </p:nvSpPr>
          <p:spPr>
            <a:xfrm>
              <a:off x="0" y="970131"/>
              <a:ext cx="8229600" cy="25857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126223" y="1096354"/>
              <a:ext cx="7977154" cy="23332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/>
                <a:t>SA</a:t>
              </a:r>
              <a:endParaRPr lang="en-US" sz="2400" kern="1200" dirty="0"/>
            </a:p>
          </p:txBody>
        </p:sp>
      </p:grpSp>
      <p:sp>
        <p:nvSpPr>
          <p:cNvPr id="11" name="Flowchart: Magnetic Disk 10"/>
          <p:cNvSpPr/>
          <p:nvPr/>
        </p:nvSpPr>
        <p:spPr>
          <a:xfrm>
            <a:off x="284231" y="3295648"/>
            <a:ext cx="1107938" cy="1047752"/>
          </a:xfrm>
          <a:prstGeom prst="flowChartMagneticDisk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165" y="3248024"/>
            <a:ext cx="1601869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8687" y="3112114"/>
            <a:ext cx="918113" cy="611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8687" y="4493574"/>
            <a:ext cx="918113" cy="611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8687" y="3796031"/>
            <a:ext cx="918113" cy="611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8687" y="2390378"/>
            <a:ext cx="918113" cy="611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" name="Group 16"/>
          <p:cNvGrpSpPr/>
          <p:nvPr/>
        </p:nvGrpSpPr>
        <p:grpSpPr>
          <a:xfrm>
            <a:off x="6172200" y="2632508"/>
            <a:ext cx="1512094" cy="150352"/>
            <a:chOff x="6172200" y="4593432"/>
            <a:chExt cx="1512094" cy="150352"/>
          </a:xfrm>
        </p:grpSpPr>
        <p:sp>
          <p:nvSpPr>
            <p:cNvPr id="18" name="Rectangle 17"/>
            <p:cNvSpPr/>
            <p:nvPr/>
          </p:nvSpPr>
          <p:spPr>
            <a:xfrm>
              <a:off x="6172200" y="4593432"/>
              <a:ext cx="1512094" cy="15035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6350">
                  <a:noFill/>
                </a:ln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6477000" y="4629484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477000" y="4668608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6477000" y="4708525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7086600" y="4628692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7086600" y="4667816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7086600" y="4707733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6324600" y="4619334"/>
              <a:ext cx="0" cy="18716"/>
            </a:xfrm>
            <a:prstGeom prst="line">
              <a:avLst/>
            </a:prstGeom>
            <a:ln w="952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6348410" y="4620126"/>
              <a:ext cx="0" cy="18716"/>
            </a:xfrm>
            <a:prstGeom prst="line">
              <a:avLst/>
            </a:prstGeom>
            <a:ln w="95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3999309" y="3352800"/>
            <a:ext cx="1512094" cy="150352"/>
            <a:chOff x="6172200" y="4593432"/>
            <a:chExt cx="1512094" cy="150352"/>
          </a:xfrm>
        </p:grpSpPr>
        <p:sp>
          <p:nvSpPr>
            <p:cNvPr id="28" name="Rectangle 27"/>
            <p:cNvSpPr/>
            <p:nvPr/>
          </p:nvSpPr>
          <p:spPr>
            <a:xfrm>
              <a:off x="6172200" y="4593432"/>
              <a:ext cx="1512094" cy="15035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6350">
                  <a:noFill/>
                </a:ln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6477000" y="4629484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6477000" y="4668608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6477000" y="4708525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086600" y="4628692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086600" y="4667816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7086600" y="4707733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324600" y="4619334"/>
              <a:ext cx="0" cy="18716"/>
            </a:xfrm>
            <a:prstGeom prst="line">
              <a:avLst/>
            </a:prstGeom>
            <a:ln w="952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6348410" y="4620126"/>
              <a:ext cx="0" cy="18716"/>
            </a:xfrm>
            <a:prstGeom prst="line">
              <a:avLst/>
            </a:prstGeom>
            <a:ln w="95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3999309" y="3584472"/>
            <a:ext cx="1512094" cy="150352"/>
            <a:chOff x="6172200" y="4593432"/>
            <a:chExt cx="1512094" cy="150352"/>
          </a:xfrm>
        </p:grpSpPr>
        <p:sp>
          <p:nvSpPr>
            <p:cNvPr id="38" name="Rectangle 37"/>
            <p:cNvSpPr/>
            <p:nvPr/>
          </p:nvSpPr>
          <p:spPr>
            <a:xfrm>
              <a:off x="6172200" y="4593432"/>
              <a:ext cx="1512094" cy="15035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6350">
                  <a:noFill/>
                </a:ln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6477000" y="4629484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6477000" y="4668608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6477000" y="4708525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7086600" y="4628692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7086600" y="4667816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086600" y="4707733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6324600" y="4619334"/>
              <a:ext cx="0" cy="18716"/>
            </a:xfrm>
            <a:prstGeom prst="line">
              <a:avLst/>
            </a:prstGeom>
            <a:ln w="952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6348410" y="4620126"/>
              <a:ext cx="0" cy="18716"/>
            </a:xfrm>
            <a:prstGeom prst="line">
              <a:avLst/>
            </a:prstGeom>
            <a:ln w="95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ounded Rectangle 46"/>
          <p:cNvSpPr/>
          <p:nvPr/>
        </p:nvSpPr>
        <p:spPr>
          <a:xfrm>
            <a:off x="5943601" y="5257800"/>
            <a:ext cx="3047999" cy="899583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IB ACM</a:t>
            </a:r>
          </a:p>
          <a:p>
            <a:pPr algn="ctr"/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Shipped by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distros</a:t>
            </a:r>
            <a:endParaRPr lang="en-US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685800" y="4572000"/>
            <a:ext cx="2324101" cy="899583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IB SSA</a:t>
            </a:r>
          </a:p>
          <a:p>
            <a:pPr algn="ctr"/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Core package</a:t>
            </a:r>
            <a:endParaRPr lang="en-US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3708798" y="4419600"/>
            <a:ext cx="2082402" cy="1219200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IB SSA</a:t>
            </a:r>
          </a:p>
          <a:p>
            <a:pPr algn="ctr"/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Distribution package</a:t>
            </a:r>
            <a:endParaRPr lang="en-US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3999309" y="3812048"/>
            <a:ext cx="1512094" cy="150352"/>
            <a:chOff x="6172200" y="4593432"/>
            <a:chExt cx="1512094" cy="150352"/>
          </a:xfrm>
        </p:grpSpPr>
        <p:sp>
          <p:nvSpPr>
            <p:cNvPr id="51" name="Rectangle 50"/>
            <p:cNvSpPr/>
            <p:nvPr/>
          </p:nvSpPr>
          <p:spPr>
            <a:xfrm>
              <a:off x="6172200" y="4593432"/>
              <a:ext cx="1512094" cy="15035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6350">
                  <a:noFill/>
                </a:ln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6477000" y="4629484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6477000" y="4668608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6477000" y="4708525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7086600" y="4628692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7086600" y="4667816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7086600" y="4707733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6324600" y="4619334"/>
              <a:ext cx="0" cy="18716"/>
            </a:xfrm>
            <a:prstGeom prst="line">
              <a:avLst/>
            </a:prstGeom>
            <a:ln w="952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6348410" y="4620126"/>
              <a:ext cx="0" cy="18716"/>
            </a:xfrm>
            <a:prstGeom prst="line">
              <a:avLst/>
            </a:prstGeom>
            <a:ln w="95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3999309" y="4040648"/>
            <a:ext cx="1512094" cy="150352"/>
            <a:chOff x="6172200" y="4593432"/>
            <a:chExt cx="1512094" cy="150352"/>
          </a:xfrm>
        </p:grpSpPr>
        <p:sp>
          <p:nvSpPr>
            <p:cNvPr id="61" name="Rectangle 60"/>
            <p:cNvSpPr/>
            <p:nvPr/>
          </p:nvSpPr>
          <p:spPr>
            <a:xfrm>
              <a:off x="6172200" y="4593432"/>
              <a:ext cx="1512094" cy="15035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6350">
                  <a:noFill/>
                </a:ln>
              </a:endParaRPr>
            </a:p>
          </p:txBody>
        </p:sp>
        <p:cxnSp>
          <p:nvCxnSpPr>
            <p:cNvPr id="62" name="Straight Connector 61"/>
            <p:cNvCxnSpPr/>
            <p:nvPr/>
          </p:nvCxnSpPr>
          <p:spPr>
            <a:xfrm>
              <a:off x="6477000" y="4629484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6477000" y="4668608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477000" y="4708525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7086600" y="4628692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7086600" y="4667816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7086600" y="4707733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6324600" y="4619334"/>
              <a:ext cx="0" cy="18716"/>
            </a:xfrm>
            <a:prstGeom prst="line">
              <a:avLst/>
            </a:prstGeom>
            <a:ln w="952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6348410" y="4620126"/>
              <a:ext cx="0" cy="18716"/>
            </a:xfrm>
            <a:prstGeom prst="line">
              <a:avLst/>
            </a:prstGeom>
            <a:ln w="95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/>
          <p:cNvGrpSpPr/>
          <p:nvPr/>
        </p:nvGrpSpPr>
        <p:grpSpPr>
          <a:xfrm>
            <a:off x="6172200" y="2820960"/>
            <a:ext cx="1512094" cy="150352"/>
            <a:chOff x="6172200" y="4593432"/>
            <a:chExt cx="1512094" cy="150352"/>
          </a:xfrm>
        </p:grpSpPr>
        <p:sp>
          <p:nvSpPr>
            <p:cNvPr id="71" name="Rectangle 70"/>
            <p:cNvSpPr/>
            <p:nvPr/>
          </p:nvSpPr>
          <p:spPr>
            <a:xfrm>
              <a:off x="6172200" y="4593432"/>
              <a:ext cx="1512094" cy="15035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6350">
                  <a:noFill/>
                </a:ln>
              </a:endParaRPr>
            </a:p>
          </p:txBody>
        </p:sp>
        <p:cxnSp>
          <p:nvCxnSpPr>
            <p:cNvPr id="72" name="Straight Connector 71"/>
            <p:cNvCxnSpPr/>
            <p:nvPr/>
          </p:nvCxnSpPr>
          <p:spPr>
            <a:xfrm>
              <a:off x="6477000" y="4629484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6477000" y="4668608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6477000" y="4708525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7086600" y="4628692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7086600" y="4667816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7086600" y="4707733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6324600" y="4619334"/>
              <a:ext cx="0" cy="18716"/>
            </a:xfrm>
            <a:prstGeom prst="line">
              <a:avLst/>
            </a:prstGeom>
            <a:ln w="952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6348410" y="4620126"/>
              <a:ext cx="0" cy="18716"/>
            </a:xfrm>
            <a:prstGeom prst="line">
              <a:avLst/>
            </a:prstGeom>
            <a:ln w="95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>
            <a:off x="6172200" y="2456003"/>
            <a:ext cx="1512094" cy="150352"/>
            <a:chOff x="6172200" y="4593432"/>
            <a:chExt cx="1512094" cy="150352"/>
          </a:xfrm>
        </p:grpSpPr>
        <p:sp>
          <p:nvSpPr>
            <p:cNvPr id="81" name="Rectangle 80"/>
            <p:cNvSpPr/>
            <p:nvPr/>
          </p:nvSpPr>
          <p:spPr>
            <a:xfrm>
              <a:off x="6172200" y="4593432"/>
              <a:ext cx="1512094" cy="15035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6350">
                  <a:noFill/>
                </a:ln>
              </a:endParaRPr>
            </a:p>
          </p:txBody>
        </p:sp>
        <p:cxnSp>
          <p:nvCxnSpPr>
            <p:cNvPr id="82" name="Straight Connector 81"/>
            <p:cNvCxnSpPr/>
            <p:nvPr/>
          </p:nvCxnSpPr>
          <p:spPr>
            <a:xfrm>
              <a:off x="6477000" y="4629484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6477000" y="4668608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6477000" y="4708525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7086600" y="4628692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7086600" y="4667816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7086600" y="4707733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6324600" y="4619334"/>
              <a:ext cx="0" cy="18716"/>
            </a:xfrm>
            <a:prstGeom prst="line">
              <a:avLst/>
            </a:prstGeom>
            <a:ln w="952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6348410" y="4620126"/>
              <a:ext cx="0" cy="18716"/>
            </a:xfrm>
            <a:prstGeom prst="line">
              <a:avLst/>
            </a:prstGeom>
            <a:ln w="95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89"/>
          <p:cNvGrpSpPr/>
          <p:nvPr/>
        </p:nvGrpSpPr>
        <p:grpSpPr>
          <a:xfrm>
            <a:off x="6172200" y="3342851"/>
            <a:ext cx="1512094" cy="150352"/>
            <a:chOff x="6172200" y="4593432"/>
            <a:chExt cx="1512094" cy="150352"/>
          </a:xfrm>
        </p:grpSpPr>
        <p:sp>
          <p:nvSpPr>
            <p:cNvPr id="91" name="Rectangle 90"/>
            <p:cNvSpPr/>
            <p:nvPr/>
          </p:nvSpPr>
          <p:spPr>
            <a:xfrm>
              <a:off x="6172200" y="4593432"/>
              <a:ext cx="1512094" cy="15035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6350">
                  <a:noFill/>
                </a:ln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>
            <a:xfrm>
              <a:off x="6477000" y="4629484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6477000" y="4668608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6477000" y="4708525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7086600" y="4628692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7086600" y="4667816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7086600" y="4707733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6324600" y="4619334"/>
              <a:ext cx="0" cy="18716"/>
            </a:xfrm>
            <a:prstGeom prst="line">
              <a:avLst/>
            </a:prstGeom>
            <a:ln w="952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6348410" y="4620126"/>
              <a:ext cx="0" cy="18716"/>
            </a:xfrm>
            <a:prstGeom prst="line">
              <a:avLst/>
            </a:prstGeom>
            <a:ln w="95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oup 99"/>
          <p:cNvGrpSpPr/>
          <p:nvPr/>
        </p:nvGrpSpPr>
        <p:grpSpPr>
          <a:xfrm>
            <a:off x="6172200" y="3531303"/>
            <a:ext cx="1512094" cy="150352"/>
            <a:chOff x="6172200" y="4593432"/>
            <a:chExt cx="1512094" cy="150352"/>
          </a:xfrm>
        </p:grpSpPr>
        <p:sp>
          <p:nvSpPr>
            <p:cNvPr id="101" name="Rectangle 100"/>
            <p:cNvSpPr/>
            <p:nvPr/>
          </p:nvSpPr>
          <p:spPr>
            <a:xfrm>
              <a:off x="6172200" y="4593432"/>
              <a:ext cx="1512094" cy="15035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6350">
                  <a:noFill/>
                </a:ln>
              </a:endParaRPr>
            </a:p>
          </p:txBody>
        </p:sp>
        <p:cxnSp>
          <p:nvCxnSpPr>
            <p:cNvPr id="102" name="Straight Connector 101"/>
            <p:cNvCxnSpPr/>
            <p:nvPr/>
          </p:nvCxnSpPr>
          <p:spPr>
            <a:xfrm>
              <a:off x="6477000" y="4629484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6477000" y="4668608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6477000" y="4708525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7086600" y="4628692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7086600" y="4667816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7086600" y="4707733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6324600" y="4619334"/>
              <a:ext cx="0" cy="18716"/>
            </a:xfrm>
            <a:prstGeom prst="line">
              <a:avLst/>
            </a:prstGeom>
            <a:ln w="952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6348410" y="4620126"/>
              <a:ext cx="0" cy="18716"/>
            </a:xfrm>
            <a:prstGeom prst="line">
              <a:avLst/>
            </a:prstGeom>
            <a:ln w="95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/>
          <p:cNvGrpSpPr/>
          <p:nvPr/>
        </p:nvGrpSpPr>
        <p:grpSpPr>
          <a:xfrm>
            <a:off x="6172200" y="3166346"/>
            <a:ext cx="1512094" cy="150352"/>
            <a:chOff x="6172200" y="4593432"/>
            <a:chExt cx="1512094" cy="150352"/>
          </a:xfrm>
        </p:grpSpPr>
        <p:sp>
          <p:nvSpPr>
            <p:cNvPr id="111" name="Rectangle 110"/>
            <p:cNvSpPr/>
            <p:nvPr/>
          </p:nvSpPr>
          <p:spPr>
            <a:xfrm>
              <a:off x="6172200" y="4593432"/>
              <a:ext cx="1512094" cy="15035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6350">
                  <a:noFill/>
                </a:ln>
              </a:endParaRPr>
            </a:p>
          </p:txBody>
        </p:sp>
        <p:cxnSp>
          <p:nvCxnSpPr>
            <p:cNvPr id="112" name="Straight Connector 111"/>
            <p:cNvCxnSpPr/>
            <p:nvPr/>
          </p:nvCxnSpPr>
          <p:spPr>
            <a:xfrm>
              <a:off x="6477000" y="4629484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6477000" y="4668608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6477000" y="4708525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7086600" y="4628692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>
              <a:off x="7086600" y="4667816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7086600" y="4707733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6324600" y="4619334"/>
              <a:ext cx="0" cy="18716"/>
            </a:xfrm>
            <a:prstGeom prst="line">
              <a:avLst/>
            </a:prstGeom>
            <a:ln w="952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>
              <a:off x="6348410" y="4620126"/>
              <a:ext cx="0" cy="18716"/>
            </a:xfrm>
            <a:prstGeom prst="line">
              <a:avLst/>
            </a:prstGeom>
            <a:ln w="95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oup 119"/>
          <p:cNvGrpSpPr/>
          <p:nvPr/>
        </p:nvGrpSpPr>
        <p:grpSpPr>
          <a:xfrm>
            <a:off x="6172200" y="4028717"/>
            <a:ext cx="1512094" cy="150352"/>
            <a:chOff x="6172200" y="4593432"/>
            <a:chExt cx="1512094" cy="150352"/>
          </a:xfrm>
        </p:grpSpPr>
        <p:sp>
          <p:nvSpPr>
            <p:cNvPr id="121" name="Rectangle 120"/>
            <p:cNvSpPr/>
            <p:nvPr/>
          </p:nvSpPr>
          <p:spPr>
            <a:xfrm>
              <a:off x="6172200" y="4593432"/>
              <a:ext cx="1512094" cy="15035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6350">
                  <a:noFill/>
                </a:ln>
              </a:endParaRPr>
            </a:p>
          </p:txBody>
        </p:sp>
        <p:cxnSp>
          <p:nvCxnSpPr>
            <p:cNvPr id="122" name="Straight Connector 121"/>
            <p:cNvCxnSpPr/>
            <p:nvPr/>
          </p:nvCxnSpPr>
          <p:spPr>
            <a:xfrm>
              <a:off x="6477000" y="4629484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>
              <a:off x="6477000" y="4668608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>
              <a:off x="6477000" y="4708525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>
              <a:off x="7086600" y="4628692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7086600" y="4667816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7086600" y="4707733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6324600" y="4619334"/>
              <a:ext cx="0" cy="18716"/>
            </a:xfrm>
            <a:prstGeom prst="line">
              <a:avLst/>
            </a:prstGeom>
            <a:ln w="952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>
              <a:off x="6348410" y="4620126"/>
              <a:ext cx="0" cy="18716"/>
            </a:xfrm>
            <a:prstGeom prst="line">
              <a:avLst/>
            </a:prstGeom>
            <a:ln w="95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0" name="Group 129"/>
          <p:cNvGrpSpPr/>
          <p:nvPr/>
        </p:nvGrpSpPr>
        <p:grpSpPr>
          <a:xfrm>
            <a:off x="6172200" y="4217169"/>
            <a:ext cx="1512094" cy="150352"/>
            <a:chOff x="6172200" y="4593432"/>
            <a:chExt cx="1512094" cy="150352"/>
          </a:xfrm>
        </p:grpSpPr>
        <p:sp>
          <p:nvSpPr>
            <p:cNvPr id="131" name="Rectangle 130"/>
            <p:cNvSpPr/>
            <p:nvPr/>
          </p:nvSpPr>
          <p:spPr>
            <a:xfrm>
              <a:off x="6172200" y="4593432"/>
              <a:ext cx="1512094" cy="15035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6350">
                  <a:noFill/>
                </a:ln>
              </a:endParaRPr>
            </a:p>
          </p:txBody>
        </p:sp>
        <p:cxnSp>
          <p:nvCxnSpPr>
            <p:cNvPr id="132" name="Straight Connector 131"/>
            <p:cNvCxnSpPr/>
            <p:nvPr/>
          </p:nvCxnSpPr>
          <p:spPr>
            <a:xfrm>
              <a:off x="6477000" y="4629484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>
              <a:off x="6477000" y="4668608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6477000" y="4708525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>
              <a:off x="7086600" y="4628692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>
              <a:off x="7086600" y="4667816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7086600" y="4707733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>
              <a:off x="6324600" y="4619334"/>
              <a:ext cx="0" cy="18716"/>
            </a:xfrm>
            <a:prstGeom prst="line">
              <a:avLst/>
            </a:prstGeom>
            <a:ln w="952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>
              <a:off x="6348410" y="4620126"/>
              <a:ext cx="0" cy="18716"/>
            </a:xfrm>
            <a:prstGeom prst="line">
              <a:avLst/>
            </a:prstGeom>
            <a:ln w="95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0" name="Group 139"/>
          <p:cNvGrpSpPr/>
          <p:nvPr/>
        </p:nvGrpSpPr>
        <p:grpSpPr>
          <a:xfrm>
            <a:off x="6172200" y="3852212"/>
            <a:ext cx="1512094" cy="150352"/>
            <a:chOff x="6172200" y="4593432"/>
            <a:chExt cx="1512094" cy="150352"/>
          </a:xfrm>
        </p:grpSpPr>
        <p:sp>
          <p:nvSpPr>
            <p:cNvPr id="141" name="Rectangle 140"/>
            <p:cNvSpPr/>
            <p:nvPr/>
          </p:nvSpPr>
          <p:spPr>
            <a:xfrm>
              <a:off x="6172200" y="4593432"/>
              <a:ext cx="1512094" cy="15035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6350">
                  <a:noFill/>
                </a:ln>
              </a:endParaRPr>
            </a:p>
          </p:txBody>
        </p:sp>
        <p:cxnSp>
          <p:nvCxnSpPr>
            <p:cNvPr id="142" name="Straight Connector 141"/>
            <p:cNvCxnSpPr/>
            <p:nvPr/>
          </p:nvCxnSpPr>
          <p:spPr>
            <a:xfrm>
              <a:off x="6477000" y="4629484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>
              <a:off x="6477000" y="4668608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>
              <a:off x="6477000" y="4708525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>
              <a:off x="7086600" y="4628692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>
              <a:off x="7086600" y="4667816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>
              <a:off x="7086600" y="4707733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>
              <a:off x="6324600" y="4619334"/>
              <a:ext cx="0" cy="18716"/>
            </a:xfrm>
            <a:prstGeom prst="line">
              <a:avLst/>
            </a:prstGeom>
            <a:ln w="952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6348410" y="4620126"/>
              <a:ext cx="0" cy="18716"/>
            </a:xfrm>
            <a:prstGeom prst="line">
              <a:avLst/>
            </a:prstGeom>
            <a:ln w="95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0" name="Group 149"/>
          <p:cNvGrpSpPr/>
          <p:nvPr/>
        </p:nvGrpSpPr>
        <p:grpSpPr>
          <a:xfrm>
            <a:off x="6172200" y="4740145"/>
            <a:ext cx="1512094" cy="150352"/>
            <a:chOff x="6172200" y="4593432"/>
            <a:chExt cx="1512094" cy="150352"/>
          </a:xfrm>
        </p:grpSpPr>
        <p:sp>
          <p:nvSpPr>
            <p:cNvPr id="151" name="Rectangle 150"/>
            <p:cNvSpPr/>
            <p:nvPr/>
          </p:nvSpPr>
          <p:spPr>
            <a:xfrm>
              <a:off x="6172200" y="4593432"/>
              <a:ext cx="1512094" cy="15035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6350">
                  <a:noFill/>
                </a:ln>
              </a:endParaRPr>
            </a:p>
          </p:txBody>
        </p:sp>
        <p:cxnSp>
          <p:nvCxnSpPr>
            <p:cNvPr id="152" name="Straight Connector 151"/>
            <p:cNvCxnSpPr/>
            <p:nvPr/>
          </p:nvCxnSpPr>
          <p:spPr>
            <a:xfrm>
              <a:off x="6477000" y="4629484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6477000" y="4668608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6477000" y="4708525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>
              <a:off x="7086600" y="4628692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>
              <a:off x="7086600" y="4667816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>
              <a:off x="7086600" y="4707733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>
              <a:off x="6324600" y="4619334"/>
              <a:ext cx="0" cy="18716"/>
            </a:xfrm>
            <a:prstGeom prst="line">
              <a:avLst/>
            </a:prstGeom>
            <a:ln w="952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>
              <a:off x="6348410" y="4620126"/>
              <a:ext cx="0" cy="18716"/>
            </a:xfrm>
            <a:prstGeom prst="line">
              <a:avLst/>
            </a:prstGeom>
            <a:ln w="95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0" name="Group 159"/>
          <p:cNvGrpSpPr/>
          <p:nvPr/>
        </p:nvGrpSpPr>
        <p:grpSpPr>
          <a:xfrm>
            <a:off x="6172200" y="4928597"/>
            <a:ext cx="1512094" cy="150352"/>
            <a:chOff x="6172200" y="4593432"/>
            <a:chExt cx="1512094" cy="150352"/>
          </a:xfrm>
        </p:grpSpPr>
        <p:sp>
          <p:nvSpPr>
            <p:cNvPr id="161" name="Rectangle 160"/>
            <p:cNvSpPr/>
            <p:nvPr/>
          </p:nvSpPr>
          <p:spPr>
            <a:xfrm>
              <a:off x="6172200" y="4593432"/>
              <a:ext cx="1512094" cy="15035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6350">
                  <a:noFill/>
                </a:ln>
              </a:endParaRPr>
            </a:p>
          </p:txBody>
        </p:sp>
        <p:cxnSp>
          <p:nvCxnSpPr>
            <p:cNvPr id="162" name="Straight Connector 161"/>
            <p:cNvCxnSpPr/>
            <p:nvPr/>
          </p:nvCxnSpPr>
          <p:spPr>
            <a:xfrm>
              <a:off x="6477000" y="4629484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>
            <a:xfrm>
              <a:off x="6477000" y="4668608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>
              <a:off x="6477000" y="4708525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>
              <a:off x="7086600" y="4628692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>
              <a:off x="7086600" y="4667816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>
              <a:off x="7086600" y="4707733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>
              <a:off x="6324600" y="4619334"/>
              <a:ext cx="0" cy="18716"/>
            </a:xfrm>
            <a:prstGeom prst="line">
              <a:avLst/>
            </a:prstGeom>
            <a:ln w="952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>
              <a:off x="6348410" y="4620126"/>
              <a:ext cx="0" cy="18716"/>
            </a:xfrm>
            <a:prstGeom prst="line">
              <a:avLst/>
            </a:prstGeom>
            <a:ln w="95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Group 169"/>
          <p:cNvGrpSpPr/>
          <p:nvPr/>
        </p:nvGrpSpPr>
        <p:grpSpPr>
          <a:xfrm>
            <a:off x="6172200" y="4563640"/>
            <a:ext cx="1512094" cy="150352"/>
            <a:chOff x="6172200" y="4593432"/>
            <a:chExt cx="1512094" cy="150352"/>
          </a:xfrm>
        </p:grpSpPr>
        <p:sp>
          <p:nvSpPr>
            <p:cNvPr id="171" name="Rectangle 170"/>
            <p:cNvSpPr/>
            <p:nvPr/>
          </p:nvSpPr>
          <p:spPr>
            <a:xfrm>
              <a:off x="6172200" y="4593432"/>
              <a:ext cx="1512094" cy="15035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6350">
                  <a:noFill/>
                </a:ln>
              </a:endParaRPr>
            </a:p>
          </p:txBody>
        </p:sp>
        <p:cxnSp>
          <p:nvCxnSpPr>
            <p:cNvPr id="172" name="Straight Connector 171"/>
            <p:cNvCxnSpPr/>
            <p:nvPr/>
          </p:nvCxnSpPr>
          <p:spPr>
            <a:xfrm>
              <a:off x="6477000" y="4629484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>
              <a:off x="6477000" y="4668608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>
              <a:off x="6477000" y="4708525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>
              <a:off x="7086600" y="4628692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>
              <a:off x="7086600" y="4667816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>
              <a:off x="7086600" y="4707733"/>
              <a:ext cx="457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>
              <a:off x="6324600" y="4619334"/>
              <a:ext cx="0" cy="18716"/>
            </a:xfrm>
            <a:prstGeom prst="line">
              <a:avLst/>
            </a:prstGeom>
            <a:ln w="952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>
              <a:off x="6348410" y="4620126"/>
              <a:ext cx="0" cy="18716"/>
            </a:xfrm>
            <a:prstGeom prst="line">
              <a:avLst/>
            </a:prstGeom>
            <a:ln w="952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0" name="Group 179"/>
          <p:cNvGrpSpPr/>
          <p:nvPr/>
        </p:nvGrpSpPr>
        <p:grpSpPr>
          <a:xfrm>
            <a:off x="3657601" y="2652713"/>
            <a:ext cx="2286000" cy="467060"/>
            <a:chOff x="0" y="970131"/>
            <a:chExt cx="8229600" cy="2585700"/>
          </a:xfrm>
        </p:grpSpPr>
        <p:sp>
          <p:nvSpPr>
            <p:cNvPr id="181" name="Rounded Rectangle 180"/>
            <p:cNvSpPr/>
            <p:nvPr/>
          </p:nvSpPr>
          <p:spPr>
            <a:xfrm>
              <a:off x="0" y="970131"/>
              <a:ext cx="8229600" cy="25857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2" name="Rounded Rectangle 4"/>
            <p:cNvSpPr/>
            <p:nvPr/>
          </p:nvSpPr>
          <p:spPr>
            <a:xfrm>
              <a:off x="126223" y="1096354"/>
              <a:ext cx="7977154" cy="23332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err="1" smtClean="0"/>
                <a:t>Mgmt</a:t>
              </a:r>
              <a:r>
                <a:rPr lang="en-US" sz="2800" kern="1200" dirty="0" smtClean="0"/>
                <a:t> Nodes</a:t>
              </a:r>
              <a:endParaRPr lang="en-US" sz="2400" kern="1200" dirty="0"/>
            </a:p>
          </p:txBody>
        </p:sp>
      </p:grpSp>
      <p:grpSp>
        <p:nvGrpSpPr>
          <p:cNvPr id="183" name="Group 182"/>
          <p:cNvGrpSpPr/>
          <p:nvPr/>
        </p:nvGrpSpPr>
        <p:grpSpPr>
          <a:xfrm>
            <a:off x="6096000" y="1734150"/>
            <a:ext cx="2819400" cy="551850"/>
            <a:chOff x="0" y="970131"/>
            <a:chExt cx="8229600" cy="2585700"/>
          </a:xfrm>
        </p:grpSpPr>
        <p:sp>
          <p:nvSpPr>
            <p:cNvPr id="184" name="Rounded Rectangle 183"/>
            <p:cNvSpPr/>
            <p:nvPr/>
          </p:nvSpPr>
          <p:spPr>
            <a:xfrm>
              <a:off x="0" y="970131"/>
              <a:ext cx="8229600" cy="25857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5" name="Rounded Rectangle 4"/>
            <p:cNvSpPr/>
            <p:nvPr/>
          </p:nvSpPr>
          <p:spPr>
            <a:xfrm>
              <a:off x="126223" y="1096354"/>
              <a:ext cx="7977154" cy="23332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/>
                <a:t>Compute Nodes</a:t>
              </a:r>
              <a:endParaRPr lang="en-US" sz="2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34861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Team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Hal Rosenstock (Mellanox) - Maintainer</a:t>
            </a:r>
          </a:p>
          <a:p>
            <a:r>
              <a:rPr lang="en-US" dirty="0"/>
              <a:t>Sean Hefty (Intel)</a:t>
            </a:r>
          </a:p>
          <a:p>
            <a:r>
              <a:rPr lang="en-US" dirty="0"/>
              <a:t>Ira Weiny (Intel)</a:t>
            </a:r>
          </a:p>
          <a:p>
            <a:r>
              <a:rPr lang="en-US" dirty="0"/>
              <a:t>Susan Colter (LANL)</a:t>
            </a:r>
          </a:p>
          <a:p>
            <a:r>
              <a:rPr lang="en-US" dirty="0"/>
              <a:t>Ilya Nelkenbaum (Mellanox)</a:t>
            </a:r>
          </a:p>
          <a:p>
            <a:r>
              <a:rPr lang="en-US" dirty="0"/>
              <a:t>Sasha Kotchubievsky (Mellanox)</a:t>
            </a:r>
          </a:p>
          <a:p>
            <a:r>
              <a:rPr lang="en-US" dirty="0"/>
              <a:t>Lenny Verkhovsky (Mellanox)</a:t>
            </a:r>
          </a:p>
          <a:p>
            <a:r>
              <a:rPr lang="en-US" dirty="0"/>
              <a:t>Eitan Zahavi (Mellanox)</a:t>
            </a:r>
          </a:p>
          <a:p>
            <a:r>
              <a:rPr lang="en-US" dirty="0"/>
              <a:t>Vladimir Koushnir (Mellanox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6671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Mostly by Mellanox</a:t>
            </a:r>
          </a:p>
          <a:p>
            <a:pPr lvl="1"/>
            <a:r>
              <a:rPr lang="en-US" dirty="0"/>
              <a:t>Review by rest of project team</a:t>
            </a:r>
          </a:p>
          <a:p>
            <a:r>
              <a:rPr lang="en-US" dirty="0"/>
              <a:t>Verification/regression effort as </a:t>
            </a:r>
            <a:r>
              <a:rPr lang="en-US" dirty="0" smtClean="0"/>
              <a:t>well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4282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Release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Path Record Support</a:t>
            </a:r>
          </a:p>
          <a:p>
            <a:r>
              <a:rPr lang="en-US" dirty="0"/>
              <a:t>Limitations (Not Part of Initial Release)</a:t>
            </a:r>
          </a:p>
          <a:p>
            <a:pPr lvl="1"/>
            <a:r>
              <a:rPr lang="en-US" dirty="0" err="1"/>
              <a:t>QoS</a:t>
            </a:r>
            <a:r>
              <a:rPr lang="en-US" dirty="0"/>
              <a:t> routing and policy</a:t>
            </a:r>
          </a:p>
          <a:p>
            <a:pPr lvl="1"/>
            <a:r>
              <a:rPr lang="en-US" dirty="0"/>
              <a:t>Virtualization (alias GUIDs)</a:t>
            </a:r>
          </a:p>
          <a:p>
            <a:r>
              <a:rPr lang="en-US" dirty="0"/>
              <a:t>Preview – June</a:t>
            </a:r>
          </a:p>
          <a:p>
            <a:r>
              <a:rPr lang="en-US" dirty="0"/>
              <a:t>Release - </a:t>
            </a:r>
            <a:r>
              <a:rPr lang="en-US" dirty="0" smtClean="0"/>
              <a:t>December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7367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Development Phases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IP address and name resolution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Collect &lt;IP address/name, port&gt; up SSA tree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Redistribute mappings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Resolve path records directly from </a:t>
            </a:r>
            <a:r>
              <a:rPr lang="en-US" dirty="0" smtClean="0"/>
              <a:t>IP address/names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Event collection and reporting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Performance </a:t>
            </a:r>
            <a:r>
              <a:rPr lang="en-US" dirty="0" smtClean="0"/>
              <a:t>monitoring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8236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scalable, distributed SA</a:t>
            </a:r>
          </a:p>
          <a:p>
            <a:r>
              <a:rPr lang="en-US" dirty="0"/>
              <a:t>Works with existing apps with minor modification</a:t>
            </a:r>
          </a:p>
          <a:p>
            <a:r>
              <a:rPr lang="en-US" dirty="0"/>
              <a:t>Fault tolerant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sz="4800" dirty="0"/>
              <a:t>Please contact us if interested in deploying this</a:t>
            </a:r>
            <a:r>
              <a:rPr lang="en-US" sz="4800" dirty="0" smtClean="0"/>
              <a:t>!</a:t>
            </a:r>
            <a:endParaRPr lang="en-US" sz="4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4717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7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266700" y="2610342"/>
            <a:ext cx="1143000" cy="491030"/>
            <a:chOff x="0" y="970131"/>
            <a:chExt cx="8229600" cy="2585700"/>
          </a:xfrm>
        </p:grpSpPr>
        <p:sp>
          <p:nvSpPr>
            <p:cNvPr id="7" name="Rounded Rectangle 6"/>
            <p:cNvSpPr/>
            <p:nvPr/>
          </p:nvSpPr>
          <p:spPr>
            <a:xfrm>
              <a:off x="0" y="970131"/>
              <a:ext cx="8229600" cy="25857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/>
            <p:nvPr/>
          </p:nvSpPr>
          <p:spPr>
            <a:xfrm>
              <a:off x="126223" y="1096354"/>
              <a:ext cx="7977154" cy="23332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/>
                <a:t>SM</a:t>
              </a:r>
              <a:endParaRPr lang="en-US" sz="2400" kern="12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133600" y="2652712"/>
            <a:ext cx="1143000" cy="491030"/>
            <a:chOff x="0" y="970131"/>
            <a:chExt cx="8229600" cy="2585700"/>
          </a:xfrm>
        </p:grpSpPr>
        <p:sp>
          <p:nvSpPr>
            <p:cNvPr id="10" name="Rounded Rectangle 9"/>
            <p:cNvSpPr/>
            <p:nvPr/>
          </p:nvSpPr>
          <p:spPr>
            <a:xfrm>
              <a:off x="0" y="970131"/>
              <a:ext cx="8229600" cy="25857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126223" y="1096354"/>
              <a:ext cx="7977154" cy="23332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/>
                <a:t>SA</a:t>
              </a:r>
              <a:endParaRPr lang="en-US" sz="2400" kern="1200" dirty="0"/>
            </a:p>
          </p:txBody>
        </p:sp>
      </p:grpSp>
      <p:sp>
        <p:nvSpPr>
          <p:cNvPr id="12" name="Flowchart: Magnetic Disk 11"/>
          <p:cNvSpPr/>
          <p:nvPr/>
        </p:nvSpPr>
        <p:spPr>
          <a:xfrm>
            <a:off x="284231" y="3295648"/>
            <a:ext cx="1107938" cy="1047752"/>
          </a:xfrm>
          <a:prstGeom prst="flowChartMagneticDisk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500 MB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762001" y="4457286"/>
            <a:ext cx="2133599" cy="876714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1.6 billion</a:t>
            </a:r>
            <a:b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path records</a:t>
            </a:r>
            <a:endParaRPr lang="en-US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47701" y="1835944"/>
            <a:ext cx="2247899" cy="457200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40,000 nodes</a:t>
            </a:r>
            <a:endParaRPr lang="en-US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447800" y="3248024"/>
            <a:ext cx="2058234" cy="1143000"/>
            <a:chOff x="1447800" y="3248024"/>
            <a:chExt cx="2058234" cy="1143000"/>
          </a:xfrm>
        </p:grpSpPr>
        <p:pic>
          <p:nvPicPr>
            <p:cNvPr id="16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4165" y="3248024"/>
              <a:ext cx="1601869" cy="1143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7" name="Right Arrow 16"/>
            <p:cNvSpPr/>
            <p:nvPr/>
          </p:nvSpPr>
          <p:spPr>
            <a:xfrm>
              <a:off x="1447800" y="3733800"/>
              <a:ext cx="381000" cy="2286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ounded Rectangle 17"/>
          <p:cNvSpPr/>
          <p:nvPr/>
        </p:nvSpPr>
        <p:spPr>
          <a:xfrm>
            <a:off x="3810000" y="2456289"/>
            <a:ext cx="2012156" cy="860460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50k queries per second</a:t>
            </a:r>
            <a:endParaRPr lang="en-US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172200" y="2220375"/>
            <a:ext cx="2514600" cy="2715022"/>
            <a:chOff x="6172200" y="2220375"/>
            <a:chExt cx="2514600" cy="2715022"/>
          </a:xfrm>
        </p:grpSpPr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68687" y="2942111"/>
              <a:ext cx="918113" cy="611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68687" y="4323571"/>
              <a:ext cx="918113" cy="611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68687" y="3626028"/>
              <a:ext cx="918113" cy="611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68687" y="2220375"/>
              <a:ext cx="918113" cy="611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24" name="Group 23"/>
            <p:cNvGrpSpPr/>
            <p:nvPr/>
          </p:nvGrpSpPr>
          <p:grpSpPr>
            <a:xfrm>
              <a:off x="6172200" y="4593432"/>
              <a:ext cx="1512094" cy="150352"/>
              <a:chOff x="6172200" y="4593432"/>
              <a:chExt cx="1512094" cy="150352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6172200" y="4593432"/>
                <a:ext cx="1512094" cy="150352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6350">
                    <a:noFill/>
                  </a:ln>
                </a:endParaRPr>
              </a:p>
            </p:txBody>
          </p:sp>
          <p:cxnSp>
            <p:nvCxnSpPr>
              <p:cNvPr id="56" name="Straight Connector 55"/>
              <p:cNvCxnSpPr/>
              <p:nvPr/>
            </p:nvCxnSpPr>
            <p:spPr>
              <a:xfrm>
                <a:off x="6477000" y="4629484"/>
                <a:ext cx="45720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6477000" y="4668608"/>
                <a:ext cx="45720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6477000" y="4708525"/>
                <a:ext cx="45720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7086600" y="4628692"/>
                <a:ext cx="45720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7086600" y="4667816"/>
                <a:ext cx="45720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7086600" y="4707733"/>
                <a:ext cx="45720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6324600" y="4619334"/>
                <a:ext cx="0" cy="18716"/>
              </a:xfrm>
              <a:prstGeom prst="line">
                <a:avLst/>
              </a:prstGeom>
              <a:ln w="9525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6348410" y="4620126"/>
                <a:ext cx="0" cy="18716"/>
              </a:xfrm>
              <a:prstGeom prst="line">
                <a:avLst/>
              </a:prstGeom>
              <a:ln w="9525">
                <a:solidFill>
                  <a:schemeClr val="accent3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/>
          </p:nvGrpSpPr>
          <p:grpSpPr>
            <a:xfrm>
              <a:off x="6184106" y="3887224"/>
              <a:ext cx="1512094" cy="150352"/>
              <a:chOff x="6172200" y="4593432"/>
              <a:chExt cx="1512094" cy="150352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6172200" y="4593432"/>
                <a:ext cx="1512094" cy="150352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6350">
                    <a:noFill/>
                  </a:ln>
                </a:endParaRPr>
              </a:p>
            </p:txBody>
          </p:sp>
          <p:cxnSp>
            <p:nvCxnSpPr>
              <p:cNvPr id="47" name="Straight Connector 46"/>
              <p:cNvCxnSpPr/>
              <p:nvPr/>
            </p:nvCxnSpPr>
            <p:spPr>
              <a:xfrm>
                <a:off x="6477000" y="4629484"/>
                <a:ext cx="45720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6477000" y="4668608"/>
                <a:ext cx="45720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6477000" y="4708525"/>
                <a:ext cx="45720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7086600" y="4628692"/>
                <a:ext cx="45720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7086600" y="4667816"/>
                <a:ext cx="45720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7086600" y="4707733"/>
                <a:ext cx="45720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6324600" y="4619334"/>
                <a:ext cx="0" cy="18716"/>
              </a:xfrm>
              <a:prstGeom prst="line">
                <a:avLst/>
              </a:prstGeom>
              <a:ln w="9525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6348410" y="4620126"/>
                <a:ext cx="0" cy="18716"/>
              </a:xfrm>
              <a:prstGeom prst="line">
                <a:avLst/>
              </a:prstGeom>
              <a:ln w="9525">
                <a:solidFill>
                  <a:schemeClr val="accent3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6184106" y="3202448"/>
              <a:ext cx="1512094" cy="150352"/>
              <a:chOff x="6172200" y="4593432"/>
              <a:chExt cx="1512094" cy="150352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6172200" y="4593432"/>
                <a:ext cx="1512094" cy="150352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6350">
                    <a:noFill/>
                  </a:ln>
                </a:endParaRPr>
              </a:p>
            </p:txBody>
          </p:sp>
          <p:cxnSp>
            <p:nvCxnSpPr>
              <p:cNvPr id="38" name="Straight Connector 37"/>
              <p:cNvCxnSpPr/>
              <p:nvPr/>
            </p:nvCxnSpPr>
            <p:spPr>
              <a:xfrm>
                <a:off x="6477000" y="4629484"/>
                <a:ext cx="45720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6477000" y="4668608"/>
                <a:ext cx="45720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6477000" y="4708525"/>
                <a:ext cx="45720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7086600" y="4628692"/>
                <a:ext cx="45720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7086600" y="4667816"/>
                <a:ext cx="45720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7086600" y="4707733"/>
                <a:ext cx="45720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6324600" y="4619334"/>
                <a:ext cx="0" cy="18716"/>
              </a:xfrm>
              <a:prstGeom prst="line">
                <a:avLst/>
              </a:prstGeom>
              <a:ln w="9525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6348410" y="4620126"/>
                <a:ext cx="0" cy="18716"/>
              </a:xfrm>
              <a:prstGeom prst="line">
                <a:avLst/>
              </a:prstGeom>
              <a:ln w="9525">
                <a:solidFill>
                  <a:schemeClr val="accent3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/>
          </p:nvGrpSpPr>
          <p:grpSpPr>
            <a:xfrm>
              <a:off x="6172200" y="2514600"/>
              <a:ext cx="1512094" cy="150352"/>
              <a:chOff x="6172200" y="4593432"/>
              <a:chExt cx="1512094" cy="150352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6172200" y="4593432"/>
                <a:ext cx="1512094" cy="150352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6350">
                    <a:noFill/>
                  </a:ln>
                </a:endParaRPr>
              </a:p>
            </p:txBody>
          </p:sp>
          <p:cxnSp>
            <p:nvCxnSpPr>
              <p:cNvPr id="29" name="Straight Connector 28"/>
              <p:cNvCxnSpPr/>
              <p:nvPr/>
            </p:nvCxnSpPr>
            <p:spPr>
              <a:xfrm>
                <a:off x="6477000" y="4629484"/>
                <a:ext cx="45720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6477000" y="4668608"/>
                <a:ext cx="45720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6477000" y="4708525"/>
                <a:ext cx="45720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7086600" y="4628692"/>
                <a:ext cx="45720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7086600" y="4667816"/>
                <a:ext cx="45720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7086600" y="4707733"/>
                <a:ext cx="45720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6324600" y="4619334"/>
                <a:ext cx="0" cy="18716"/>
              </a:xfrm>
              <a:prstGeom prst="line">
                <a:avLst/>
              </a:prstGeom>
              <a:ln w="9525"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6348410" y="4620126"/>
                <a:ext cx="0" cy="18716"/>
              </a:xfrm>
              <a:prstGeom prst="line">
                <a:avLst/>
              </a:prstGeom>
              <a:ln w="9525">
                <a:solidFill>
                  <a:schemeClr val="accent3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4" name="Right Arrow 63"/>
          <p:cNvSpPr/>
          <p:nvPr/>
        </p:nvSpPr>
        <p:spPr>
          <a:xfrm>
            <a:off x="3771900" y="3505200"/>
            <a:ext cx="2171700" cy="762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ounded Rectangle 64"/>
          <p:cNvSpPr/>
          <p:nvPr/>
        </p:nvSpPr>
        <p:spPr>
          <a:xfrm>
            <a:off x="3962400" y="4419600"/>
            <a:ext cx="1676400" cy="457200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~ 9 hours</a:t>
            </a:r>
            <a:endParaRPr lang="en-US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762001" y="5410200"/>
            <a:ext cx="2133599" cy="854075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~ 1.5 hours</a:t>
            </a:r>
            <a:b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calculation</a:t>
            </a:r>
            <a:endParaRPr lang="en-US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42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7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75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7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8" grpId="0" animBg="1"/>
      <p:bldP spid="64" grpId="0" animBg="1"/>
      <p:bldP spid="65" grpId="0" animBg="1"/>
      <p:bldP spid="6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SSA Architecture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304800" y="1600200"/>
            <a:ext cx="8534400" cy="4724400"/>
            <a:chOff x="609600" y="2469549"/>
            <a:chExt cx="8229600" cy="3247638"/>
          </a:xfrm>
        </p:grpSpPr>
        <p:sp>
          <p:nvSpPr>
            <p:cNvPr id="7" name="Freeform 6"/>
            <p:cNvSpPr/>
            <p:nvPr/>
          </p:nvSpPr>
          <p:spPr>
            <a:xfrm>
              <a:off x="609600" y="4995490"/>
              <a:ext cx="8229600" cy="721697"/>
            </a:xfrm>
            <a:custGeom>
              <a:avLst/>
              <a:gdLst>
                <a:gd name="connsiteX0" fmla="*/ 0 w 8229600"/>
                <a:gd name="connsiteY0" fmla="*/ 72170 h 721697"/>
                <a:gd name="connsiteX1" fmla="*/ 72170 w 8229600"/>
                <a:gd name="connsiteY1" fmla="*/ 0 h 721697"/>
                <a:gd name="connsiteX2" fmla="*/ 8157430 w 8229600"/>
                <a:gd name="connsiteY2" fmla="*/ 0 h 721697"/>
                <a:gd name="connsiteX3" fmla="*/ 8229600 w 8229600"/>
                <a:gd name="connsiteY3" fmla="*/ 72170 h 721697"/>
                <a:gd name="connsiteX4" fmla="*/ 8229600 w 8229600"/>
                <a:gd name="connsiteY4" fmla="*/ 649527 h 721697"/>
                <a:gd name="connsiteX5" fmla="*/ 8157430 w 8229600"/>
                <a:gd name="connsiteY5" fmla="*/ 721697 h 721697"/>
                <a:gd name="connsiteX6" fmla="*/ 72170 w 8229600"/>
                <a:gd name="connsiteY6" fmla="*/ 721697 h 721697"/>
                <a:gd name="connsiteX7" fmla="*/ 0 w 8229600"/>
                <a:gd name="connsiteY7" fmla="*/ 649527 h 721697"/>
                <a:gd name="connsiteX8" fmla="*/ 0 w 8229600"/>
                <a:gd name="connsiteY8" fmla="*/ 72170 h 721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229600" h="721697">
                  <a:moveTo>
                    <a:pt x="0" y="72170"/>
                  </a:moveTo>
                  <a:cubicBezTo>
                    <a:pt x="0" y="32312"/>
                    <a:pt x="32312" y="0"/>
                    <a:pt x="72170" y="0"/>
                  </a:cubicBezTo>
                  <a:lnTo>
                    <a:pt x="8157430" y="0"/>
                  </a:lnTo>
                  <a:cubicBezTo>
                    <a:pt x="8197288" y="0"/>
                    <a:pt x="8229600" y="32312"/>
                    <a:pt x="8229600" y="72170"/>
                  </a:cubicBezTo>
                  <a:lnTo>
                    <a:pt x="8229600" y="649527"/>
                  </a:lnTo>
                  <a:cubicBezTo>
                    <a:pt x="8229600" y="689385"/>
                    <a:pt x="8197288" y="721697"/>
                    <a:pt x="8157430" y="721697"/>
                  </a:cubicBezTo>
                  <a:lnTo>
                    <a:pt x="72170" y="721697"/>
                  </a:lnTo>
                  <a:cubicBezTo>
                    <a:pt x="32312" y="721697"/>
                    <a:pt x="0" y="689385"/>
                    <a:pt x="0" y="649527"/>
                  </a:cubicBezTo>
                  <a:lnTo>
                    <a:pt x="0" y="72170"/>
                  </a:lnTo>
                  <a:close/>
                </a:path>
              </a:pathLst>
            </a:cu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85344" rIns="5846064" bIns="85344" numCol="1" spcCol="1270" anchor="t" anchorCtr="0">
              <a:noAutofit/>
            </a:bodyPr>
            <a:lstStyle/>
            <a:p>
              <a:pPr lvl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Localized caching</a:t>
              </a:r>
              <a:endParaRPr lang="en-US" sz="2400" kern="1200" dirty="0"/>
            </a:p>
          </p:txBody>
        </p:sp>
        <p:sp>
          <p:nvSpPr>
            <p:cNvPr id="8" name="Freeform 7"/>
            <p:cNvSpPr/>
            <p:nvPr/>
          </p:nvSpPr>
          <p:spPr>
            <a:xfrm>
              <a:off x="609600" y="4153509"/>
              <a:ext cx="8229600" cy="721697"/>
            </a:xfrm>
            <a:custGeom>
              <a:avLst/>
              <a:gdLst>
                <a:gd name="connsiteX0" fmla="*/ 0 w 8229600"/>
                <a:gd name="connsiteY0" fmla="*/ 72170 h 721697"/>
                <a:gd name="connsiteX1" fmla="*/ 72170 w 8229600"/>
                <a:gd name="connsiteY1" fmla="*/ 0 h 721697"/>
                <a:gd name="connsiteX2" fmla="*/ 8157430 w 8229600"/>
                <a:gd name="connsiteY2" fmla="*/ 0 h 721697"/>
                <a:gd name="connsiteX3" fmla="*/ 8229600 w 8229600"/>
                <a:gd name="connsiteY3" fmla="*/ 72170 h 721697"/>
                <a:gd name="connsiteX4" fmla="*/ 8229600 w 8229600"/>
                <a:gd name="connsiteY4" fmla="*/ 649527 h 721697"/>
                <a:gd name="connsiteX5" fmla="*/ 8157430 w 8229600"/>
                <a:gd name="connsiteY5" fmla="*/ 721697 h 721697"/>
                <a:gd name="connsiteX6" fmla="*/ 72170 w 8229600"/>
                <a:gd name="connsiteY6" fmla="*/ 721697 h 721697"/>
                <a:gd name="connsiteX7" fmla="*/ 0 w 8229600"/>
                <a:gd name="connsiteY7" fmla="*/ 649527 h 721697"/>
                <a:gd name="connsiteX8" fmla="*/ 0 w 8229600"/>
                <a:gd name="connsiteY8" fmla="*/ 72170 h 721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229600" h="721697">
                  <a:moveTo>
                    <a:pt x="0" y="72170"/>
                  </a:moveTo>
                  <a:cubicBezTo>
                    <a:pt x="0" y="32312"/>
                    <a:pt x="32312" y="0"/>
                    <a:pt x="72170" y="0"/>
                  </a:cubicBezTo>
                  <a:lnTo>
                    <a:pt x="8157430" y="0"/>
                  </a:lnTo>
                  <a:cubicBezTo>
                    <a:pt x="8197288" y="0"/>
                    <a:pt x="8229600" y="32312"/>
                    <a:pt x="8229600" y="72170"/>
                  </a:cubicBezTo>
                  <a:lnTo>
                    <a:pt x="8229600" y="649527"/>
                  </a:lnTo>
                  <a:cubicBezTo>
                    <a:pt x="8229600" y="689385"/>
                    <a:pt x="8197288" y="721697"/>
                    <a:pt x="8157430" y="721697"/>
                  </a:cubicBezTo>
                  <a:lnTo>
                    <a:pt x="72170" y="721697"/>
                  </a:lnTo>
                  <a:cubicBezTo>
                    <a:pt x="32312" y="721697"/>
                    <a:pt x="0" y="689385"/>
                    <a:pt x="0" y="649527"/>
                  </a:cubicBezTo>
                  <a:lnTo>
                    <a:pt x="0" y="72170"/>
                  </a:lnTo>
                  <a:close/>
                </a:path>
              </a:pathLst>
            </a:cu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85344" rIns="5846064" bIns="85344" numCol="1" spcCol="1270" anchor="t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Data Processing</a:t>
              </a:r>
            </a:p>
            <a:p>
              <a:pPr marL="0" lvl="1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sz="1400" kern="1200" dirty="0"/>
            </a:p>
          </p:txBody>
        </p:sp>
        <p:sp>
          <p:nvSpPr>
            <p:cNvPr id="9" name="Freeform 8"/>
            <p:cNvSpPr/>
            <p:nvPr/>
          </p:nvSpPr>
          <p:spPr>
            <a:xfrm>
              <a:off x="609600" y="3311529"/>
              <a:ext cx="8229600" cy="721697"/>
            </a:xfrm>
            <a:custGeom>
              <a:avLst/>
              <a:gdLst>
                <a:gd name="connsiteX0" fmla="*/ 0 w 8229600"/>
                <a:gd name="connsiteY0" fmla="*/ 72170 h 721697"/>
                <a:gd name="connsiteX1" fmla="*/ 72170 w 8229600"/>
                <a:gd name="connsiteY1" fmla="*/ 0 h 721697"/>
                <a:gd name="connsiteX2" fmla="*/ 8157430 w 8229600"/>
                <a:gd name="connsiteY2" fmla="*/ 0 h 721697"/>
                <a:gd name="connsiteX3" fmla="*/ 8229600 w 8229600"/>
                <a:gd name="connsiteY3" fmla="*/ 72170 h 721697"/>
                <a:gd name="connsiteX4" fmla="*/ 8229600 w 8229600"/>
                <a:gd name="connsiteY4" fmla="*/ 649527 h 721697"/>
                <a:gd name="connsiteX5" fmla="*/ 8157430 w 8229600"/>
                <a:gd name="connsiteY5" fmla="*/ 721697 h 721697"/>
                <a:gd name="connsiteX6" fmla="*/ 72170 w 8229600"/>
                <a:gd name="connsiteY6" fmla="*/ 721697 h 721697"/>
                <a:gd name="connsiteX7" fmla="*/ 0 w 8229600"/>
                <a:gd name="connsiteY7" fmla="*/ 649527 h 721697"/>
                <a:gd name="connsiteX8" fmla="*/ 0 w 8229600"/>
                <a:gd name="connsiteY8" fmla="*/ 72170 h 721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229600" h="721697">
                  <a:moveTo>
                    <a:pt x="0" y="72170"/>
                  </a:moveTo>
                  <a:cubicBezTo>
                    <a:pt x="0" y="32312"/>
                    <a:pt x="32312" y="0"/>
                    <a:pt x="72170" y="0"/>
                  </a:cubicBezTo>
                  <a:lnTo>
                    <a:pt x="8157430" y="0"/>
                  </a:lnTo>
                  <a:cubicBezTo>
                    <a:pt x="8197288" y="0"/>
                    <a:pt x="8229600" y="32312"/>
                    <a:pt x="8229600" y="72170"/>
                  </a:cubicBezTo>
                  <a:lnTo>
                    <a:pt x="8229600" y="649527"/>
                  </a:lnTo>
                  <a:cubicBezTo>
                    <a:pt x="8229600" y="689385"/>
                    <a:pt x="8197288" y="721697"/>
                    <a:pt x="8157430" y="721697"/>
                  </a:cubicBezTo>
                  <a:lnTo>
                    <a:pt x="72170" y="721697"/>
                  </a:lnTo>
                  <a:cubicBezTo>
                    <a:pt x="32312" y="721697"/>
                    <a:pt x="0" y="689385"/>
                    <a:pt x="0" y="649527"/>
                  </a:cubicBezTo>
                  <a:lnTo>
                    <a:pt x="0" y="72170"/>
                  </a:lnTo>
                  <a:close/>
                </a:path>
              </a:pathLst>
            </a:cu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85344" rIns="5846064" bIns="85344" numCol="1" spcCol="1270" anchor="t" anchorCtr="0">
              <a:noAutofit/>
            </a:bodyPr>
            <a:lstStyle/>
            <a:p>
              <a:pPr lvl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Database replication</a:t>
              </a:r>
              <a:endParaRPr lang="en-US" sz="2400" kern="1200" dirty="0"/>
            </a:p>
            <a:p>
              <a:pPr marL="57150" lvl="1" indent="-5715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1400" kern="1200" dirty="0"/>
            </a:p>
          </p:txBody>
        </p:sp>
        <p:sp>
          <p:nvSpPr>
            <p:cNvPr id="10" name="Freeform 9"/>
            <p:cNvSpPr/>
            <p:nvPr/>
          </p:nvSpPr>
          <p:spPr>
            <a:xfrm>
              <a:off x="609600" y="2469549"/>
              <a:ext cx="8229600" cy="721697"/>
            </a:xfrm>
            <a:custGeom>
              <a:avLst/>
              <a:gdLst>
                <a:gd name="connsiteX0" fmla="*/ 0 w 8229600"/>
                <a:gd name="connsiteY0" fmla="*/ 72170 h 721697"/>
                <a:gd name="connsiteX1" fmla="*/ 72170 w 8229600"/>
                <a:gd name="connsiteY1" fmla="*/ 0 h 721697"/>
                <a:gd name="connsiteX2" fmla="*/ 8157430 w 8229600"/>
                <a:gd name="connsiteY2" fmla="*/ 0 h 721697"/>
                <a:gd name="connsiteX3" fmla="*/ 8229600 w 8229600"/>
                <a:gd name="connsiteY3" fmla="*/ 72170 h 721697"/>
                <a:gd name="connsiteX4" fmla="*/ 8229600 w 8229600"/>
                <a:gd name="connsiteY4" fmla="*/ 649527 h 721697"/>
                <a:gd name="connsiteX5" fmla="*/ 8157430 w 8229600"/>
                <a:gd name="connsiteY5" fmla="*/ 721697 h 721697"/>
                <a:gd name="connsiteX6" fmla="*/ 72170 w 8229600"/>
                <a:gd name="connsiteY6" fmla="*/ 721697 h 721697"/>
                <a:gd name="connsiteX7" fmla="*/ 0 w 8229600"/>
                <a:gd name="connsiteY7" fmla="*/ 649527 h 721697"/>
                <a:gd name="connsiteX8" fmla="*/ 0 w 8229600"/>
                <a:gd name="connsiteY8" fmla="*/ 72170 h 721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229600" h="721697">
                  <a:moveTo>
                    <a:pt x="0" y="72170"/>
                  </a:moveTo>
                  <a:cubicBezTo>
                    <a:pt x="0" y="32312"/>
                    <a:pt x="32312" y="0"/>
                    <a:pt x="72170" y="0"/>
                  </a:cubicBezTo>
                  <a:lnTo>
                    <a:pt x="8157430" y="0"/>
                  </a:lnTo>
                  <a:cubicBezTo>
                    <a:pt x="8197288" y="0"/>
                    <a:pt x="8229600" y="32312"/>
                    <a:pt x="8229600" y="72170"/>
                  </a:cubicBezTo>
                  <a:lnTo>
                    <a:pt x="8229600" y="649527"/>
                  </a:lnTo>
                  <a:cubicBezTo>
                    <a:pt x="8229600" y="689385"/>
                    <a:pt x="8197288" y="721697"/>
                    <a:pt x="8157430" y="721697"/>
                  </a:cubicBezTo>
                  <a:lnTo>
                    <a:pt x="72170" y="721697"/>
                  </a:lnTo>
                  <a:cubicBezTo>
                    <a:pt x="32312" y="721697"/>
                    <a:pt x="0" y="689385"/>
                    <a:pt x="0" y="649527"/>
                  </a:cubicBezTo>
                  <a:lnTo>
                    <a:pt x="0" y="72170"/>
                  </a:lnTo>
                  <a:close/>
                </a:path>
              </a:pathLst>
            </a:cu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85344" rIns="5846064" bIns="85344" numCol="1" spcCol="1270" anchor="t" anchorCtr="0">
              <a:noAutofit/>
            </a:bodyPr>
            <a:lstStyle/>
            <a:p>
              <a:pPr lvl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Management</a:t>
              </a:r>
              <a:endParaRPr lang="en-US" sz="2800" kern="1200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6305051" y="2529690"/>
              <a:ext cx="902121" cy="601414"/>
            </a:xfrm>
            <a:custGeom>
              <a:avLst/>
              <a:gdLst>
                <a:gd name="connsiteX0" fmla="*/ 0 w 902121"/>
                <a:gd name="connsiteY0" fmla="*/ 60141 h 601414"/>
                <a:gd name="connsiteX1" fmla="*/ 60141 w 902121"/>
                <a:gd name="connsiteY1" fmla="*/ 0 h 601414"/>
                <a:gd name="connsiteX2" fmla="*/ 841980 w 902121"/>
                <a:gd name="connsiteY2" fmla="*/ 0 h 601414"/>
                <a:gd name="connsiteX3" fmla="*/ 902121 w 902121"/>
                <a:gd name="connsiteY3" fmla="*/ 60141 h 601414"/>
                <a:gd name="connsiteX4" fmla="*/ 902121 w 902121"/>
                <a:gd name="connsiteY4" fmla="*/ 541273 h 601414"/>
                <a:gd name="connsiteX5" fmla="*/ 841980 w 902121"/>
                <a:gd name="connsiteY5" fmla="*/ 601414 h 601414"/>
                <a:gd name="connsiteX6" fmla="*/ 60141 w 902121"/>
                <a:gd name="connsiteY6" fmla="*/ 601414 h 601414"/>
                <a:gd name="connsiteX7" fmla="*/ 0 w 902121"/>
                <a:gd name="connsiteY7" fmla="*/ 541273 h 601414"/>
                <a:gd name="connsiteX8" fmla="*/ 0 w 902121"/>
                <a:gd name="connsiteY8" fmla="*/ 60141 h 601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2121" h="601414">
                  <a:moveTo>
                    <a:pt x="0" y="60141"/>
                  </a:moveTo>
                  <a:cubicBezTo>
                    <a:pt x="0" y="26926"/>
                    <a:pt x="26926" y="0"/>
                    <a:pt x="60141" y="0"/>
                  </a:cubicBezTo>
                  <a:lnTo>
                    <a:pt x="841980" y="0"/>
                  </a:lnTo>
                  <a:cubicBezTo>
                    <a:pt x="875195" y="0"/>
                    <a:pt x="902121" y="26926"/>
                    <a:pt x="902121" y="60141"/>
                  </a:cubicBezTo>
                  <a:lnTo>
                    <a:pt x="902121" y="541273"/>
                  </a:lnTo>
                  <a:cubicBezTo>
                    <a:pt x="902121" y="574488"/>
                    <a:pt x="875195" y="601414"/>
                    <a:pt x="841980" y="601414"/>
                  </a:cubicBezTo>
                  <a:lnTo>
                    <a:pt x="60141" y="601414"/>
                  </a:lnTo>
                  <a:cubicBezTo>
                    <a:pt x="26926" y="601414"/>
                    <a:pt x="0" y="574488"/>
                    <a:pt x="0" y="541273"/>
                  </a:cubicBezTo>
                  <a:lnTo>
                    <a:pt x="0" y="60141"/>
                  </a:ln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63335" tIns="63335" rIns="63335" bIns="63335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</a:rPr>
                <a:t>Core</a:t>
              </a:r>
              <a:endParaRPr lang="en-US" kern="1200" dirty="0">
                <a:solidFill>
                  <a:schemeClr val="bg1"/>
                </a:solidFill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5290164" y="3131105"/>
              <a:ext cx="1465947" cy="24056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465947" y="0"/>
                  </a:moveTo>
                  <a:lnTo>
                    <a:pt x="1465947" y="120282"/>
                  </a:lnTo>
                  <a:lnTo>
                    <a:pt x="0" y="120282"/>
                  </a:lnTo>
                  <a:lnTo>
                    <a:pt x="0" y="240565"/>
                  </a:lnTo>
                </a:path>
              </a:pathLst>
            </a:custGeom>
            <a:noFill/>
          </p:spPr>
          <p:style>
            <a:lnRef idx="1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4674435" y="3371671"/>
              <a:ext cx="1225623" cy="601414"/>
            </a:xfrm>
            <a:custGeom>
              <a:avLst/>
              <a:gdLst>
                <a:gd name="connsiteX0" fmla="*/ 0 w 902121"/>
                <a:gd name="connsiteY0" fmla="*/ 60141 h 601414"/>
                <a:gd name="connsiteX1" fmla="*/ 60141 w 902121"/>
                <a:gd name="connsiteY1" fmla="*/ 0 h 601414"/>
                <a:gd name="connsiteX2" fmla="*/ 841980 w 902121"/>
                <a:gd name="connsiteY2" fmla="*/ 0 h 601414"/>
                <a:gd name="connsiteX3" fmla="*/ 902121 w 902121"/>
                <a:gd name="connsiteY3" fmla="*/ 60141 h 601414"/>
                <a:gd name="connsiteX4" fmla="*/ 902121 w 902121"/>
                <a:gd name="connsiteY4" fmla="*/ 541273 h 601414"/>
                <a:gd name="connsiteX5" fmla="*/ 841980 w 902121"/>
                <a:gd name="connsiteY5" fmla="*/ 601414 h 601414"/>
                <a:gd name="connsiteX6" fmla="*/ 60141 w 902121"/>
                <a:gd name="connsiteY6" fmla="*/ 601414 h 601414"/>
                <a:gd name="connsiteX7" fmla="*/ 0 w 902121"/>
                <a:gd name="connsiteY7" fmla="*/ 541273 h 601414"/>
                <a:gd name="connsiteX8" fmla="*/ 0 w 902121"/>
                <a:gd name="connsiteY8" fmla="*/ 60141 h 601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2121" h="601414">
                  <a:moveTo>
                    <a:pt x="0" y="60141"/>
                  </a:moveTo>
                  <a:cubicBezTo>
                    <a:pt x="0" y="26926"/>
                    <a:pt x="26926" y="0"/>
                    <a:pt x="60141" y="0"/>
                  </a:cubicBezTo>
                  <a:lnTo>
                    <a:pt x="841980" y="0"/>
                  </a:lnTo>
                  <a:cubicBezTo>
                    <a:pt x="875195" y="0"/>
                    <a:pt x="902121" y="26926"/>
                    <a:pt x="902121" y="60141"/>
                  </a:cubicBezTo>
                  <a:lnTo>
                    <a:pt x="902121" y="541273"/>
                  </a:lnTo>
                  <a:cubicBezTo>
                    <a:pt x="902121" y="574488"/>
                    <a:pt x="875195" y="601414"/>
                    <a:pt x="841980" y="601414"/>
                  </a:cubicBezTo>
                  <a:lnTo>
                    <a:pt x="60141" y="601414"/>
                  </a:lnTo>
                  <a:cubicBezTo>
                    <a:pt x="26926" y="601414"/>
                    <a:pt x="0" y="574488"/>
                    <a:pt x="0" y="541273"/>
                  </a:cubicBezTo>
                  <a:lnTo>
                    <a:pt x="0" y="60141"/>
                  </a:ln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63335" tIns="63335" rIns="63335" bIns="63335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</a:rPr>
                <a:t>Distribution</a:t>
              </a:r>
              <a:endParaRPr lang="en-US" kern="1200" dirty="0">
                <a:solidFill>
                  <a:schemeClr val="bg1"/>
                </a:solidFill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4117406" y="3973085"/>
              <a:ext cx="1172758" cy="24056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172758" y="0"/>
                  </a:moveTo>
                  <a:lnTo>
                    <a:pt x="1172758" y="120282"/>
                  </a:lnTo>
                  <a:lnTo>
                    <a:pt x="0" y="120282"/>
                  </a:lnTo>
                  <a:lnTo>
                    <a:pt x="0" y="240565"/>
                  </a:lnTo>
                </a:path>
              </a:pathLst>
            </a:custGeom>
            <a:noFill/>
          </p:spPr>
          <p:style>
            <a:ln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3666345" y="4213651"/>
              <a:ext cx="902121" cy="601414"/>
            </a:xfrm>
            <a:custGeom>
              <a:avLst/>
              <a:gdLst>
                <a:gd name="connsiteX0" fmla="*/ 0 w 902121"/>
                <a:gd name="connsiteY0" fmla="*/ 60141 h 601414"/>
                <a:gd name="connsiteX1" fmla="*/ 60141 w 902121"/>
                <a:gd name="connsiteY1" fmla="*/ 0 h 601414"/>
                <a:gd name="connsiteX2" fmla="*/ 841980 w 902121"/>
                <a:gd name="connsiteY2" fmla="*/ 0 h 601414"/>
                <a:gd name="connsiteX3" fmla="*/ 902121 w 902121"/>
                <a:gd name="connsiteY3" fmla="*/ 60141 h 601414"/>
                <a:gd name="connsiteX4" fmla="*/ 902121 w 902121"/>
                <a:gd name="connsiteY4" fmla="*/ 541273 h 601414"/>
                <a:gd name="connsiteX5" fmla="*/ 841980 w 902121"/>
                <a:gd name="connsiteY5" fmla="*/ 601414 h 601414"/>
                <a:gd name="connsiteX6" fmla="*/ 60141 w 902121"/>
                <a:gd name="connsiteY6" fmla="*/ 601414 h 601414"/>
                <a:gd name="connsiteX7" fmla="*/ 0 w 902121"/>
                <a:gd name="connsiteY7" fmla="*/ 541273 h 601414"/>
                <a:gd name="connsiteX8" fmla="*/ 0 w 902121"/>
                <a:gd name="connsiteY8" fmla="*/ 60141 h 601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2121" h="601414">
                  <a:moveTo>
                    <a:pt x="0" y="60141"/>
                  </a:moveTo>
                  <a:cubicBezTo>
                    <a:pt x="0" y="26926"/>
                    <a:pt x="26926" y="0"/>
                    <a:pt x="60141" y="0"/>
                  </a:cubicBezTo>
                  <a:lnTo>
                    <a:pt x="841980" y="0"/>
                  </a:lnTo>
                  <a:cubicBezTo>
                    <a:pt x="875195" y="0"/>
                    <a:pt x="902121" y="26926"/>
                    <a:pt x="902121" y="60141"/>
                  </a:cubicBezTo>
                  <a:lnTo>
                    <a:pt x="902121" y="541273"/>
                  </a:lnTo>
                  <a:cubicBezTo>
                    <a:pt x="902121" y="574488"/>
                    <a:pt x="875195" y="601414"/>
                    <a:pt x="841980" y="601414"/>
                  </a:cubicBezTo>
                  <a:lnTo>
                    <a:pt x="60141" y="601414"/>
                  </a:lnTo>
                  <a:cubicBezTo>
                    <a:pt x="26926" y="601414"/>
                    <a:pt x="0" y="574488"/>
                    <a:pt x="0" y="541273"/>
                  </a:cubicBezTo>
                  <a:lnTo>
                    <a:pt x="0" y="60141"/>
                  </a:ln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63335" tIns="63335" rIns="63335" bIns="63335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</a:rPr>
                <a:t>Access</a:t>
              </a:r>
              <a:endParaRPr lang="en-US" kern="1200" dirty="0">
                <a:solidFill>
                  <a:schemeClr val="bg1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3531027" y="4815065"/>
              <a:ext cx="586379" cy="24056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586379" y="0"/>
                  </a:moveTo>
                  <a:lnTo>
                    <a:pt x="586379" y="120282"/>
                  </a:lnTo>
                  <a:lnTo>
                    <a:pt x="0" y="120282"/>
                  </a:lnTo>
                  <a:lnTo>
                    <a:pt x="0" y="240565"/>
                  </a:lnTo>
                </a:path>
              </a:pathLst>
            </a:custGeom>
            <a:noFill/>
          </p:spPr>
          <p:style>
            <a:ln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Freeform 16"/>
            <p:cNvSpPr/>
            <p:nvPr/>
          </p:nvSpPr>
          <p:spPr>
            <a:xfrm>
              <a:off x="3079966" y="5055631"/>
              <a:ext cx="902121" cy="601414"/>
            </a:xfrm>
            <a:custGeom>
              <a:avLst/>
              <a:gdLst>
                <a:gd name="connsiteX0" fmla="*/ 0 w 902121"/>
                <a:gd name="connsiteY0" fmla="*/ 60141 h 601414"/>
                <a:gd name="connsiteX1" fmla="*/ 60141 w 902121"/>
                <a:gd name="connsiteY1" fmla="*/ 0 h 601414"/>
                <a:gd name="connsiteX2" fmla="*/ 841980 w 902121"/>
                <a:gd name="connsiteY2" fmla="*/ 0 h 601414"/>
                <a:gd name="connsiteX3" fmla="*/ 902121 w 902121"/>
                <a:gd name="connsiteY3" fmla="*/ 60141 h 601414"/>
                <a:gd name="connsiteX4" fmla="*/ 902121 w 902121"/>
                <a:gd name="connsiteY4" fmla="*/ 541273 h 601414"/>
                <a:gd name="connsiteX5" fmla="*/ 841980 w 902121"/>
                <a:gd name="connsiteY5" fmla="*/ 601414 h 601414"/>
                <a:gd name="connsiteX6" fmla="*/ 60141 w 902121"/>
                <a:gd name="connsiteY6" fmla="*/ 601414 h 601414"/>
                <a:gd name="connsiteX7" fmla="*/ 0 w 902121"/>
                <a:gd name="connsiteY7" fmla="*/ 541273 h 601414"/>
                <a:gd name="connsiteX8" fmla="*/ 0 w 902121"/>
                <a:gd name="connsiteY8" fmla="*/ 60141 h 601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2121" h="601414">
                  <a:moveTo>
                    <a:pt x="0" y="60141"/>
                  </a:moveTo>
                  <a:cubicBezTo>
                    <a:pt x="0" y="26926"/>
                    <a:pt x="26926" y="0"/>
                    <a:pt x="60141" y="0"/>
                  </a:cubicBezTo>
                  <a:lnTo>
                    <a:pt x="841980" y="0"/>
                  </a:lnTo>
                  <a:cubicBezTo>
                    <a:pt x="875195" y="0"/>
                    <a:pt x="902121" y="26926"/>
                    <a:pt x="902121" y="60141"/>
                  </a:cubicBezTo>
                  <a:lnTo>
                    <a:pt x="902121" y="541273"/>
                  </a:lnTo>
                  <a:cubicBezTo>
                    <a:pt x="902121" y="574488"/>
                    <a:pt x="875195" y="601414"/>
                    <a:pt x="841980" y="601414"/>
                  </a:cubicBezTo>
                  <a:lnTo>
                    <a:pt x="60141" y="601414"/>
                  </a:lnTo>
                  <a:cubicBezTo>
                    <a:pt x="26926" y="601414"/>
                    <a:pt x="0" y="574488"/>
                    <a:pt x="0" y="541273"/>
                  </a:cubicBezTo>
                  <a:lnTo>
                    <a:pt x="0" y="60141"/>
                  </a:ln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63335" tIns="63335" rIns="63335" bIns="63335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</a:rPr>
                <a:t>Client</a:t>
              </a:r>
              <a:endParaRPr lang="en-US" kern="120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4117406" y="4815065"/>
              <a:ext cx="586379" cy="24056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20282"/>
                  </a:lnTo>
                  <a:lnTo>
                    <a:pt x="586379" y="120282"/>
                  </a:lnTo>
                  <a:lnTo>
                    <a:pt x="586379" y="240565"/>
                  </a:lnTo>
                </a:path>
              </a:pathLst>
            </a:custGeom>
            <a:noFill/>
          </p:spPr>
          <p:style>
            <a:ln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Freeform 18"/>
            <p:cNvSpPr/>
            <p:nvPr/>
          </p:nvSpPr>
          <p:spPr>
            <a:xfrm>
              <a:off x="4252724" y="5055631"/>
              <a:ext cx="902121" cy="601414"/>
            </a:xfrm>
            <a:custGeom>
              <a:avLst/>
              <a:gdLst>
                <a:gd name="connsiteX0" fmla="*/ 0 w 902121"/>
                <a:gd name="connsiteY0" fmla="*/ 60141 h 601414"/>
                <a:gd name="connsiteX1" fmla="*/ 60141 w 902121"/>
                <a:gd name="connsiteY1" fmla="*/ 0 h 601414"/>
                <a:gd name="connsiteX2" fmla="*/ 841980 w 902121"/>
                <a:gd name="connsiteY2" fmla="*/ 0 h 601414"/>
                <a:gd name="connsiteX3" fmla="*/ 902121 w 902121"/>
                <a:gd name="connsiteY3" fmla="*/ 60141 h 601414"/>
                <a:gd name="connsiteX4" fmla="*/ 902121 w 902121"/>
                <a:gd name="connsiteY4" fmla="*/ 541273 h 601414"/>
                <a:gd name="connsiteX5" fmla="*/ 841980 w 902121"/>
                <a:gd name="connsiteY5" fmla="*/ 601414 h 601414"/>
                <a:gd name="connsiteX6" fmla="*/ 60141 w 902121"/>
                <a:gd name="connsiteY6" fmla="*/ 601414 h 601414"/>
                <a:gd name="connsiteX7" fmla="*/ 0 w 902121"/>
                <a:gd name="connsiteY7" fmla="*/ 541273 h 601414"/>
                <a:gd name="connsiteX8" fmla="*/ 0 w 902121"/>
                <a:gd name="connsiteY8" fmla="*/ 60141 h 601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2121" h="601414">
                  <a:moveTo>
                    <a:pt x="0" y="60141"/>
                  </a:moveTo>
                  <a:cubicBezTo>
                    <a:pt x="0" y="26926"/>
                    <a:pt x="26926" y="0"/>
                    <a:pt x="60141" y="0"/>
                  </a:cubicBezTo>
                  <a:lnTo>
                    <a:pt x="841980" y="0"/>
                  </a:lnTo>
                  <a:cubicBezTo>
                    <a:pt x="875195" y="0"/>
                    <a:pt x="902121" y="26926"/>
                    <a:pt x="902121" y="60141"/>
                  </a:cubicBezTo>
                  <a:lnTo>
                    <a:pt x="902121" y="541273"/>
                  </a:lnTo>
                  <a:cubicBezTo>
                    <a:pt x="902121" y="574488"/>
                    <a:pt x="875195" y="601414"/>
                    <a:pt x="841980" y="601414"/>
                  </a:cubicBezTo>
                  <a:lnTo>
                    <a:pt x="60141" y="601414"/>
                  </a:lnTo>
                  <a:cubicBezTo>
                    <a:pt x="26926" y="601414"/>
                    <a:pt x="0" y="574488"/>
                    <a:pt x="0" y="541273"/>
                  </a:cubicBezTo>
                  <a:lnTo>
                    <a:pt x="0" y="60141"/>
                  </a:ln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63335" tIns="63335" rIns="63335" bIns="63335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</a:rPr>
                <a:t>Client</a:t>
              </a:r>
              <a:endParaRPr lang="en-US" kern="1200" dirty="0">
                <a:solidFill>
                  <a:schemeClr val="bg1"/>
                </a:solidFill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5290164" y="3973085"/>
              <a:ext cx="1172758" cy="24056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20282"/>
                  </a:lnTo>
                  <a:lnTo>
                    <a:pt x="1172758" y="120282"/>
                  </a:lnTo>
                  <a:lnTo>
                    <a:pt x="1172758" y="240565"/>
                  </a:lnTo>
                </a:path>
              </a:pathLst>
            </a:custGeom>
            <a:noFill/>
          </p:spPr>
          <p:style>
            <a:ln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011862" y="4213651"/>
              <a:ext cx="902121" cy="601414"/>
            </a:xfrm>
            <a:custGeom>
              <a:avLst/>
              <a:gdLst>
                <a:gd name="connsiteX0" fmla="*/ 0 w 902121"/>
                <a:gd name="connsiteY0" fmla="*/ 60141 h 601414"/>
                <a:gd name="connsiteX1" fmla="*/ 60141 w 902121"/>
                <a:gd name="connsiteY1" fmla="*/ 0 h 601414"/>
                <a:gd name="connsiteX2" fmla="*/ 841980 w 902121"/>
                <a:gd name="connsiteY2" fmla="*/ 0 h 601414"/>
                <a:gd name="connsiteX3" fmla="*/ 902121 w 902121"/>
                <a:gd name="connsiteY3" fmla="*/ 60141 h 601414"/>
                <a:gd name="connsiteX4" fmla="*/ 902121 w 902121"/>
                <a:gd name="connsiteY4" fmla="*/ 541273 h 601414"/>
                <a:gd name="connsiteX5" fmla="*/ 841980 w 902121"/>
                <a:gd name="connsiteY5" fmla="*/ 601414 h 601414"/>
                <a:gd name="connsiteX6" fmla="*/ 60141 w 902121"/>
                <a:gd name="connsiteY6" fmla="*/ 601414 h 601414"/>
                <a:gd name="connsiteX7" fmla="*/ 0 w 902121"/>
                <a:gd name="connsiteY7" fmla="*/ 541273 h 601414"/>
                <a:gd name="connsiteX8" fmla="*/ 0 w 902121"/>
                <a:gd name="connsiteY8" fmla="*/ 60141 h 601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2121" h="601414">
                  <a:moveTo>
                    <a:pt x="0" y="60141"/>
                  </a:moveTo>
                  <a:cubicBezTo>
                    <a:pt x="0" y="26926"/>
                    <a:pt x="26926" y="0"/>
                    <a:pt x="60141" y="0"/>
                  </a:cubicBezTo>
                  <a:lnTo>
                    <a:pt x="841980" y="0"/>
                  </a:lnTo>
                  <a:cubicBezTo>
                    <a:pt x="875195" y="0"/>
                    <a:pt x="902121" y="26926"/>
                    <a:pt x="902121" y="60141"/>
                  </a:cubicBezTo>
                  <a:lnTo>
                    <a:pt x="902121" y="541273"/>
                  </a:lnTo>
                  <a:cubicBezTo>
                    <a:pt x="902121" y="574488"/>
                    <a:pt x="875195" y="601414"/>
                    <a:pt x="841980" y="601414"/>
                  </a:cubicBezTo>
                  <a:lnTo>
                    <a:pt x="60141" y="601414"/>
                  </a:lnTo>
                  <a:cubicBezTo>
                    <a:pt x="26926" y="601414"/>
                    <a:pt x="0" y="574488"/>
                    <a:pt x="0" y="541273"/>
                  </a:cubicBezTo>
                  <a:lnTo>
                    <a:pt x="0" y="60141"/>
                  </a:ln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63335" tIns="63335" rIns="63335" bIns="63335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</a:rPr>
                <a:t>Access</a:t>
              </a:r>
              <a:endParaRPr lang="en-US" kern="1200" dirty="0">
                <a:solidFill>
                  <a:schemeClr val="bg1"/>
                </a:solidFill>
              </a:endParaRPr>
            </a:p>
          </p:txBody>
        </p:sp>
        <p:sp>
          <p:nvSpPr>
            <p:cNvPr id="22" name="Freeform 21"/>
            <p:cNvSpPr/>
            <p:nvPr/>
          </p:nvSpPr>
          <p:spPr>
            <a:xfrm>
              <a:off x="5876544" y="4815065"/>
              <a:ext cx="586379" cy="24056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586379" y="0"/>
                  </a:moveTo>
                  <a:lnTo>
                    <a:pt x="586379" y="120282"/>
                  </a:lnTo>
                  <a:lnTo>
                    <a:pt x="0" y="120282"/>
                  </a:lnTo>
                  <a:lnTo>
                    <a:pt x="0" y="240565"/>
                  </a:lnTo>
                </a:path>
              </a:pathLst>
            </a:custGeom>
            <a:noFill/>
          </p:spPr>
          <p:style>
            <a:ln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5425483" y="5055631"/>
              <a:ext cx="902121" cy="601414"/>
            </a:xfrm>
            <a:custGeom>
              <a:avLst/>
              <a:gdLst>
                <a:gd name="connsiteX0" fmla="*/ 0 w 902121"/>
                <a:gd name="connsiteY0" fmla="*/ 60141 h 601414"/>
                <a:gd name="connsiteX1" fmla="*/ 60141 w 902121"/>
                <a:gd name="connsiteY1" fmla="*/ 0 h 601414"/>
                <a:gd name="connsiteX2" fmla="*/ 841980 w 902121"/>
                <a:gd name="connsiteY2" fmla="*/ 0 h 601414"/>
                <a:gd name="connsiteX3" fmla="*/ 902121 w 902121"/>
                <a:gd name="connsiteY3" fmla="*/ 60141 h 601414"/>
                <a:gd name="connsiteX4" fmla="*/ 902121 w 902121"/>
                <a:gd name="connsiteY4" fmla="*/ 541273 h 601414"/>
                <a:gd name="connsiteX5" fmla="*/ 841980 w 902121"/>
                <a:gd name="connsiteY5" fmla="*/ 601414 h 601414"/>
                <a:gd name="connsiteX6" fmla="*/ 60141 w 902121"/>
                <a:gd name="connsiteY6" fmla="*/ 601414 h 601414"/>
                <a:gd name="connsiteX7" fmla="*/ 0 w 902121"/>
                <a:gd name="connsiteY7" fmla="*/ 541273 h 601414"/>
                <a:gd name="connsiteX8" fmla="*/ 0 w 902121"/>
                <a:gd name="connsiteY8" fmla="*/ 60141 h 601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2121" h="601414">
                  <a:moveTo>
                    <a:pt x="0" y="60141"/>
                  </a:moveTo>
                  <a:cubicBezTo>
                    <a:pt x="0" y="26926"/>
                    <a:pt x="26926" y="0"/>
                    <a:pt x="60141" y="0"/>
                  </a:cubicBezTo>
                  <a:lnTo>
                    <a:pt x="841980" y="0"/>
                  </a:lnTo>
                  <a:cubicBezTo>
                    <a:pt x="875195" y="0"/>
                    <a:pt x="902121" y="26926"/>
                    <a:pt x="902121" y="60141"/>
                  </a:cubicBezTo>
                  <a:lnTo>
                    <a:pt x="902121" y="541273"/>
                  </a:lnTo>
                  <a:cubicBezTo>
                    <a:pt x="902121" y="574488"/>
                    <a:pt x="875195" y="601414"/>
                    <a:pt x="841980" y="601414"/>
                  </a:cubicBezTo>
                  <a:lnTo>
                    <a:pt x="60141" y="601414"/>
                  </a:lnTo>
                  <a:cubicBezTo>
                    <a:pt x="26926" y="601414"/>
                    <a:pt x="0" y="574488"/>
                    <a:pt x="0" y="541273"/>
                  </a:cubicBezTo>
                  <a:lnTo>
                    <a:pt x="0" y="60141"/>
                  </a:ln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63335" tIns="63335" rIns="63335" bIns="63335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</a:rPr>
                <a:t>Client</a:t>
              </a:r>
              <a:endParaRPr lang="en-US" kern="1200" dirty="0">
                <a:solidFill>
                  <a:schemeClr val="bg1"/>
                </a:solidFill>
              </a:endParaRPr>
            </a:p>
          </p:txBody>
        </p:sp>
        <p:sp>
          <p:nvSpPr>
            <p:cNvPr id="24" name="Freeform 23"/>
            <p:cNvSpPr/>
            <p:nvPr/>
          </p:nvSpPr>
          <p:spPr>
            <a:xfrm>
              <a:off x="6462923" y="4815065"/>
              <a:ext cx="586379" cy="24056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20282"/>
                  </a:lnTo>
                  <a:lnTo>
                    <a:pt x="586379" y="120282"/>
                  </a:lnTo>
                  <a:lnTo>
                    <a:pt x="586379" y="240565"/>
                  </a:lnTo>
                </a:path>
              </a:pathLst>
            </a:custGeom>
            <a:noFill/>
          </p:spPr>
          <p:style>
            <a:ln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6598241" y="5055631"/>
              <a:ext cx="902121" cy="601414"/>
            </a:xfrm>
            <a:custGeom>
              <a:avLst/>
              <a:gdLst>
                <a:gd name="connsiteX0" fmla="*/ 0 w 902121"/>
                <a:gd name="connsiteY0" fmla="*/ 60141 h 601414"/>
                <a:gd name="connsiteX1" fmla="*/ 60141 w 902121"/>
                <a:gd name="connsiteY1" fmla="*/ 0 h 601414"/>
                <a:gd name="connsiteX2" fmla="*/ 841980 w 902121"/>
                <a:gd name="connsiteY2" fmla="*/ 0 h 601414"/>
                <a:gd name="connsiteX3" fmla="*/ 902121 w 902121"/>
                <a:gd name="connsiteY3" fmla="*/ 60141 h 601414"/>
                <a:gd name="connsiteX4" fmla="*/ 902121 w 902121"/>
                <a:gd name="connsiteY4" fmla="*/ 541273 h 601414"/>
                <a:gd name="connsiteX5" fmla="*/ 841980 w 902121"/>
                <a:gd name="connsiteY5" fmla="*/ 601414 h 601414"/>
                <a:gd name="connsiteX6" fmla="*/ 60141 w 902121"/>
                <a:gd name="connsiteY6" fmla="*/ 601414 h 601414"/>
                <a:gd name="connsiteX7" fmla="*/ 0 w 902121"/>
                <a:gd name="connsiteY7" fmla="*/ 541273 h 601414"/>
                <a:gd name="connsiteX8" fmla="*/ 0 w 902121"/>
                <a:gd name="connsiteY8" fmla="*/ 60141 h 601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2121" h="601414">
                  <a:moveTo>
                    <a:pt x="0" y="60141"/>
                  </a:moveTo>
                  <a:cubicBezTo>
                    <a:pt x="0" y="26926"/>
                    <a:pt x="26926" y="0"/>
                    <a:pt x="60141" y="0"/>
                  </a:cubicBezTo>
                  <a:lnTo>
                    <a:pt x="841980" y="0"/>
                  </a:lnTo>
                  <a:cubicBezTo>
                    <a:pt x="875195" y="0"/>
                    <a:pt x="902121" y="26926"/>
                    <a:pt x="902121" y="60141"/>
                  </a:cubicBezTo>
                  <a:lnTo>
                    <a:pt x="902121" y="541273"/>
                  </a:lnTo>
                  <a:cubicBezTo>
                    <a:pt x="902121" y="574488"/>
                    <a:pt x="875195" y="601414"/>
                    <a:pt x="841980" y="601414"/>
                  </a:cubicBezTo>
                  <a:lnTo>
                    <a:pt x="60141" y="601414"/>
                  </a:lnTo>
                  <a:cubicBezTo>
                    <a:pt x="26926" y="601414"/>
                    <a:pt x="0" y="574488"/>
                    <a:pt x="0" y="541273"/>
                  </a:cubicBezTo>
                  <a:lnTo>
                    <a:pt x="0" y="60141"/>
                  </a:ln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63335" tIns="63335" rIns="63335" bIns="63335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</a:rPr>
                <a:t>Client</a:t>
              </a:r>
              <a:endParaRPr lang="en-US" kern="1200" dirty="0">
                <a:solidFill>
                  <a:schemeClr val="bg1"/>
                </a:solidFill>
              </a:endParaRPr>
            </a:p>
          </p:txBody>
        </p:sp>
        <p:sp>
          <p:nvSpPr>
            <p:cNvPr id="26" name="Freeform 25"/>
            <p:cNvSpPr/>
            <p:nvPr/>
          </p:nvSpPr>
          <p:spPr>
            <a:xfrm>
              <a:off x="6756112" y="3131105"/>
              <a:ext cx="1465947" cy="24056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20282"/>
                  </a:lnTo>
                  <a:lnTo>
                    <a:pt x="1465947" y="120282"/>
                  </a:lnTo>
                  <a:lnTo>
                    <a:pt x="1465947" y="240565"/>
                  </a:lnTo>
                </a:path>
              </a:pathLst>
            </a:custGeom>
            <a:noFill/>
          </p:spPr>
          <p:style>
            <a:lnRef idx="1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Freeform 26"/>
            <p:cNvSpPr/>
            <p:nvPr/>
          </p:nvSpPr>
          <p:spPr>
            <a:xfrm>
              <a:off x="7581687" y="3371671"/>
              <a:ext cx="1184035" cy="601414"/>
            </a:xfrm>
            <a:custGeom>
              <a:avLst/>
              <a:gdLst>
                <a:gd name="connsiteX0" fmla="*/ 0 w 902121"/>
                <a:gd name="connsiteY0" fmla="*/ 60141 h 601414"/>
                <a:gd name="connsiteX1" fmla="*/ 60141 w 902121"/>
                <a:gd name="connsiteY1" fmla="*/ 0 h 601414"/>
                <a:gd name="connsiteX2" fmla="*/ 841980 w 902121"/>
                <a:gd name="connsiteY2" fmla="*/ 0 h 601414"/>
                <a:gd name="connsiteX3" fmla="*/ 902121 w 902121"/>
                <a:gd name="connsiteY3" fmla="*/ 60141 h 601414"/>
                <a:gd name="connsiteX4" fmla="*/ 902121 w 902121"/>
                <a:gd name="connsiteY4" fmla="*/ 541273 h 601414"/>
                <a:gd name="connsiteX5" fmla="*/ 841980 w 902121"/>
                <a:gd name="connsiteY5" fmla="*/ 601414 h 601414"/>
                <a:gd name="connsiteX6" fmla="*/ 60141 w 902121"/>
                <a:gd name="connsiteY6" fmla="*/ 601414 h 601414"/>
                <a:gd name="connsiteX7" fmla="*/ 0 w 902121"/>
                <a:gd name="connsiteY7" fmla="*/ 541273 h 601414"/>
                <a:gd name="connsiteX8" fmla="*/ 0 w 902121"/>
                <a:gd name="connsiteY8" fmla="*/ 60141 h 601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2121" h="601414">
                  <a:moveTo>
                    <a:pt x="0" y="60141"/>
                  </a:moveTo>
                  <a:cubicBezTo>
                    <a:pt x="0" y="26926"/>
                    <a:pt x="26926" y="0"/>
                    <a:pt x="60141" y="0"/>
                  </a:cubicBezTo>
                  <a:lnTo>
                    <a:pt x="841980" y="0"/>
                  </a:lnTo>
                  <a:cubicBezTo>
                    <a:pt x="875195" y="0"/>
                    <a:pt x="902121" y="26926"/>
                    <a:pt x="902121" y="60141"/>
                  </a:cubicBezTo>
                  <a:lnTo>
                    <a:pt x="902121" y="541273"/>
                  </a:lnTo>
                  <a:cubicBezTo>
                    <a:pt x="902121" y="574488"/>
                    <a:pt x="875195" y="601414"/>
                    <a:pt x="841980" y="601414"/>
                  </a:cubicBezTo>
                  <a:lnTo>
                    <a:pt x="60141" y="601414"/>
                  </a:lnTo>
                  <a:cubicBezTo>
                    <a:pt x="26926" y="601414"/>
                    <a:pt x="0" y="574488"/>
                    <a:pt x="0" y="541273"/>
                  </a:cubicBezTo>
                  <a:lnTo>
                    <a:pt x="0" y="60141"/>
                  </a:ln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63335" tIns="63335" rIns="63335" bIns="63335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</a:rPr>
                <a:t>Distribution</a:t>
              </a:r>
              <a:endParaRPr lang="en-US" kern="1200" dirty="0">
                <a:solidFill>
                  <a:schemeClr val="bg1"/>
                </a:solidFill>
              </a:endParaRPr>
            </a:p>
          </p:txBody>
        </p:sp>
        <p:sp>
          <p:nvSpPr>
            <p:cNvPr id="28" name="Freeform 27"/>
            <p:cNvSpPr/>
            <p:nvPr/>
          </p:nvSpPr>
          <p:spPr>
            <a:xfrm>
              <a:off x="8176340" y="3973085"/>
              <a:ext cx="91440" cy="24056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240565"/>
                  </a:lnTo>
                </a:path>
              </a:pathLst>
            </a:custGeom>
            <a:noFill/>
          </p:spPr>
          <p:style>
            <a:ln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7770999" y="4213651"/>
              <a:ext cx="902121" cy="601414"/>
            </a:xfrm>
            <a:custGeom>
              <a:avLst/>
              <a:gdLst>
                <a:gd name="connsiteX0" fmla="*/ 0 w 902121"/>
                <a:gd name="connsiteY0" fmla="*/ 60141 h 601414"/>
                <a:gd name="connsiteX1" fmla="*/ 60141 w 902121"/>
                <a:gd name="connsiteY1" fmla="*/ 0 h 601414"/>
                <a:gd name="connsiteX2" fmla="*/ 841980 w 902121"/>
                <a:gd name="connsiteY2" fmla="*/ 0 h 601414"/>
                <a:gd name="connsiteX3" fmla="*/ 902121 w 902121"/>
                <a:gd name="connsiteY3" fmla="*/ 60141 h 601414"/>
                <a:gd name="connsiteX4" fmla="*/ 902121 w 902121"/>
                <a:gd name="connsiteY4" fmla="*/ 541273 h 601414"/>
                <a:gd name="connsiteX5" fmla="*/ 841980 w 902121"/>
                <a:gd name="connsiteY5" fmla="*/ 601414 h 601414"/>
                <a:gd name="connsiteX6" fmla="*/ 60141 w 902121"/>
                <a:gd name="connsiteY6" fmla="*/ 601414 h 601414"/>
                <a:gd name="connsiteX7" fmla="*/ 0 w 902121"/>
                <a:gd name="connsiteY7" fmla="*/ 541273 h 601414"/>
                <a:gd name="connsiteX8" fmla="*/ 0 w 902121"/>
                <a:gd name="connsiteY8" fmla="*/ 60141 h 601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2121" h="601414">
                  <a:moveTo>
                    <a:pt x="0" y="60141"/>
                  </a:moveTo>
                  <a:cubicBezTo>
                    <a:pt x="0" y="26926"/>
                    <a:pt x="26926" y="0"/>
                    <a:pt x="60141" y="0"/>
                  </a:cubicBezTo>
                  <a:lnTo>
                    <a:pt x="841980" y="0"/>
                  </a:lnTo>
                  <a:cubicBezTo>
                    <a:pt x="875195" y="0"/>
                    <a:pt x="902121" y="26926"/>
                    <a:pt x="902121" y="60141"/>
                  </a:cubicBezTo>
                  <a:lnTo>
                    <a:pt x="902121" y="541273"/>
                  </a:lnTo>
                  <a:cubicBezTo>
                    <a:pt x="902121" y="574488"/>
                    <a:pt x="875195" y="601414"/>
                    <a:pt x="841980" y="601414"/>
                  </a:cubicBezTo>
                  <a:lnTo>
                    <a:pt x="60141" y="601414"/>
                  </a:lnTo>
                  <a:cubicBezTo>
                    <a:pt x="26926" y="601414"/>
                    <a:pt x="0" y="574488"/>
                    <a:pt x="0" y="541273"/>
                  </a:cubicBezTo>
                  <a:lnTo>
                    <a:pt x="0" y="60141"/>
                  </a:ln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63335" tIns="63335" rIns="63335" bIns="63335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</a:rPr>
                <a:t>Access</a:t>
              </a:r>
              <a:endParaRPr lang="en-US" kern="1200" dirty="0">
                <a:solidFill>
                  <a:schemeClr val="bg1"/>
                </a:solidFill>
              </a:endParaRPr>
            </a:p>
          </p:txBody>
        </p:sp>
        <p:sp>
          <p:nvSpPr>
            <p:cNvPr id="30" name="Freeform 29"/>
            <p:cNvSpPr/>
            <p:nvPr/>
          </p:nvSpPr>
          <p:spPr>
            <a:xfrm>
              <a:off x="8176340" y="4815065"/>
              <a:ext cx="91440" cy="24056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240565"/>
                  </a:lnTo>
                </a:path>
              </a:pathLst>
            </a:custGeom>
            <a:noFill/>
          </p:spPr>
          <p:style>
            <a:ln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770999" y="5055631"/>
              <a:ext cx="902121" cy="601414"/>
            </a:xfrm>
            <a:custGeom>
              <a:avLst/>
              <a:gdLst>
                <a:gd name="connsiteX0" fmla="*/ 0 w 902121"/>
                <a:gd name="connsiteY0" fmla="*/ 60141 h 601414"/>
                <a:gd name="connsiteX1" fmla="*/ 60141 w 902121"/>
                <a:gd name="connsiteY1" fmla="*/ 0 h 601414"/>
                <a:gd name="connsiteX2" fmla="*/ 841980 w 902121"/>
                <a:gd name="connsiteY2" fmla="*/ 0 h 601414"/>
                <a:gd name="connsiteX3" fmla="*/ 902121 w 902121"/>
                <a:gd name="connsiteY3" fmla="*/ 60141 h 601414"/>
                <a:gd name="connsiteX4" fmla="*/ 902121 w 902121"/>
                <a:gd name="connsiteY4" fmla="*/ 541273 h 601414"/>
                <a:gd name="connsiteX5" fmla="*/ 841980 w 902121"/>
                <a:gd name="connsiteY5" fmla="*/ 601414 h 601414"/>
                <a:gd name="connsiteX6" fmla="*/ 60141 w 902121"/>
                <a:gd name="connsiteY6" fmla="*/ 601414 h 601414"/>
                <a:gd name="connsiteX7" fmla="*/ 0 w 902121"/>
                <a:gd name="connsiteY7" fmla="*/ 541273 h 601414"/>
                <a:gd name="connsiteX8" fmla="*/ 0 w 902121"/>
                <a:gd name="connsiteY8" fmla="*/ 60141 h 601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2121" h="601414">
                  <a:moveTo>
                    <a:pt x="0" y="60141"/>
                  </a:moveTo>
                  <a:cubicBezTo>
                    <a:pt x="0" y="26926"/>
                    <a:pt x="26926" y="0"/>
                    <a:pt x="60141" y="0"/>
                  </a:cubicBezTo>
                  <a:lnTo>
                    <a:pt x="841980" y="0"/>
                  </a:lnTo>
                  <a:cubicBezTo>
                    <a:pt x="875195" y="0"/>
                    <a:pt x="902121" y="26926"/>
                    <a:pt x="902121" y="60141"/>
                  </a:cubicBezTo>
                  <a:lnTo>
                    <a:pt x="902121" y="541273"/>
                  </a:lnTo>
                  <a:cubicBezTo>
                    <a:pt x="902121" y="574488"/>
                    <a:pt x="875195" y="601414"/>
                    <a:pt x="841980" y="601414"/>
                  </a:cubicBezTo>
                  <a:lnTo>
                    <a:pt x="60141" y="601414"/>
                  </a:lnTo>
                  <a:cubicBezTo>
                    <a:pt x="26926" y="601414"/>
                    <a:pt x="0" y="574488"/>
                    <a:pt x="0" y="541273"/>
                  </a:cubicBezTo>
                  <a:lnTo>
                    <a:pt x="0" y="60141"/>
                  </a:ln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63335" tIns="63335" rIns="63335" bIns="63335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bg1"/>
                  </a:solidFill>
                </a:rPr>
                <a:t>Client</a:t>
              </a:r>
              <a:endParaRPr lang="en-US" kern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7205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 Tree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Built with </a:t>
            </a:r>
            <a:r>
              <a:rPr lang="en-US" dirty="0" err="1"/>
              <a:t>rsockets</a:t>
            </a:r>
            <a:r>
              <a:rPr lang="en-US" dirty="0"/>
              <a:t> AF_IB </a:t>
            </a:r>
            <a:r>
              <a:rPr lang="en-US" dirty="0" smtClean="0"/>
              <a:t>support</a:t>
            </a:r>
          </a:p>
          <a:p>
            <a:r>
              <a:rPr lang="en-US" smtClean="0"/>
              <a:t>Parent </a:t>
            </a:r>
            <a:r>
              <a:rPr lang="en-US" dirty="0"/>
              <a:t>selected based on “nearness” based on hops as well as balancing based on </a:t>
            </a:r>
            <a:r>
              <a:rPr lang="en-US" dirty="0" err="1" smtClean="0"/>
              <a:t>fanouts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754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rsockets</a:t>
            </a:r>
            <a:r>
              <a:rPr lang="en-US" dirty="0"/>
              <a:t> AF_IB </a:t>
            </a:r>
            <a:r>
              <a:rPr lang="en-US" dirty="0" err="1"/>
              <a:t>rsend</a:t>
            </a:r>
            <a:r>
              <a:rPr lang="en-US" dirty="0"/>
              <a:t>/</a:t>
            </a:r>
            <a:r>
              <a:rPr lang="en-US" dirty="0" err="1"/>
              <a:t>rrecv</a:t>
            </a:r>
            <a:r>
              <a:rPr lang="en-US" dirty="0"/>
              <a:t>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1789"/>
            <a:ext cx="8329448" cy="3043784"/>
          </a:xfrm>
        </p:spPr>
        <p:txBody>
          <a:bodyPr>
            <a:normAutofit/>
          </a:bodyPr>
          <a:lstStyle/>
          <a:p>
            <a:r>
              <a:rPr lang="en-US" dirty="0"/>
              <a:t>On “</a:t>
            </a:r>
            <a:r>
              <a:rPr lang="en-US" dirty="0" err="1"/>
              <a:t>luna</a:t>
            </a:r>
            <a:r>
              <a:rPr lang="en-US" dirty="0"/>
              <a:t>” class machines as sender and receiver with 4x QDR links and 1 intervening switch</a:t>
            </a:r>
          </a:p>
          <a:p>
            <a:pPr lvl="1"/>
            <a:r>
              <a:rPr lang="en-US" dirty="0"/>
              <a:t>8 core Intel(R) Xeon(R) CPU E5405 @ 2.00GHz</a:t>
            </a:r>
          </a:p>
          <a:p>
            <a:r>
              <a:rPr lang="en-US" dirty="0"/>
              <a:t>Default </a:t>
            </a:r>
            <a:r>
              <a:rPr lang="en-US" dirty="0" err="1"/>
              <a:t>rsocket</a:t>
            </a:r>
            <a:r>
              <a:rPr lang="en-US" dirty="0"/>
              <a:t> tuning parameters</a:t>
            </a:r>
          </a:p>
          <a:p>
            <a:r>
              <a:rPr lang="en-US" dirty="0"/>
              <a:t>No CPU utilization </a:t>
            </a:r>
            <a:r>
              <a:rPr lang="en-US" dirty="0" smtClean="0"/>
              <a:t>measurements yet</a:t>
            </a:r>
          </a:p>
          <a:p>
            <a:r>
              <a:rPr lang="en-US" dirty="0" smtClean="0"/>
              <a:t>SMDB: ~0.5 GB (for 40K nodes)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29333"/>
              </p:ext>
            </p:extLst>
          </p:nvPr>
        </p:nvGraphicFramePr>
        <p:xfrm>
          <a:off x="304800" y="4971624"/>
          <a:ext cx="8686800" cy="1397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421601">
                <a:tc>
                  <a:txBody>
                    <a:bodyPr/>
                    <a:lstStyle/>
                    <a:p>
                      <a:r>
                        <a:rPr lang="en-US" dirty="0" smtClean="0"/>
                        <a:t>Data</a:t>
                      </a:r>
                      <a:r>
                        <a:rPr lang="en-US" baseline="0" dirty="0" smtClean="0"/>
                        <a:t> Transfer Size in Bytes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Elapsed Time</a:t>
                      </a:r>
                      <a:endParaRPr lang="en-US" dirty="0"/>
                    </a:p>
                  </a:txBody>
                  <a:tcPr/>
                </a:tc>
              </a:tr>
              <a:tr h="421601">
                <a:tc>
                  <a:txBody>
                    <a:bodyPr/>
                    <a:lstStyle/>
                    <a:p>
                      <a:r>
                        <a:rPr lang="en-US" dirty="0" smtClean="0"/>
                        <a:t>0.5 GB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0.669 seconds</a:t>
                      </a:r>
                      <a:endParaRPr lang="en-US" dirty="0"/>
                    </a:p>
                  </a:txBody>
                  <a:tcPr/>
                </a:tc>
              </a:tr>
              <a:tr h="554434">
                <a:tc>
                  <a:txBody>
                    <a:bodyPr/>
                    <a:lstStyle/>
                    <a:p>
                      <a:r>
                        <a:rPr lang="en-US" dirty="0" smtClean="0"/>
                        <a:t>1.0 GB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1.342 seconds</a:t>
                      </a:r>
                      <a:endParaRPr lang="en-US" sz="18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071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Number of management nodes needed is dependent on subnet size and node capability (CPU speed, memory)</a:t>
            </a:r>
          </a:p>
          <a:p>
            <a:pPr lvl="1"/>
            <a:r>
              <a:rPr lang="en-US" dirty="0"/>
              <a:t>Combined nodes</a:t>
            </a:r>
          </a:p>
          <a:p>
            <a:r>
              <a:rPr lang="en-US" dirty="0" err="1"/>
              <a:t>Fanouts</a:t>
            </a:r>
            <a:r>
              <a:rPr lang="en-US" dirty="0"/>
              <a:t> in distribution tree for 40K compute nodes</a:t>
            </a:r>
          </a:p>
          <a:p>
            <a:pPr lvl="1"/>
            <a:r>
              <a:rPr lang="en-US" dirty="0"/>
              <a:t>10 distribution per core</a:t>
            </a:r>
          </a:p>
          <a:p>
            <a:pPr lvl="1"/>
            <a:r>
              <a:rPr lang="en-US" dirty="0"/>
              <a:t>20 access per distribution</a:t>
            </a:r>
          </a:p>
          <a:p>
            <a:pPr lvl="1"/>
            <a:r>
              <a:rPr lang="en-US" dirty="0"/>
              <a:t>200 consumer per </a:t>
            </a:r>
            <a:r>
              <a:rPr lang="en-US" dirty="0" smtClean="0"/>
              <a:t>access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508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Layer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3509176" y="2500218"/>
            <a:ext cx="679854" cy="9314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4547902" y="2497554"/>
            <a:ext cx="679854" cy="9314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SM’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3589422" y="2874545"/>
            <a:ext cx="519363" cy="495300"/>
          </a:xfrm>
          <a:prstGeom prst="ellipse">
            <a:avLst/>
          </a:prstGeom>
          <a:solidFill>
            <a:schemeClr val="accent1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3070059" y="377190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2550696" y="468630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2141623" y="567690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3589422" y="468630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4108785" y="377190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4628148" y="2874545"/>
            <a:ext cx="519363" cy="495300"/>
          </a:xfrm>
          <a:prstGeom prst="ellipse">
            <a:avLst/>
          </a:prstGeom>
          <a:solidFill>
            <a:schemeClr val="accent1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3894223" y="567690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5023186" y="567690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6186237" y="567690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2751223" y="567690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3270586" y="567690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4413586" y="567690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5556586" y="5676900"/>
            <a:ext cx="519363" cy="4953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Connector 97"/>
          <p:cNvCxnSpPr>
            <a:stCxn id="84" idx="3"/>
            <a:endCxn id="85" idx="0"/>
          </p:cNvCxnSpPr>
          <p:nvPr/>
        </p:nvCxnSpPr>
        <p:spPr>
          <a:xfrm flipH="1">
            <a:off x="3329741" y="3297310"/>
            <a:ext cx="335740" cy="47459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84" idx="5"/>
            <a:endCxn id="89" idx="0"/>
          </p:cNvCxnSpPr>
          <p:nvPr/>
        </p:nvCxnSpPr>
        <p:spPr>
          <a:xfrm>
            <a:off x="4032726" y="3297310"/>
            <a:ext cx="335741" cy="47459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84" idx="6"/>
            <a:endCxn id="90" idx="2"/>
          </p:cNvCxnSpPr>
          <p:nvPr/>
        </p:nvCxnSpPr>
        <p:spPr>
          <a:xfrm>
            <a:off x="4108785" y="3122195"/>
            <a:ext cx="519363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85" idx="3"/>
            <a:endCxn id="86" idx="0"/>
          </p:cNvCxnSpPr>
          <p:nvPr/>
        </p:nvCxnSpPr>
        <p:spPr>
          <a:xfrm flipH="1">
            <a:off x="2810378" y="4194665"/>
            <a:ext cx="335740" cy="4916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85" idx="5"/>
            <a:endCxn id="88" idx="0"/>
          </p:cNvCxnSpPr>
          <p:nvPr/>
        </p:nvCxnSpPr>
        <p:spPr>
          <a:xfrm>
            <a:off x="3513363" y="4194665"/>
            <a:ext cx="335741" cy="4916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86" idx="3"/>
            <a:endCxn id="87" idx="0"/>
          </p:cNvCxnSpPr>
          <p:nvPr/>
        </p:nvCxnSpPr>
        <p:spPr>
          <a:xfrm flipH="1">
            <a:off x="2401305" y="5109065"/>
            <a:ext cx="225450" cy="5678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86" idx="5"/>
            <a:endCxn id="94" idx="0"/>
          </p:cNvCxnSpPr>
          <p:nvPr/>
        </p:nvCxnSpPr>
        <p:spPr>
          <a:xfrm>
            <a:off x="2994000" y="5109065"/>
            <a:ext cx="16905" cy="5678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88" idx="3"/>
            <a:endCxn id="95" idx="0"/>
          </p:cNvCxnSpPr>
          <p:nvPr/>
        </p:nvCxnSpPr>
        <p:spPr>
          <a:xfrm flipH="1">
            <a:off x="3530268" y="5109065"/>
            <a:ext cx="135213" cy="5678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88" idx="5"/>
            <a:endCxn id="91" idx="0"/>
          </p:cNvCxnSpPr>
          <p:nvPr/>
        </p:nvCxnSpPr>
        <p:spPr>
          <a:xfrm>
            <a:off x="4032726" y="5109065"/>
            <a:ext cx="121179" cy="5678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89" idx="4"/>
            <a:endCxn id="96" idx="0"/>
          </p:cNvCxnSpPr>
          <p:nvPr/>
        </p:nvCxnSpPr>
        <p:spPr>
          <a:xfrm>
            <a:off x="4368467" y="4267200"/>
            <a:ext cx="304801" cy="14097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89" idx="5"/>
            <a:endCxn id="92" idx="0"/>
          </p:cNvCxnSpPr>
          <p:nvPr/>
        </p:nvCxnSpPr>
        <p:spPr>
          <a:xfrm>
            <a:off x="4552089" y="4194665"/>
            <a:ext cx="730779" cy="14822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90" idx="4"/>
            <a:endCxn id="97" idx="0"/>
          </p:cNvCxnSpPr>
          <p:nvPr/>
        </p:nvCxnSpPr>
        <p:spPr>
          <a:xfrm>
            <a:off x="4887830" y="3369845"/>
            <a:ext cx="928438" cy="230705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90" idx="5"/>
            <a:endCxn id="93" idx="0"/>
          </p:cNvCxnSpPr>
          <p:nvPr/>
        </p:nvCxnSpPr>
        <p:spPr>
          <a:xfrm>
            <a:off x="5071452" y="3297310"/>
            <a:ext cx="1374467" cy="237959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1" name="Group 110"/>
          <p:cNvGrpSpPr/>
          <p:nvPr/>
        </p:nvGrpSpPr>
        <p:grpSpPr>
          <a:xfrm>
            <a:off x="296783" y="4132609"/>
            <a:ext cx="1905000" cy="882521"/>
            <a:chOff x="0" y="970131"/>
            <a:chExt cx="8229600" cy="2585700"/>
          </a:xfrm>
          <a:solidFill>
            <a:schemeClr val="accent3"/>
          </a:solidFill>
        </p:grpSpPr>
        <p:sp>
          <p:nvSpPr>
            <p:cNvPr id="112" name="Rounded Rectangle 111"/>
            <p:cNvSpPr/>
            <p:nvPr/>
          </p:nvSpPr>
          <p:spPr>
            <a:xfrm>
              <a:off x="0" y="970131"/>
              <a:ext cx="8229600" cy="2585700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3" name="Rounded Rectangle 4"/>
            <p:cNvSpPr/>
            <p:nvPr/>
          </p:nvSpPr>
          <p:spPr>
            <a:xfrm>
              <a:off x="126223" y="1096354"/>
              <a:ext cx="7977154" cy="233325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dirty="0"/>
                <a:t>N</a:t>
              </a:r>
              <a:r>
                <a:rPr lang="en-US" sz="2800" kern="1200" dirty="0" smtClean="0"/>
                <a:t>odes join SSA tree</a:t>
              </a:r>
              <a:endParaRPr lang="en-US" sz="2400" kern="1200" dirty="0"/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3276600" y="1524000"/>
            <a:ext cx="2145631" cy="882521"/>
            <a:chOff x="0" y="970131"/>
            <a:chExt cx="8229600" cy="2585700"/>
          </a:xfrm>
        </p:grpSpPr>
        <p:sp>
          <p:nvSpPr>
            <p:cNvPr id="115" name="Rounded Rectangle 114"/>
            <p:cNvSpPr/>
            <p:nvPr/>
          </p:nvSpPr>
          <p:spPr>
            <a:xfrm>
              <a:off x="0" y="970131"/>
              <a:ext cx="8229600" cy="2585700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6" name="Rounded Rectangle 4"/>
            <p:cNvSpPr/>
            <p:nvPr/>
          </p:nvSpPr>
          <p:spPr>
            <a:xfrm>
              <a:off x="126223" y="1096354"/>
              <a:ext cx="7977154" cy="233325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dirty="0"/>
                <a:t>C</a:t>
              </a:r>
              <a:r>
                <a:rPr lang="en-US" sz="2800" kern="1200" dirty="0" smtClean="0"/>
                <a:t>ore found at SM LID</a:t>
              </a:r>
              <a:endParaRPr lang="en-US" sz="2400" kern="1200" dirty="0"/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739941" y="2209800"/>
            <a:ext cx="2155659" cy="1486960"/>
            <a:chOff x="0" y="970131"/>
            <a:chExt cx="8229600" cy="2585700"/>
          </a:xfrm>
          <a:solidFill>
            <a:schemeClr val="accent3"/>
          </a:solidFill>
        </p:grpSpPr>
        <p:sp>
          <p:nvSpPr>
            <p:cNvPr id="118" name="Rounded Rectangle 117"/>
            <p:cNvSpPr/>
            <p:nvPr/>
          </p:nvSpPr>
          <p:spPr>
            <a:xfrm>
              <a:off x="0" y="970131"/>
              <a:ext cx="8229600" cy="2585700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9" name="Rounded Rectangle 4"/>
            <p:cNvSpPr/>
            <p:nvPr/>
          </p:nvSpPr>
          <p:spPr>
            <a:xfrm>
              <a:off x="126223" y="1096354"/>
              <a:ext cx="7977154" cy="233325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/>
                <a:t>raw SM DB</a:t>
              </a:r>
              <a:br>
                <a:rPr lang="en-US" sz="2800" kern="1200" dirty="0" smtClean="0"/>
              </a:br>
              <a:r>
                <a:rPr lang="en-US" sz="2800" dirty="0" smtClean="0">
                  <a:sym typeface="Wingdings" pitchFamily="2" charset="2"/>
                </a:rPr>
                <a:t> SSA DB</a:t>
              </a:r>
              <a:r>
                <a:rPr lang="en-US" sz="2400" dirty="0">
                  <a:sym typeface="Wingdings" pitchFamily="2" charset="2"/>
                </a:rPr>
                <a:t> </a:t>
              </a:r>
              <a:r>
                <a:rPr lang="en-US" sz="2400" dirty="0" smtClean="0">
                  <a:sym typeface="Wingdings" pitchFamily="2" charset="2"/>
                </a:rPr>
                <a:t>extraction and comparison</a:t>
              </a:r>
              <a:endParaRPr lang="en-US" sz="2800" dirty="0" smtClean="0">
                <a:sym typeface="Wingdings" pitchFamily="2" charset="2"/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5639482" y="2407794"/>
            <a:ext cx="3352118" cy="1859406"/>
            <a:chOff x="0" y="970131"/>
            <a:chExt cx="8229600" cy="2585700"/>
          </a:xfrm>
        </p:grpSpPr>
        <p:sp>
          <p:nvSpPr>
            <p:cNvPr id="121" name="Rounded Rectangle 120"/>
            <p:cNvSpPr/>
            <p:nvPr/>
          </p:nvSpPr>
          <p:spPr>
            <a:xfrm>
              <a:off x="0" y="970131"/>
              <a:ext cx="8229600" cy="2585700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2" name="Rounded Rectangle 4"/>
            <p:cNvSpPr/>
            <p:nvPr/>
          </p:nvSpPr>
          <p:spPr>
            <a:xfrm>
              <a:off x="126223" y="1096354"/>
              <a:ext cx="7977154" cy="233325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defTabSz="16002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2800" kern="1200" dirty="0" smtClean="0"/>
                <a:t>Manage SSA group</a:t>
              </a:r>
              <a:br>
                <a:rPr lang="en-US" sz="2800" kern="1200" dirty="0" smtClean="0"/>
              </a:br>
              <a:r>
                <a:rPr lang="en-US" sz="2800" dirty="0"/>
                <a:t>- distribution control</a:t>
              </a:r>
              <a:br>
                <a:rPr lang="en-US" sz="2800" dirty="0"/>
              </a:br>
              <a:r>
                <a:rPr lang="en-US" sz="2800" dirty="0"/>
                <a:t>- </a:t>
              </a:r>
              <a:r>
                <a:rPr lang="en-US" sz="2800" dirty="0" smtClean="0"/>
                <a:t>monitoring</a:t>
              </a:r>
              <a:br>
                <a:rPr lang="en-US" sz="2800" dirty="0" smtClean="0"/>
              </a:br>
              <a:r>
                <a:rPr lang="en-US" sz="2800" dirty="0" smtClean="0"/>
                <a:t>- </a:t>
              </a:r>
              <a:r>
                <a:rPr lang="en-US" sz="2800" kern="1200" dirty="0" smtClean="0"/>
                <a:t>rebalancing</a:t>
              </a:r>
              <a:endParaRPr lang="en-US" sz="2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996079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Performance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Initial subnet up for ~20K nodes fabric</a:t>
            </a:r>
          </a:p>
          <a:p>
            <a:pPr lvl="1"/>
            <a:r>
              <a:rPr lang="en-US" sz="2000" dirty="0"/>
              <a:t>Extraction: 0.228 sec</a:t>
            </a:r>
          </a:p>
          <a:p>
            <a:pPr lvl="1"/>
            <a:r>
              <a:rPr lang="en-US" sz="2000" dirty="0"/>
              <a:t>Comparison: 0.599 sec</a:t>
            </a:r>
          </a:p>
          <a:p>
            <a:r>
              <a:rPr lang="en-US" sz="2000" dirty="0"/>
              <a:t>SUBNET UP after no change in fabric</a:t>
            </a:r>
          </a:p>
          <a:p>
            <a:pPr lvl="1"/>
            <a:r>
              <a:rPr lang="en-US" sz="2000" dirty="0"/>
              <a:t>Extraction: 0.152 sec</a:t>
            </a:r>
          </a:p>
          <a:p>
            <a:pPr lvl="1"/>
            <a:r>
              <a:rPr lang="en-US" sz="2000" dirty="0"/>
              <a:t>Comparison: 0.100 sec</a:t>
            </a:r>
          </a:p>
          <a:p>
            <a:r>
              <a:rPr lang="en-US" sz="2000" dirty="0"/>
              <a:t>SUBNET UP after single switch unlink and relink</a:t>
            </a:r>
          </a:p>
          <a:p>
            <a:pPr lvl="1"/>
            <a:r>
              <a:rPr lang="en-US" sz="2000" dirty="0"/>
              <a:t>Extraction: 0.190 sec</a:t>
            </a:r>
          </a:p>
          <a:p>
            <a:pPr lvl="1"/>
            <a:r>
              <a:rPr lang="en-US" sz="2000" dirty="0"/>
              <a:t>Comparison: 0.865 sec</a:t>
            </a:r>
          </a:p>
          <a:p>
            <a:r>
              <a:rPr lang="en-US" sz="2000" dirty="0"/>
              <a:t>Measurements above on Intel(R) Xeon(R) CPU E5335 @ 2.00GHz 8 cores &amp; 16G </a:t>
            </a:r>
            <a:r>
              <a:rPr lang="en-US" sz="2000" dirty="0" smtClean="0"/>
              <a:t>RAM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543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2328</TotalTime>
  <Words>952</Words>
  <Application>Microsoft Office PowerPoint</Application>
  <PresentationFormat>On-screen Show (4:3)</PresentationFormat>
  <Paragraphs>238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Update on Scalable SA Project</vt:lpstr>
      <vt:lpstr>The Problem And The Solution</vt:lpstr>
      <vt:lpstr>Analysis</vt:lpstr>
      <vt:lpstr>SSA Architecture</vt:lpstr>
      <vt:lpstr>Distribution Tree</vt:lpstr>
      <vt:lpstr>rsockets AF_IB rsend/rrecv performance</vt:lpstr>
      <vt:lpstr>Distribution Tree</vt:lpstr>
      <vt:lpstr>Core Layer</vt:lpstr>
      <vt:lpstr>Core Performance</vt:lpstr>
      <vt:lpstr>Distribution Layer</vt:lpstr>
      <vt:lpstr>Access Layer</vt:lpstr>
      <vt:lpstr>Access Layer Notes</vt:lpstr>
      <vt:lpstr>Access Layer Measurements/Future Improvement(s)</vt:lpstr>
      <vt:lpstr>Compute Nodes (Consumer/ACM)</vt:lpstr>
      <vt:lpstr>ACM Notes</vt:lpstr>
      <vt:lpstr>Combined Node/Layer Support</vt:lpstr>
      <vt:lpstr>Reliability</vt:lpstr>
      <vt:lpstr>System Requirements</vt:lpstr>
      <vt:lpstr>OpenMPI</vt:lpstr>
      <vt:lpstr>Deployment</vt:lpstr>
      <vt:lpstr>Project Team</vt:lpstr>
      <vt:lpstr>Development</vt:lpstr>
      <vt:lpstr>Initial Release</vt:lpstr>
      <vt:lpstr>Future Development Phases</vt:lpstr>
      <vt:lpstr>Summary</vt:lpstr>
      <vt:lpstr>Thank You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Bill@Mellanox.com</dc:creator>
  <cp:lastModifiedBy>Hal Rosenstock</cp:lastModifiedBy>
  <cp:revision>98</cp:revision>
  <dcterms:created xsi:type="dcterms:W3CDTF">2014-03-17T13:46:32Z</dcterms:created>
  <dcterms:modified xsi:type="dcterms:W3CDTF">2014-04-02T12:22:03Z</dcterms:modified>
</cp:coreProperties>
</file>