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4" r:id="rId3"/>
    <p:sldId id="310" r:id="rId4"/>
    <p:sldId id="265" r:id="rId5"/>
    <p:sldId id="286" r:id="rId6"/>
    <p:sldId id="307" r:id="rId7"/>
    <p:sldId id="287" r:id="rId8"/>
    <p:sldId id="285" r:id="rId9"/>
    <p:sldId id="309" r:id="rId10"/>
    <p:sldId id="292" r:id="rId11"/>
    <p:sldId id="293" r:id="rId12"/>
    <p:sldId id="294" r:id="rId13"/>
    <p:sldId id="308" r:id="rId14"/>
    <p:sldId id="295" r:id="rId15"/>
    <p:sldId id="296" r:id="rId16"/>
    <p:sldId id="297" r:id="rId17"/>
    <p:sldId id="298" r:id="rId18"/>
    <p:sldId id="300" r:id="rId19"/>
    <p:sldId id="301" r:id="rId20"/>
    <p:sldId id="299" r:id="rId21"/>
    <p:sldId id="302" r:id="rId22"/>
    <p:sldId id="303" r:id="rId23"/>
    <p:sldId id="304" r:id="rId24"/>
    <p:sldId id="305" r:id="rId25"/>
    <p:sldId id="306" r:id="rId26"/>
    <p:sldId id="262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5" autoAdjust="0"/>
    <p:restoredTop sz="94973" autoAdjust="0"/>
  </p:normalViewPr>
  <p:slideViewPr>
    <p:cSldViewPr snapToGrid="0">
      <p:cViewPr>
        <p:scale>
          <a:sx n="91" d="100"/>
          <a:sy n="91" d="100"/>
        </p:scale>
        <p:origin x="-390" y="-19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Update on</a:t>
            </a:r>
            <a:br>
              <a:rPr lang="en-US" dirty="0"/>
            </a:br>
            <a:r>
              <a:rPr lang="en-US" dirty="0"/>
              <a:t>Scalable SA Project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550351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2"/>
          <p:cNvSpPr>
            <a:spLocks noGrp="1"/>
          </p:cNvSpPr>
          <p:nvPr/>
        </p:nvSpPr>
        <p:spPr bwMode="auto">
          <a:xfrm>
            <a:off x="2133560" y="4321020"/>
            <a:ext cx="50239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6D6E7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Hal Rosenstock</a:t>
            </a:r>
            <a:br>
              <a:rPr lang="en-US" dirty="0" smtClean="0"/>
            </a:br>
            <a:r>
              <a:rPr lang="en-US" smtClean="0"/>
              <a:t>Mellanox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87846" y="2710418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6572" y="2707754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68092" y="3084745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48729" y="398210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29366" y="489650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20293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68092" y="489650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87455" y="398210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6818" y="3084745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72893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01856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64907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29893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49256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92256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35256" y="58871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8" idx="3"/>
            <a:endCxn id="9" idx="0"/>
          </p:cNvCxnSpPr>
          <p:nvPr/>
        </p:nvCxnSpPr>
        <p:spPr>
          <a:xfrm flipH="1">
            <a:off x="3508411" y="3507510"/>
            <a:ext cx="335740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5"/>
            <a:endCxn id="13" idx="0"/>
          </p:cNvCxnSpPr>
          <p:nvPr/>
        </p:nvCxnSpPr>
        <p:spPr>
          <a:xfrm>
            <a:off x="4211396" y="3507510"/>
            <a:ext cx="335741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14" idx="2"/>
          </p:cNvCxnSpPr>
          <p:nvPr/>
        </p:nvCxnSpPr>
        <p:spPr>
          <a:xfrm>
            <a:off x="4287455" y="3332395"/>
            <a:ext cx="5193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0" idx="0"/>
          </p:cNvCxnSpPr>
          <p:nvPr/>
        </p:nvCxnSpPr>
        <p:spPr>
          <a:xfrm flipH="1">
            <a:off x="2989048" y="4404865"/>
            <a:ext cx="335740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5"/>
            <a:endCxn id="12" idx="0"/>
          </p:cNvCxnSpPr>
          <p:nvPr/>
        </p:nvCxnSpPr>
        <p:spPr>
          <a:xfrm>
            <a:off x="3692033" y="4404865"/>
            <a:ext cx="335741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3"/>
            <a:endCxn id="11" idx="0"/>
          </p:cNvCxnSpPr>
          <p:nvPr/>
        </p:nvCxnSpPr>
        <p:spPr>
          <a:xfrm flipH="1">
            <a:off x="2579975" y="5319265"/>
            <a:ext cx="225450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5"/>
            <a:endCxn id="18" idx="0"/>
          </p:cNvCxnSpPr>
          <p:nvPr/>
        </p:nvCxnSpPr>
        <p:spPr>
          <a:xfrm>
            <a:off x="3172670" y="5319265"/>
            <a:ext cx="16905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3"/>
            <a:endCxn id="19" idx="0"/>
          </p:cNvCxnSpPr>
          <p:nvPr/>
        </p:nvCxnSpPr>
        <p:spPr>
          <a:xfrm flipH="1">
            <a:off x="3708938" y="5319265"/>
            <a:ext cx="135213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5"/>
            <a:endCxn id="15" idx="0"/>
          </p:cNvCxnSpPr>
          <p:nvPr/>
        </p:nvCxnSpPr>
        <p:spPr>
          <a:xfrm>
            <a:off x="4211396" y="5319265"/>
            <a:ext cx="121179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4"/>
            <a:endCxn id="20" idx="0"/>
          </p:cNvCxnSpPr>
          <p:nvPr/>
        </p:nvCxnSpPr>
        <p:spPr>
          <a:xfrm>
            <a:off x="4547137" y="4477400"/>
            <a:ext cx="304801" cy="14097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5"/>
            <a:endCxn id="16" idx="0"/>
          </p:cNvCxnSpPr>
          <p:nvPr/>
        </p:nvCxnSpPr>
        <p:spPr>
          <a:xfrm>
            <a:off x="4730759" y="4404865"/>
            <a:ext cx="730779" cy="14822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4"/>
            <a:endCxn id="21" idx="0"/>
          </p:cNvCxnSpPr>
          <p:nvPr/>
        </p:nvCxnSpPr>
        <p:spPr>
          <a:xfrm>
            <a:off x="5066500" y="3580045"/>
            <a:ext cx="928438" cy="230705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5"/>
            <a:endCxn id="17" idx="0"/>
          </p:cNvCxnSpPr>
          <p:nvPr/>
        </p:nvCxnSpPr>
        <p:spPr>
          <a:xfrm>
            <a:off x="5250122" y="3507510"/>
            <a:ext cx="1374467" cy="2379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193780" y="3262536"/>
            <a:ext cx="2671690" cy="1633964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36" name="Rounded Rectangle 35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Transaction log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incremental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updates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lockless</a:t>
              </a:r>
              <a:endParaRPr lang="en-US" sz="24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22447" y="1581800"/>
            <a:ext cx="2049378" cy="977889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39" name="Rounded Rectangle 38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Data agnostic</a:t>
              </a:r>
              <a:endParaRPr lang="en-US" sz="24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8670" y="1886600"/>
            <a:ext cx="3081385" cy="2499290"/>
            <a:chOff x="0" y="970131"/>
            <a:chExt cx="8229600" cy="2585700"/>
          </a:xfrm>
        </p:grpSpPr>
        <p:sp>
          <p:nvSpPr>
            <p:cNvPr id="42" name="Rounded Rectangle 41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Distributes SSA DB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</a:t>
              </a:r>
              <a:r>
                <a:rPr lang="en-US" sz="2800" dirty="0" smtClean="0"/>
                <a:t>relational data</a:t>
              </a:r>
              <a:br>
                <a:rPr lang="en-US" sz="2800" dirty="0" smtClean="0"/>
              </a:br>
              <a:r>
                <a:rPr lang="en-US" sz="2800" dirty="0" smtClean="0"/>
                <a:t>   model</a:t>
              </a:r>
              <a:br>
                <a:rPr lang="en-US" sz="2800" dirty="0" smtClean="0"/>
              </a:br>
              <a:r>
                <a:rPr lang="en-US" sz="2800" dirty="0" smtClean="0"/>
                <a:t>- data versioning</a:t>
              </a:r>
              <a:br>
                <a:rPr lang="en-US" sz="2800" dirty="0" smtClean="0"/>
              </a:br>
              <a:r>
                <a:rPr lang="en-US" sz="2800" dirty="0" smtClean="0"/>
                <a:t>   (epoch value)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97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Layer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9176" y="2741948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7902" y="2739284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89422" y="3116275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70059" y="4013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0696" y="492803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41623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9422" y="492803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08785" y="401363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28148" y="3116275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94223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318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86237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751223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058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1358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5658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7" idx="3"/>
            <a:endCxn id="8" idx="0"/>
          </p:cNvCxnSpPr>
          <p:nvPr/>
        </p:nvCxnSpPr>
        <p:spPr>
          <a:xfrm flipH="1">
            <a:off x="3329741" y="3539040"/>
            <a:ext cx="335740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0"/>
          </p:cNvCxnSpPr>
          <p:nvPr/>
        </p:nvCxnSpPr>
        <p:spPr>
          <a:xfrm>
            <a:off x="4032726" y="3539040"/>
            <a:ext cx="335741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6"/>
            <a:endCxn id="13" idx="2"/>
          </p:cNvCxnSpPr>
          <p:nvPr/>
        </p:nvCxnSpPr>
        <p:spPr>
          <a:xfrm>
            <a:off x="4108785" y="3363925"/>
            <a:ext cx="5193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3"/>
            <a:endCxn id="9" idx="0"/>
          </p:cNvCxnSpPr>
          <p:nvPr/>
        </p:nvCxnSpPr>
        <p:spPr>
          <a:xfrm flipH="1">
            <a:off x="2810378" y="4436395"/>
            <a:ext cx="335740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5"/>
            <a:endCxn id="11" idx="0"/>
          </p:cNvCxnSpPr>
          <p:nvPr/>
        </p:nvCxnSpPr>
        <p:spPr>
          <a:xfrm>
            <a:off x="3513363" y="4436395"/>
            <a:ext cx="335741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3"/>
            <a:endCxn id="10" idx="0"/>
          </p:cNvCxnSpPr>
          <p:nvPr/>
        </p:nvCxnSpPr>
        <p:spPr>
          <a:xfrm flipH="1">
            <a:off x="2401305" y="5350795"/>
            <a:ext cx="225450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7" idx="0"/>
          </p:cNvCxnSpPr>
          <p:nvPr/>
        </p:nvCxnSpPr>
        <p:spPr>
          <a:xfrm>
            <a:off x="2994000" y="5350795"/>
            <a:ext cx="16905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18" idx="0"/>
          </p:cNvCxnSpPr>
          <p:nvPr/>
        </p:nvCxnSpPr>
        <p:spPr>
          <a:xfrm flipH="1">
            <a:off x="3530268" y="5350795"/>
            <a:ext cx="135213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5"/>
            <a:endCxn id="14" idx="0"/>
          </p:cNvCxnSpPr>
          <p:nvPr/>
        </p:nvCxnSpPr>
        <p:spPr>
          <a:xfrm>
            <a:off x="4032726" y="5350795"/>
            <a:ext cx="121179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4"/>
            <a:endCxn id="19" idx="0"/>
          </p:cNvCxnSpPr>
          <p:nvPr/>
        </p:nvCxnSpPr>
        <p:spPr>
          <a:xfrm>
            <a:off x="4368467" y="4508930"/>
            <a:ext cx="304801" cy="14097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5"/>
            <a:endCxn id="15" idx="0"/>
          </p:cNvCxnSpPr>
          <p:nvPr/>
        </p:nvCxnSpPr>
        <p:spPr>
          <a:xfrm>
            <a:off x="4552089" y="4436395"/>
            <a:ext cx="730779" cy="14822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4"/>
            <a:endCxn id="20" idx="0"/>
          </p:cNvCxnSpPr>
          <p:nvPr/>
        </p:nvCxnSpPr>
        <p:spPr>
          <a:xfrm>
            <a:off x="4887830" y="3611575"/>
            <a:ext cx="928438" cy="230705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5"/>
            <a:endCxn id="16" idx="0"/>
          </p:cNvCxnSpPr>
          <p:nvPr/>
        </p:nvCxnSpPr>
        <p:spPr>
          <a:xfrm>
            <a:off x="5071452" y="3539040"/>
            <a:ext cx="1374467" cy="2379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096000" y="2908730"/>
            <a:ext cx="2671690" cy="2129264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35" name="Rounded Rectangle 34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Epoch value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lightweight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notification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minimal job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impact</a:t>
              </a:r>
              <a:endParaRPr lang="en-US" sz="24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43777" y="1613330"/>
            <a:ext cx="2049378" cy="977889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38" name="Rounded Rectangle 37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Data aware</a:t>
              </a:r>
              <a:endParaRPr lang="en-US" sz="24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7237" y="2591668"/>
            <a:ext cx="2485963" cy="2222062"/>
            <a:chOff x="0" y="881461"/>
            <a:chExt cx="8229600" cy="2585700"/>
          </a:xfrm>
        </p:grpSpPr>
        <p:sp>
          <p:nvSpPr>
            <p:cNvPr id="41" name="Rounded Rectangle 40"/>
            <p:cNvSpPr/>
            <p:nvPr/>
          </p:nvSpPr>
          <p:spPr>
            <a:xfrm>
              <a:off x="0" y="881461"/>
              <a:ext cx="8229600" cy="25857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126223" y="1007683"/>
              <a:ext cx="7977153" cy="233325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Formats data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select SA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queries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higher-level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queries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538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Layer 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Calculates SMDB into PRDB on per consumer basis</a:t>
            </a:r>
          </a:p>
          <a:p>
            <a:pPr lvl="1"/>
            <a:r>
              <a:rPr lang="en-US" dirty="0"/>
              <a:t>Multicore/CPU computation</a:t>
            </a:r>
          </a:p>
          <a:p>
            <a:r>
              <a:rPr lang="en-US" dirty="0" smtClean="0"/>
              <a:t>Only updates </a:t>
            </a:r>
            <a:r>
              <a:rPr lang="en-US" dirty="0"/>
              <a:t>epoch if PRDB for that consumer has </a:t>
            </a:r>
            <a:r>
              <a:rPr lang="en-US" dirty="0" smtClean="0"/>
              <a:t>changed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4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Access Layer Measurements/Future Improvement(s)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Half world (HW) PR calculations for 10K node simulated subnet</a:t>
            </a:r>
          </a:p>
          <a:p>
            <a:r>
              <a:rPr lang="en-US" dirty="0"/>
              <a:t>Using GUID buckets/core approach, parallelizing HW PR </a:t>
            </a:r>
            <a:r>
              <a:rPr lang="en-US" dirty="0" smtClean="0"/>
              <a:t>calculation </a:t>
            </a:r>
            <a:r>
              <a:rPr lang="en-US" dirty="0"/>
              <a:t>works ~16 times faster on 16 core CPU</a:t>
            </a:r>
          </a:p>
          <a:p>
            <a:pPr lvl="1"/>
            <a:r>
              <a:rPr lang="en-US" sz="2000" dirty="0"/>
              <a:t>Single threaded takes 8 min 30 sec for all nodes</a:t>
            </a:r>
          </a:p>
          <a:p>
            <a:pPr lvl="1"/>
            <a:r>
              <a:rPr lang="en-US" sz="2000" dirty="0"/>
              <a:t>Multi threaded (thread per core) takes 33 seconds</a:t>
            </a:r>
          </a:p>
          <a:p>
            <a:pPr lvl="1"/>
            <a:r>
              <a:rPr lang="en-US" sz="2000" dirty="0"/>
              <a:t>Parallelization will be less than linear with CPU cores</a:t>
            </a:r>
          </a:p>
          <a:p>
            <a:r>
              <a:rPr lang="en-US" dirty="0"/>
              <a:t>Future Improvement(s)</a:t>
            </a:r>
          </a:p>
          <a:p>
            <a:pPr lvl="1"/>
            <a:r>
              <a:rPr lang="en-US" sz="2000" dirty="0"/>
              <a:t>One HW path record per leaf switch used for all the hosts that are attached to the same leaf </a:t>
            </a:r>
            <a:r>
              <a:rPr lang="en-US" sz="2000" dirty="0" smtClean="0"/>
              <a:t>switch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24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Nodes (Consumer/ACM)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1726" y="2773478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0452" y="2770814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41972" y="3147805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2609" y="404516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03246" y="495956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94173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41972" y="495956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61335" y="404516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0698" y="3147805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46773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75736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38787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03773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23136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66136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09136" y="5950160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9" idx="3"/>
            <a:endCxn id="10" idx="0"/>
          </p:cNvCxnSpPr>
          <p:nvPr/>
        </p:nvCxnSpPr>
        <p:spPr>
          <a:xfrm flipH="1">
            <a:off x="3382291" y="3570570"/>
            <a:ext cx="335740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5"/>
            <a:endCxn id="14" idx="0"/>
          </p:cNvCxnSpPr>
          <p:nvPr/>
        </p:nvCxnSpPr>
        <p:spPr>
          <a:xfrm>
            <a:off x="4085276" y="3570570"/>
            <a:ext cx="335741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5" idx="2"/>
          </p:cNvCxnSpPr>
          <p:nvPr/>
        </p:nvCxnSpPr>
        <p:spPr>
          <a:xfrm>
            <a:off x="4161335" y="3395455"/>
            <a:ext cx="5193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0"/>
          </p:cNvCxnSpPr>
          <p:nvPr/>
        </p:nvCxnSpPr>
        <p:spPr>
          <a:xfrm flipH="1">
            <a:off x="2862928" y="4467925"/>
            <a:ext cx="335740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5"/>
            <a:endCxn id="13" idx="0"/>
          </p:cNvCxnSpPr>
          <p:nvPr/>
        </p:nvCxnSpPr>
        <p:spPr>
          <a:xfrm>
            <a:off x="3565913" y="4467925"/>
            <a:ext cx="335741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12" idx="0"/>
          </p:cNvCxnSpPr>
          <p:nvPr/>
        </p:nvCxnSpPr>
        <p:spPr>
          <a:xfrm flipH="1">
            <a:off x="2453855" y="5382325"/>
            <a:ext cx="225450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5"/>
            <a:endCxn id="19" idx="0"/>
          </p:cNvCxnSpPr>
          <p:nvPr/>
        </p:nvCxnSpPr>
        <p:spPr>
          <a:xfrm>
            <a:off x="3046550" y="5382325"/>
            <a:ext cx="16905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3"/>
            <a:endCxn id="20" idx="0"/>
          </p:cNvCxnSpPr>
          <p:nvPr/>
        </p:nvCxnSpPr>
        <p:spPr>
          <a:xfrm flipH="1">
            <a:off x="3582818" y="5382325"/>
            <a:ext cx="135213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6" idx="0"/>
          </p:cNvCxnSpPr>
          <p:nvPr/>
        </p:nvCxnSpPr>
        <p:spPr>
          <a:xfrm>
            <a:off x="4085276" y="5382325"/>
            <a:ext cx="121179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4"/>
            <a:endCxn id="21" idx="0"/>
          </p:cNvCxnSpPr>
          <p:nvPr/>
        </p:nvCxnSpPr>
        <p:spPr>
          <a:xfrm>
            <a:off x="4421017" y="4540460"/>
            <a:ext cx="304801" cy="14097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5"/>
            <a:endCxn id="17" idx="0"/>
          </p:cNvCxnSpPr>
          <p:nvPr/>
        </p:nvCxnSpPr>
        <p:spPr>
          <a:xfrm>
            <a:off x="4604639" y="4467925"/>
            <a:ext cx="730779" cy="14822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4"/>
            <a:endCxn id="22" idx="0"/>
          </p:cNvCxnSpPr>
          <p:nvPr/>
        </p:nvCxnSpPr>
        <p:spPr>
          <a:xfrm>
            <a:off x="4940380" y="3643105"/>
            <a:ext cx="928438" cy="230705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5"/>
            <a:endCxn id="18" idx="0"/>
          </p:cNvCxnSpPr>
          <p:nvPr/>
        </p:nvCxnSpPr>
        <p:spPr>
          <a:xfrm>
            <a:off x="5124002" y="3570570"/>
            <a:ext cx="1374467" cy="2379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940328" y="3077201"/>
            <a:ext cx="2951422" cy="1390724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37" name="Rounded Rectangle 36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Localized cache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compares epoch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pull updates</a:t>
              </a:r>
              <a:endParaRPr lang="en-US" sz="2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90950" y="1531527"/>
            <a:ext cx="3810001" cy="1027733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40" name="Rounded Rectangle 39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Integrated with IB ACM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via librdmacm</a:t>
              </a:r>
              <a:endParaRPr lang="en-US" sz="24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04950" y="3077201"/>
            <a:ext cx="2888881" cy="1385144"/>
            <a:chOff x="0" y="970131"/>
            <a:chExt cx="8229600" cy="2585700"/>
          </a:xfrm>
        </p:grpSpPr>
        <p:sp>
          <p:nvSpPr>
            <p:cNvPr id="43" name="Rounded Rectangle 42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Publish local data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hostname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IP addresses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48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Notes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ACM pulls PRDB at daemon startup and when application is resolving routes/paths</a:t>
            </a:r>
          </a:p>
          <a:p>
            <a:pPr lvl="1"/>
            <a:r>
              <a:rPr lang="en-US" dirty="0"/>
              <a:t>Minimize OS jitter during running job</a:t>
            </a:r>
          </a:p>
          <a:p>
            <a:r>
              <a:rPr lang="en-US" dirty="0"/>
              <a:t>ACM is moving to plugin architecture</a:t>
            </a:r>
          </a:p>
          <a:p>
            <a:pPr lvl="1"/>
            <a:r>
              <a:rPr lang="en-US" dirty="0"/>
              <a:t>ACM version 1 (multicast backend)</a:t>
            </a:r>
          </a:p>
          <a:p>
            <a:pPr lvl="1"/>
            <a:r>
              <a:rPr lang="en-US" dirty="0"/>
              <a:t>SSA backend</a:t>
            </a:r>
          </a:p>
          <a:p>
            <a:r>
              <a:rPr lang="en-US" dirty="0"/>
              <a:t>Other ACM improvements being pursued</a:t>
            </a:r>
          </a:p>
          <a:p>
            <a:pPr lvl="1"/>
            <a:r>
              <a:rPr lang="en-US" dirty="0"/>
              <a:t>More efficient cache structure</a:t>
            </a:r>
          </a:p>
          <a:p>
            <a:pPr lvl="1"/>
            <a:r>
              <a:rPr lang="en-US" dirty="0"/>
              <a:t>Single underlying </a:t>
            </a:r>
            <a:r>
              <a:rPr lang="en-US" dirty="0" err="1"/>
              <a:t>PathRecord</a:t>
            </a:r>
            <a:r>
              <a:rPr lang="en-US" dirty="0"/>
              <a:t> </a:t>
            </a:r>
            <a:r>
              <a:rPr lang="en-US" dirty="0" smtClean="0"/>
              <a:t>cache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1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Node/Layer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Core and access</a:t>
            </a:r>
          </a:p>
          <a:p>
            <a:r>
              <a:rPr lang="en-US" dirty="0"/>
              <a:t>Distribution and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6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7336" y="2741948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62" y="2739284"/>
            <a:ext cx="679854" cy="931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57582" y="3116275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38219" y="4013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18856" y="49280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09783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57582" y="49280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76945" y="4013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96308" y="3116275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62383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9134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54397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19383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3874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8174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24746" y="591863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9" idx="3"/>
            <a:endCxn id="10" idx="0"/>
          </p:cNvCxnSpPr>
          <p:nvPr/>
        </p:nvCxnSpPr>
        <p:spPr>
          <a:xfrm flipH="1">
            <a:off x="3497901" y="3539040"/>
            <a:ext cx="335740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5"/>
            <a:endCxn id="14" idx="0"/>
          </p:cNvCxnSpPr>
          <p:nvPr/>
        </p:nvCxnSpPr>
        <p:spPr>
          <a:xfrm>
            <a:off x="4200886" y="3539040"/>
            <a:ext cx="335741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5" idx="2"/>
          </p:cNvCxnSpPr>
          <p:nvPr/>
        </p:nvCxnSpPr>
        <p:spPr>
          <a:xfrm>
            <a:off x="4276945" y="3363925"/>
            <a:ext cx="5193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0"/>
          </p:cNvCxnSpPr>
          <p:nvPr/>
        </p:nvCxnSpPr>
        <p:spPr>
          <a:xfrm flipH="1">
            <a:off x="2978538" y="4436395"/>
            <a:ext cx="335740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5"/>
            <a:endCxn id="13" idx="0"/>
          </p:cNvCxnSpPr>
          <p:nvPr/>
        </p:nvCxnSpPr>
        <p:spPr>
          <a:xfrm>
            <a:off x="3681523" y="4436395"/>
            <a:ext cx="335741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12" idx="0"/>
          </p:cNvCxnSpPr>
          <p:nvPr/>
        </p:nvCxnSpPr>
        <p:spPr>
          <a:xfrm flipH="1">
            <a:off x="2569465" y="5350795"/>
            <a:ext cx="225450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5"/>
            <a:endCxn id="19" idx="0"/>
          </p:cNvCxnSpPr>
          <p:nvPr/>
        </p:nvCxnSpPr>
        <p:spPr>
          <a:xfrm>
            <a:off x="3162160" y="5350795"/>
            <a:ext cx="16905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3"/>
            <a:endCxn id="20" idx="0"/>
          </p:cNvCxnSpPr>
          <p:nvPr/>
        </p:nvCxnSpPr>
        <p:spPr>
          <a:xfrm flipH="1">
            <a:off x="3698428" y="5350795"/>
            <a:ext cx="135213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6" idx="0"/>
          </p:cNvCxnSpPr>
          <p:nvPr/>
        </p:nvCxnSpPr>
        <p:spPr>
          <a:xfrm>
            <a:off x="4200886" y="5350795"/>
            <a:ext cx="121179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4"/>
            <a:endCxn id="21" idx="0"/>
          </p:cNvCxnSpPr>
          <p:nvPr/>
        </p:nvCxnSpPr>
        <p:spPr>
          <a:xfrm>
            <a:off x="4536627" y="4508930"/>
            <a:ext cx="304801" cy="14097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5"/>
            <a:endCxn id="17" idx="0"/>
          </p:cNvCxnSpPr>
          <p:nvPr/>
        </p:nvCxnSpPr>
        <p:spPr>
          <a:xfrm>
            <a:off x="4720249" y="4436395"/>
            <a:ext cx="730779" cy="14822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4"/>
            <a:endCxn id="22" idx="0"/>
          </p:cNvCxnSpPr>
          <p:nvPr/>
        </p:nvCxnSpPr>
        <p:spPr>
          <a:xfrm>
            <a:off x="5055990" y="3611575"/>
            <a:ext cx="928438" cy="230705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5"/>
            <a:endCxn id="18" idx="0"/>
          </p:cNvCxnSpPr>
          <p:nvPr/>
        </p:nvCxnSpPr>
        <p:spPr>
          <a:xfrm>
            <a:off x="5239612" y="3539040"/>
            <a:ext cx="1374467" cy="2379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208338" y="3061148"/>
            <a:ext cx="2646622" cy="1375248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37" name="Rounded Rectangle 36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Local databases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log files for 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consistency</a:t>
              </a:r>
              <a:endParaRPr lang="en-US" sz="24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139960" y="1576197"/>
            <a:ext cx="2789355" cy="1027733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40" name="Rounded Rectangle 39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/>
                <a:t>Primary and backup parents</a:t>
              </a:r>
              <a:endParaRPr lang="en-US" sz="24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20560" y="3137331"/>
            <a:ext cx="2675023" cy="1300926"/>
            <a:chOff x="0" y="970131"/>
            <a:chExt cx="8229600" cy="2585700"/>
          </a:xfrm>
        </p:grpSpPr>
        <p:sp>
          <p:nvSpPr>
            <p:cNvPr id="43" name="Rounded Rectangle 42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Error reporting</a:t>
              </a:r>
              <a:br>
                <a:rPr lang="en-US" sz="2800" kern="1200" dirty="0" smtClean="0"/>
              </a:br>
              <a:r>
                <a:rPr lang="en-US" sz="2800" kern="1200" dirty="0" smtClean="0"/>
                <a:t>- parent notifies</a:t>
              </a:r>
              <a:br>
                <a:rPr lang="en-US" sz="2800" kern="1200" dirty="0" smtClean="0"/>
              </a:br>
              <a:r>
                <a:rPr lang="en-US" sz="2800" kern="1200" dirty="0" smtClean="0"/>
                <a:t>   core of error</a:t>
              </a:r>
              <a:endParaRPr lang="en-US" sz="2400" kern="1200" dirty="0"/>
            </a:p>
          </p:txBody>
        </p:sp>
      </p:grpSp>
      <p:cxnSp>
        <p:nvCxnSpPr>
          <p:cNvPr id="45" name="Straight Connector 44"/>
          <p:cNvCxnSpPr>
            <a:stCxn id="10" idx="7"/>
            <a:endCxn id="15" idx="3"/>
          </p:cNvCxnSpPr>
          <p:nvPr/>
        </p:nvCxnSpPr>
        <p:spPr>
          <a:xfrm flipV="1">
            <a:off x="3681523" y="3539040"/>
            <a:ext cx="1190844" cy="5471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7"/>
            <a:endCxn id="15" idx="4"/>
          </p:cNvCxnSpPr>
          <p:nvPr/>
        </p:nvCxnSpPr>
        <p:spPr>
          <a:xfrm flipV="1">
            <a:off x="4720249" y="3611575"/>
            <a:ext cx="335741" cy="4745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7"/>
            <a:endCxn id="14" idx="3"/>
          </p:cNvCxnSpPr>
          <p:nvPr/>
        </p:nvCxnSpPr>
        <p:spPr>
          <a:xfrm flipV="1">
            <a:off x="3162160" y="4436395"/>
            <a:ext cx="1190844" cy="5641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7"/>
            <a:endCxn id="14" idx="4"/>
          </p:cNvCxnSpPr>
          <p:nvPr/>
        </p:nvCxnSpPr>
        <p:spPr>
          <a:xfrm flipV="1">
            <a:off x="4200886" y="4508930"/>
            <a:ext cx="335741" cy="4916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2" idx="7"/>
            <a:endCxn id="13" idx="2"/>
          </p:cNvCxnSpPr>
          <p:nvPr/>
        </p:nvCxnSpPr>
        <p:spPr>
          <a:xfrm flipV="1">
            <a:off x="2753087" y="5175680"/>
            <a:ext cx="1004495" cy="81548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9" idx="7"/>
            <a:endCxn id="13" idx="3"/>
          </p:cNvCxnSpPr>
          <p:nvPr/>
        </p:nvCxnSpPr>
        <p:spPr>
          <a:xfrm flipV="1">
            <a:off x="3362687" y="5350795"/>
            <a:ext cx="470954" cy="6403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0" idx="1"/>
            <a:endCxn id="11" idx="4"/>
          </p:cNvCxnSpPr>
          <p:nvPr/>
        </p:nvCxnSpPr>
        <p:spPr>
          <a:xfrm flipH="1" flipV="1">
            <a:off x="2978538" y="5423330"/>
            <a:ext cx="536267" cy="5678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6" idx="1"/>
            <a:endCxn id="11" idx="5"/>
          </p:cNvCxnSpPr>
          <p:nvPr/>
        </p:nvCxnSpPr>
        <p:spPr>
          <a:xfrm flipH="1" flipV="1">
            <a:off x="3162160" y="5350795"/>
            <a:ext cx="976282" cy="6403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1" idx="1"/>
            <a:endCxn id="13" idx="4"/>
          </p:cNvCxnSpPr>
          <p:nvPr/>
        </p:nvCxnSpPr>
        <p:spPr>
          <a:xfrm flipH="1" flipV="1">
            <a:off x="4017264" y="5423330"/>
            <a:ext cx="640541" cy="5678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8" idx="1"/>
            <a:endCxn id="14" idx="6"/>
          </p:cNvCxnSpPr>
          <p:nvPr/>
        </p:nvCxnSpPr>
        <p:spPr>
          <a:xfrm flipH="1" flipV="1">
            <a:off x="4796308" y="4261280"/>
            <a:ext cx="1634148" cy="172988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1"/>
            <a:endCxn id="14" idx="5"/>
          </p:cNvCxnSpPr>
          <p:nvPr/>
        </p:nvCxnSpPr>
        <p:spPr>
          <a:xfrm flipH="1" flipV="1">
            <a:off x="4720249" y="4436395"/>
            <a:ext cx="1080556" cy="15547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7" idx="1"/>
            <a:endCxn id="13" idx="5"/>
          </p:cNvCxnSpPr>
          <p:nvPr/>
        </p:nvCxnSpPr>
        <p:spPr>
          <a:xfrm flipH="1" flipV="1">
            <a:off x="4200886" y="5350795"/>
            <a:ext cx="1066519" cy="64037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7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AF_IB capable kernel</a:t>
            </a:r>
          </a:p>
          <a:p>
            <a:pPr lvl="1"/>
            <a:r>
              <a:rPr lang="en-US" dirty="0"/>
              <a:t>3.11 and beyond</a:t>
            </a:r>
          </a:p>
          <a:p>
            <a:r>
              <a:rPr lang="en-US" dirty="0" err="1"/>
              <a:t>librdmacm</a:t>
            </a:r>
            <a:r>
              <a:rPr lang="en-US" dirty="0"/>
              <a:t> with AF_IB and </a:t>
            </a:r>
            <a:r>
              <a:rPr lang="en-US" dirty="0" err="1"/>
              <a:t>keepalive</a:t>
            </a:r>
            <a:r>
              <a:rPr lang="en-US" dirty="0"/>
              <a:t> support</a:t>
            </a:r>
          </a:p>
          <a:p>
            <a:pPr lvl="1"/>
            <a:r>
              <a:rPr lang="en-US" dirty="0"/>
              <a:t>Beyond 1.0.18 release</a:t>
            </a:r>
          </a:p>
          <a:p>
            <a:r>
              <a:rPr lang="en-US" dirty="0" err="1"/>
              <a:t>libibverbs</a:t>
            </a:r>
            <a:endParaRPr lang="en-US" dirty="0"/>
          </a:p>
          <a:p>
            <a:r>
              <a:rPr lang="en-US" dirty="0" err="1"/>
              <a:t>libibumad</a:t>
            </a:r>
            <a:endParaRPr lang="en-US" dirty="0"/>
          </a:p>
          <a:p>
            <a:pPr lvl="1"/>
            <a:r>
              <a:rPr lang="en-US" dirty="0"/>
              <a:t>Beyond 1.3.9 release</a:t>
            </a:r>
          </a:p>
          <a:p>
            <a:r>
              <a:rPr lang="en-US" dirty="0" err="1"/>
              <a:t>OpenSM</a:t>
            </a:r>
            <a:endParaRPr lang="en-US" dirty="0"/>
          </a:p>
          <a:p>
            <a:pPr lvl="1"/>
            <a:r>
              <a:rPr lang="en-US" dirty="0"/>
              <a:t>3.3.17 release or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98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RDMA CM AF_IB connector contributed to master branch recently</a:t>
            </a:r>
          </a:p>
          <a:p>
            <a:pPr lvl="1"/>
            <a:r>
              <a:rPr lang="en-US" dirty="0"/>
              <a:t>Thanks to Vasily Filipov @ Mellanox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r>
              <a:rPr lang="en-US" dirty="0"/>
              <a:t>Need to work out release details</a:t>
            </a:r>
          </a:p>
          <a:p>
            <a:pPr lvl="2"/>
            <a:r>
              <a:rPr lang="en-US" dirty="0"/>
              <a:t>Not in 1.7 or 1.6 </a:t>
            </a:r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Problem And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848"/>
            <a:ext cx="8229600" cy="46466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SA queried for every connection</a:t>
            </a:r>
          </a:p>
          <a:p>
            <a:r>
              <a:rPr lang="en-US" dirty="0"/>
              <a:t>Communication between all nodes creates an n</a:t>
            </a:r>
            <a:r>
              <a:rPr lang="en-US" baseline="30000" dirty="0"/>
              <a:t>2  </a:t>
            </a:r>
            <a:r>
              <a:rPr lang="en-US" dirty="0"/>
              <a:t>load on the SA</a:t>
            </a:r>
          </a:p>
          <a:p>
            <a:pPr marL="742950" lvl="2" indent="-342900"/>
            <a:r>
              <a:rPr lang="en-US" dirty="0"/>
              <a:t>In </a:t>
            </a:r>
            <a:r>
              <a:rPr lang="en-US" dirty="0" err="1"/>
              <a:t>InfiniBand</a:t>
            </a:r>
            <a:r>
              <a:rPr lang="en-US" dirty="0"/>
              <a:t> architecture (IBA), SA is a centralized entity</a:t>
            </a:r>
          </a:p>
          <a:p>
            <a:r>
              <a:rPr lang="en-US" dirty="0"/>
              <a:t>Other n</a:t>
            </a:r>
            <a:r>
              <a:rPr lang="en-US" baseline="30000" dirty="0"/>
              <a:t>2 </a:t>
            </a:r>
            <a:r>
              <a:rPr lang="en-US" dirty="0"/>
              <a:t>scalability </a:t>
            </a:r>
            <a:r>
              <a:rPr lang="en-US" dirty="0" smtClean="0"/>
              <a:t>issues</a:t>
            </a:r>
          </a:p>
          <a:p>
            <a:pPr lvl="1"/>
            <a:r>
              <a:rPr lang="en-US" dirty="0"/>
              <a:t>Name to address (DNS)</a:t>
            </a:r>
          </a:p>
          <a:p>
            <a:pPr lvl="2"/>
            <a:r>
              <a:rPr lang="en-US" dirty="0"/>
              <a:t>Mainly solved by a hosts file</a:t>
            </a:r>
          </a:p>
          <a:p>
            <a:pPr lvl="1"/>
            <a:r>
              <a:rPr lang="en-US" dirty="0"/>
              <a:t>IP address translation</a:t>
            </a:r>
          </a:p>
          <a:p>
            <a:pPr lvl="2"/>
            <a:r>
              <a:rPr lang="en-US" dirty="0"/>
              <a:t>Relies on ARPs</a:t>
            </a:r>
          </a:p>
          <a:p>
            <a:r>
              <a:rPr lang="en-US" dirty="0" smtClean="0"/>
              <a:t>Solution: Scalable SA (SSA)</a:t>
            </a:r>
          </a:p>
          <a:p>
            <a:pPr lvl="1"/>
            <a:r>
              <a:rPr lang="en-US" dirty="0" smtClean="0"/>
              <a:t>Turns a centralized problem into a distributed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66667" y="1034674"/>
            <a:ext cx="2505566" cy="689751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n^2 SA load</a:t>
            </a:r>
            <a:endParaRPr 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6700" y="2610342"/>
            <a:ext cx="1143000" cy="491030"/>
            <a:chOff x="0" y="970131"/>
            <a:chExt cx="8229600" cy="2585700"/>
          </a:xfrm>
        </p:grpSpPr>
        <p:sp>
          <p:nvSpPr>
            <p:cNvPr id="6" name="Rounded Rectangle 5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SM</a:t>
              </a:r>
              <a:endParaRPr lang="en-US" sz="24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33600" y="2652712"/>
            <a:ext cx="1143000" cy="491030"/>
            <a:chOff x="0" y="970131"/>
            <a:chExt cx="8229600" cy="2585700"/>
          </a:xfrm>
        </p:grpSpPr>
        <p:sp>
          <p:nvSpPr>
            <p:cNvPr id="9" name="Rounded Rectangle 8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SA</a:t>
              </a:r>
              <a:endParaRPr lang="en-US" sz="2400" kern="1200" dirty="0"/>
            </a:p>
          </p:txBody>
        </p:sp>
      </p:grpSp>
      <p:sp>
        <p:nvSpPr>
          <p:cNvPr id="11" name="Flowchart: Magnetic Disk 10"/>
          <p:cNvSpPr/>
          <p:nvPr/>
        </p:nvSpPr>
        <p:spPr>
          <a:xfrm>
            <a:off x="284231" y="3295648"/>
            <a:ext cx="1107938" cy="1047752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165" y="3248024"/>
            <a:ext cx="160186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687" y="3112114"/>
            <a:ext cx="918113" cy="61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687" y="4493574"/>
            <a:ext cx="918113" cy="61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687" y="3796031"/>
            <a:ext cx="918113" cy="61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687" y="2390378"/>
            <a:ext cx="918113" cy="61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6172200" y="2632508"/>
            <a:ext cx="1512094" cy="150352"/>
            <a:chOff x="6172200" y="4593432"/>
            <a:chExt cx="1512094" cy="150352"/>
          </a:xfrm>
        </p:grpSpPr>
        <p:sp>
          <p:nvSpPr>
            <p:cNvPr id="18" name="Rectangle 17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999309" y="3352800"/>
            <a:ext cx="1512094" cy="150352"/>
            <a:chOff x="6172200" y="4593432"/>
            <a:chExt cx="1512094" cy="150352"/>
          </a:xfrm>
        </p:grpSpPr>
        <p:sp>
          <p:nvSpPr>
            <p:cNvPr id="28" name="Rectangle 27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999309" y="3584472"/>
            <a:ext cx="1512094" cy="150352"/>
            <a:chOff x="6172200" y="4593432"/>
            <a:chExt cx="1512094" cy="150352"/>
          </a:xfrm>
        </p:grpSpPr>
        <p:sp>
          <p:nvSpPr>
            <p:cNvPr id="38" name="Rectangle 37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ounded Rectangle 46"/>
          <p:cNvSpPr/>
          <p:nvPr/>
        </p:nvSpPr>
        <p:spPr>
          <a:xfrm>
            <a:off x="5943601" y="5257800"/>
            <a:ext cx="3047999" cy="89958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IB ACM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Shipped by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distros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85800" y="4572000"/>
            <a:ext cx="2324101" cy="89958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IB SSA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Core package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708798" y="4419600"/>
            <a:ext cx="2082402" cy="12192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IB SSA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Distribution package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999309" y="3812048"/>
            <a:ext cx="1512094" cy="150352"/>
            <a:chOff x="6172200" y="4593432"/>
            <a:chExt cx="1512094" cy="150352"/>
          </a:xfrm>
        </p:grpSpPr>
        <p:sp>
          <p:nvSpPr>
            <p:cNvPr id="51" name="Rectangle 5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999309" y="4040648"/>
            <a:ext cx="1512094" cy="150352"/>
            <a:chOff x="6172200" y="4593432"/>
            <a:chExt cx="1512094" cy="150352"/>
          </a:xfrm>
        </p:grpSpPr>
        <p:sp>
          <p:nvSpPr>
            <p:cNvPr id="61" name="Rectangle 6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172200" y="2820960"/>
            <a:ext cx="1512094" cy="150352"/>
            <a:chOff x="6172200" y="4593432"/>
            <a:chExt cx="1512094" cy="150352"/>
          </a:xfrm>
        </p:grpSpPr>
        <p:sp>
          <p:nvSpPr>
            <p:cNvPr id="71" name="Rectangle 7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172200" y="2456003"/>
            <a:ext cx="1512094" cy="150352"/>
            <a:chOff x="6172200" y="4593432"/>
            <a:chExt cx="1512094" cy="150352"/>
          </a:xfrm>
        </p:grpSpPr>
        <p:sp>
          <p:nvSpPr>
            <p:cNvPr id="81" name="Rectangle 8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6172200" y="3342851"/>
            <a:ext cx="1512094" cy="150352"/>
            <a:chOff x="6172200" y="4593432"/>
            <a:chExt cx="1512094" cy="150352"/>
          </a:xfrm>
        </p:grpSpPr>
        <p:sp>
          <p:nvSpPr>
            <p:cNvPr id="91" name="Rectangle 9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6172200" y="3531303"/>
            <a:ext cx="1512094" cy="150352"/>
            <a:chOff x="6172200" y="4593432"/>
            <a:chExt cx="1512094" cy="150352"/>
          </a:xfrm>
        </p:grpSpPr>
        <p:sp>
          <p:nvSpPr>
            <p:cNvPr id="101" name="Rectangle 10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6172200" y="3166346"/>
            <a:ext cx="1512094" cy="150352"/>
            <a:chOff x="6172200" y="4593432"/>
            <a:chExt cx="1512094" cy="150352"/>
          </a:xfrm>
        </p:grpSpPr>
        <p:sp>
          <p:nvSpPr>
            <p:cNvPr id="111" name="Rectangle 11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6172200" y="4028717"/>
            <a:ext cx="1512094" cy="150352"/>
            <a:chOff x="6172200" y="4593432"/>
            <a:chExt cx="1512094" cy="150352"/>
          </a:xfrm>
        </p:grpSpPr>
        <p:sp>
          <p:nvSpPr>
            <p:cNvPr id="121" name="Rectangle 12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6172200" y="4217169"/>
            <a:ext cx="1512094" cy="150352"/>
            <a:chOff x="6172200" y="4593432"/>
            <a:chExt cx="1512094" cy="150352"/>
          </a:xfrm>
        </p:grpSpPr>
        <p:sp>
          <p:nvSpPr>
            <p:cNvPr id="131" name="Rectangle 13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6172200" y="3852212"/>
            <a:ext cx="1512094" cy="150352"/>
            <a:chOff x="6172200" y="4593432"/>
            <a:chExt cx="1512094" cy="150352"/>
          </a:xfrm>
        </p:grpSpPr>
        <p:sp>
          <p:nvSpPr>
            <p:cNvPr id="141" name="Rectangle 14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6172200" y="4740145"/>
            <a:ext cx="1512094" cy="150352"/>
            <a:chOff x="6172200" y="4593432"/>
            <a:chExt cx="1512094" cy="150352"/>
          </a:xfrm>
        </p:grpSpPr>
        <p:sp>
          <p:nvSpPr>
            <p:cNvPr id="151" name="Rectangle 15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6172200" y="4928597"/>
            <a:ext cx="1512094" cy="150352"/>
            <a:chOff x="6172200" y="4593432"/>
            <a:chExt cx="1512094" cy="150352"/>
          </a:xfrm>
        </p:grpSpPr>
        <p:sp>
          <p:nvSpPr>
            <p:cNvPr id="161" name="Rectangle 16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62" name="Straight Connector 16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6172200" y="4563640"/>
            <a:ext cx="1512094" cy="150352"/>
            <a:chOff x="6172200" y="4593432"/>
            <a:chExt cx="1512094" cy="150352"/>
          </a:xfrm>
        </p:grpSpPr>
        <p:sp>
          <p:nvSpPr>
            <p:cNvPr id="171" name="Rectangle 170"/>
            <p:cNvSpPr/>
            <p:nvPr/>
          </p:nvSpPr>
          <p:spPr>
            <a:xfrm>
              <a:off x="6172200" y="4593432"/>
              <a:ext cx="1512094" cy="1503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noFill/>
                </a:ln>
              </a:endParaRPr>
            </a:p>
          </p:txBody>
        </p:sp>
        <p:cxnSp>
          <p:nvCxnSpPr>
            <p:cNvPr id="172" name="Straight Connector 171"/>
            <p:cNvCxnSpPr/>
            <p:nvPr/>
          </p:nvCxnSpPr>
          <p:spPr>
            <a:xfrm>
              <a:off x="6477000" y="4629484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77000" y="4668608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477000" y="4708525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7086600" y="4628692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7086600" y="4667816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086600" y="4707733"/>
              <a:ext cx="457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6324600" y="4619334"/>
              <a:ext cx="0" cy="18716"/>
            </a:xfrm>
            <a:prstGeom prst="line">
              <a:avLst/>
            </a:prstGeom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6348410" y="4620126"/>
              <a:ext cx="0" cy="18716"/>
            </a:xfrm>
            <a:prstGeom prst="line">
              <a:avLst/>
            </a:prstGeom>
            <a:ln w="95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3657601" y="2652713"/>
            <a:ext cx="2286000" cy="467060"/>
            <a:chOff x="0" y="970131"/>
            <a:chExt cx="8229600" cy="2585700"/>
          </a:xfrm>
        </p:grpSpPr>
        <p:sp>
          <p:nvSpPr>
            <p:cNvPr id="181" name="Rounded Rectangle 180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2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/>
                <a:t>Mgmt</a:t>
              </a:r>
              <a:r>
                <a:rPr lang="en-US" sz="2800" kern="1200" dirty="0" smtClean="0"/>
                <a:t> Nodes</a:t>
              </a:r>
              <a:endParaRPr lang="en-US" sz="2400" kern="1200" dirty="0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96000" y="1734150"/>
            <a:ext cx="2819400" cy="551850"/>
            <a:chOff x="0" y="970131"/>
            <a:chExt cx="8229600" cy="2585700"/>
          </a:xfrm>
        </p:grpSpPr>
        <p:sp>
          <p:nvSpPr>
            <p:cNvPr id="184" name="Rounded Rectangle 183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5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Compute Nodes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3486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 Rosenstock (Mellanox) - Maintainer</a:t>
            </a:r>
          </a:p>
          <a:p>
            <a:r>
              <a:rPr lang="en-US" dirty="0"/>
              <a:t>Sean Hefty (Intel)</a:t>
            </a:r>
          </a:p>
          <a:p>
            <a:r>
              <a:rPr lang="en-US" dirty="0"/>
              <a:t>Ira Weiny (Intel)</a:t>
            </a:r>
          </a:p>
          <a:p>
            <a:r>
              <a:rPr lang="en-US" dirty="0"/>
              <a:t>Susan Colter (LANL)</a:t>
            </a:r>
          </a:p>
          <a:p>
            <a:r>
              <a:rPr lang="en-US" dirty="0"/>
              <a:t>Ilya Nelkenbaum (Mellanox)</a:t>
            </a:r>
          </a:p>
          <a:p>
            <a:r>
              <a:rPr lang="en-US" dirty="0"/>
              <a:t>Sasha Kotchubievsky (Mellanox)</a:t>
            </a:r>
          </a:p>
          <a:p>
            <a:r>
              <a:rPr lang="en-US" dirty="0"/>
              <a:t>Lenny Verkhovsky (Mellanox)</a:t>
            </a:r>
          </a:p>
          <a:p>
            <a:r>
              <a:rPr lang="en-US" dirty="0"/>
              <a:t>Eitan Zahavi (Mellanox)</a:t>
            </a:r>
          </a:p>
          <a:p>
            <a:r>
              <a:rPr lang="en-US" dirty="0"/>
              <a:t>Vladimir Koushnir (Mellanox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by Mellanox</a:t>
            </a:r>
          </a:p>
          <a:p>
            <a:pPr lvl="1"/>
            <a:r>
              <a:rPr lang="en-US" dirty="0"/>
              <a:t>Review by rest of project team</a:t>
            </a:r>
          </a:p>
          <a:p>
            <a:r>
              <a:rPr lang="en-US" dirty="0"/>
              <a:t>Verification/regression effort as </a:t>
            </a:r>
            <a:r>
              <a:rPr lang="en-US" dirty="0" smtClean="0"/>
              <a:t>well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28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 Record Support</a:t>
            </a:r>
          </a:p>
          <a:p>
            <a:r>
              <a:rPr lang="en-US" dirty="0"/>
              <a:t>Limitations (Not Part of Initial Release)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routing and policy</a:t>
            </a:r>
          </a:p>
          <a:p>
            <a:pPr lvl="1"/>
            <a:r>
              <a:rPr lang="en-US" dirty="0"/>
              <a:t>Virtualization (alias GUIDs)</a:t>
            </a:r>
          </a:p>
          <a:p>
            <a:r>
              <a:rPr lang="en-US" dirty="0"/>
              <a:t>Preview – June</a:t>
            </a:r>
          </a:p>
          <a:p>
            <a:r>
              <a:rPr lang="en-US" dirty="0"/>
              <a:t>Release - </a:t>
            </a:r>
            <a:r>
              <a:rPr lang="en-US" dirty="0" smtClean="0"/>
              <a:t>December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36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Development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IP address and name resolution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Collect &lt;IP address/name, port&gt; up SSA tree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Redistribute mappings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Resolve path records directly from </a:t>
            </a:r>
            <a:r>
              <a:rPr lang="en-US" dirty="0" smtClean="0"/>
              <a:t>IP address/names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Event collection and reporting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Performance </a:t>
            </a:r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23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scalable, distributed SA</a:t>
            </a:r>
          </a:p>
          <a:p>
            <a:r>
              <a:rPr lang="en-US" dirty="0"/>
              <a:t>Works with existing apps with minor modification</a:t>
            </a:r>
          </a:p>
          <a:p>
            <a:r>
              <a:rPr lang="en-US" dirty="0"/>
              <a:t>Fault tolerant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4800" dirty="0"/>
              <a:t>Please contact us if interested in deploying this</a:t>
            </a:r>
            <a:r>
              <a:rPr lang="en-US" sz="4800" dirty="0" smtClean="0"/>
              <a:t>!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71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66700" y="2610342"/>
            <a:ext cx="1143000" cy="491030"/>
            <a:chOff x="0" y="970131"/>
            <a:chExt cx="8229600" cy="2585700"/>
          </a:xfrm>
        </p:grpSpPr>
        <p:sp>
          <p:nvSpPr>
            <p:cNvPr id="7" name="Rounded Rectangle 6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SM</a:t>
              </a:r>
              <a:endParaRPr lang="en-US" sz="24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33600" y="2652712"/>
            <a:ext cx="1143000" cy="491030"/>
            <a:chOff x="0" y="970131"/>
            <a:chExt cx="8229600" cy="2585700"/>
          </a:xfrm>
        </p:grpSpPr>
        <p:sp>
          <p:nvSpPr>
            <p:cNvPr id="10" name="Rounded Rectangle 9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SA</a:t>
              </a:r>
              <a:endParaRPr lang="en-US" sz="2400" kern="1200" dirty="0"/>
            </a:p>
          </p:txBody>
        </p:sp>
      </p:grpSp>
      <p:sp>
        <p:nvSpPr>
          <p:cNvPr id="12" name="Flowchart: Magnetic Disk 11"/>
          <p:cNvSpPr/>
          <p:nvPr/>
        </p:nvSpPr>
        <p:spPr>
          <a:xfrm>
            <a:off x="284231" y="3295648"/>
            <a:ext cx="1107938" cy="1047752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 MB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62001" y="4457286"/>
            <a:ext cx="2133599" cy="87671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 billion</a:t>
            </a:r>
            <a:b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path records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7701" y="1835944"/>
            <a:ext cx="2247899" cy="4572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40,000 nodes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47800" y="3248024"/>
            <a:ext cx="2058234" cy="1143000"/>
            <a:chOff x="1447800" y="3248024"/>
            <a:chExt cx="2058234" cy="1143000"/>
          </a:xfrm>
        </p:grpSpPr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165" y="3248024"/>
              <a:ext cx="1601869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ight Arrow 16"/>
            <p:cNvSpPr/>
            <p:nvPr/>
          </p:nvSpPr>
          <p:spPr>
            <a:xfrm>
              <a:off x="1447800" y="3733800"/>
              <a:ext cx="3810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3810000" y="2456289"/>
            <a:ext cx="2012156" cy="86046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50k queries per second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172200" y="2220375"/>
            <a:ext cx="2514600" cy="2715022"/>
            <a:chOff x="6172200" y="2220375"/>
            <a:chExt cx="2514600" cy="2715022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687" y="2942111"/>
              <a:ext cx="918113" cy="611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687" y="4323571"/>
              <a:ext cx="918113" cy="611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687" y="3626028"/>
              <a:ext cx="918113" cy="611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687" y="2220375"/>
              <a:ext cx="918113" cy="611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4" name="Group 23"/>
            <p:cNvGrpSpPr/>
            <p:nvPr/>
          </p:nvGrpSpPr>
          <p:grpSpPr>
            <a:xfrm>
              <a:off x="6172200" y="4593432"/>
              <a:ext cx="1512094" cy="150352"/>
              <a:chOff x="6172200" y="4593432"/>
              <a:chExt cx="1512094" cy="150352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172200" y="4593432"/>
                <a:ext cx="1512094" cy="15035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6350">
                    <a:noFill/>
                  </a:ln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6477000" y="4629484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4668608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477000" y="4708525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086600" y="4628692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7086600" y="4667816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7086600" y="4707733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24600" y="4619334"/>
                <a:ext cx="0" cy="18716"/>
              </a:xfrm>
              <a:prstGeom prst="line">
                <a:avLst/>
              </a:prstGeom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348410" y="4620126"/>
                <a:ext cx="0" cy="18716"/>
              </a:xfrm>
              <a:prstGeom prst="line">
                <a:avLst/>
              </a:prstGeom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6184106" y="3887224"/>
              <a:ext cx="1512094" cy="150352"/>
              <a:chOff x="6172200" y="4593432"/>
              <a:chExt cx="1512094" cy="15035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172200" y="4593432"/>
                <a:ext cx="1512094" cy="15035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6350">
                    <a:noFill/>
                  </a:ln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6477000" y="4629484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477000" y="4668608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6477000" y="4708525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086600" y="4628692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7086600" y="4667816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086600" y="4707733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324600" y="4619334"/>
                <a:ext cx="0" cy="18716"/>
              </a:xfrm>
              <a:prstGeom prst="line">
                <a:avLst/>
              </a:prstGeom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48410" y="4620126"/>
                <a:ext cx="0" cy="18716"/>
              </a:xfrm>
              <a:prstGeom prst="line">
                <a:avLst/>
              </a:prstGeom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6184106" y="3202448"/>
              <a:ext cx="1512094" cy="150352"/>
              <a:chOff x="6172200" y="4593432"/>
              <a:chExt cx="1512094" cy="15035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172200" y="4593432"/>
                <a:ext cx="1512094" cy="15035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6350">
                    <a:noFill/>
                  </a:ln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6477000" y="4629484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477000" y="4668608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477000" y="4708525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086600" y="4628692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086600" y="4667816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7086600" y="4707733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324600" y="4619334"/>
                <a:ext cx="0" cy="18716"/>
              </a:xfrm>
              <a:prstGeom prst="line">
                <a:avLst/>
              </a:prstGeom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348410" y="4620126"/>
                <a:ext cx="0" cy="18716"/>
              </a:xfrm>
              <a:prstGeom prst="line">
                <a:avLst/>
              </a:prstGeom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6172200" y="2514600"/>
              <a:ext cx="1512094" cy="150352"/>
              <a:chOff x="6172200" y="4593432"/>
              <a:chExt cx="1512094" cy="15035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172200" y="4593432"/>
                <a:ext cx="1512094" cy="150352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6350">
                    <a:noFill/>
                  </a:ln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6477000" y="4629484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77000" y="4668608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7000" y="4708525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086600" y="4628692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086600" y="4667816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086600" y="4707733"/>
                <a:ext cx="45720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324600" y="4619334"/>
                <a:ext cx="0" cy="18716"/>
              </a:xfrm>
              <a:prstGeom prst="line">
                <a:avLst/>
              </a:prstGeom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348410" y="4620126"/>
                <a:ext cx="0" cy="18716"/>
              </a:xfrm>
              <a:prstGeom prst="line">
                <a:avLst/>
              </a:prstGeom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Right Arrow 63"/>
          <p:cNvSpPr/>
          <p:nvPr/>
        </p:nvSpPr>
        <p:spPr>
          <a:xfrm>
            <a:off x="3771900" y="3505200"/>
            <a:ext cx="2171700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3962400" y="4419600"/>
            <a:ext cx="1676400" cy="4572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~ 9 hours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62001" y="5410200"/>
            <a:ext cx="2133599" cy="85407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~ 1.5 hours</a:t>
            </a:r>
            <a:b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calculation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2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64" grpId="0" animBg="1"/>
      <p:bldP spid="65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04800" y="1600200"/>
            <a:ext cx="8534400" cy="4724400"/>
            <a:chOff x="609600" y="2469549"/>
            <a:chExt cx="8229600" cy="3247638"/>
          </a:xfrm>
        </p:grpSpPr>
        <p:sp>
          <p:nvSpPr>
            <p:cNvPr id="7" name="Freeform 6"/>
            <p:cNvSpPr/>
            <p:nvPr/>
          </p:nvSpPr>
          <p:spPr>
            <a:xfrm>
              <a:off x="609600" y="4995490"/>
              <a:ext cx="8229600" cy="721697"/>
            </a:xfrm>
            <a:custGeom>
              <a:avLst/>
              <a:gdLst>
                <a:gd name="connsiteX0" fmla="*/ 0 w 8229600"/>
                <a:gd name="connsiteY0" fmla="*/ 72170 h 721697"/>
                <a:gd name="connsiteX1" fmla="*/ 72170 w 8229600"/>
                <a:gd name="connsiteY1" fmla="*/ 0 h 721697"/>
                <a:gd name="connsiteX2" fmla="*/ 8157430 w 8229600"/>
                <a:gd name="connsiteY2" fmla="*/ 0 h 721697"/>
                <a:gd name="connsiteX3" fmla="*/ 8229600 w 8229600"/>
                <a:gd name="connsiteY3" fmla="*/ 72170 h 721697"/>
                <a:gd name="connsiteX4" fmla="*/ 8229600 w 8229600"/>
                <a:gd name="connsiteY4" fmla="*/ 649527 h 721697"/>
                <a:gd name="connsiteX5" fmla="*/ 8157430 w 8229600"/>
                <a:gd name="connsiteY5" fmla="*/ 721697 h 721697"/>
                <a:gd name="connsiteX6" fmla="*/ 72170 w 8229600"/>
                <a:gd name="connsiteY6" fmla="*/ 721697 h 721697"/>
                <a:gd name="connsiteX7" fmla="*/ 0 w 8229600"/>
                <a:gd name="connsiteY7" fmla="*/ 649527 h 721697"/>
                <a:gd name="connsiteX8" fmla="*/ 0 w 8229600"/>
                <a:gd name="connsiteY8" fmla="*/ 72170 h 72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721697">
                  <a:moveTo>
                    <a:pt x="0" y="72170"/>
                  </a:moveTo>
                  <a:cubicBezTo>
                    <a:pt x="0" y="32312"/>
                    <a:pt x="32312" y="0"/>
                    <a:pt x="72170" y="0"/>
                  </a:cubicBezTo>
                  <a:lnTo>
                    <a:pt x="8157430" y="0"/>
                  </a:lnTo>
                  <a:cubicBezTo>
                    <a:pt x="8197288" y="0"/>
                    <a:pt x="8229600" y="32312"/>
                    <a:pt x="8229600" y="72170"/>
                  </a:cubicBezTo>
                  <a:lnTo>
                    <a:pt x="8229600" y="649527"/>
                  </a:lnTo>
                  <a:cubicBezTo>
                    <a:pt x="8229600" y="689385"/>
                    <a:pt x="8197288" y="721697"/>
                    <a:pt x="8157430" y="721697"/>
                  </a:cubicBezTo>
                  <a:lnTo>
                    <a:pt x="72170" y="721697"/>
                  </a:lnTo>
                  <a:cubicBezTo>
                    <a:pt x="32312" y="721697"/>
                    <a:pt x="0" y="689385"/>
                    <a:pt x="0" y="649527"/>
                  </a:cubicBezTo>
                  <a:lnTo>
                    <a:pt x="0" y="72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5846064" bIns="8534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Localized caching</a:t>
              </a:r>
              <a:endParaRPr lang="en-US" sz="24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609600" y="4153509"/>
              <a:ext cx="8229600" cy="721697"/>
            </a:xfrm>
            <a:custGeom>
              <a:avLst/>
              <a:gdLst>
                <a:gd name="connsiteX0" fmla="*/ 0 w 8229600"/>
                <a:gd name="connsiteY0" fmla="*/ 72170 h 721697"/>
                <a:gd name="connsiteX1" fmla="*/ 72170 w 8229600"/>
                <a:gd name="connsiteY1" fmla="*/ 0 h 721697"/>
                <a:gd name="connsiteX2" fmla="*/ 8157430 w 8229600"/>
                <a:gd name="connsiteY2" fmla="*/ 0 h 721697"/>
                <a:gd name="connsiteX3" fmla="*/ 8229600 w 8229600"/>
                <a:gd name="connsiteY3" fmla="*/ 72170 h 721697"/>
                <a:gd name="connsiteX4" fmla="*/ 8229600 w 8229600"/>
                <a:gd name="connsiteY4" fmla="*/ 649527 h 721697"/>
                <a:gd name="connsiteX5" fmla="*/ 8157430 w 8229600"/>
                <a:gd name="connsiteY5" fmla="*/ 721697 h 721697"/>
                <a:gd name="connsiteX6" fmla="*/ 72170 w 8229600"/>
                <a:gd name="connsiteY6" fmla="*/ 721697 h 721697"/>
                <a:gd name="connsiteX7" fmla="*/ 0 w 8229600"/>
                <a:gd name="connsiteY7" fmla="*/ 649527 h 721697"/>
                <a:gd name="connsiteX8" fmla="*/ 0 w 8229600"/>
                <a:gd name="connsiteY8" fmla="*/ 72170 h 72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721697">
                  <a:moveTo>
                    <a:pt x="0" y="72170"/>
                  </a:moveTo>
                  <a:cubicBezTo>
                    <a:pt x="0" y="32312"/>
                    <a:pt x="32312" y="0"/>
                    <a:pt x="72170" y="0"/>
                  </a:cubicBezTo>
                  <a:lnTo>
                    <a:pt x="8157430" y="0"/>
                  </a:lnTo>
                  <a:cubicBezTo>
                    <a:pt x="8197288" y="0"/>
                    <a:pt x="8229600" y="32312"/>
                    <a:pt x="8229600" y="72170"/>
                  </a:cubicBezTo>
                  <a:lnTo>
                    <a:pt x="8229600" y="649527"/>
                  </a:lnTo>
                  <a:cubicBezTo>
                    <a:pt x="8229600" y="689385"/>
                    <a:pt x="8197288" y="721697"/>
                    <a:pt x="8157430" y="721697"/>
                  </a:cubicBezTo>
                  <a:lnTo>
                    <a:pt x="72170" y="721697"/>
                  </a:lnTo>
                  <a:cubicBezTo>
                    <a:pt x="32312" y="721697"/>
                    <a:pt x="0" y="689385"/>
                    <a:pt x="0" y="649527"/>
                  </a:cubicBezTo>
                  <a:lnTo>
                    <a:pt x="0" y="72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5846064" bIns="85344" numCol="1" spcCol="1270" anchor="t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Data Processing</a:t>
              </a:r>
            </a:p>
            <a:p>
              <a:pPr marL="0" lvl="1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09600" y="3311529"/>
              <a:ext cx="8229600" cy="721697"/>
            </a:xfrm>
            <a:custGeom>
              <a:avLst/>
              <a:gdLst>
                <a:gd name="connsiteX0" fmla="*/ 0 w 8229600"/>
                <a:gd name="connsiteY0" fmla="*/ 72170 h 721697"/>
                <a:gd name="connsiteX1" fmla="*/ 72170 w 8229600"/>
                <a:gd name="connsiteY1" fmla="*/ 0 h 721697"/>
                <a:gd name="connsiteX2" fmla="*/ 8157430 w 8229600"/>
                <a:gd name="connsiteY2" fmla="*/ 0 h 721697"/>
                <a:gd name="connsiteX3" fmla="*/ 8229600 w 8229600"/>
                <a:gd name="connsiteY3" fmla="*/ 72170 h 721697"/>
                <a:gd name="connsiteX4" fmla="*/ 8229600 w 8229600"/>
                <a:gd name="connsiteY4" fmla="*/ 649527 h 721697"/>
                <a:gd name="connsiteX5" fmla="*/ 8157430 w 8229600"/>
                <a:gd name="connsiteY5" fmla="*/ 721697 h 721697"/>
                <a:gd name="connsiteX6" fmla="*/ 72170 w 8229600"/>
                <a:gd name="connsiteY6" fmla="*/ 721697 h 721697"/>
                <a:gd name="connsiteX7" fmla="*/ 0 w 8229600"/>
                <a:gd name="connsiteY7" fmla="*/ 649527 h 721697"/>
                <a:gd name="connsiteX8" fmla="*/ 0 w 8229600"/>
                <a:gd name="connsiteY8" fmla="*/ 72170 h 72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721697">
                  <a:moveTo>
                    <a:pt x="0" y="72170"/>
                  </a:moveTo>
                  <a:cubicBezTo>
                    <a:pt x="0" y="32312"/>
                    <a:pt x="32312" y="0"/>
                    <a:pt x="72170" y="0"/>
                  </a:cubicBezTo>
                  <a:lnTo>
                    <a:pt x="8157430" y="0"/>
                  </a:lnTo>
                  <a:cubicBezTo>
                    <a:pt x="8197288" y="0"/>
                    <a:pt x="8229600" y="32312"/>
                    <a:pt x="8229600" y="72170"/>
                  </a:cubicBezTo>
                  <a:lnTo>
                    <a:pt x="8229600" y="649527"/>
                  </a:lnTo>
                  <a:cubicBezTo>
                    <a:pt x="8229600" y="689385"/>
                    <a:pt x="8197288" y="721697"/>
                    <a:pt x="8157430" y="721697"/>
                  </a:cubicBezTo>
                  <a:lnTo>
                    <a:pt x="72170" y="721697"/>
                  </a:lnTo>
                  <a:cubicBezTo>
                    <a:pt x="32312" y="721697"/>
                    <a:pt x="0" y="689385"/>
                    <a:pt x="0" y="649527"/>
                  </a:cubicBezTo>
                  <a:lnTo>
                    <a:pt x="0" y="72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5846064" bIns="8534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Database replication</a:t>
              </a:r>
              <a:endParaRPr lang="en-US" sz="24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09600" y="2469549"/>
              <a:ext cx="8229600" cy="721697"/>
            </a:xfrm>
            <a:custGeom>
              <a:avLst/>
              <a:gdLst>
                <a:gd name="connsiteX0" fmla="*/ 0 w 8229600"/>
                <a:gd name="connsiteY0" fmla="*/ 72170 h 721697"/>
                <a:gd name="connsiteX1" fmla="*/ 72170 w 8229600"/>
                <a:gd name="connsiteY1" fmla="*/ 0 h 721697"/>
                <a:gd name="connsiteX2" fmla="*/ 8157430 w 8229600"/>
                <a:gd name="connsiteY2" fmla="*/ 0 h 721697"/>
                <a:gd name="connsiteX3" fmla="*/ 8229600 w 8229600"/>
                <a:gd name="connsiteY3" fmla="*/ 72170 h 721697"/>
                <a:gd name="connsiteX4" fmla="*/ 8229600 w 8229600"/>
                <a:gd name="connsiteY4" fmla="*/ 649527 h 721697"/>
                <a:gd name="connsiteX5" fmla="*/ 8157430 w 8229600"/>
                <a:gd name="connsiteY5" fmla="*/ 721697 h 721697"/>
                <a:gd name="connsiteX6" fmla="*/ 72170 w 8229600"/>
                <a:gd name="connsiteY6" fmla="*/ 721697 h 721697"/>
                <a:gd name="connsiteX7" fmla="*/ 0 w 8229600"/>
                <a:gd name="connsiteY7" fmla="*/ 649527 h 721697"/>
                <a:gd name="connsiteX8" fmla="*/ 0 w 8229600"/>
                <a:gd name="connsiteY8" fmla="*/ 72170 h 72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721697">
                  <a:moveTo>
                    <a:pt x="0" y="72170"/>
                  </a:moveTo>
                  <a:cubicBezTo>
                    <a:pt x="0" y="32312"/>
                    <a:pt x="32312" y="0"/>
                    <a:pt x="72170" y="0"/>
                  </a:cubicBezTo>
                  <a:lnTo>
                    <a:pt x="8157430" y="0"/>
                  </a:lnTo>
                  <a:cubicBezTo>
                    <a:pt x="8197288" y="0"/>
                    <a:pt x="8229600" y="32312"/>
                    <a:pt x="8229600" y="72170"/>
                  </a:cubicBezTo>
                  <a:lnTo>
                    <a:pt x="8229600" y="649527"/>
                  </a:lnTo>
                  <a:cubicBezTo>
                    <a:pt x="8229600" y="689385"/>
                    <a:pt x="8197288" y="721697"/>
                    <a:pt x="8157430" y="721697"/>
                  </a:cubicBezTo>
                  <a:lnTo>
                    <a:pt x="72170" y="721697"/>
                  </a:lnTo>
                  <a:cubicBezTo>
                    <a:pt x="32312" y="721697"/>
                    <a:pt x="0" y="689385"/>
                    <a:pt x="0" y="649527"/>
                  </a:cubicBezTo>
                  <a:lnTo>
                    <a:pt x="0" y="72170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5846064" bIns="8534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Management</a:t>
              </a:r>
              <a:endParaRPr lang="en-US" sz="28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305051" y="2529690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Core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90164" y="3131105"/>
              <a:ext cx="1465947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65947" y="0"/>
                  </a:moveTo>
                  <a:lnTo>
                    <a:pt x="1465947" y="120282"/>
                  </a:lnTo>
                  <a:lnTo>
                    <a:pt x="0" y="120282"/>
                  </a:lnTo>
                  <a:lnTo>
                    <a:pt x="0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674435" y="3371671"/>
              <a:ext cx="1225623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Distribution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17406" y="3973085"/>
              <a:ext cx="1172758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72758" y="0"/>
                  </a:moveTo>
                  <a:lnTo>
                    <a:pt x="1172758" y="120282"/>
                  </a:lnTo>
                  <a:lnTo>
                    <a:pt x="0" y="120282"/>
                  </a:lnTo>
                  <a:lnTo>
                    <a:pt x="0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3666345" y="421365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Access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31027" y="4815065"/>
              <a:ext cx="586379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6379" y="0"/>
                  </a:moveTo>
                  <a:lnTo>
                    <a:pt x="586379" y="120282"/>
                  </a:lnTo>
                  <a:lnTo>
                    <a:pt x="0" y="120282"/>
                  </a:lnTo>
                  <a:lnTo>
                    <a:pt x="0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3079966" y="505563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Client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17406" y="4815065"/>
              <a:ext cx="586379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0282"/>
                  </a:lnTo>
                  <a:lnTo>
                    <a:pt x="586379" y="120282"/>
                  </a:lnTo>
                  <a:lnTo>
                    <a:pt x="586379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4252724" y="505563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Client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90164" y="3973085"/>
              <a:ext cx="1172758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0282"/>
                  </a:lnTo>
                  <a:lnTo>
                    <a:pt x="1172758" y="120282"/>
                  </a:lnTo>
                  <a:lnTo>
                    <a:pt x="1172758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011862" y="421365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Access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76544" y="4815065"/>
              <a:ext cx="586379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6379" y="0"/>
                  </a:moveTo>
                  <a:lnTo>
                    <a:pt x="586379" y="120282"/>
                  </a:lnTo>
                  <a:lnTo>
                    <a:pt x="0" y="120282"/>
                  </a:lnTo>
                  <a:lnTo>
                    <a:pt x="0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5425483" y="505563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Client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462923" y="4815065"/>
              <a:ext cx="586379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0282"/>
                  </a:lnTo>
                  <a:lnTo>
                    <a:pt x="586379" y="120282"/>
                  </a:lnTo>
                  <a:lnTo>
                    <a:pt x="586379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6598241" y="505563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Client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756112" y="3131105"/>
              <a:ext cx="1465947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0282"/>
                  </a:lnTo>
                  <a:lnTo>
                    <a:pt x="1465947" y="120282"/>
                  </a:lnTo>
                  <a:lnTo>
                    <a:pt x="1465947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7581687" y="3371671"/>
              <a:ext cx="1184035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Distribution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76340" y="3973085"/>
              <a:ext cx="91440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7770999" y="421365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Access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8176340" y="4815065"/>
              <a:ext cx="91440" cy="240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40565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770999" y="5055631"/>
              <a:ext cx="902121" cy="601414"/>
            </a:xfrm>
            <a:custGeom>
              <a:avLst/>
              <a:gdLst>
                <a:gd name="connsiteX0" fmla="*/ 0 w 902121"/>
                <a:gd name="connsiteY0" fmla="*/ 60141 h 601414"/>
                <a:gd name="connsiteX1" fmla="*/ 60141 w 902121"/>
                <a:gd name="connsiteY1" fmla="*/ 0 h 601414"/>
                <a:gd name="connsiteX2" fmla="*/ 841980 w 902121"/>
                <a:gd name="connsiteY2" fmla="*/ 0 h 601414"/>
                <a:gd name="connsiteX3" fmla="*/ 902121 w 902121"/>
                <a:gd name="connsiteY3" fmla="*/ 60141 h 601414"/>
                <a:gd name="connsiteX4" fmla="*/ 902121 w 902121"/>
                <a:gd name="connsiteY4" fmla="*/ 541273 h 601414"/>
                <a:gd name="connsiteX5" fmla="*/ 841980 w 902121"/>
                <a:gd name="connsiteY5" fmla="*/ 601414 h 601414"/>
                <a:gd name="connsiteX6" fmla="*/ 60141 w 902121"/>
                <a:gd name="connsiteY6" fmla="*/ 601414 h 601414"/>
                <a:gd name="connsiteX7" fmla="*/ 0 w 902121"/>
                <a:gd name="connsiteY7" fmla="*/ 541273 h 601414"/>
                <a:gd name="connsiteX8" fmla="*/ 0 w 902121"/>
                <a:gd name="connsiteY8" fmla="*/ 60141 h 6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2121" h="601414">
                  <a:moveTo>
                    <a:pt x="0" y="60141"/>
                  </a:moveTo>
                  <a:cubicBezTo>
                    <a:pt x="0" y="26926"/>
                    <a:pt x="26926" y="0"/>
                    <a:pt x="60141" y="0"/>
                  </a:cubicBezTo>
                  <a:lnTo>
                    <a:pt x="841980" y="0"/>
                  </a:lnTo>
                  <a:cubicBezTo>
                    <a:pt x="875195" y="0"/>
                    <a:pt x="902121" y="26926"/>
                    <a:pt x="902121" y="60141"/>
                  </a:cubicBezTo>
                  <a:lnTo>
                    <a:pt x="902121" y="541273"/>
                  </a:lnTo>
                  <a:cubicBezTo>
                    <a:pt x="902121" y="574488"/>
                    <a:pt x="875195" y="601414"/>
                    <a:pt x="841980" y="601414"/>
                  </a:cubicBezTo>
                  <a:lnTo>
                    <a:pt x="60141" y="601414"/>
                  </a:lnTo>
                  <a:cubicBezTo>
                    <a:pt x="26926" y="601414"/>
                    <a:pt x="0" y="574488"/>
                    <a:pt x="0" y="541273"/>
                  </a:cubicBezTo>
                  <a:lnTo>
                    <a:pt x="0" y="60141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3335" tIns="63335" rIns="63335" bIns="6333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</a:rPr>
                <a:t>Client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20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Tree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with </a:t>
            </a:r>
            <a:r>
              <a:rPr lang="en-US" dirty="0" err="1"/>
              <a:t>rsockets</a:t>
            </a:r>
            <a:r>
              <a:rPr lang="en-US" dirty="0"/>
              <a:t> AF_IB </a:t>
            </a:r>
            <a:r>
              <a:rPr lang="en-US" dirty="0" smtClean="0"/>
              <a:t>support</a:t>
            </a:r>
          </a:p>
          <a:p>
            <a:r>
              <a:rPr lang="en-US" smtClean="0"/>
              <a:t>Parent </a:t>
            </a:r>
            <a:r>
              <a:rPr lang="en-US" dirty="0"/>
              <a:t>selected based on “nearness” based on hops as well as balancing based on </a:t>
            </a:r>
            <a:r>
              <a:rPr lang="en-US" dirty="0" err="1" smtClean="0"/>
              <a:t>fanouts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rsockets</a:t>
            </a:r>
            <a:r>
              <a:rPr lang="en-US" dirty="0"/>
              <a:t> AF_IB </a:t>
            </a:r>
            <a:r>
              <a:rPr lang="en-US" dirty="0" err="1"/>
              <a:t>rsend</a:t>
            </a:r>
            <a:r>
              <a:rPr lang="en-US" dirty="0"/>
              <a:t>/</a:t>
            </a:r>
            <a:r>
              <a:rPr lang="en-US" dirty="0" err="1"/>
              <a:t>rrecv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9"/>
            <a:ext cx="8329448" cy="3043784"/>
          </a:xfrm>
        </p:spPr>
        <p:txBody>
          <a:bodyPr>
            <a:normAutofit/>
          </a:bodyPr>
          <a:lstStyle/>
          <a:p>
            <a:r>
              <a:rPr lang="en-US" dirty="0"/>
              <a:t>On “</a:t>
            </a:r>
            <a:r>
              <a:rPr lang="en-US" dirty="0" err="1"/>
              <a:t>luna</a:t>
            </a:r>
            <a:r>
              <a:rPr lang="en-US" dirty="0"/>
              <a:t>” class machines as sender and receiver with 4x QDR links and 1 intervening switch</a:t>
            </a:r>
          </a:p>
          <a:p>
            <a:pPr lvl="1"/>
            <a:r>
              <a:rPr lang="en-US" dirty="0"/>
              <a:t>8 core Intel(R) Xeon(R) CPU E5405 @ 2.00GHz</a:t>
            </a:r>
          </a:p>
          <a:p>
            <a:r>
              <a:rPr lang="en-US" dirty="0"/>
              <a:t>Default </a:t>
            </a:r>
            <a:r>
              <a:rPr lang="en-US" dirty="0" err="1"/>
              <a:t>rsocket</a:t>
            </a:r>
            <a:r>
              <a:rPr lang="en-US" dirty="0"/>
              <a:t> tuning parameters</a:t>
            </a:r>
          </a:p>
          <a:p>
            <a:r>
              <a:rPr lang="en-US" dirty="0"/>
              <a:t>No CPU utilization </a:t>
            </a:r>
            <a:r>
              <a:rPr lang="en-US" dirty="0" smtClean="0"/>
              <a:t>measurements yet</a:t>
            </a:r>
          </a:p>
          <a:p>
            <a:r>
              <a:rPr lang="en-US" dirty="0" smtClean="0"/>
              <a:t>SMDB: ~0.5 GB (for 40K nodes)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9333"/>
              </p:ext>
            </p:extLst>
          </p:nvPr>
        </p:nvGraphicFramePr>
        <p:xfrm>
          <a:off x="304800" y="4971624"/>
          <a:ext cx="8686800" cy="139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21601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Transfer Size in 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Elapsed Time</a:t>
                      </a:r>
                      <a:endParaRPr lang="en-US" dirty="0"/>
                    </a:p>
                  </a:txBody>
                  <a:tcPr/>
                </a:tc>
              </a:tr>
              <a:tr h="421601">
                <a:tc>
                  <a:txBody>
                    <a:bodyPr/>
                    <a:lstStyle/>
                    <a:p>
                      <a:r>
                        <a:rPr lang="en-US" dirty="0" smtClean="0"/>
                        <a:t>0.5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0.669 seconds</a:t>
                      </a:r>
                      <a:endParaRPr lang="en-US" dirty="0"/>
                    </a:p>
                  </a:txBody>
                  <a:tcPr/>
                </a:tc>
              </a:tr>
              <a:tr h="554434">
                <a:tc>
                  <a:txBody>
                    <a:bodyPr/>
                    <a:lstStyle/>
                    <a:p>
                      <a:r>
                        <a:rPr lang="en-US" dirty="0" smtClean="0"/>
                        <a:t>1.0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1.342 seconds</a:t>
                      </a:r>
                      <a:endParaRPr lang="en-US" sz="1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07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management nodes needed is dependent on subnet size and node capability (CPU speed, memory)</a:t>
            </a:r>
          </a:p>
          <a:p>
            <a:pPr lvl="1"/>
            <a:r>
              <a:rPr lang="en-US" dirty="0"/>
              <a:t>Combined nodes</a:t>
            </a:r>
          </a:p>
          <a:p>
            <a:r>
              <a:rPr lang="en-US" dirty="0" err="1"/>
              <a:t>Fanouts</a:t>
            </a:r>
            <a:r>
              <a:rPr lang="en-US" dirty="0"/>
              <a:t> in distribution tree for 40K compute nodes</a:t>
            </a:r>
          </a:p>
          <a:p>
            <a:pPr lvl="1"/>
            <a:r>
              <a:rPr lang="en-US" dirty="0"/>
              <a:t>10 distribution per core</a:t>
            </a:r>
          </a:p>
          <a:p>
            <a:pPr lvl="1"/>
            <a:r>
              <a:rPr lang="en-US" dirty="0"/>
              <a:t>20 access per distribution</a:t>
            </a:r>
          </a:p>
          <a:p>
            <a:pPr lvl="1"/>
            <a:r>
              <a:rPr lang="en-US" dirty="0"/>
              <a:t>200 consumer per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0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Layer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509176" y="2500218"/>
            <a:ext cx="679854" cy="9314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547902" y="2497554"/>
            <a:ext cx="679854" cy="9314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589422" y="2874545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070059" y="3771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50696" y="46863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141623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589422" y="46863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108785" y="3771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628148" y="2874545"/>
            <a:ext cx="519363" cy="4953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894223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023186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186237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751223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270586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413586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556586" y="5676900"/>
            <a:ext cx="519363" cy="4953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>
            <a:stCxn id="84" idx="3"/>
            <a:endCxn id="85" idx="0"/>
          </p:cNvCxnSpPr>
          <p:nvPr/>
        </p:nvCxnSpPr>
        <p:spPr>
          <a:xfrm flipH="1">
            <a:off x="3329741" y="3297310"/>
            <a:ext cx="335740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4" idx="5"/>
            <a:endCxn id="89" idx="0"/>
          </p:cNvCxnSpPr>
          <p:nvPr/>
        </p:nvCxnSpPr>
        <p:spPr>
          <a:xfrm>
            <a:off x="4032726" y="3297310"/>
            <a:ext cx="335741" cy="474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4" idx="6"/>
            <a:endCxn id="90" idx="2"/>
          </p:cNvCxnSpPr>
          <p:nvPr/>
        </p:nvCxnSpPr>
        <p:spPr>
          <a:xfrm>
            <a:off x="4108785" y="3122195"/>
            <a:ext cx="5193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5" idx="3"/>
            <a:endCxn id="86" idx="0"/>
          </p:cNvCxnSpPr>
          <p:nvPr/>
        </p:nvCxnSpPr>
        <p:spPr>
          <a:xfrm flipH="1">
            <a:off x="2810378" y="4194665"/>
            <a:ext cx="335740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5" idx="5"/>
            <a:endCxn id="88" idx="0"/>
          </p:cNvCxnSpPr>
          <p:nvPr/>
        </p:nvCxnSpPr>
        <p:spPr>
          <a:xfrm>
            <a:off x="3513363" y="4194665"/>
            <a:ext cx="335741" cy="4916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6" idx="3"/>
            <a:endCxn id="87" idx="0"/>
          </p:cNvCxnSpPr>
          <p:nvPr/>
        </p:nvCxnSpPr>
        <p:spPr>
          <a:xfrm flipH="1">
            <a:off x="2401305" y="5109065"/>
            <a:ext cx="225450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6" idx="5"/>
            <a:endCxn id="94" idx="0"/>
          </p:cNvCxnSpPr>
          <p:nvPr/>
        </p:nvCxnSpPr>
        <p:spPr>
          <a:xfrm>
            <a:off x="2994000" y="5109065"/>
            <a:ext cx="16905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3"/>
            <a:endCxn id="95" idx="0"/>
          </p:cNvCxnSpPr>
          <p:nvPr/>
        </p:nvCxnSpPr>
        <p:spPr>
          <a:xfrm flipH="1">
            <a:off x="3530268" y="5109065"/>
            <a:ext cx="135213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8" idx="5"/>
            <a:endCxn id="91" idx="0"/>
          </p:cNvCxnSpPr>
          <p:nvPr/>
        </p:nvCxnSpPr>
        <p:spPr>
          <a:xfrm>
            <a:off x="4032726" y="5109065"/>
            <a:ext cx="121179" cy="5678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9" idx="4"/>
            <a:endCxn id="96" idx="0"/>
          </p:cNvCxnSpPr>
          <p:nvPr/>
        </p:nvCxnSpPr>
        <p:spPr>
          <a:xfrm>
            <a:off x="4368467" y="4267200"/>
            <a:ext cx="304801" cy="14097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9" idx="5"/>
            <a:endCxn id="92" idx="0"/>
          </p:cNvCxnSpPr>
          <p:nvPr/>
        </p:nvCxnSpPr>
        <p:spPr>
          <a:xfrm>
            <a:off x="4552089" y="4194665"/>
            <a:ext cx="730779" cy="148223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0" idx="4"/>
            <a:endCxn id="97" idx="0"/>
          </p:cNvCxnSpPr>
          <p:nvPr/>
        </p:nvCxnSpPr>
        <p:spPr>
          <a:xfrm>
            <a:off x="4887830" y="3369845"/>
            <a:ext cx="928438" cy="230705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0" idx="5"/>
            <a:endCxn id="93" idx="0"/>
          </p:cNvCxnSpPr>
          <p:nvPr/>
        </p:nvCxnSpPr>
        <p:spPr>
          <a:xfrm>
            <a:off x="5071452" y="3297310"/>
            <a:ext cx="1374467" cy="23795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296783" y="4132609"/>
            <a:ext cx="1905000" cy="882521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112" name="Rounded Rectangle 111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N</a:t>
              </a:r>
              <a:r>
                <a:rPr lang="en-US" sz="2800" kern="1200" dirty="0" smtClean="0"/>
                <a:t>odes join SSA tree</a:t>
              </a:r>
              <a:endParaRPr lang="en-US" sz="2400" kern="12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276600" y="1524000"/>
            <a:ext cx="2145631" cy="882521"/>
            <a:chOff x="0" y="970131"/>
            <a:chExt cx="8229600" cy="2585700"/>
          </a:xfrm>
        </p:grpSpPr>
        <p:sp>
          <p:nvSpPr>
            <p:cNvPr id="115" name="Rounded Rectangle 114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C</a:t>
              </a:r>
              <a:r>
                <a:rPr lang="en-US" sz="2800" kern="1200" dirty="0" smtClean="0"/>
                <a:t>ore found at SM LID</a:t>
              </a:r>
              <a:endParaRPr lang="en-US" sz="2400" kern="12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39941" y="2209800"/>
            <a:ext cx="2155659" cy="1486960"/>
            <a:chOff x="0" y="970131"/>
            <a:chExt cx="8229600" cy="2585700"/>
          </a:xfrm>
          <a:solidFill>
            <a:schemeClr val="accent3"/>
          </a:solidFill>
        </p:grpSpPr>
        <p:sp>
          <p:nvSpPr>
            <p:cNvPr id="118" name="Rounded Rectangle 117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9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raw SM DB</a:t>
              </a:r>
              <a:br>
                <a:rPr lang="en-US" sz="2800" kern="1200" dirty="0" smtClean="0"/>
              </a:br>
              <a:r>
                <a:rPr lang="en-US" sz="2800" dirty="0" smtClean="0">
                  <a:sym typeface="Wingdings" pitchFamily="2" charset="2"/>
                </a:rPr>
                <a:t> SSA DB</a:t>
              </a:r>
              <a:r>
                <a:rPr lang="en-US" sz="2400" dirty="0">
                  <a:sym typeface="Wingdings" pitchFamily="2" charset="2"/>
                </a:rPr>
                <a:t> </a:t>
              </a:r>
              <a:r>
                <a:rPr lang="en-US" sz="2400" dirty="0" smtClean="0">
                  <a:sym typeface="Wingdings" pitchFamily="2" charset="2"/>
                </a:rPr>
                <a:t>extraction and comparison</a:t>
              </a:r>
              <a:endParaRPr lang="en-US" sz="2800" dirty="0" smtClean="0">
                <a:sym typeface="Wingdings" pitchFamily="2" charset="2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639482" y="2407794"/>
            <a:ext cx="3352118" cy="1859406"/>
            <a:chOff x="0" y="970131"/>
            <a:chExt cx="8229600" cy="2585700"/>
          </a:xfrm>
        </p:grpSpPr>
        <p:sp>
          <p:nvSpPr>
            <p:cNvPr id="121" name="Rounded Rectangle 120"/>
            <p:cNvSpPr/>
            <p:nvPr/>
          </p:nvSpPr>
          <p:spPr>
            <a:xfrm>
              <a:off x="0" y="970131"/>
              <a:ext cx="8229600" cy="25857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Rounded Rectangle 4"/>
            <p:cNvSpPr/>
            <p:nvPr/>
          </p:nvSpPr>
          <p:spPr>
            <a:xfrm>
              <a:off x="126223" y="1096354"/>
              <a:ext cx="7977154" cy="233325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kern="1200" dirty="0" smtClean="0"/>
                <a:t>Manage SSA group</a:t>
              </a:r>
              <a:br>
                <a:rPr lang="en-US" sz="2800" kern="1200" dirty="0" smtClean="0"/>
              </a:br>
              <a:r>
                <a:rPr lang="en-US" sz="2800" dirty="0"/>
                <a:t>- distribution control</a:t>
              </a:r>
              <a:br>
                <a:rPr lang="en-US" sz="2800" dirty="0"/>
              </a:br>
              <a:r>
                <a:rPr lang="en-US" sz="2800" dirty="0"/>
                <a:t>- </a:t>
              </a:r>
              <a:r>
                <a:rPr lang="en-US" sz="2800" dirty="0" smtClean="0"/>
                <a:t>monitoring</a:t>
              </a:r>
              <a:br>
                <a:rPr lang="en-US" sz="2800" dirty="0" smtClean="0"/>
              </a:br>
              <a:r>
                <a:rPr lang="en-US" sz="2800" dirty="0" smtClean="0"/>
                <a:t>- </a:t>
              </a:r>
              <a:r>
                <a:rPr lang="en-US" sz="2800" kern="1200" dirty="0" smtClean="0"/>
                <a:t>rebalancing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607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Performance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Initial subnet up for ~20K nodes fabric</a:t>
            </a:r>
          </a:p>
          <a:p>
            <a:pPr lvl="1"/>
            <a:r>
              <a:rPr lang="en-US" sz="2000" dirty="0"/>
              <a:t>Extraction: 0.228 sec</a:t>
            </a:r>
          </a:p>
          <a:p>
            <a:pPr lvl="1"/>
            <a:r>
              <a:rPr lang="en-US" sz="2000" dirty="0"/>
              <a:t>Comparison: 0.599 sec</a:t>
            </a:r>
          </a:p>
          <a:p>
            <a:r>
              <a:rPr lang="en-US" sz="2000" dirty="0"/>
              <a:t>SUBNET UP after no change in fabric</a:t>
            </a:r>
          </a:p>
          <a:p>
            <a:pPr lvl="1"/>
            <a:r>
              <a:rPr lang="en-US" sz="2000" dirty="0"/>
              <a:t>Extraction: 0.152 sec</a:t>
            </a:r>
          </a:p>
          <a:p>
            <a:pPr lvl="1"/>
            <a:r>
              <a:rPr lang="en-US" sz="2000" dirty="0"/>
              <a:t>Comparison: 0.100 sec</a:t>
            </a:r>
          </a:p>
          <a:p>
            <a:r>
              <a:rPr lang="en-US" sz="2000" dirty="0"/>
              <a:t>SUBNET UP after single switch unlink and relink</a:t>
            </a:r>
          </a:p>
          <a:p>
            <a:pPr lvl="1"/>
            <a:r>
              <a:rPr lang="en-US" sz="2000" dirty="0"/>
              <a:t>Extraction: 0.190 sec</a:t>
            </a:r>
          </a:p>
          <a:p>
            <a:pPr lvl="1"/>
            <a:r>
              <a:rPr lang="en-US" sz="2000" dirty="0"/>
              <a:t>Comparison: 0.865 sec</a:t>
            </a:r>
          </a:p>
          <a:p>
            <a:r>
              <a:rPr lang="en-US" sz="2000" dirty="0"/>
              <a:t>Measurements above on Intel(R) Xeon(R) CPU E5335 @ 2.00GHz 8 cores &amp; 16G </a:t>
            </a:r>
            <a:r>
              <a:rPr lang="en-US" sz="2000" dirty="0" smtClean="0"/>
              <a:t>RAM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952</Words>
  <Application>Microsoft Office PowerPoint</Application>
  <PresentationFormat>On-screen Show (4:3)</PresentationFormat>
  <Paragraphs>238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Update on Scalable SA Project</vt:lpstr>
      <vt:lpstr>The Problem And The Solution</vt:lpstr>
      <vt:lpstr>Analysis</vt:lpstr>
      <vt:lpstr>SSA Architecture</vt:lpstr>
      <vt:lpstr>Distribution Tree</vt:lpstr>
      <vt:lpstr>rsockets AF_IB rsend/rrecv performance</vt:lpstr>
      <vt:lpstr>Distribution Tree</vt:lpstr>
      <vt:lpstr>Core Layer</vt:lpstr>
      <vt:lpstr>Core Performance</vt:lpstr>
      <vt:lpstr>Distribution Layer</vt:lpstr>
      <vt:lpstr>Access Layer</vt:lpstr>
      <vt:lpstr>Access Layer Notes</vt:lpstr>
      <vt:lpstr>Access Layer Measurements/Future Improvement(s)</vt:lpstr>
      <vt:lpstr>Compute Nodes (Consumer/ACM)</vt:lpstr>
      <vt:lpstr>ACM Notes</vt:lpstr>
      <vt:lpstr>Combined Node/Layer Support</vt:lpstr>
      <vt:lpstr>Reliability</vt:lpstr>
      <vt:lpstr>System Requirements</vt:lpstr>
      <vt:lpstr>OpenMPI</vt:lpstr>
      <vt:lpstr>Deployment</vt:lpstr>
      <vt:lpstr>Project Team</vt:lpstr>
      <vt:lpstr>Development</vt:lpstr>
      <vt:lpstr>Initial Release</vt:lpstr>
      <vt:lpstr>Future Development Phases</vt:lpstr>
      <vt:lpstr>Summary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Hal Rosenstock</cp:lastModifiedBy>
  <cp:revision>98</cp:revision>
  <dcterms:created xsi:type="dcterms:W3CDTF">2014-03-17T13:46:32Z</dcterms:created>
  <dcterms:modified xsi:type="dcterms:W3CDTF">2014-04-02T12:22:03Z</dcterms:modified>
</cp:coreProperties>
</file>